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slides/slide70.xml" ContentType="application/vnd.openxmlformats-officedocument.presentationml.slide+xml"/>
  <Override PartName="/ppt/presentation.xml" ContentType="application/vnd.openxmlformats-officedocument.presentationml.presentation.main+xml"/>
  <Override PartName="/ppt/slides/slide69.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49.xml" ContentType="application/vnd.openxmlformats-officedocument.presentationml.slide+xml"/>
  <Override PartName="/ppt/slides/slide41.xml" ContentType="application/vnd.openxmlformats-officedocument.presentationml.slide+xml"/>
  <Override PartName="/ppt/slides/slide51.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0.xml" ContentType="application/vnd.openxmlformats-officedocument.presentationml.slide+xml"/>
  <Override PartName="/ppt/slides/slide50.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4.xml" ContentType="application/vnd.openxmlformats-officedocument.presentationml.slide+xml"/>
  <Override PartName="/ppt/slides/slide59.xml" ContentType="application/vnd.openxmlformats-officedocument.presentationml.slide+xml"/>
  <Override PartName="/ppt/slides/slide55.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6.xml" ContentType="application/vnd.openxmlformats-officedocument.presentationml.slide+xml"/>
  <Override PartName="/ppt/slideMasters/slideMaster5.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46.xml" ContentType="application/vnd.openxmlformats-officedocument.presentationml.notesSlide+xml"/>
  <Override PartName="/ppt/notesSlides/notesSlide51.xml" ContentType="application/vnd.openxmlformats-officedocument.presentationml.notesSlide+xml"/>
  <Override PartName="/ppt/notesSlides/notesSlide56.xml" ContentType="application/vnd.openxmlformats-officedocument.presentationml.notesSlide+xml"/>
  <Override PartName="/ppt/notesSlides/notesSlide53.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66.xml" ContentType="application/vnd.openxmlformats-officedocument.presentationml.notesSlide+xml"/>
  <Override PartName="/ppt/notesSlides/notesSlide65.xml" ContentType="application/vnd.openxmlformats-officedocument.presentationml.notesSlide+xml"/>
  <Override PartName="/ppt/notesSlides/notesSlide64.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52.xml" ContentType="application/vnd.openxmlformats-officedocument.presentationml.notesSlide+xml"/>
  <Override PartName="/ppt/notesSlides/notesSlide45.xml" ContentType="application/vnd.openxmlformats-officedocument.presentationml.notes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notesSlides/notesSlide23.xml" ContentType="application/vnd.openxmlformats-officedocument.presentationml.notesSlide+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notesSlides/notesSlide37.xml" ContentType="application/vnd.openxmlformats-officedocument.presentationml.notesSlide+xml"/>
  <Override PartName="/ppt/notesSlides/notesSlide12.xml" ContentType="application/vnd.openxmlformats-officedocument.presentationml.notesSlide+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notesSlides/notesSlide17.xml" ContentType="application/vnd.openxmlformats-officedocument.presentationml.notesSlide+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notesSlides/notesSlide36.xml" ContentType="application/vnd.openxmlformats-officedocument.presentationml.notesSlide+xml"/>
  <Override PartName="/ppt/notesSlides/notesSlide1.xml" ContentType="application/vnd.openxmlformats-officedocument.presentationml.notesSlide+xml"/>
  <Override PartName="/ppt/notesSlides/notesSlide35.xml" ContentType="application/vnd.openxmlformats-officedocument.presentationml.notesSlide+xml"/>
  <Override PartName="/ppt/notesSlides/notesSlide29.xml" ContentType="application/vnd.openxmlformats-officedocument.presentationml.notesSlide+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30.xml" ContentType="application/vnd.openxmlformats-officedocument.presentationml.notesSlide+xml"/>
  <Override PartName="/ppt/notesSlides/notesSlide24.xml" ContentType="application/vnd.openxmlformats-officedocument.presentationml.notesSlide+xml"/>
  <Override PartName="/ppt/notesSlides/notesSlide28.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13.xml" ContentType="application/vnd.openxmlformats-officedocument.presentationml.notesSlide+xml"/>
  <Override PartName="/ppt/notesSlides/notesSlide27.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31.xml" ContentType="application/vnd.openxmlformats-officedocument.presentationml.notes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33.xml" ContentType="application/vnd.openxmlformats-officedocument.presentationml.notesSlide+xml"/>
  <Override PartName="/ppt/notesSlides/notesSlide7.xml" ContentType="application/vnd.openxmlformats-officedocument.presentationml.notesSlide+xml"/>
  <Override PartName="/ppt/notesSlides/notesSlide32.xml" ContentType="application/vnd.openxmlformats-officedocument.presentationml.notesSlide+xml"/>
  <Override PartName="/ppt/slideLayouts/slideLayout39.xml" ContentType="application/vnd.openxmlformats-officedocument.presentationml.slideLayout+xml"/>
  <Override PartName="/ppt/notesSlides/notesSlide38.xml" ContentType="application/vnd.openxmlformats-officedocument.presentationml.notesSlide+xml"/>
  <Override PartName="/ppt/slideLayouts/slideLayout38.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4.xml" ContentType="application/vnd.openxmlformats-officedocument.presentationml.slideLayout+xml"/>
  <Override PartName="/ppt/notesSlides/notesSlide42.xml" ContentType="application/vnd.openxmlformats-officedocument.presentationml.notesSlide+xml"/>
  <Override PartName="/ppt/slideLayouts/slideLayout15.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notesSlides/notesSlide39.xml" ContentType="application/vnd.openxmlformats-officedocument.presentationml.notesSlide+xml"/>
  <Override PartName="/ppt/slideLayouts/slideLayout16.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43.xml" ContentType="application/vnd.openxmlformats-officedocument.presentationml.notesSlide+xml"/>
  <Override PartName="/ppt/slideLayouts/slideLayout1.xml" ContentType="application/vnd.openxmlformats-officedocument.presentationml.slideLayout+xml"/>
  <Override PartName="/ppt/notesSlides/notesSlide44.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slideLayouts/slideLayout2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7.xml" ContentType="application/vnd.openxmlformats-officedocument.presentationml.slideLayout+xml"/>
  <Override PartName="/ppt/notesSlides/notesSlide22.xml" ContentType="application/vnd.openxmlformats-officedocument.presentationml.notesSlide+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notesSlides/notesSlide40.xml" ContentType="application/vnd.openxmlformats-officedocument.presentationml.notesSlide+xml"/>
  <Override PartName="/ppt/slideLayouts/slideLayout21.xml" ContentType="application/vnd.openxmlformats-officedocument.presentationml.slideLayout+xml"/>
  <Override PartName="/ppt/slideLayouts/slideLayout27.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notesSlides/notesSlide18.xml" ContentType="application/vnd.openxmlformats-officedocument.presentationml.notesSlide+xml"/>
  <Override PartName="/ppt/notesSlides/notesSlide41.xml" ContentType="application/vnd.openxmlformats-officedocument.presentationml.notesSlide+xml"/>
  <Override PartName="/ppt/slideLayouts/slideLayout25.xml" ContentType="application/vnd.openxmlformats-officedocument.presentationml.slideLayout+xml"/>
  <Override PartName="/ppt/notesSlides/notesSlide21.xml" ContentType="application/vnd.openxmlformats-officedocument.presentationml.notesSlide+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59.xml" ContentType="application/vnd.openxmlformats-officedocument.presentationml.tags+xml"/>
  <Override PartName="/ppt/tags/tag8.xml" ContentType="application/vnd.openxmlformats-officedocument.presentationml.tags+xml"/>
  <Override PartName="/ppt/tags/tag18.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24.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19.xml" ContentType="application/vnd.openxmlformats-officedocument.presentationml.tags+xml"/>
  <Override PartName="/ppt/tags/tag43.xml" ContentType="application/vnd.openxmlformats-officedocument.presentationml.tags+xml"/>
  <Override PartName="/ppt/tags/tag45.xml" ContentType="application/vnd.openxmlformats-officedocument.presentationml.tags+xml"/>
  <Override PartName="/ppt/tags/tag49.xml" ContentType="application/vnd.openxmlformats-officedocument.presentationml.tags+xml"/>
  <Override PartName="/ppt/tags/tag48.xml" ContentType="application/vnd.openxmlformats-officedocument.presentationml.tags+xml"/>
  <Override PartName="/ppt/tags/tag21.xml" ContentType="application/vnd.openxmlformats-officedocument.presentationml.tags+xml"/>
  <Override PartName="/ppt/tags/tag1.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20.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5.xml" ContentType="application/vnd.openxmlformats-officedocument.presentationml.tags+xml"/>
  <Override PartName="/ppt/tags/tag54.xml" ContentType="application/vnd.openxmlformats-officedocument.presentationml.tags+xml"/>
  <Override PartName="/ppt/tags/tag23.xml" ContentType="application/vnd.openxmlformats-officedocument.presentationml.tags+xml"/>
  <Override PartName="/ppt/tags/tag53.xml" ContentType="application/vnd.openxmlformats-officedocument.presentationml.tags+xml"/>
  <Override PartName="/ppt/tags/tag22.xml" ContentType="application/vnd.openxmlformats-officedocument.presentationml.tags+xml"/>
  <Override PartName="/ppt/tags/tag44.xml" ContentType="application/vnd.openxmlformats-officedocument.presentationml.tags+xml"/>
  <Override PartName="/ppt/tags/tag52.xml" ContentType="application/vnd.openxmlformats-officedocument.presentationml.tags+xml"/>
  <Override PartName="/ppt/tags/tag56.xml" ContentType="application/vnd.openxmlformats-officedocument.presentationml.tags+xml"/>
  <Override PartName="/ppt/tags/tag16.xml" ContentType="application/vnd.openxmlformats-officedocument.presentationml.tags+xml"/>
  <Override PartName="/ppt/tags/tag62.xml" ContentType="application/vnd.openxmlformats-officedocument.presentationml.tags+xml"/>
  <Override PartName="/ppt/tags/tag36.xml" ContentType="application/vnd.openxmlformats-officedocument.presentationml.tags+xml"/>
  <Override PartName="/ppt/tags/tag30.xml" ContentType="application/vnd.openxmlformats-officedocument.presentationml.tags+xml"/>
  <Override PartName="/ppt/tags/tag2.xml" ContentType="application/vnd.openxmlformats-officedocument.presentationml.tags+xml"/>
  <Override PartName="/ppt/tags/tag37.xml" ContentType="application/vnd.openxmlformats-officedocument.presentationml.tag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ppt/tags/tag29.xml" ContentType="application/vnd.openxmlformats-officedocument.presentationml.tags+xml"/>
  <Override PartName="/ppt/tags/tag3.xml" ContentType="application/vnd.openxmlformats-officedocument.presentationml.tags+xml"/>
  <Override PartName="/ppt/tags/tag31.xml" ContentType="application/vnd.openxmlformats-officedocument.presentationml.tags+xml"/>
  <Override PartName="/ppt/tags/tag4.xml" ContentType="application/vnd.openxmlformats-officedocument.presentationml.tags+xml"/>
  <Override PartName="/ppt/tags/tag34.xml" ContentType="application/vnd.openxmlformats-officedocument.presentationml.tags+xml"/>
  <Override PartName="/ppt/tags/tag7.xml" ContentType="application/vnd.openxmlformats-officedocument.presentationml.tags+xml"/>
  <Override PartName="/ppt/tags/tag35.xml" ContentType="application/vnd.openxmlformats-officedocument.presentationml.tags+xml"/>
  <Override PartName="/ppt/tags/tag6.xml" ContentType="application/vnd.openxmlformats-officedocument.presentationml.tags+xml"/>
  <Override PartName="/ppt/tags/tag9.xml" ContentType="application/vnd.openxmlformats-officedocument.presentationml.tags+xml"/>
  <Override PartName="/ppt/tags/tag32.xml" ContentType="application/vnd.openxmlformats-officedocument.presentationml.tags+xml"/>
  <Override PartName="/ppt/tags/tag5.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71.xml" ContentType="application/vnd.openxmlformats-officedocument.presentationml.tags+xml"/>
  <Override PartName="/ppt/tags/tag28.xml" ContentType="application/vnd.openxmlformats-officedocument.presentationml.tags+xml"/>
  <Override PartName="/ppt/tags/tag65.xml" ContentType="application/vnd.openxmlformats-officedocument.presentationml.tags+xml"/>
  <Override PartName="/ppt/tags/tag40.xml" ContentType="application/vnd.openxmlformats-officedocument.presentationml.tags+xml"/>
  <Override PartName="/ppt/tags/tag64.xml" ContentType="application/vnd.openxmlformats-officedocument.presentationml.tags+xml"/>
  <Override PartName="/ppt/tags/tag26.xml" ContentType="application/vnd.openxmlformats-officedocument.presentationml.tags+xml"/>
  <Override PartName="/ppt/tags/tag63.xml" ContentType="application/vnd.openxmlformats-officedocument.presentationml.tags+xml"/>
  <Override PartName="/ppt/tags/tag15.xml" ContentType="application/vnd.openxmlformats-officedocument.presentationml.tags+xml"/>
  <Override PartName="/ppt/tags/tag25.xml" ContentType="application/vnd.openxmlformats-officedocument.presentationml.tags+xml"/>
  <Override PartName="/ppt/tags/tag33.xml" ContentType="application/vnd.openxmlformats-officedocument.presentationml.tags+xml"/>
  <Override PartName="/ppt/tags/tag27.xml" ContentType="application/vnd.openxmlformats-officedocument.presentationml.tags+xml"/>
  <Override PartName="/ppt/tags/tag66.xml" ContentType="application/vnd.openxmlformats-officedocument.presentationml.tags+xml"/>
  <Override PartName="/ppt/tags/tag39.xml" ContentType="application/vnd.openxmlformats-officedocument.presentationml.tags+xml"/>
  <Override PartName="/ppt/tags/tag70.xml" ContentType="application/vnd.openxmlformats-officedocument.presentationml.tags+xml"/>
  <Override PartName="/ppt/tags/tag12.xml" ContentType="application/vnd.openxmlformats-officedocument.presentationml.tags+xml"/>
  <Override PartName="/ppt/tags/tag38.xml" ContentType="application/vnd.openxmlformats-officedocument.presentationml.tags+xml"/>
  <Override PartName="/ppt/tags/tag69.xml" ContentType="application/vnd.openxmlformats-officedocument.presentationml.tags+xml"/>
  <Override PartName="/ppt/tags/tag68.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67.xml" ContentType="application/vnd.openxmlformats-officedocument.presentationml.tags+xml"/>
  <Override PartName="/ppt/tags/tag17.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1" r:id="rId2"/>
    <p:sldMasterId id="2147483652" r:id="rId3"/>
    <p:sldMasterId id="2147483689" r:id="rId4"/>
    <p:sldMasterId id="2147483704" r:id="rId5"/>
  </p:sldMasterIdLst>
  <p:notesMasterIdLst>
    <p:notesMasterId r:id="rId76"/>
  </p:notesMasterIdLst>
  <p:handoutMasterIdLst>
    <p:handoutMasterId r:id="rId77"/>
  </p:handoutMasterIdLst>
  <p:sldIdLst>
    <p:sldId id="598" r:id="rId6"/>
    <p:sldId id="600" r:id="rId7"/>
    <p:sldId id="582" r:id="rId8"/>
    <p:sldId id="516" r:id="rId9"/>
    <p:sldId id="583" r:id="rId10"/>
    <p:sldId id="553" r:id="rId11"/>
    <p:sldId id="554" r:id="rId12"/>
    <p:sldId id="478" r:id="rId13"/>
    <p:sldId id="358" r:id="rId14"/>
    <p:sldId id="556" r:id="rId15"/>
    <p:sldId id="584" r:id="rId16"/>
    <p:sldId id="557" r:id="rId17"/>
    <p:sldId id="558" r:id="rId18"/>
    <p:sldId id="559" r:id="rId19"/>
    <p:sldId id="360" r:id="rId20"/>
    <p:sldId id="560" r:id="rId21"/>
    <p:sldId id="515" r:id="rId22"/>
    <p:sldId id="561" r:id="rId23"/>
    <p:sldId id="525" r:id="rId24"/>
    <p:sldId id="416" r:id="rId25"/>
    <p:sldId id="585" r:id="rId26"/>
    <p:sldId id="367" r:id="rId27"/>
    <p:sldId id="510" r:id="rId28"/>
    <p:sldId id="586" r:id="rId29"/>
    <p:sldId id="579" r:id="rId30"/>
    <p:sldId id="576" r:id="rId31"/>
    <p:sldId id="578" r:id="rId32"/>
    <p:sldId id="577" r:id="rId33"/>
    <p:sldId id="594" r:id="rId34"/>
    <p:sldId id="580" r:id="rId35"/>
    <p:sldId id="565" r:id="rId36"/>
    <p:sldId id="566" r:id="rId37"/>
    <p:sldId id="571" r:id="rId38"/>
    <p:sldId id="581" r:id="rId39"/>
    <p:sldId id="574" r:id="rId40"/>
    <p:sldId id="575" r:id="rId41"/>
    <p:sldId id="597" r:id="rId42"/>
    <p:sldId id="547" r:id="rId43"/>
    <p:sldId id="408" r:id="rId44"/>
    <p:sldId id="409" r:id="rId45"/>
    <p:sldId id="548" r:id="rId46"/>
    <p:sldId id="410" r:id="rId47"/>
    <p:sldId id="589" r:id="rId48"/>
    <p:sldId id="590" r:id="rId49"/>
    <p:sldId id="591" r:id="rId50"/>
    <p:sldId id="482" r:id="rId51"/>
    <p:sldId id="549" r:id="rId52"/>
    <p:sldId id="329" r:id="rId53"/>
    <p:sldId id="542" r:id="rId54"/>
    <p:sldId id="526" r:id="rId55"/>
    <p:sldId id="487" r:id="rId56"/>
    <p:sldId id="488" r:id="rId57"/>
    <p:sldId id="528" r:id="rId58"/>
    <p:sldId id="588" r:id="rId59"/>
    <p:sldId id="468" r:id="rId60"/>
    <p:sldId id="550" r:id="rId61"/>
    <p:sldId id="595" r:id="rId62"/>
    <p:sldId id="391" r:id="rId63"/>
    <p:sldId id="521" r:id="rId64"/>
    <p:sldId id="509" r:id="rId65"/>
    <p:sldId id="596" r:id="rId66"/>
    <p:sldId id="494" r:id="rId67"/>
    <p:sldId id="394" r:id="rId68"/>
    <p:sldId id="545" r:id="rId69"/>
    <p:sldId id="592" r:id="rId70"/>
    <p:sldId id="593" r:id="rId71"/>
    <p:sldId id="514" r:id="rId72"/>
    <p:sldId id="511" r:id="rId73"/>
    <p:sldId id="530" r:id="rId74"/>
    <p:sldId id="551" r:id="rId75"/>
  </p:sldIdLst>
  <p:sldSz cx="9144000" cy="6858000" type="screen4x3"/>
  <p:notesSz cx="7010400" cy="9296400"/>
  <p:custDataLst>
    <p:tags r:id="rId78"/>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eresa Wawrykow" initials="TW" lastIdx="7"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3366"/>
    <a:srgbClr val="FFFFFF"/>
    <a:srgbClr val="CC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44" autoAdjust="0"/>
    <p:restoredTop sz="68727" autoAdjust="0"/>
  </p:normalViewPr>
  <p:slideViewPr>
    <p:cSldViewPr>
      <p:cViewPr varScale="1">
        <p:scale>
          <a:sx n="70" d="100"/>
          <a:sy n="70" d="100"/>
        </p:scale>
        <p:origin x="795" y="52"/>
      </p:cViewPr>
      <p:guideLst>
        <p:guide orient="horz" pos="2160"/>
        <p:guide pos="2880"/>
      </p:guideLst>
    </p:cSldViewPr>
  </p:slideViewPr>
  <p:outlineViewPr>
    <p:cViewPr>
      <p:scale>
        <a:sx n="33" d="100"/>
        <a:sy n="33" d="100"/>
      </p:scale>
      <p:origin x="0" y="1437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3138"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customXml" Target="../customXml/item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85"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ags" Target="tags/tag1.xml"/><Relationship Id="rId81" Type="http://schemas.openxmlformats.org/officeDocument/2006/relationships/viewProps" Target="viewProps.xml"/><Relationship Id="rId86"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none" lIns="93486" tIns="46743" rIns="93486" bIns="46743" numCol="1" anchor="t" anchorCtr="0" compatLnSpc="1">
            <a:prstTxWarp prst="textNoShape">
              <a:avLst/>
            </a:prstTxWarp>
          </a:bodyPr>
          <a:lstStyle>
            <a:lvl1pPr defTabSz="935009">
              <a:defRPr sz="1200">
                <a:latin typeface="Times New Roman" pitchFamily="18" charset="0"/>
              </a:defRPr>
            </a:lvl1pPr>
          </a:lstStyle>
          <a:p>
            <a:pPr>
              <a:defRPr/>
            </a:pPr>
            <a:endParaRPr lang="en-GB"/>
          </a:p>
        </p:txBody>
      </p:sp>
      <p:sp>
        <p:nvSpPr>
          <p:cNvPr id="89091" name="Rectangle 3"/>
          <p:cNvSpPr>
            <a:spLocks noGrp="1" noChangeArrowheads="1"/>
          </p:cNvSpPr>
          <p:nvPr>
            <p:ph type="dt" sz="quarter" idx="1"/>
          </p:nvPr>
        </p:nvSpPr>
        <p:spPr bwMode="auto">
          <a:xfrm>
            <a:off x="3972560" y="0"/>
            <a:ext cx="3037840" cy="464820"/>
          </a:xfrm>
          <a:prstGeom prst="rect">
            <a:avLst/>
          </a:prstGeom>
          <a:noFill/>
          <a:ln w="9525">
            <a:noFill/>
            <a:miter lim="800000"/>
            <a:headEnd/>
            <a:tailEnd/>
          </a:ln>
          <a:effectLst/>
        </p:spPr>
        <p:txBody>
          <a:bodyPr vert="horz" wrap="none" lIns="93486" tIns="46743" rIns="93486" bIns="46743" numCol="1" anchor="t" anchorCtr="0" compatLnSpc="1">
            <a:prstTxWarp prst="textNoShape">
              <a:avLst/>
            </a:prstTxWarp>
          </a:bodyPr>
          <a:lstStyle>
            <a:lvl1pPr algn="r" defTabSz="935009">
              <a:defRPr sz="1200">
                <a:latin typeface="Times New Roman" pitchFamily="18" charset="0"/>
              </a:defRPr>
            </a:lvl1pPr>
          </a:lstStyle>
          <a:p>
            <a:pPr>
              <a:defRPr/>
            </a:pPr>
            <a:endParaRPr lang="en-GB"/>
          </a:p>
        </p:txBody>
      </p:sp>
      <p:sp>
        <p:nvSpPr>
          <p:cNvPr id="89092" name="Rectangle 4"/>
          <p:cNvSpPr>
            <a:spLocks noGrp="1" noChangeArrowheads="1"/>
          </p:cNvSpPr>
          <p:nvPr>
            <p:ph type="ftr" sz="quarter" idx="2"/>
          </p:nvPr>
        </p:nvSpPr>
        <p:spPr bwMode="auto">
          <a:xfrm>
            <a:off x="0" y="8831580"/>
            <a:ext cx="3037840" cy="464820"/>
          </a:xfrm>
          <a:prstGeom prst="rect">
            <a:avLst/>
          </a:prstGeom>
          <a:noFill/>
          <a:ln w="9525">
            <a:noFill/>
            <a:miter lim="800000"/>
            <a:headEnd/>
            <a:tailEnd/>
          </a:ln>
          <a:effectLst/>
        </p:spPr>
        <p:txBody>
          <a:bodyPr vert="horz" wrap="none" lIns="93486" tIns="46743" rIns="93486" bIns="46743" numCol="1" anchor="b" anchorCtr="0" compatLnSpc="1">
            <a:prstTxWarp prst="textNoShape">
              <a:avLst/>
            </a:prstTxWarp>
          </a:bodyPr>
          <a:lstStyle>
            <a:lvl1pPr defTabSz="935009">
              <a:defRPr sz="1200">
                <a:latin typeface="Times New Roman" pitchFamily="18" charset="0"/>
              </a:defRPr>
            </a:lvl1pPr>
          </a:lstStyle>
          <a:p>
            <a:pPr>
              <a:defRPr/>
            </a:pPr>
            <a:endParaRPr lang="en-GB"/>
          </a:p>
        </p:txBody>
      </p:sp>
      <p:sp>
        <p:nvSpPr>
          <p:cNvPr id="89093" name="Rectangle 5"/>
          <p:cNvSpPr>
            <a:spLocks noGrp="1" noChangeArrowheads="1"/>
          </p:cNvSpPr>
          <p:nvPr>
            <p:ph type="sldNum" sz="quarter" idx="3"/>
          </p:nvPr>
        </p:nvSpPr>
        <p:spPr bwMode="auto">
          <a:xfrm>
            <a:off x="3972560" y="8831580"/>
            <a:ext cx="3037840" cy="464820"/>
          </a:xfrm>
          <a:prstGeom prst="rect">
            <a:avLst/>
          </a:prstGeom>
          <a:noFill/>
          <a:ln w="9525">
            <a:noFill/>
            <a:miter lim="800000"/>
            <a:headEnd/>
            <a:tailEnd/>
          </a:ln>
          <a:effectLst/>
        </p:spPr>
        <p:txBody>
          <a:bodyPr vert="horz" wrap="none" lIns="93486" tIns="46743" rIns="93486" bIns="46743" numCol="1" anchor="b" anchorCtr="0" compatLnSpc="1">
            <a:prstTxWarp prst="textNoShape">
              <a:avLst/>
            </a:prstTxWarp>
          </a:bodyPr>
          <a:lstStyle>
            <a:lvl1pPr algn="r" defTabSz="935009">
              <a:defRPr sz="1200">
                <a:latin typeface="Times New Roman" pitchFamily="18" charset="0"/>
              </a:defRPr>
            </a:lvl1pPr>
          </a:lstStyle>
          <a:p>
            <a:pPr>
              <a:defRPr/>
            </a:pPr>
            <a:fld id="{2F9D9022-FE71-4883-BF65-80D89DB6004E}" type="slidenum">
              <a:rPr lang="en-GB"/>
              <a:pPr>
                <a:defRPr/>
              </a:pPr>
              <a:t>‹#›</a:t>
            </a:fld>
            <a:endParaRPr lang="en-GB"/>
          </a:p>
        </p:txBody>
      </p:sp>
    </p:spTree>
    <p:extLst>
      <p:ext uri="{BB962C8B-B14F-4D97-AF65-F5344CB8AC3E}">
        <p14:creationId xmlns:p14="http://schemas.microsoft.com/office/powerpoint/2010/main" val="3544067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2031" tIns="46016" rIns="92031" bIns="46016" numCol="1" anchor="t" anchorCtr="0" compatLnSpc="1">
            <a:prstTxWarp prst="textNoShape">
              <a:avLst/>
            </a:prstTxWarp>
          </a:bodyPr>
          <a:lstStyle>
            <a:lvl1pPr defTabSz="920450">
              <a:defRPr sz="1200">
                <a:latin typeface="Times New Roman" pitchFamily="18" charset="0"/>
              </a:defRPr>
            </a:lvl1pPr>
          </a:lstStyle>
          <a:p>
            <a:pPr>
              <a:defRPr/>
            </a:pPr>
            <a:endParaRPr lang="en-US"/>
          </a:p>
        </p:txBody>
      </p:sp>
      <p:sp>
        <p:nvSpPr>
          <p:cNvPr id="12493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2031" tIns="46016" rIns="92031" bIns="46016" numCol="1" anchor="t" anchorCtr="0" compatLnSpc="1">
            <a:prstTxWarp prst="textNoShape">
              <a:avLst/>
            </a:prstTxWarp>
          </a:bodyPr>
          <a:lstStyle>
            <a:lvl1pPr algn="r" defTabSz="920450">
              <a:defRPr sz="1200">
                <a:latin typeface="Times New Roman" pitchFamily="18" charset="0"/>
              </a:defRPr>
            </a:lvl1pPr>
          </a:lstStyle>
          <a:p>
            <a:pPr>
              <a:defRPr/>
            </a:pPr>
            <a:endParaRPr lang="en-US"/>
          </a:p>
        </p:txBody>
      </p:sp>
      <p:sp>
        <p:nvSpPr>
          <p:cNvPr id="655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2493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2031" tIns="46016" rIns="92031" bIns="4601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493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2031" tIns="46016" rIns="92031" bIns="46016" numCol="1" anchor="b" anchorCtr="0" compatLnSpc="1">
            <a:prstTxWarp prst="textNoShape">
              <a:avLst/>
            </a:prstTxWarp>
          </a:bodyPr>
          <a:lstStyle>
            <a:lvl1pPr defTabSz="920450">
              <a:defRPr sz="1200">
                <a:latin typeface="Times New Roman" pitchFamily="18" charset="0"/>
              </a:defRPr>
            </a:lvl1pPr>
          </a:lstStyle>
          <a:p>
            <a:pPr>
              <a:defRPr/>
            </a:pPr>
            <a:endParaRPr lang="en-US"/>
          </a:p>
        </p:txBody>
      </p:sp>
      <p:sp>
        <p:nvSpPr>
          <p:cNvPr id="12493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2031" tIns="46016" rIns="92031" bIns="46016" numCol="1" anchor="b" anchorCtr="0" compatLnSpc="1">
            <a:prstTxWarp prst="textNoShape">
              <a:avLst/>
            </a:prstTxWarp>
          </a:bodyPr>
          <a:lstStyle>
            <a:lvl1pPr algn="r" defTabSz="920450">
              <a:defRPr sz="1200">
                <a:latin typeface="Times New Roman" pitchFamily="18" charset="0"/>
              </a:defRPr>
            </a:lvl1pPr>
          </a:lstStyle>
          <a:p>
            <a:pPr>
              <a:defRPr/>
            </a:pPr>
            <a:fld id="{57414F14-C132-481C-B6BA-C519113B2900}" type="slidenum">
              <a:rPr lang="en-US"/>
              <a:pPr>
                <a:defRPr/>
              </a:pPr>
              <a:t>‹#›</a:t>
            </a:fld>
            <a:endParaRPr lang="en-US"/>
          </a:p>
        </p:txBody>
      </p:sp>
    </p:spTree>
    <p:extLst>
      <p:ext uri="{BB962C8B-B14F-4D97-AF65-F5344CB8AC3E}">
        <p14:creationId xmlns:p14="http://schemas.microsoft.com/office/powerpoint/2010/main" val="28863185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anose="02020603050405020304" pitchFamily="18" charset="0"/>
                <a:cs typeface="Times New Roman" panose="02020603050405020304" pitchFamily="18" charset="0"/>
              </a:rPr>
              <a:t>This</a:t>
            </a:r>
            <a:r>
              <a:rPr lang="en-US" baseline="0" dirty="0" smtClean="0">
                <a:latin typeface="Times New Roman" panose="02020603050405020304" pitchFamily="18" charset="0"/>
                <a:cs typeface="Times New Roman" panose="02020603050405020304" pitchFamily="18" charset="0"/>
              </a:rPr>
              <a:t> is the main PowerPoint file for Alberta Food Safety Facts. Please refer to the teacher resource kit for more information about incorporating games and activities into your lesson. Part 2 of this presentation (except for handwashing and hygiene) can be replaced with the Bingo game.</a:t>
            </a:r>
          </a:p>
          <a:p>
            <a:endParaRPr lang="en-US" baseline="0" dirty="0" smtClean="0">
              <a:latin typeface="Times New Roman" panose="02020603050405020304" pitchFamily="18" charset="0"/>
              <a:cs typeface="Times New Roman" panose="02020603050405020304" pitchFamily="18" charset="0"/>
            </a:endParaRPr>
          </a:p>
          <a:p>
            <a:r>
              <a:rPr lang="en-US" baseline="0" dirty="0" smtClean="0">
                <a:latin typeface="Times New Roman" panose="02020603050405020304" pitchFamily="18" charset="0"/>
                <a:cs typeface="Times New Roman" panose="02020603050405020304" pitchFamily="18" charset="0"/>
              </a:rPr>
              <a:t>There are speaker notes throughout the presentation to help guide your lesson. Links to additional information are also provided.</a:t>
            </a:r>
          </a:p>
          <a:p>
            <a:endParaRPr lang="en-US" baseline="0" dirty="0" smtClean="0">
              <a:latin typeface="Times New Roman" panose="02020603050405020304" pitchFamily="18" charset="0"/>
              <a:cs typeface="Times New Roman" panose="02020603050405020304" pitchFamily="18" charset="0"/>
            </a:endParaRPr>
          </a:p>
          <a:p>
            <a:r>
              <a:rPr lang="en-US" baseline="0" dirty="0" smtClean="0">
                <a:latin typeface="Times New Roman" panose="02020603050405020304" pitchFamily="18" charset="0"/>
                <a:cs typeface="Times New Roman" panose="02020603050405020304" pitchFamily="18" charset="0"/>
              </a:rPr>
              <a:t>This presentation holds a Creative Commons License: Attribution-</a:t>
            </a:r>
            <a:r>
              <a:rPr lang="en-US" baseline="0" dirty="0" err="1" smtClean="0">
                <a:latin typeface="Times New Roman" panose="02020603050405020304" pitchFamily="18" charset="0"/>
                <a:cs typeface="Times New Roman" panose="02020603050405020304" pitchFamily="18" charset="0"/>
              </a:rPr>
              <a:t>NonCommercial</a:t>
            </a:r>
            <a:r>
              <a:rPr lang="en-US" baseline="0" dirty="0" smtClean="0">
                <a:latin typeface="Times New Roman" panose="02020603050405020304" pitchFamily="18" charset="0"/>
                <a:cs typeface="Times New Roman" panose="02020603050405020304" pitchFamily="18" charset="0"/>
              </a:rPr>
              <a:t>-</a:t>
            </a:r>
            <a:r>
              <a:rPr lang="en-US" baseline="0" dirty="0" err="1" smtClean="0">
                <a:latin typeface="Times New Roman" panose="02020603050405020304" pitchFamily="18" charset="0"/>
                <a:cs typeface="Times New Roman" panose="02020603050405020304" pitchFamily="18" charset="0"/>
              </a:rPr>
              <a:t>ShareAlike</a:t>
            </a:r>
            <a:r>
              <a:rPr lang="en-US" baseline="0" dirty="0" smtClean="0">
                <a:latin typeface="Times New Roman" panose="02020603050405020304" pitchFamily="18" charset="0"/>
                <a:cs typeface="Times New Roman" panose="02020603050405020304" pitchFamily="18" charset="0"/>
              </a:rPr>
              <a:t> 4.0 International. Please view the next slide for more information.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2476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The common symptoms of foodborne illness include stomach cramps, diarrhea, vomiting, nausea, fever, headache and body ache. Some complications of </a:t>
            </a:r>
            <a:r>
              <a:rPr lang="en-CA" dirty="0" smtClean="0"/>
              <a:t>foodborne </a:t>
            </a:r>
            <a:r>
              <a:rPr lang="en-CA" dirty="0"/>
              <a:t>illness are:</a:t>
            </a:r>
          </a:p>
          <a:p>
            <a:pPr marL="174708" indent="-174708" defTabSz="931774">
              <a:buFontTx/>
              <a:buChar char="-"/>
              <a:defRPr/>
            </a:pPr>
            <a:r>
              <a:rPr lang="en-CA" dirty="0"/>
              <a:t>p</a:t>
            </a:r>
            <a:r>
              <a:rPr lang="en-CA" dirty="0" smtClean="0"/>
              <a:t>aralysis</a:t>
            </a:r>
            <a:r>
              <a:rPr lang="en-CA" dirty="0"/>
              <a:t>, organ failure and brain damage</a:t>
            </a:r>
          </a:p>
          <a:p>
            <a:pPr marL="174708" indent="-174708">
              <a:buFontTx/>
              <a:buChar char="-"/>
            </a:pPr>
            <a:r>
              <a:rPr lang="en-CA" dirty="0"/>
              <a:t>s</a:t>
            </a:r>
            <a:r>
              <a:rPr lang="en-CA" dirty="0" smtClean="0"/>
              <a:t>eptic </a:t>
            </a:r>
            <a:r>
              <a:rPr lang="en-CA" dirty="0"/>
              <a:t>arthritis</a:t>
            </a:r>
          </a:p>
          <a:p>
            <a:pPr marL="174708" indent="-174708">
              <a:buFontTx/>
              <a:buChar char="-"/>
            </a:pPr>
            <a:r>
              <a:rPr lang="en-CA" dirty="0"/>
              <a:t>l</a:t>
            </a:r>
            <a:r>
              <a:rPr lang="en-CA" dirty="0" smtClean="0"/>
              <a:t>ong </a:t>
            </a:r>
            <a:r>
              <a:rPr lang="en-CA" dirty="0"/>
              <a:t>lasting conditions such as Irritable Bowel Syndrome and Lactose Intolerance</a:t>
            </a:r>
          </a:p>
          <a:p>
            <a:pPr marL="174708" indent="-174708">
              <a:buFontTx/>
              <a:buChar char="-"/>
            </a:pPr>
            <a:r>
              <a:rPr lang="en-CA" dirty="0" smtClean="0"/>
              <a:t>miscarriages </a:t>
            </a:r>
            <a:r>
              <a:rPr lang="en-CA" dirty="0"/>
              <a:t>or stillborn </a:t>
            </a:r>
            <a:r>
              <a:rPr lang="en-CA" dirty="0" smtClean="0"/>
              <a:t>babies for pregnant women</a:t>
            </a:r>
            <a:endParaRPr lang="en-CA" dirty="0"/>
          </a:p>
          <a:p>
            <a:pPr marL="174708" indent="-174708">
              <a:buFontTx/>
              <a:buChar char="-"/>
            </a:pPr>
            <a:endParaRPr lang="en-CA" dirty="0"/>
          </a:p>
          <a:p>
            <a:r>
              <a:rPr lang="en-CA" b="1" dirty="0"/>
              <a:t>Additional Information:</a:t>
            </a:r>
          </a:p>
          <a:p>
            <a:pPr defTabSz="931774">
              <a:defRPr/>
            </a:pPr>
            <a:r>
              <a:rPr lang="en-CA" dirty="0"/>
              <a:t>Food Safety and You:  https://www.canada.ca/en/health-canada/services/general-food-safety-tips/food-safety-you.html</a:t>
            </a:r>
          </a:p>
          <a:p>
            <a:endParaRPr lang="en-CA" sz="900" dirty="0"/>
          </a:p>
          <a:p>
            <a:pPr marL="174708" indent="-174708">
              <a:buFontTx/>
              <a:buChar char="-"/>
            </a:pPr>
            <a:endParaRPr lang="en-US" sz="900" dirty="0"/>
          </a:p>
          <a:p>
            <a:pPr>
              <a:buFont typeface="Wingdings" pitchFamily="2" charset="2"/>
              <a:buNone/>
            </a:pPr>
            <a:endParaRPr lang="en-US" b="0" dirty="0" smtClean="0"/>
          </a:p>
          <a:p>
            <a:pPr>
              <a:buFont typeface="Wingdings" pitchFamily="2" charset="2"/>
              <a:buNone/>
            </a:pPr>
            <a:endParaRPr lang="en-US" b="0" dirty="0" smtClean="0"/>
          </a:p>
          <a:p>
            <a:endParaRPr lang="en-US" dirty="0" smtClean="0"/>
          </a:p>
        </p:txBody>
      </p:sp>
      <p:sp>
        <p:nvSpPr>
          <p:cNvPr id="4" name="Slide Number Placeholder 3"/>
          <p:cNvSpPr>
            <a:spLocks noGrp="1"/>
          </p:cNvSpPr>
          <p:nvPr>
            <p:ph type="sldNum" sz="quarter" idx="10"/>
          </p:nvPr>
        </p:nvSpPr>
        <p:spPr>
          <a:xfrm>
            <a:off x="3970734" y="8830659"/>
            <a:ext cx="3038145" cy="464205"/>
          </a:xfrm>
          <a:prstGeom prst="rect">
            <a:avLst/>
          </a:prstGeom>
        </p:spPr>
        <p:txBody>
          <a:bodyPr lIns="88136" tIns="44069" rIns="88136" bIns="44069"/>
          <a:lstStyle/>
          <a:p>
            <a:fld id="{EC536383-E39A-450C-889A-17307A1FDD3F}" type="slidenum">
              <a:rPr lang="en-US" smtClean="0"/>
              <a:pPr/>
              <a:t>10</a:t>
            </a:fld>
            <a:endParaRPr lang="en-US"/>
          </a:p>
        </p:txBody>
      </p:sp>
    </p:spTree>
    <p:extLst>
      <p:ext uri="{BB962C8B-B14F-4D97-AF65-F5344CB8AC3E}">
        <p14:creationId xmlns:p14="http://schemas.microsoft.com/office/powerpoint/2010/main" val="1317640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11</a:t>
            </a:fld>
            <a:endParaRPr lang="en-US"/>
          </a:p>
        </p:txBody>
      </p:sp>
    </p:spTree>
    <p:extLst>
      <p:ext uri="{BB962C8B-B14F-4D97-AF65-F5344CB8AC3E}">
        <p14:creationId xmlns:p14="http://schemas.microsoft.com/office/powerpoint/2010/main" val="648898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xfrm>
            <a:off x="3970734" y="8830658"/>
            <a:ext cx="3038145" cy="464206"/>
          </a:xfrm>
          <a:prstGeom prst="rect">
            <a:avLst/>
          </a:prstGeom>
          <a:ln/>
        </p:spPr>
        <p:txBody>
          <a:bodyPr lIns="88444" tIns="44222" rIns="88444" bIns="44222"/>
          <a:lstStyle/>
          <a:p>
            <a:fld id="{9752951C-7E09-4927-8A18-7C055FA9A2FD}" type="slidenum">
              <a:rPr lang="en-CA"/>
              <a:pPr/>
              <a:t>12</a:t>
            </a:fld>
            <a:endParaRPr lang="en-CA"/>
          </a:p>
        </p:txBody>
      </p:sp>
      <p:sp>
        <p:nvSpPr>
          <p:cNvPr id="1328130" name="Rectangle 7"/>
          <p:cNvSpPr txBox="1">
            <a:spLocks noGrp="1" noChangeArrowheads="1"/>
          </p:cNvSpPr>
          <p:nvPr/>
        </p:nvSpPr>
        <p:spPr bwMode="auto">
          <a:xfrm>
            <a:off x="3970339" y="8831265"/>
            <a:ext cx="3038476" cy="463549"/>
          </a:xfrm>
          <a:prstGeom prst="rect">
            <a:avLst/>
          </a:prstGeom>
          <a:noFill/>
          <a:ln w="9525">
            <a:noFill/>
            <a:miter lim="800000"/>
            <a:headEnd/>
            <a:tailEnd/>
          </a:ln>
        </p:spPr>
        <p:txBody>
          <a:bodyPr lIns="93480" tIns="46741" rIns="93480" bIns="46741" anchor="b"/>
          <a:lstStyle/>
          <a:p>
            <a:pPr algn="r" defTabSz="934950"/>
            <a:fld id="{5A4D2166-BED7-4624-90AC-5056F3D04B6D}" type="slidenum">
              <a:rPr lang="en-CA" sz="1200"/>
              <a:pPr algn="r" defTabSz="934950"/>
              <a:t>12</a:t>
            </a:fld>
            <a:endParaRPr lang="en-CA" sz="1200" dirty="0"/>
          </a:p>
        </p:txBody>
      </p:sp>
      <p:sp>
        <p:nvSpPr>
          <p:cNvPr id="1328131" name="Rectangle 2"/>
          <p:cNvSpPr>
            <a:spLocks noGrp="1" noRot="1" noChangeAspect="1" noChangeArrowheads="1" noTextEdit="1"/>
          </p:cNvSpPr>
          <p:nvPr>
            <p:ph type="sldImg"/>
          </p:nvPr>
        </p:nvSpPr>
        <p:spPr>
          <a:xfrm>
            <a:off x="774700" y="490538"/>
            <a:ext cx="2003425" cy="1503362"/>
          </a:xfrm>
          <a:ln/>
        </p:spPr>
      </p:sp>
      <p:sp>
        <p:nvSpPr>
          <p:cNvPr id="1328132" name="Rectangle 3"/>
          <p:cNvSpPr>
            <a:spLocks noGrp="1" noChangeArrowheads="1"/>
          </p:cNvSpPr>
          <p:nvPr>
            <p:ph type="body" idx="1"/>
          </p:nvPr>
        </p:nvSpPr>
        <p:spPr>
          <a:xfrm>
            <a:off x="923924" y="2190130"/>
            <a:ext cx="5086351" cy="6175995"/>
          </a:xfrm>
        </p:spPr>
        <p:txBody>
          <a:bodyPr/>
          <a:lstStyle/>
          <a:p>
            <a:pPr defTabSz="884439">
              <a:defRPr/>
            </a:pPr>
            <a:r>
              <a:rPr lang="en-CA" dirty="0" smtClean="0"/>
              <a:t>Foods can be contaminated with more than just</a:t>
            </a:r>
            <a:r>
              <a:rPr lang="en-CA" baseline="0" dirty="0" smtClean="0"/>
              <a:t> </a:t>
            </a:r>
            <a:r>
              <a:rPr lang="en-CA" dirty="0" smtClean="0"/>
              <a:t>pathogenic microorganisms. Foodborne </a:t>
            </a:r>
            <a:r>
              <a:rPr lang="en-CA" dirty="0"/>
              <a:t>illness can be classified into 3 </a:t>
            </a:r>
            <a:r>
              <a:rPr lang="en-CA" dirty="0" smtClean="0"/>
              <a:t>categories based on the type of contaminant:</a:t>
            </a:r>
          </a:p>
          <a:p>
            <a:pPr defTabSz="931774">
              <a:defRPr/>
            </a:pPr>
            <a:r>
              <a:rPr lang="en-CA" dirty="0" smtClean="0"/>
              <a:t>1. chemical – such as pesticides</a:t>
            </a:r>
            <a:r>
              <a:rPr lang="en-CA" dirty="0"/>
              <a:t>, cleaning agents, </a:t>
            </a:r>
            <a:r>
              <a:rPr lang="en-CA" dirty="0" smtClean="0"/>
              <a:t>and metals </a:t>
            </a:r>
            <a:r>
              <a:rPr lang="en-CA" dirty="0"/>
              <a:t>leaching out of containers or </a:t>
            </a:r>
            <a:r>
              <a:rPr lang="en-CA" dirty="0" smtClean="0"/>
              <a:t>surfaces</a:t>
            </a:r>
            <a:endParaRPr lang="en-CA" dirty="0"/>
          </a:p>
          <a:p>
            <a:pPr defTabSz="931774">
              <a:defRPr/>
            </a:pPr>
            <a:r>
              <a:rPr lang="en-CA" dirty="0" smtClean="0"/>
              <a:t>2. physical – which</a:t>
            </a:r>
            <a:r>
              <a:rPr lang="en-CA" baseline="0" dirty="0" smtClean="0"/>
              <a:t> include </a:t>
            </a:r>
            <a:r>
              <a:rPr lang="en-CA" dirty="0" smtClean="0"/>
              <a:t>foreign </a:t>
            </a:r>
            <a:r>
              <a:rPr lang="en-CA" dirty="0"/>
              <a:t>objects </a:t>
            </a:r>
            <a:r>
              <a:rPr lang="en-CA" dirty="0" smtClean="0"/>
              <a:t>such</a:t>
            </a:r>
            <a:r>
              <a:rPr lang="en-CA" baseline="0" dirty="0" smtClean="0"/>
              <a:t> as hair or plastic </a:t>
            </a:r>
            <a:r>
              <a:rPr lang="en-CA" dirty="0" smtClean="0"/>
              <a:t>that </a:t>
            </a:r>
            <a:r>
              <a:rPr lang="en-CA" dirty="0"/>
              <a:t>end up in </a:t>
            </a:r>
            <a:r>
              <a:rPr lang="en-CA" dirty="0" smtClean="0"/>
              <a:t>food</a:t>
            </a:r>
          </a:p>
          <a:p>
            <a:pPr defTabSz="931774">
              <a:defRPr/>
            </a:pPr>
            <a:r>
              <a:rPr lang="en-CA" dirty="0" smtClean="0"/>
              <a:t>3. biological – </a:t>
            </a:r>
            <a:r>
              <a:rPr lang="en-CA" baseline="0" dirty="0" smtClean="0"/>
              <a:t>pathogens (disease-causing microbes)</a:t>
            </a:r>
            <a:endParaRPr lang="en-CA" dirty="0" smtClean="0"/>
          </a:p>
          <a:p>
            <a:pPr>
              <a:buFontTx/>
              <a:buChar char="•"/>
            </a:pPr>
            <a:endParaRPr lang="en-CA" dirty="0" smtClean="0"/>
          </a:p>
        </p:txBody>
      </p:sp>
    </p:spTree>
    <p:extLst>
      <p:ext uri="{BB962C8B-B14F-4D97-AF65-F5344CB8AC3E}">
        <p14:creationId xmlns:p14="http://schemas.microsoft.com/office/powerpoint/2010/main" val="286468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xfrm>
            <a:off x="3970734" y="8830658"/>
            <a:ext cx="3038145" cy="464206"/>
          </a:xfrm>
          <a:prstGeom prst="rect">
            <a:avLst/>
          </a:prstGeom>
          <a:ln/>
        </p:spPr>
        <p:txBody>
          <a:bodyPr lIns="88444" tIns="44222" rIns="88444" bIns="44222"/>
          <a:lstStyle/>
          <a:p>
            <a:fld id="{A0076734-32A4-4BD2-9F06-E9EA0CC4F4D8}" type="slidenum">
              <a:rPr lang="en-CA"/>
              <a:pPr/>
              <a:t>13</a:t>
            </a:fld>
            <a:endParaRPr lang="en-CA"/>
          </a:p>
        </p:txBody>
      </p:sp>
      <p:sp>
        <p:nvSpPr>
          <p:cNvPr id="1348610" name="Rectangle 7"/>
          <p:cNvSpPr txBox="1">
            <a:spLocks noGrp="1" noChangeArrowheads="1"/>
          </p:cNvSpPr>
          <p:nvPr/>
        </p:nvSpPr>
        <p:spPr bwMode="auto">
          <a:xfrm>
            <a:off x="3970339" y="8831265"/>
            <a:ext cx="3038476" cy="463549"/>
          </a:xfrm>
          <a:prstGeom prst="rect">
            <a:avLst/>
          </a:prstGeom>
          <a:noFill/>
          <a:ln w="9525">
            <a:noFill/>
            <a:miter lim="800000"/>
            <a:headEnd/>
            <a:tailEnd/>
          </a:ln>
        </p:spPr>
        <p:txBody>
          <a:bodyPr lIns="93480" tIns="46741" rIns="93480" bIns="46741" anchor="b"/>
          <a:lstStyle/>
          <a:p>
            <a:pPr algn="r" defTabSz="934950"/>
            <a:fld id="{F988B463-3F22-40E0-BC73-F7D1C3897134}" type="slidenum">
              <a:rPr lang="en-CA" sz="1200"/>
              <a:pPr algn="r" defTabSz="934950"/>
              <a:t>13</a:t>
            </a:fld>
            <a:endParaRPr lang="en-CA" sz="1200" dirty="0"/>
          </a:p>
        </p:txBody>
      </p:sp>
      <p:sp>
        <p:nvSpPr>
          <p:cNvPr id="1348611" name="Rectangle 2"/>
          <p:cNvSpPr>
            <a:spLocks noGrp="1" noRot="1" noChangeAspect="1" noChangeArrowheads="1" noTextEdit="1"/>
          </p:cNvSpPr>
          <p:nvPr>
            <p:ph type="sldImg"/>
          </p:nvPr>
        </p:nvSpPr>
        <p:spPr>
          <a:xfrm>
            <a:off x="1154113" y="677863"/>
            <a:ext cx="4724400" cy="3543300"/>
          </a:xfrm>
          <a:ln/>
        </p:spPr>
      </p:sp>
      <p:sp>
        <p:nvSpPr>
          <p:cNvPr id="1348612" name="Rectangle 3"/>
          <p:cNvSpPr>
            <a:spLocks noGrp="1" noChangeArrowheads="1"/>
          </p:cNvSpPr>
          <p:nvPr>
            <p:ph type="body" idx="1"/>
          </p:nvPr>
        </p:nvSpPr>
        <p:spPr>
          <a:xfrm>
            <a:off x="923924" y="4297364"/>
            <a:ext cx="5086351" cy="4068762"/>
          </a:xfrm>
        </p:spPr>
        <p:txBody>
          <a:bodyPr/>
          <a:lstStyle/>
          <a:p>
            <a:r>
              <a:rPr lang="en-CA" b="1" dirty="0"/>
              <a:t>Question: </a:t>
            </a:r>
            <a:r>
              <a:rPr lang="en-CA" dirty="0"/>
              <a:t>What kind of chemicals are in a kitchen? </a:t>
            </a:r>
          </a:p>
          <a:p>
            <a:r>
              <a:rPr lang="en-CA" b="1" dirty="0"/>
              <a:t>Answer:</a:t>
            </a:r>
          </a:p>
          <a:p>
            <a:pPr marL="465887" indent="-465887">
              <a:buFont typeface="Arial" panose="020B0604020202020204" pitchFamily="34" charset="0"/>
              <a:buChar char="•"/>
            </a:pPr>
            <a:r>
              <a:rPr lang="en-CA" dirty="0"/>
              <a:t>d</a:t>
            </a:r>
            <a:r>
              <a:rPr lang="en-CA" dirty="0" smtClean="0"/>
              <a:t>ishwashing </a:t>
            </a:r>
            <a:r>
              <a:rPr lang="en-CA" dirty="0"/>
              <a:t>chemicals</a:t>
            </a:r>
          </a:p>
          <a:p>
            <a:pPr marL="465887" indent="-465887">
              <a:buFont typeface="Arial" panose="020B0604020202020204" pitchFamily="34" charset="0"/>
              <a:buChar char="•"/>
            </a:pPr>
            <a:r>
              <a:rPr lang="en-CA" dirty="0"/>
              <a:t>f</a:t>
            </a:r>
            <a:r>
              <a:rPr lang="en-CA" dirty="0" smtClean="0"/>
              <a:t>loor </a:t>
            </a:r>
            <a:r>
              <a:rPr lang="en-CA" dirty="0"/>
              <a:t>cleaners</a:t>
            </a:r>
          </a:p>
          <a:p>
            <a:pPr marL="465887" indent="-465887">
              <a:buFont typeface="Arial" panose="020B0604020202020204" pitchFamily="34" charset="0"/>
              <a:buChar char="•"/>
            </a:pPr>
            <a:r>
              <a:rPr lang="en-CA" dirty="0"/>
              <a:t>s</a:t>
            </a:r>
            <a:r>
              <a:rPr lang="en-CA" dirty="0" smtClean="0"/>
              <a:t>pecific </a:t>
            </a:r>
            <a:r>
              <a:rPr lang="en-CA" dirty="0"/>
              <a:t>equipment </a:t>
            </a:r>
            <a:r>
              <a:rPr lang="en-CA" dirty="0" smtClean="0"/>
              <a:t>cleaners,</a:t>
            </a:r>
            <a:r>
              <a:rPr lang="en-CA" baseline="0" dirty="0" smtClean="0"/>
              <a:t> such as</a:t>
            </a:r>
            <a:r>
              <a:rPr lang="en-CA" dirty="0" smtClean="0"/>
              <a:t> </a:t>
            </a:r>
            <a:r>
              <a:rPr lang="en-CA" dirty="0"/>
              <a:t>stainless steel equipment cleaner</a:t>
            </a:r>
          </a:p>
          <a:p>
            <a:pPr marL="465887" indent="-465887">
              <a:buFont typeface="Arial" panose="020B0604020202020204" pitchFamily="34" charset="0"/>
              <a:buChar char="•"/>
            </a:pPr>
            <a:r>
              <a:rPr lang="en-CA" dirty="0"/>
              <a:t>d</a:t>
            </a:r>
            <a:r>
              <a:rPr lang="en-CA" dirty="0" smtClean="0"/>
              <a:t>ish </a:t>
            </a:r>
            <a:r>
              <a:rPr lang="en-CA" dirty="0"/>
              <a:t>soap</a:t>
            </a:r>
          </a:p>
          <a:p>
            <a:pPr marL="465887" indent="-465887">
              <a:buFont typeface="Arial" panose="020B0604020202020204" pitchFamily="34" charset="0"/>
              <a:buChar char="•"/>
            </a:pPr>
            <a:r>
              <a:rPr lang="en-CA" dirty="0"/>
              <a:t>s</a:t>
            </a:r>
            <a:r>
              <a:rPr lang="en-CA" dirty="0" smtClean="0"/>
              <a:t>anitizers</a:t>
            </a:r>
            <a:r>
              <a:rPr lang="en-CA" dirty="0"/>
              <a:t>, </a:t>
            </a:r>
            <a:r>
              <a:rPr lang="en-CA" dirty="0" smtClean="0"/>
              <a:t>suc</a:t>
            </a:r>
            <a:r>
              <a:rPr lang="en-CA" baseline="0" dirty="0" smtClean="0"/>
              <a:t>h as </a:t>
            </a:r>
            <a:r>
              <a:rPr lang="en-CA" dirty="0" smtClean="0"/>
              <a:t>bleach</a:t>
            </a:r>
            <a:endParaRPr lang="en-CA" dirty="0"/>
          </a:p>
          <a:p>
            <a:endParaRPr lang="en-CA" dirty="0"/>
          </a:p>
          <a:p>
            <a:r>
              <a:rPr lang="en-CA" b="1" dirty="0"/>
              <a:t>Question: </a:t>
            </a:r>
            <a:r>
              <a:rPr lang="en-CA" dirty="0"/>
              <a:t>What are the common mistakes when using or storing chemicals?</a:t>
            </a:r>
          </a:p>
          <a:p>
            <a:r>
              <a:rPr lang="en-CA" b="1" dirty="0"/>
              <a:t>Answers:</a:t>
            </a:r>
          </a:p>
          <a:p>
            <a:pPr marL="465887" indent="-465887">
              <a:buFont typeface="Arial" panose="020B0604020202020204" pitchFamily="34" charset="0"/>
              <a:buChar char="•"/>
            </a:pPr>
            <a:r>
              <a:rPr lang="en-CA" dirty="0"/>
              <a:t>s</a:t>
            </a:r>
            <a:r>
              <a:rPr lang="en-CA" dirty="0" smtClean="0"/>
              <a:t>toring </a:t>
            </a:r>
            <a:r>
              <a:rPr lang="en-CA" dirty="0"/>
              <a:t>chemicals near food</a:t>
            </a:r>
          </a:p>
          <a:p>
            <a:pPr marL="465887" indent="-465887">
              <a:buFont typeface="Arial" panose="020B0604020202020204" pitchFamily="34" charset="0"/>
              <a:buChar char="•"/>
            </a:pPr>
            <a:r>
              <a:rPr lang="en-CA" dirty="0"/>
              <a:t>u</a:t>
            </a:r>
            <a:r>
              <a:rPr lang="en-CA" dirty="0" smtClean="0"/>
              <a:t>sing </a:t>
            </a:r>
            <a:r>
              <a:rPr lang="en-CA" dirty="0"/>
              <a:t>incorrectly, such as not rinsing away the chemical with water</a:t>
            </a:r>
          </a:p>
          <a:p>
            <a:pPr marL="465887" indent="-465887">
              <a:buFont typeface="Arial" panose="020B0604020202020204" pitchFamily="34" charset="0"/>
              <a:buChar char="•"/>
            </a:pPr>
            <a:r>
              <a:rPr lang="en-CA" dirty="0"/>
              <a:t>i</a:t>
            </a:r>
            <a:r>
              <a:rPr lang="en-CA" dirty="0" smtClean="0"/>
              <a:t>mproper </a:t>
            </a:r>
            <a:r>
              <a:rPr lang="en-CA" dirty="0"/>
              <a:t>labelling or no </a:t>
            </a:r>
            <a:r>
              <a:rPr lang="en-CA" dirty="0" smtClean="0"/>
              <a:t>labels</a:t>
            </a:r>
            <a:r>
              <a:rPr lang="en-CA" baseline="0" dirty="0" smtClean="0"/>
              <a:t> (t</a:t>
            </a:r>
            <a:r>
              <a:rPr lang="en-CA" dirty="0" smtClean="0"/>
              <a:t>his </a:t>
            </a:r>
            <a:r>
              <a:rPr lang="en-CA" dirty="0"/>
              <a:t>can </a:t>
            </a:r>
            <a:r>
              <a:rPr lang="en-CA" dirty="0" smtClean="0"/>
              <a:t>make </a:t>
            </a:r>
            <a:r>
              <a:rPr lang="en-CA" dirty="0"/>
              <a:t>people </a:t>
            </a:r>
            <a:r>
              <a:rPr lang="en-CA" dirty="0" smtClean="0"/>
              <a:t>think </a:t>
            </a:r>
            <a:r>
              <a:rPr lang="en-CA" dirty="0"/>
              <a:t>that the chemical such as bleach is actually </a:t>
            </a:r>
            <a:r>
              <a:rPr lang="en-CA" dirty="0" smtClean="0"/>
              <a:t>water)</a:t>
            </a:r>
            <a:endParaRPr lang="en-CA" dirty="0"/>
          </a:p>
          <a:p>
            <a:pPr marL="465887" indent="-465887">
              <a:buFont typeface="Arial" panose="020B0604020202020204" pitchFamily="34" charset="0"/>
              <a:buChar char="•"/>
            </a:pPr>
            <a:r>
              <a:rPr lang="en-CA" dirty="0"/>
              <a:t>u</a:t>
            </a:r>
            <a:r>
              <a:rPr lang="en-CA" dirty="0" smtClean="0"/>
              <a:t>sing </a:t>
            </a:r>
            <a:r>
              <a:rPr lang="en-CA" dirty="0"/>
              <a:t>a chemical container to store food</a:t>
            </a:r>
          </a:p>
          <a:p>
            <a:endParaRPr lang="en-US" dirty="0"/>
          </a:p>
        </p:txBody>
      </p:sp>
    </p:spTree>
    <p:extLst>
      <p:ext uri="{BB962C8B-B14F-4D97-AF65-F5344CB8AC3E}">
        <p14:creationId xmlns:p14="http://schemas.microsoft.com/office/powerpoint/2010/main" val="3824426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Physical foodborne illness refers to contamination of food by physical objects, which may cause illness or injury. </a:t>
            </a:r>
            <a:endParaRPr lang="en-US" dirty="0"/>
          </a:p>
          <a:p>
            <a:r>
              <a:rPr lang="en-GB" dirty="0"/>
              <a:t> </a:t>
            </a:r>
            <a:endParaRPr lang="en-US" dirty="0"/>
          </a:p>
          <a:p>
            <a:r>
              <a:rPr lang="en-GB" b="1" dirty="0"/>
              <a:t>Question: </a:t>
            </a:r>
            <a:r>
              <a:rPr lang="en-GB" dirty="0"/>
              <a:t>What kinds of foreign objects might you find from these sources? (click ahead to show answers)</a:t>
            </a:r>
          </a:p>
          <a:p>
            <a:endParaRPr lang="en-GB" dirty="0"/>
          </a:p>
          <a:p>
            <a:pPr lvl="0"/>
            <a:r>
              <a:rPr lang="en-GB" b="1" dirty="0"/>
              <a:t>Answers:</a:t>
            </a:r>
            <a:r>
              <a:rPr lang="en-GB" dirty="0"/>
              <a:t/>
            </a:r>
            <a:br>
              <a:rPr lang="en-GB" dirty="0"/>
            </a:br>
            <a:r>
              <a:rPr lang="en-GB" dirty="0"/>
              <a:t>Pieces of surfaces or equipment in the food </a:t>
            </a:r>
            <a:r>
              <a:rPr lang="en-GB" dirty="0" smtClean="0"/>
              <a:t>establishment</a:t>
            </a:r>
            <a:r>
              <a:rPr lang="en-GB" baseline="0" dirty="0" smtClean="0"/>
              <a:t> – </a:t>
            </a:r>
            <a:r>
              <a:rPr lang="en-GB" dirty="0" smtClean="0"/>
              <a:t>glass</a:t>
            </a:r>
            <a:r>
              <a:rPr lang="en-GB" dirty="0"/>
              <a:t>, metal, plastic, wood.</a:t>
            </a:r>
            <a:endParaRPr lang="en-US" dirty="0"/>
          </a:p>
          <a:p>
            <a:pPr lvl="0"/>
            <a:r>
              <a:rPr lang="en-GB" dirty="0"/>
              <a:t>Items coming off of a food </a:t>
            </a:r>
            <a:r>
              <a:rPr lang="en-GB" dirty="0" smtClean="0"/>
              <a:t>handler</a:t>
            </a:r>
            <a:r>
              <a:rPr lang="en-GB" baseline="0" dirty="0" smtClean="0"/>
              <a:t> – </a:t>
            </a:r>
            <a:r>
              <a:rPr lang="en-GB" dirty="0" smtClean="0"/>
              <a:t>hair</a:t>
            </a:r>
            <a:r>
              <a:rPr lang="en-GB" dirty="0"/>
              <a:t>, artificial nail, bandage, jewellery.</a:t>
            </a:r>
            <a:endParaRPr lang="en-US" dirty="0"/>
          </a:p>
          <a:p>
            <a:pPr lvl="0"/>
            <a:r>
              <a:rPr lang="en-GB" dirty="0"/>
              <a:t>Items in the kitchen – thumbtacks, staples, toothpick, bag clip, etc. </a:t>
            </a:r>
            <a:endParaRPr lang="en-US" dirty="0"/>
          </a:p>
          <a:p>
            <a:pPr defTabSz="884439">
              <a:defRPr/>
            </a:pPr>
            <a:r>
              <a:rPr lang="en-GB" dirty="0"/>
              <a:t/>
            </a:r>
            <a:br>
              <a:rPr lang="en-GB" dirty="0"/>
            </a:br>
            <a:r>
              <a:rPr lang="en-CA" dirty="0" smtClean="0"/>
              <a:t>Reduce</a:t>
            </a:r>
            <a:r>
              <a:rPr lang="en-CA" baseline="0" dirty="0" smtClean="0"/>
              <a:t> the risk of physical contamination of food </a:t>
            </a:r>
            <a:r>
              <a:rPr lang="en-CA" dirty="0" smtClean="0"/>
              <a:t>by </a:t>
            </a:r>
            <a:r>
              <a:rPr lang="en-CA" dirty="0"/>
              <a:t>identifying </a:t>
            </a:r>
            <a:r>
              <a:rPr lang="en-CA" dirty="0" smtClean="0"/>
              <a:t>and rectifying potential hazards.</a:t>
            </a:r>
            <a:r>
              <a:rPr lang="en-CA" baseline="0" dirty="0" smtClean="0"/>
              <a:t> For example: </a:t>
            </a:r>
            <a:r>
              <a:rPr lang="en-CA" dirty="0" smtClean="0"/>
              <a:t>covering </a:t>
            </a:r>
            <a:r>
              <a:rPr lang="en-CA" dirty="0"/>
              <a:t>light sources, </a:t>
            </a:r>
            <a:r>
              <a:rPr lang="en-CA" dirty="0" smtClean="0"/>
              <a:t>removing </a:t>
            </a:r>
            <a:r>
              <a:rPr lang="en-CA" dirty="0"/>
              <a:t>jewellery when handling </a:t>
            </a:r>
            <a:r>
              <a:rPr lang="en-CA" dirty="0" smtClean="0"/>
              <a:t>food</a:t>
            </a:r>
            <a:r>
              <a:rPr lang="en-CA" baseline="0" dirty="0" smtClean="0"/>
              <a:t> and discarding packaging.</a:t>
            </a:r>
            <a:endParaRPr lang="en-CA" dirty="0"/>
          </a:p>
        </p:txBody>
      </p:sp>
      <p:sp>
        <p:nvSpPr>
          <p:cNvPr id="4" name="Slide Number Placeholder 3"/>
          <p:cNvSpPr>
            <a:spLocks noGrp="1"/>
          </p:cNvSpPr>
          <p:nvPr>
            <p:ph type="sldNum" sz="quarter" idx="10"/>
          </p:nvPr>
        </p:nvSpPr>
        <p:spPr>
          <a:xfrm>
            <a:off x="3970734" y="8830658"/>
            <a:ext cx="3038145" cy="464206"/>
          </a:xfrm>
          <a:prstGeom prst="rect">
            <a:avLst/>
          </a:prstGeom>
        </p:spPr>
        <p:txBody>
          <a:bodyPr lIns="88444" tIns="44222" rIns="88444" bIns="44222"/>
          <a:lstStyle/>
          <a:p>
            <a:fld id="{15435324-503F-4D4E-85BF-171D78EECA34}" type="slidenum">
              <a:rPr lang="en-CA" smtClean="0"/>
              <a:pPr/>
              <a:t>14</a:t>
            </a:fld>
            <a:endParaRPr lang="en-CA"/>
          </a:p>
        </p:txBody>
      </p:sp>
    </p:spTree>
    <p:extLst>
      <p:ext uri="{BB962C8B-B14F-4D97-AF65-F5344CB8AC3E}">
        <p14:creationId xmlns:p14="http://schemas.microsoft.com/office/powerpoint/2010/main" val="3370307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Question:</a:t>
            </a:r>
            <a:r>
              <a:rPr lang="en-US" dirty="0" smtClean="0"/>
              <a:t> What</a:t>
            </a:r>
            <a:r>
              <a:rPr lang="en-US" baseline="0" dirty="0" smtClean="0"/>
              <a:t> physical hazards can you identify in these pictures?</a:t>
            </a:r>
          </a:p>
          <a:p>
            <a:r>
              <a:rPr lang="en-US" b="1" baseline="0" dirty="0" smtClean="0"/>
              <a:t>Answers:</a:t>
            </a:r>
          </a:p>
          <a:p>
            <a:pPr marL="232943" indent="-232943">
              <a:buAutoNum type="arabicPeriod"/>
            </a:pPr>
            <a:r>
              <a:rPr lang="en-US" baseline="0" dirty="0" smtClean="0"/>
              <a:t>Bandage in food. To avoid this from happening, always wear a glove over a bandage when working with food.</a:t>
            </a:r>
          </a:p>
          <a:p>
            <a:pPr marL="232943" indent="-232943">
              <a:buAutoNum type="arabicPeriod"/>
            </a:pPr>
            <a:r>
              <a:rPr lang="en-US" baseline="0" dirty="0" smtClean="0"/>
              <a:t>Staple in food. To avoid this, make sure you are careful when opening packages, discard packaging immediately and inspect food before serving.</a:t>
            </a:r>
          </a:p>
          <a:p>
            <a:pPr marL="232943" indent="-232943">
              <a:buAutoNum type="arabicPeriod"/>
            </a:pPr>
            <a:r>
              <a:rPr lang="en-US" baseline="0" dirty="0" smtClean="0"/>
              <a:t>Broken wire mesh. To avoid this, inspect all equipment on a regular basis and discard broken equipment.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15</a:t>
            </a:fld>
            <a:endParaRPr lang="en-US"/>
          </a:p>
        </p:txBody>
      </p:sp>
    </p:spTree>
    <p:extLst>
      <p:ext uri="{BB962C8B-B14F-4D97-AF65-F5344CB8AC3E}">
        <p14:creationId xmlns:p14="http://schemas.microsoft.com/office/powerpoint/2010/main" val="470684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xfrm>
            <a:off x="3970734" y="8830660"/>
            <a:ext cx="3038145" cy="464205"/>
          </a:xfrm>
          <a:prstGeom prst="rect">
            <a:avLst/>
          </a:prstGeom>
          <a:ln/>
        </p:spPr>
        <p:txBody>
          <a:bodyPr lIns="88129" tIns="44065" rIns="88129" bIns="44065"/>
          <a:lstStyle/>
          <a:p>
            <a:fld id="{856C617A-EA91-4E04-8902-2BE202FC273D}" type="slidenum">
              <a:rPr lang="en-CA"/>
              <a:pPr/>
              <a:t>16</a:t>
            </a:fld>
            <a:endParaRPr lang="en-CA"/>
          </a:p>
        </p:txBody>
      </p:sp>
      <p:sp>
        <p:nvSpPr>
          <p:cNvPr id="67586" name="Rectangle 7"/>
          <p:cNvSpPr txBox="1">
            <a:spLocks noGrp="1" noChangeArrowheads="1"/>
          </p:cNvSpPr>
          <p:nvPr/>
        </p:nvSpPr>
        <p:spPr bwMode="auto">
          <a:xfrm>
            <a:off x="3970734" y="8830660"/>
            <a:ext cx="3038145" cy="464205"/>
          </a:xfrm>
          <a:prstGeom prst="rect">
            <a:avLst/>
          </a:prstGeom>
          <a:noFill/>
          <a:ln w="9525">
            <a:noFill/>
            <a:miter lim="800000"/>
            <a:headEnd/>
            <a:tailEnd/>
          </a:ln>
        </p:spPr>
        <p:txBody>
          <a:bodyPr lIns="93161" tIns="46581" rIns="93161" bIns="46581" anchor="b"/>
          <a:lstStyle/>
          <a:p>
            <a:pPr algn="r" defTabSz="931777"/>
            <a:fld id="{8A37537B-9E74-49FC-BB9B-98B9334EDA40}" type="slidenum">
              <a:rPr lang="en-CA" sz="1200"/>
              <a:pPr algn="r" defTabSz="931777"/>
              <a:t>16</a:t>
            </a:fld>
            <a:endParaRPr lang="en-CA" sz="1200" dirty="0"/>
          </a:p>
        </p:txBody>
      </p:sp>
      <p:sp>
        <p:nvSpPr>
          <p:cNvPr id="67587" name="Rectangle 2"/>
          <p:cNvSpPr>
            <a:spLocks noGrp="1" noRot="1" noChangeAspect="1" noChangeArrowheads="1" noTextEdit="1"/>
          </p:cNvSpPr>
          <p:nvPr>
            <p:ph type="sldImg"/>
          </p:nvPr>
        </p:nvSpPr>
        <p:spPr>
          <a:xfrm>
            <a:off x="1169988" y="677863"/>
            <a:ext cx="1349375" cy="1011237"/>
          </a:xfrm>
          <a:ln/>
        </p:spPr>
      </p:sp>
      <p:sp>
        <p:nvSpPr>
          <p:cNvPr id="67588" name="Rectangle 3"/>
          <p:cNvSpPr>
            <a:spLocks noGrp="1" noChangeArrowheads="1"/>
          </p:cNvSpPr>
          <p:nvPr>
            <p:ph type="body" idx="1"/>
          </p:nvPr>
        </p:nvSpPr>
        <p:spPr>
          <a:xfrm>
            <a:off x="923464" y="2294977"/>
            <a:ext cx="5087409" cy="6071477"/>
          </a:xfrm>
        </p:spPr>
        <p:txBody>
          <a:bodyPr/>
          <a:lstStyle/>
          <a:p>
            <a:r>
              <a:rPr lang="en-US" dirty="0"/>
              <a:t>The most common cause of foodborne illness is biological contamination. What is interesting to note is that </a:t>
            </a:r>
            <a:r>
              <a:rPr lang="en-CA" dirty="0"/>
              <a:t>only 1% of known germs are pathogens, meaning they can cause disease. The other 99% are not harmful or are even beneficial to humans, such as probiotic bacteria in yogurt.</a:t>
            </a:r>
          </a:p>
          <a:p>
            <a:endParaRPr lang="en-CA" dirty="0"/>
          </a:p>
          <a:p>
            <a:pPr defTabSz="931774">
              <a:defRPr/>
            </a:pPr>
            <a:r>
              <a:rPr lang="en-US" dirty="0"/>
              <a:t>There are various types of pathogens such as bacteria, viruses, protozoa, fungi and parasites. These pathogens don’t change the appearance, color or taste of food, so we often don’t realize that it </a:t>
            </a:r>
            <a:r>
              <a:rPr lang="en-US" dirty="0" smtClean="0"/>
              <a:t>is </a:t>
            </a:r>
            <a:r>
              <a:rPr lang="en-US" dirty="0"/>
              <a:t>food that made us sick.</a:t>
            </a:r>
          </a:p>
          <a:p>
            <a:pPr>
              <a:buFontTx/>
              <a:buNone/>
            </a:pPr>
            <a:endParaRPr lang="en-CA" dirty="0"/>
          </a:p>
        </p:txBody>
      </p:sp>
    </p:spTree>
    <p:extLst>
      <p:ext uri="{BB962C8B-B14F-4D97-AF65-F5344CB8AC3E}">
        <p14:creationId xmlns:p14="http://schemas.microsoft.com/office/powerpoint/2010/main" val="2265152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CA" dirty="0" smtClean="0"/>
              <a:t>Pathogens can enter the</a:t>
            </a:r>
            <a:r>
              <a:rPr lang="en-CA" baseline="0" dirty="0" smtClean="0"/>
              <a:t> kitchen from a variety of sources but p</a:t>
            </a:r>
            <a:r>
              <a:rPr lang="en-CA" dirty="0" smtClean="0"/>
              <a:t>eople</a:t>
            </a:r>
            <a:r>
              <a:rPr lang="en-CA" baseline="0" dirty="0" smtClean="0"/>
              <a:t> are the most important source of pathogens in a kitchen. People</a:t>
            </a:r>
            <a:r>
              <a:rPr lang="en-CA" dirty="0" smtClean="0"/>
              <a:t> can carry pathogens, such as Salmonella, in their intestinal tract</a:t>
            </a:r>
            <a:r>
              <a:rPr lang="en-CA" baseline="0" dirty="0" smtClean="0"/>
              <a:t> or in their noses, throats or in infected cuts and boils.</a:t>
            </a:r>
            <a:r>
              <a:rPr lang="en-CA" dirty="0" smtClean="0"/>
              <a:t> Other</a:t>
            </a:r>
            <a:r>
              <a:rPr lang="en-CA" baseline="0" dirty="0" smtClean="0"/>
              <a:t> sources of pathogens include raw food, animals and pests, and the environment.</a:t>
            </a:r>
            <a:endParaRPr lang="en-CA" dirty="0" smtClean="0"/>
          </a:p>
          <a:p>
            <a:endParaRPr lang="en-CA" dirty="0" smtClean="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17</a:t>
            </a:fld>
            <a:endParaRPr lang="en-US"/>
          </a:p>
        </p:txBody>
      </p:sp>
    </p:spTree>
    <p:extLst>
      <p:ext uri="{BB962C8B-B14F-4D97-AF65-F5344CB8AC3E}">
        <p14:creationId xmlns:p14="http://schemas.microsoft.com/office/powerpoint/2010/main" val="3349495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734" y="8830659"/>
            <a:ext cx="3038145" cy="464205"/>
          </a:xfrm>
          <a:prstGeom prst="rect">
            <a:avLst/>
          </a:prstGeom>
          <a:ln/>
        </p:spPr>
        <p:txBody>
          <a:bodyPr lIns="88136" tIns="44069" rIns="88136" bIns="44069"/>
          <a:lstStyle/>
          <a:p>
            <a:fld id="{391F05E3-6A0A-4893-8BF6-5F88FF140B5E}" type="slidenum">
              <a:rPr lang="en-US"/>
              <a:pPr/>
              <a:t>18</a:t>
            </a:fld>
            <a:endParaRPr lang="en-US"/>
          </a:p>
        </p:txBody>
      </p:sp>
      <p:sp>
        <p:nvSpPr>
          <p:cNvPr id="547842" name="Rectangle 2"/>
          <p:cNvSpPr>
            <a:spLocks noGrp="1" noRot="1" noChangeAspect="1" noChangeArrowheads="1" noTextEdit="1"/>
          </p:cNvSpPr>
          <p:nvPr>
            <p:ph type="sldImg"/>
          </p:nvPr>
        </p:nvSpPr>
        <p:spPr>
          <a:ln/>
        </p:spPr>
      </p:sp>
      <p:sp>
        <p:nvSpPr>
          <p:cNvPr id="547843" name="Rectangle 3"/>
          <p:cNvSpPr>
            <a:spLocks noGrp="1" noChangeArrowheads="1"/>
          </p:cNvSpPr>
          <p:nvPr>
            <p:ph type="body" idx="1"/>
          </p:nvPr>
        </p:nvSpPr>
        <p:spPr/>
        <p:txBody>
          <a:bodyPr/>
          <a:lstStyle/>
          <a:p>
            <a:pPr defTabSz="881365">
              <a:defRPr/>
            </a:pPr>
            <a:r>
              <a:rPr lang="en-CA" b="0" dirty="0" smtClean="0"/>
              <a:t>The</a:t>
            </a:r>
            <a:r>
              <a:rPr lang="en-CA" b="1" baseline="0" dirty="0" smtClean="0"/>
              <a:t> f</a:t>
            </a:r>
            <a:r>
              <a:rPr lang="en-CA" b="1" dirty="0" smtClean="0"/>
              <a:t>ecal-oral route</a:t>
            </a:r>
            <a:r>
              <a:rPr lang="en-CA" dirty="0" smtClean="0"/>
              <a:t> is a common way of transferring pathogens to food and then </a:t>
            </a:r>
            <a:r>
              <a:rPr lang="en-CA" baseline="0" dirty="0" smtClean="0"/>
              <a:t>to customers. </a:t>
            </a:r>
            <a:r>
              <a:rPr lang="en-CA" dirty="0" smtClean="0"/>
              <a:t>This happens when food handlers do not wash their hands properly after using the toilet.</a:t>
            </a:r>
            <a:r>
              <a:rPr lang="en-CA" baseline="0" dirty="0" smtClean="0"/>
              <a:t> </a:t>
            </a:r>
            <a:r>
              <a:rPr lang="en-CA" dirty="0" smtClean="0"/>
              <a:t>Pathogens in feces from the food handler’s hands are transferred</a:t>
            </a:r>
            <a:r>
              <a:rPr lang="en-CA" baseline="0" dirty="0" smtClean="0"/>
              <a:t> to the food and then to the customer</a:t>
            </a:r>
            <a:r>
              <a:rPr lang="en-CA" dirty="0" smtClean="0"/>
              <a:t>. </a:t>
            </a:r>
          </a:p>
          <a:p>
            <a:pPr defTabSz="881365">
              <a:defRPr/>
            </a:pPr>
            <a:endParaRPr lang="en-CA" dirty="0" smtClean="0"/>
          </a:p>
          <a:p>
            <a:pPr defTabSz="881365">
              <a:defRPr/>
            </a:pPr>
            <a:endParaRPr lang="en-CA" dirty="0" smtClean="0"/>
          </a:p>
          <a:p>
            <a:endParaRPr lang="en-US" dirty="0"/>
          </a:p>
        </p:txBody>
      </p:sp>
    </p:spTree>
    <p:extLst>
      <p:ext uri="{BB962C8B-B14F-4D97-AF65-F5344CB8AC3E}">
        <p14:creationId xmlns:p14="http://schemas.microsoft.com/office/powerpoint/2010/main" val="1796757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CA" dirty="0"/>
              <a:t>Raw fruits and vegetables have been involved with many food poisoning outbreaks in North America over the years, causing thousands of illnesses and unfortunately some deaths (1). For example: an Hepatitis A outbreak at Chi-Chi’s made over 600 people ill. The outbreak was traced back to green onions (2).  Another example is a huge outbreak related to Salmonella in cantaloupes whereby </a:t>
            </a:r>
            <a:r>
              <a:rPr lang="en-CA" dirty="0" smtClean="0"/>
              <a:t>261</a:t>
            </a:r>
            <a:r>
              <a:rPr lang="en-CA" baseline="0" dirty="0" smtClean="0"/>
              <a:t> </a:t>
            </a:r>
            <a:r>
              <a:rPr lang="en-CA" baseline="0" dirty="0" err="1" smtClean="0"/>
              <a:t>poeple</a:t>
            </a:r>
            <a:r>
              <a:rPr lang="en-CA" dirty="0" smtClean="0"/>
              <a:t> </a:t>
            </a:r>
            <a:r>
              <a:rPr lang="en-CA" dirty="0"/>
              <a:t>got sick and 3 people died (3).</a:t>
            </a:r>
          </a:p>
          <a:p>
            <a:pPr>
              <a:buFontTx/>
              <a:buNone/>
            </a:pPr>
            <a:endParaRPr lang="en-CA" dirty="0"/>
          </a:p>
          <a:p>
            <a:pPr>
              <a:buFontTx/>
              <a:buNone/>
            </a:pPr>
            <a:r>
              <a:rPr lang="en-CA" dirty="0"/>
              <a:t>The inside of fruits and </a:t>
            </a:r>
            <a:r>
              <a:rPr lang="en-CA" dirty="0" smtClean="0"/>
              <a:t>vegetables </a:t>
            </a:r>
            <a:r>
              <a:rPr lang="en-CA" dirty="0"/>
              <a:t>are relatively safe but pathogens may be found in large numbers on the outside so wash fruits and vegetables before eating. Once fruits and vegetables are cut, keep refrigerated because bacteria can easily grow and multiply on the flesh (4).</a:t>
            </a:r>
          </a:p>
          <a:p>
            <a:pPr>
              <a:buFontTx/>
              <a:buNone/>
            </a:pPr>
            <a:endParaRPr lang="en-CA" dirty="0"/>
          </a:p>
          <a:p>
            <a:pPr marL="232943" lvl="1" indent="-232943" defTabSz="931774">
              <a:buFontTx/>
              <a:buAutoNum type="arabicPeriod"/>
              <a:defRPr/>
            </a:pPr>
            <a:r>
              <a:rPr lang="en-CA" dirty="0"/>
              <a:t>https://www.cdc.gov/foodsafety/outbreaks/multistate-outbreaks/outbreaks-list.html</a:t>
            </a:r>
          </a:p>
          <a:p>
            <a:pPr marL="232943" lvl="1" indent="-232943" defTabSz="931774">
              <a:buFontTx/>
              <a:buAutoNum type="arabicPeriod"/>
              <a:defRPr/>
            </a:pPr>
            <a:r>
              <a:rPr lang="en-CA" dirty="0"/>
              <a:t>http://www.about-hepatitis.com/hepatitis_outbreaks/view/chi-chis-hepatitis-a-outbreak/#.WQpeAWnyuUk</a:t>
            </a:r>
          </a:p>
          <a:p>
            <a:pPr marL="232943" lvl="1" indent="-232943" defTabSz="931774">
              <a:buFontTx/>
              <a:buAutoNum type="arabicPeriod"/>
              <a:defRPr/>
            </a:pPr>
            <a:r>
              <a:rPr lang="en-CA" dirty="0"/>
              <a:t>http://www.about-salmonella.com/salmonella_outbreaks/view/kentucky-salmonella-outbreak-traced-to-cantaloupe/#.WQpfBWnyuUk</a:t>
            </a:r>
          </a:p>
          <a:p>
            <a:pPr marL="232943" lvl="1" indent="-232943" defTabSz="931774">
              <a:buFontTx/>
              <a:buAutoNum type="arabicPeriod"/>
              <a:defRPr/>
            </a:pPr>
            <a:r>
              <a:rPr lang="en-CA" dirty="0"/>
              <a:t>https://www.canada.ca/en/health-canada/services/food-safety-fruits-vegetables.html</a:t>
            </a:r>
          </a:p>
          <a:p>
            <a:pPr marL="232943" lvl="1" indent="-232943" defTabSz="931774">
              <a:buFontTx/>
              <a:buAutoNum type="arabicPeriod"/>
              <a:defRPr/>
            </a:pPr>
            <a:endParaRPr lang="en-CA" dirty="0"/>
          </a:p>
          <a:p>
            <a:pPr marL="232943" lvl="1" indent="-232943" defTabSz="931774">
              <a:buFontTx/>
              <a:buAutoNum type="arabicPeriod"/>
              <a:defRPr/>
            </a:pPr>
            <a:endParaRPr lang="en-CA" sz="900" dirty="0"/>
          </a:p>
          <a:p>
            <a:pPr marL="232943" lvl="1" indent="-232943" defTabSz="931774">
              <a:buFontTx/>
              <a:buAutoNum type="arabicPeriod"/>
              <a:defRPr/>
            </a:pPr>
            <a:endParaRPr lang="en-CA" sz="900" dirty="0"/>
          </a:p>
          <a:p>
            <a:pPr>
              <a:buFontTx/>
              <a:buNone/>
            </a:pPr>
            <a:endParaRPr lang="en-CA" sz="900" dirty="0"/>
          </a:p>
        </p:txBody>
      </p:sp>
      <p:sp>
        <p:nvSpPr>
          <p:cNvPr id="4" name="Slide Number Placeholder 3"/>
          <p:cNvSpPr>
            <a:spLocks noGrp="1"/>
          </p:cNvSpPr>
          <p:nvPr>
            <p:ph type="sldNum" sz="quarter" idx="10"/>
          </p:nvPr>
        </p:nvSpPr>
        <p:spPr>
          <a:xfrm>
            <a:off x="3970734" y="8830658"/>
            <a:ext cx="3038145" cy="464206"/>
          </a:xfrm>
          <a:prstGeom prst="rect">
            <a:avLst/>
          </a:prstGeom>
        </p:spPr>
        <p:txBody>
          <a:bodyPr lIns="88444" tIns="44222" rIns="88444" bIns="44222"/>
          <a:lstStyle/>
          <a:p>
            <a:fld id="{A1FB47BF-8C67-4EFD-A5B0-67C580E8EA4B}" type="slidenum">
              <a:rPr lang="en-CA" smtClean="0"/>
              <a:pPr/>
              <a:t>19</a:t>
            </a:fld>
            <a:endParaRPr lang="en-CA"/>
          </a:p>
        </p:txBody>
      </p:sp>
    </p:spTree>
    <p:extLst>
      <p:ext uri="{BB962C8B-B14F-4D97-AF65-F5344CB8AC3E}">
        <p14:creationId xmlns:p14="http://schemas.microsoft.com/office/powerpoint/2010/main" val="1794017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Copyright</a:t>
            </a:r>
            <a:r>
              <a:rPr lang="en-US" baseline="0" dirty="0" smtClean="0"/>
              <a:t> and Disclaimer information</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57414F14-C132-481C-B6BA-C519113B2900}" type="slidenum">
              <a:rPr lang="en-US" smtClean="0"/>
              <a:pPr>
                <a:defRPr/>
              </a:pPr>
              <a:t>2</a:t>
            </a:fld>
            <a:endParaRPr lang="en-US"/>
          </a:p>
        </p:txBody>
      </p:sp>
    </p:spTree>
    <p:extLst>
      <p:ext uri="{BB962C8B-B14F-4D97-AF65-F5344CB8AC3E}">
        <p14:creationId xmlns:p14="http://schemas.microsoft.com/office/powerpoint/2010/main" val="1619088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3AEF35B-0174-4772-84BD-2FF164A167BF}" type="slidenum">
              <a:rPr lang="en-US" smtClean="0"/>
              <a:pPr/>
              <a:t>20</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r>
              <a:rPr lang="en-CA" dirty="0" smtClean="0"/>
              <a:t>There are over 250 known</a:t>
            </a:r>
            <a:r>
              <a:rPr lang="en-CA" baseline="0" dirty="0" smtClean="0"/>
              <a:t> foodborne illness pathogens. Some common pathogens are:</a:t>
            </a:r>
          </a:p>
          <a:p>
            <a:pPr marL="232943" indent="-232943">
              <a:buAutoNum type="arabicPeriod"/>
            </a:pPr>
            <a:r>
              <a:rPr lang="en-CA" baseline="0" dirty="0" smtClean="0"/>
              <a:t>Salmonella, which often enters the kitchen through contaminated poultry.</a:t>
            </a:r>
          </a:p>
          <a:p>
            <a:pPr marL="232943" indent="-232943">
              <a:buAutoNum type="arabicPeriod"/>
            </a:pPr>
            <a:r>
              <a:rPr lang="en-CA" baseline="0" dirty="0" smtClean="0"/>
              <a:t>E coli, which often enters the kitchen through contaminated meat.</a:t>
            </a:r>
          </a:p>
          <a:p>
            <a:pPr marL="232943" indent="-232943">
              <a:buAutoNum type="arabicPeriod"/>
            </a:pPr>
            <a:r>
              <a:rPr lang="en-CA" baseline="0" dirty="0" err="1" smtClean="0"/>
              <a:t>Norovirus</a:t>
            </a:r>
            <a:r>
              <a:rPr lang="en-CA" baseline="0" dirty="0" smtClean="0"/>
              <a:t>, which often enters the kitchen through a sick food handler.</a:t>
            </a:r>
          </a:p>
          <a:p>
            <a:pPr marL="232943" indent="-232943">
              <a:buAutoNum type="arabicPeriod"/>
            </a:pPr>
            <a:r>
              <a:rPr lang="en-CA" baseline="0" dirty="0" smtClean="0"/>
              <a:t>Staphylococcus, which often enters the kitchen through a food handler with poor hygiene (such as coughing or sneezing into food) or one that has an infected cut or boil.</a:t>
            </a:r>
          </a:p>
          <a:p>
            <a:endParaRPr lang="en-CA" baseline="0" dirty="0" smtClean="0"/>
          </a:p>
          <a:p>
            <a:r>
              <a:rPr lang="en-CA" b="1" baseline="0" dirty="0" smtClean="0"/>
              <a:t>Additional Information:</a:t>
            </a:r>
          </a:p>
          <a:p>
            <a:r>
              <a:rPr lang="en-CA" dirty="0" smtClean="0"/>
              <a:t>CDC Foodborne Germs and Illnesses:  https://www.cdc.gov/foodsafety/foodborne-germs.html</a:t>
            </a:r>
          </a:p>
          <a:p>
            <a:endParaRPr lang="en-US" dirty="0" smtClean="0"/>
          </a:p>
        </p:txBody>
      </p:sp>
    </p:spTree>
    <p:extLst>
      <p:ext uri="{BB962C8B-B14F-4D97-AF65-F5344CB8AC3E}">
        <p14:creationId xmlns:p14="http://schemas.microsoft.com/office/powerpoint/2010/main" val="1720895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21</a:t>
            </a:fld>
            <a:endParaRPr lang="en-US"/>
          </a:p>
        </p:txBody>
      </p:sp>
    </p:spTree>
    <p:extLst>
      <p:ext uri="{BB962C8B-B14F-4D97-AF65-F5344CB8AC3E}">
        <p14:creationId xmlns:p14="http://schemas.microsoft.com/office/powerpoint/2010/main" val="763388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Potentially</a:t>
            </a:r>
            <a:r>
              <a:rPr lang="en-US" baseline="0" dirty="0" smtClean="0"/>
              <a:t> hazardous foods can support the growth of pathogens. We must control temperature when handling these types of foods so that bacteria don’t grow. These foods are high in protein or carbohydrates, have lots of moisture and have a neutral or slightly acidic </a:t>
            </a:r>
            <a:r>
              <a:rPr lang="en-US" baseline="0" dirty="0" err="1" smtClean="0"/>
              <a:t>pH.</a:t>
            </a:r>
            <a:endParaRPr lang="en-US" baseline="0" dirty="0" smtClean="0"/>
          </a:p>
          <a:p>
            <a:endParaRPr lang="en-US" baseline="0" dirty="0" smtClean="0"/>
          </a:p>
          <a:p>
            <a:r>
              <a:rPr lang="en-US" b="1" baseline="0" dirty="0" smtClean="0"/>
              <a:t>Additional Information:</a:t>
            </a:r>
          </a:p>
          <a:p>
            <a:r>
              <a:rPr lang="en-US" baseline="0" dirty="0" smtClean="0"/>
              <a:t>pH is a measure of acidity. The pH scale is from 0-14. Very acidic foods have a low pH; an example would be vinegar. Food handlers and processors sometimes adjust the pH of a food to make it less hazardous or shelf-stable; for example, adding enough vinegar to a food to pickle it will then allow the food to be stored safely at room temperature.</a:t>
            </a:r>
            <a:endParaRPr lang="en-US" dirty="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22</a:t>
            </a:fld>
            <a:endParaRPr lang="en-US"/>
          </a:p>
        </p:txBody>
      </p:sp>
    </p:spTree>
    <p:extLst>
      <p:ext uri="{BB962C8B-B14F-4D97-AF65-F5344CB8AC3E}">
        <p14:creationId xmlns:p14="http://schemas.microsoft.com/office/powerpoint/2010/main" val="3753261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There are many different types of potentially hazardous foods such as meat, eggs, poultry, dairy, fish and shellfish, cream filled pastries, gravies, stews, soups, and even cooked vegetables &amp; grains. When you aren’t sure if a food is potentially </a:t>
            </a:r>
            <a:r>
              <a:rPr lang="en-US" dirty="0" smtClean="0"/>
              <a:t>hazardous, </a:t>
            </a:r>
            <a:r>
              <a:rPr lang="en-US" dirty="0"/>
              <a:t>it is best to always control the temperature of the food so that bacteria </a:t>
            </a:r>
            <a:r>
              <a:rPr lang="en-US" dirty="0" smtClean="0"/>
              <a:t>don’t </a:t>
            </a:r>
            <a:r>
              <a:rPr lang="en-US" dirty="0"/>
              <a:t>grow quickly</a:t>
            </a:r>
            <a:r>
              <a:rPr lang="en-US" dirty="0" smtClean="0"/>
              <a:t>. This means keep food cold</a:t>
            </a:r>
            <a:r>
              <a:rPr lang="en-US" baseline="0" dirty="0" smtClean="0"/>
              <a:t> in the fridge at 4°C or colder or hot at 60°C or hotter.</a:t>
            </a:r>
            <a:endParaRPr lang="en-US" dirty="0"/>
          </a:p>
          <a:p>
            <a:pPr defTabSz="931774">
              <a:defRPr/>
            </a:pPr>
            <a:endParaRPr lang="en-GB" b="1" dirty="0"/>
          </a:p>
          <a:p>
            <a:pPr defTabSz="931774">
              <a:defRPr/>
            </a:pPr>
            <a:r>
              <a:rPr lang="en-GB" b="1" dirty="0"/>
              <a:t>Additional Information:</a:t>
            </a:r>
          </a:p>
          <a:p>
            <a:pPr defTabSz="931774">
              <a:defRPr/>
            </a:pPr>
            <a:r>
              <a:rPr lang="en-GB" b="0" dirty="0"/>
              <a:t>Cooked cereals </a:t>
            </a:r>
            <a:r>
              <a:rPr lang="en-GB" dirty="0"/>
              <a:t>(such as rice, pasta, oats) and cooked vegetables are soft, moist, nutrient-rich and easily support the growth of pathogens. Once cooked, these foods must be temperature controlled until served (hot or cold holding).</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23</a:t>
            </a:fld>
            <a:endParaRPr lang="en-US"/>
          </a:p>
        </p:txBody>
      </p:sp>
    </p:spTree>
    <p:extLst>
      <p:ext uri="{BB962C8B-B14F-4D97-AF65-F5344CB8AC3E}">
        <p14:creationId xmlns:p14="http://schemas.microsoft.com/office/powerpoint/2010/main" val="2452562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a:t>
            </a:r>
            <a:r>
              <a:rPr lang="en-US" b="1" baseline="0" dirty="0" smtClean="0"/>
              <a:t> </a:t>
            </a:r>
            <a:r>
              <a:rPr lang="en-US" dirty="0" smtClean="0"/>
              <a:t>As an</a:t>
            </a:r>
            <a:r>
              <a:rPr lang="en-US" baseline="0" dirty="0" smtClean="0"/>
              <a:t> alternative to showing most sections of Part 2 of this presentation, you can play bingo. Please refer to the kit for more information. The sections covered in Bingo are:</a:t>
            </a:r>
          </a:p>
          <a:p>
            <a:pPr marL="228600" indent="-228600">
              <a:buAutoNum type="arabicPeriod"/>
            </a:pPr>
            <a:r>
              <a:rPr lang="en-US" baseline="0" dirty="0" smtClean="0"/>
              <a:t>Controlling Temperature</a:t>
            </a:r>
          </a:p>
          <a:p>
            <a:pPr marL="228600" indent="-228600">
              <a:buAutoNum type="arabicPeriod"/>
            </a:pPr>
            <a:r>
              <a:rPr lang="en-US" baseline="0" dirty="0" smtClean="0"/>
              <a:t>Separating Foods</a:t>
            </a:r>
          </a:p>
          <a:p>
            <a:pPr marL="228600" indent="-228600">
              <a:buAutoNum type="arabicPeriod"/>
            </a:pPr>
            <a:r>
              <a:rPr lang="en-US" baseline="0" dirty="0" smtClean="0"/>
              <a:t>Cleaning and Sanitizing</a:t>
            </a:r>
          </a:p>
          <a:p>
            <a:pPr marL="228600" indent="-228600">
              <a:buAutoNum type="arabicPeriod"/>
            </a:pPr>
            <a:endParaRPr lang="en-US" baseline="0" dirty="0" smtClean="0"/>
          </a:p>
          <a:p>
            <a:pPr marL="0" indent="0">
              <a:buNone/>
            </a:pPr>
            <a:r>
              <a:rPr lang="en-US" baseline="0" dirty="0" smtClean="0"/>
              <a:t>* Hand Washing and Hygiene is not covered in Bingo</a:t>
            </a:r>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24</a:t>
            </a:fld>
            <a:endParaRPr lang="en-US"/>
          </a:p>
        </p:txBody>
      </p:sp>
    </p:spTree>
    <p:extLst>
      <p:ext uri="{BB962C8B-B14F-4D97-AF65-F5344CB8AC3E}">
        <p14:creationId xmlns:p14="http://schemas.microsoft.com/office/powerpoint/2010/main" val="1684048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most</a:t>
            </a:r>
            <a:r>
              <a:rPr lang="en-CA" baseline="0" dirty="0" smtClean="0"/>
              <a:t> important point to remember about controlling temperature is to keep hot food hot and cold food cold.</a:t>
            </a:r>
            <a:endParaRPr lang="en-CA" dirty="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25</a:t>
            </a:fld>
            <a:endParaRPr lang="en-US"/>
          </a:p>
        </p:txBody>
      </p:sp>
    </p:spTree>
    <p:extLst>
      <p:ext uri="{BB962C8B-B14F-4D97-AF65-F5344CB8AC3E}">
        <p14:creationId xmlns:p14="http://schemas.microsoft.com/office/powerpoint/2010/main" val="1195803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panose="02020603050405020304" pitchFamily="18" charset="0"/>
                <a:cs typeface="Times New Roman" panose="02020603050405020304" pitchFamily="18" charset="0"/>
              </a:rPr>
              <a:t>When considering that hot food should be kept hot and cold</a:t>
            </a:r>
            <a:r>
              <a:rPr lang="en-US" baseline="0" dirty="0" smtClean="0">
                <a:latin typeface="Times New Roman" panose="02020603050405020304" pitchFamily="18" charset="0"/>
                <a:cs typeface="Times New Roman" panose="02020603050405020304" pitchFamily="18" charset="0"/>
              </a:rPr>
              <a:t> food should be kept cold, it is important to know the</a:t>
            </a:r>
            <a:r>
              <a:rPr lang="en-US" dirty="0" smtClean="0">
                <a:latin typeface="Times New Roman" panose="02020603050405020304" pitchFamily="18" charset="0"/>
                <a:cs typeface="Times New Roman" panose="02020603050405020304" pitchFamily="18" charset="0"/>
              </a:rPr>
              <a:t> Temperature Danger Zone which</a:t>
            </a:r>
            <a:r>
              <a:rPr lang="en-US" baseline="0" dirty="0" smtClean="0">
                <a:latin typeface="Times New Roman" panose="02020603050405020304" pitchFamily="18" charset="0"/>
                <a:cs typeface="Times New Roman" panose="02020603050405020304" pitchFamily="18" charset="0"/>
              </a:rPr>
              <a:t> is </a:t>
            </a:r>
            <a:r>
              <a:rPr lang="en-US" dirty="0" smtClean="0">
                <a:latin typeface="Times New Roman" panose="02020603050405020304" pitchFamily="18" charset="0"/>
                <a:cs typeface="Times New Roman" panose="02020603050405020304" pitchFamily="18" charset="0"/>
              </a:rPr>
              <a:t>the</a:t>
            </a:r>
            <a:r>
              <a:rPr lang="en-US" baseline="0" dirty="0" smtClean="0">
                <a:latin typeface="Times New Roman" panose="02020603050405020304" pitchFamily="18" charset="0"/>
                <a:cs typeface="Times New Roman" panose="02020603050405020304" pitchFamily="18" charset="0"/>
              </a:rPr>
              <a:t> r</a:t>
            </a:r>
            <a:r>
              <a:rPr lang="en-US" dirty="0" smtClean="0">
                <a:latin typeface="Times New Roman" panose="02020603050405020304" pitchFamily="18" charset="0"/>
                <a:cs typeface="Times New Roman" panose="02020603050405020304" pitchFamily="18" charset="0"/>
              </a:rPr>
              <a:t>ange of temperatures at which bacteria can multiply rapidly</a:t>
            </a:r>
            <a:r>
              <a:rPr lang="en-US" baseline="0" dirty="0" smtClean="0">
                <a:latin typeface="Times New Roman" panose="02020603050405020304" pitchFamily="18" charset="0"/>
                <a:cs typeface="Times New Roman" panose="02020603050405020304" pitchFamily="18" charset="0"/>
              </a:rPr>
              <a:t> to make food unsafe in a short time period. To keep foods hot, keep them at or above 60°C so that bacteria don’t grow and to keep foods cold, keep them at or below 4°C so that bacterial growth is slowed down. The closer the food temperature is to the middle of the danger zone, the faster bacteria can multiply. Ideal temperatures for bacterial growth range from 30 – 45°C. At these temperatures, bacteria can divide into two every 20 minutes. Please note that kitchen temperature often reaches the middle of the danger zone.  </a:t>
            </a:r>
          </a:p>
          <a:p>
            <a:endParaRPr lang="en-US" baseline="0" dirty="0" smtClean="0">
              <a:latin typeface="Times New Roman" panose="02020603050405020304" pitchFamily="18" charset="0"/>
              <a:cs typeface="Times New Roman" panose="02020603050405020304" pitchFamily="18" charset="0"/>
            </a:endParaRPr>
          </a:p>
          <a:p>
            <a:r>
              <a:rPr lang="en-US" baseline="0" dirty="0" smtClean="0">
                <a:latin typeface="Times New Roman" panose="02020603050405020304" pitchFamily="18" charset="0"/>
                <a:cs typeface="Times New Roman" panose="02020603050405020304" pitchFamily="18" charset="0"/>
              </a:rPr>
              <a:t>Don’t leave potentially hazardous foods in the Danger Zone for more than 2 hours. Leaving food out for too long allows pathogens to multiply to dangerous levels. </a:t>
            </a:r>
          </a:p>
          <a:p>
            <a:endParaRPr lang="en-US" baseline="0" dirty="0" smtClean="0">
              <a:latin typeface="Times New Roman" panose="02020603050405020304" pitchFamily="18" charset="0"/>
              <a:cs typeface="Times New Roman" panose="02020603050405020304" pitchFamily="18" charset="0"/>
            </a:endParaRPr>
          </a:p>
          <a:p>
            <a:endParaRPr lang="en-US" baseline="0"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Figure © AHS EPH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a:xfrm>
            <a:off x="3970734" y="8830659"/>
            <a:ext cx="3038145" cy="464205"/>
          </a:xfrm>
          <a:prstGeom prst="rect">
            <a:avLst/>
          </a:prstGeom>
        </p:spPr>
        <p:txBody>
          <a:bodyPr lIns="88136" tIns="44069" rIns="88136" bIns="44069"/>
          <a:lstStyle/>
          <a:p>
            <a:fld id="{15435324-503F-4D4E-85BF-171D78EECA34}" type="slidenum">
              <a:rPr lang="en-CA" smtClean="0"/>
              <a:pPr/>
              <a:t>26</a:t>
            </a:fld>
            <a:endParaRPr lang="en-CA"/>
          </a:p>
        </p:txBody>
      </p:sp>
    </p:spTree>
    <p:extLst>
      <p:ext uri="{BB962C8B-B14F-4D97-AF65-F5344CB8AC3E}">
        <p14:creationId xmlns:p14="http://schemas.microsoft.com/office/powerpoint/2010/main" val="3171758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4439">
              <a:defRPr/>
            </a:pPr>
            <a:r>
              <a:rPr lang="en-US" dirty="0"/>
              <a:t>Hot holding </a:t>
            </a:r>
            <a:r>
              <a:rPr lang="en-US" dirty="0" smtClean="0"/>
              <a:t>is</a:t>
            </a:r>
            <a:r>
              <a:rPr lang="en-US" baseline="0" dirty="0" smtClean="0"/>
              <a:t> needed</a:t>
            </a:r>
            <a:r>
              <a:rPr lang="en-US" dirty="0" smtClean="0"/>
              <a:t> </a:t>
            </a:r>
            <a:r>
              <a:rPr lang="en-US" dirty="0"/>
              <a:t>if cooked foods are not going to be served right away, but within a few hours, or for buffet style service. The food is kept hot on cooking equipment (e.g. stovetop, oven, etc) or foods are placed in hot holding equipment (e.g. steam table, pizza carousel, crock pot, rice warmer, etc). Foods that are being held hot for any period of time must be kept at 60°C (140°F) or hotter. </a:t>
            </a:r>
            <a:r>
              <a:rPr lang="en-US" dirty="0" smtClean="0"/>
              <a:t>Pathogens </a:t>
            </a:r>
            <a:r>
              <a:rPr lang="en-US" dirty="0"/>
              <a:t>will not grow or multiply at this temperature. This means the food can be kept at 60°C for long periods of time but the food texture and taste may </a:t>
            </a:r>
            <a:r>
              <a:rPr lang="en-US" dirty="0" smtClean="0"/>
              <a:t>be</a:t>
            </a:r>
            <a:r>
              <a:rPr lang="en-US" baseline="0" dirty="0" smtClean="0"/>
              <a:t> impacted</a:t>
            </a:r>
            <a:r>
              <a:rPr lang="en-US" dirty="0" smtClean="0"/>
              <a:t>. </a:t>
            </a:r>
            <a:endParaRPr lang="en-US" dirty="0"/>
          </a:p>
          <a:p>
            <a:endParaRPr lang="en-US" dirty="0"/>
          </a:p>
          <a:p>
            <a:r>
              <a:rPr lang="en-US" dirty="0"/>
              <a:t>Photo: © AHS EPH</a:t>
            </a:r>
          </a:p>
        </p:txBody>
      </p:sp>
      <p:sp>
        <p:nvSpPr>
          <p:cNvPr id="4" name="Slide Number Placeholder 3"/>
          <p:cNvSpPr>
            <a:spLocks noGrp="1"/>
          </p:cNvSpPr>
          <p:nvPr>
            <p:ph type="sldNum" sz="quarter" idx="10"/>
          </p:nvPr>
        </p:nvSpPr>
        <p:spPr>
          <a:xfrm>
            <a:off x="3970734" y="8830658"/>
            <a:ext cx="3038145" cy="464206"/>
          </a:xfrm>
          <a:prstGeom prst="rect">
            <a:avLst/>
          </a:prstGeom>
        </p:spPr>
        <p:txBody>
          <a:bodyPr lIns="88444" tIns="44222" rIns="88444" bIns="44222"/>
          <a:lstStyle/>
          <a:p>
            <a:fld id="{A1FB47BF-8C67-4EFD-A5B0-67C580E8EA4B}" type="slidenum">
              <a:rPr lang="en-CA" smtClean="0"/>
              <a:pPr/>
              <a:t>27</a:t>
            </a:fld>
            <a:endParaRPr lang="en-CA"/>
          </a:p>
        </p:txBody>
      </p:sp>
    </p:spTree>
    <p:extLst>
      <p:ext uri="{BB962C8B-B14F-4D97-AF65-F5344CB8AC3E}">
        <p14:creationId xmlns:p14="http://schemas.microsoft.com/office/powerpoint/2010/main" val="2079644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4439">
              <a:defRPr/>
            </a:pPr>
            <a:r>
              <a:rPr lang="en-US" dirty="0"/>
              <a:t>Refrigeration or cold holding of potentially hazardous foods will slow the growth of pathogenic bacteria or spoilage organisms that are present. However, cold temperatures do not usually kill microorganisms. This means that refrigerated foods can still spoil or become dangerous, it just takes longer. When using ice or refrigeration equipment for cold holding, the internal temperature of the food </a:t>
            </a:r>
            <a:r>
              <a:rPr lang="en-US" b="0" dirty="0"/>
              <a:t>must be 4°C</a:t>
            </a:r>
            <a:r>
              <a:rPr lang="en-US" dirty="0"/>
              <a:t> (40°F) or colder.</a:t>
            </a:r>
          </a:p>
          <a:p>
            <a:pPr defTabSz="884439">
              <a:defRPr/>
            </a:pPr>
            <a:endParaRPr lang="en-US" dirty="0"/>
          </a:p>
          <a:p>
            <a:r>
              <a:rPr lang="en-US" b="1" dirty="0"/>
              <a:t>Additional Information:</a:t>
            </a:r>
          </a:p>
          <a:p>
            <a:r>
              <a:rPr lang="en-US" dirty="0"/>
              <a:t>http://befoodsafe.ca/be-food-safe/4-simple-steps-clean-separate-cook-chill/</a:t>
            </a:r>
          </a:p>
          <a:p>
            <a:r>
              <a:rPr lang="en-US" dirty="0"/>
              <a:t>http://befoodsafe.ca/wp-content/uploads/2013/08/chill.pdf</a:t>
            </a:r>
          </a:p>
          <a:p>
            <a:pPr defTabSz="884439">
              <a:defRPr/>
            </a:pPr>
            <a:endParaRPr lang="en-US" sz="1100" dirty="0"/>
          </a:p>
        </p:txBody>
      </p:sp>
      <p:sp>
        <p:nvSpPr>
          <p:cNvPr id="4" name="Slide Number Placeholder 3"/>
          <p:cNvSpPr>
            <a:spLocks noGrp="1"/>
          </p:cNvSpPr>
          <p:nvPr>
            <p:ph type="sldNum" sz="quarter" idx="10"/>
          </p:nvPr>
        </p:nvSpPr>
        <p:spPr>
          <a:xfrm>
            <a:off x="3970734" y="8830658"/>
            <a:ext cx="3038145" cy="464206"/>
          </a:xfrm>
          <a:prstGeom prst="rect">
            <a:avLst/>
          </a:prstGeom>
        </p:spPr>
        <p:txBody>
          <a:bodyPr lIns="88444" tIns="44222" rIns="88444" bIns="44222"/>
          <a:lstStyle/>
          <a:p>
            <a:fld id="{A1FB47BF-8C67-4EFD-A5B0-67C580E8EA4B}" type="slidenum">
              <a:rPr lang="en-CA" smtClean="0"/>
              <a:pPr/>
              <a:t>28</a:t>
            </a:fld>
            <a:endParaRPr lang="en-CA"/>
          </a:p>
        </p:txBody>
      </p:sp>
    </p:spTree>
    <p:extLst>
      <p:ext uri="{BB962C8B-B14F-4D97-AF65-F5344CB8AC3E}">
        <p14:creationId xmlns:p14="http://schemas.microsoft.com/office/powerpoint/2010/main" val="1845719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67948">
              <a:defRPr/>
            </a:pPr>
            <a:r>
              <a:rPr lang="en-GB" sz="1200" dirty="0" smtClean="0"/>
              <a:t>Thawing</a:t>
            </a:r>
            <a:r>
              <a:rPr lang="en-GB" sz="1200" baseline="0" dirty="0" smtClean="0"/>
              <a:t> </a:t>
            </a:r>
            <a:r>
              <a:rPr lang="en-GB" sz="1200" dirty="0" smtClean="0"/>
              <a:t>frozen foods is a process that requires temperature control. Depending on the food size and shape, parts of the food can thaw quickly and be in the Danger Zone for long periods of time</a:t>
            </a:r>
            <a:r>
              <a:rPr lang="en-GB" sz="1200" baseline="0" dirty="0" smtClean="0"/>
              <a:t> </a:t>
            </a:r>
            <a:r>
              <a:rPr lang="en-GB" sz="1200" dirty="0" smtClean="0"/>
              <a:t>before the rest of the food is thawed.</a:t>
            </a:r>
            <a:r>
              <a:rPr lang="en-GB" sz="1200" baseline="0" dirty="0" smtClean="0"/>
              <a:t> </a:t>
            </a:r>
            <a:r>
              <a:rPr lang="en-GB" sz="1200" dirty="0" smtClean="0"/>
              <a:t>Foods should be thawed:</a:t>
            </a:r>
          </a:p>
          <a:p>
            <a:pPr marL="171450" indent="-171450" defTabSz="867948">
              <a:buFont typeface="Arial" panose="020B0604020202020204" pitchFamily="34" charset="0"/>
              <a:buChar char="•"/>
              <a:defRPr/>
            </a:pPr>
            <a:r>
              <a:rPr lang="en-GB" sz="1200" dirty="0" smtClean="0"/>
              <a:t>in the refrigerator at 4°C </a:t>
            </a:r>
          </a:p>
          <a:p>
            <a:pPr marL="171450" indent="-171450" defTabSz="867948">
              <a:buFont typeface="Arial" panose="020B0604020202020204" pitchFamily="34" charset="0"/>
              <a:buChar char="•"/>
              <a:defRPr/>
            </a:pPr>
            <a:r>
              <a:rPr lang="en-GB" sz="1200" dirty="0" smtClean="0"/>
              <a:t>under cool, running water in a sink</a:t>
            </a:r>
          </a:p>
          <a:p>
            <a:pPr marL="171450" indent="-171450" defTabSz="867948">
              <a:buFont typeface="Arial" panose="020B0604020202020204" pitchFamily="34" charset="0"/>
              <a:buChar char="•"/>
              <a:defRPr/>
            </a:pPr>
            <a:r>
              <a:rPr lang="en-GB" sz="1200" dirty="0" smtClean="0"/>
              <a:t>some frozen foods can be cooked from</a:t>
            </a:r>
            <a:r>
              <a:rPr lang="en-GB" sz="1200" baseline="0" dirty="0" smtClean="0"/>
              <a:t> frozen</a:t>
            </a:r>
            <a:r>
              <a:rPr lang="en-GB" sz="1200" dirty="0" smtClean="0"/>
              <a:t> (e.g. frozen hamburger patties, frozen vegetables,</a:t>
            </a:r>
            <a:r>
              <a:rPr lang="en-GB" sz="1200" baseline="0" dirty="0" smtClean="0"/>
              <a:t> </a:t>
            </a:r>
            <a:r>
              <a:rPr lang="en-GB" sz="1200" dirty="0" smtClean="0"/>
              <a:t>soup, etc.)</a:t>
            </a:r>
          </a:p>
          <a:p>
            <a:pPr marL="171450" indent="-171450" defTabSz="867948">
              <a:buFont typeface="Arial" panose="020B0604020202020204" pitchFamily="34" charset="0"/>
              <a:buChar char="•"/>
              <a:defRPr/>
            </a:pPr>
            <a:r>
              <a:rPr lang="en-GB" sz="1200" dirty="0" smtClean="0"/>
              <a:t>if a microwave is used to quickly thaw frozen foods, the food should be cooked immediately</a:t>
            </a:r>
          </a:p>
          <a:p>
            <a:pPr marL="171450" indent="-171450" defTabSz="867948">
              <a:buFont typeface="Arial" panose="020B0604020202020204" pitchFamily="34" charset="0"/>
              <a:buChar char="•"/>
              <a:defRPr/>
            </a:pPr>
            <a:endParaRPr lang="en-GB" sz="1200" b="1" dirty="0" smtClean="0"/>
          </a:p>
          <a:p>
            <a:pPr defTabSz="867948">
              <a:defRPr/>
            </a:pPr>
            <a:r>
              <a:rPr lang="en-GB" sz="1200" dirty="0" smtClean="0"/>
              <a:t>Don’t thaw food at room temperature as the </a:t>
            </a:r>
            <a:r>
              <a:rPr lang="en-GB" sz="1200" baseline="0" dirty="0" smtClean="0"/>
              <a:t>food will be in the Danger Zone for more than 2 hours.</a:t>
            </a:r>
            <a:endParaRPr lang="en-GB" sz="1200" dirty="0" smtClean="0"/>
          </a:p>
          <a:p>
            <a:endParaRPr lang="en-US" dirty="0" smtClean="0"/>
          </a:p>
          <a:p>
            <a:endParaRPr lang="en-US" dirty="0"/>
          </a:p>
        </p:txBody>
      </p:sp>
      <p:sp>
        <p:nvSpPr>
          <p:cNvPr id="4" name="Slide Number Placeholder 3"/>
          <p:cNvSpPr>
            <a:spLocks noGrp="1"/>
          </p:cNvSpPr>
          <p:nvPr>
            <p:ph type="sldNum" sz="quarter" idx="10"/>
          </p:nvPr>
        </p:nvSpPr>
        <p:spPr>
          <a:xfrm>
            <a:off x="3884414" y="8685893"/>
            <a:ext cx="2972098" cy="456596"/>
          </a:xfrm>
          <a:prstGeom prst="rect">
            <a:avLst/>
          </a:prstGeom>
        </p:spPr>
        <p:txBody>
          <a:bodyPr lIns="86795" tIns="43397" rIns="86795" bIns="43397"/>
          <a:lstStyle/>
          <a:p>
            <a:fld id="{A1FB47BF-8C67-4EFD-A5B0-67C580E8EA4B}" type="slidenum">
              <a:rPr lang="en-CA" smtClean="0"/>
              <a:pPr/>
              <a:t>29</a:t>
            </a:fld>
            <a:endParaRPr lang="en-CA"/>
          </a:p>
        </p:txBody>
      </p:sp>
    </p:spTree>
    <p:extLst>
      <p:ext uri="{BB962C8B-B14F-4D97-AF65-F5344CB8AC3E}">
        <p14:creationId xmlns:p14="http://schemas.microsoft.com/office/powerpoint/2010/main" val="3129551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3</a:t>
            </a:fld>
            <a:endParaRPr lang="en-US"/>
          </a:p>
        </p:txBody>
      </p:sp>
    </p:spTree>
    <p:extLst>
      <p:ext uri="{BB962C8B-B14F-4D97-AF65-F5344CB8AC3E}">
        <p14:creationId xmlns:p14="http://schemas.microsoft.com/office/powerpoint/2010/main" val="10195833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4439">
              <a:defRPr/>
            </a:pPr>
            <a:r>
              <a:rPr lang="en-US" dirty="0" smtClean="0"/>
              <a:t>The</a:t>
            </a:r>
            <a:r>
              <a:rPr lang="en-US" baseline="0" dirty="0" smtClean="0"/>
              <a:t> c</a:t>
            </a:r>
            <a:r>
              <a:rPr lang="en-US" dirty="0" smtClean="0"/>
              <a:t>ooking </a:t>
            </a:r>
            <a:r>
              <a:rPr lang="en-US" dirty="0"/>
              <a:t>temperature of foods is important to kill </a:t>
            </a:r>
            <a:r>
              <a:rPr lang="en-US" dirty="0" smtClean="0"/>
              <a:t>pathogens. </a:t>
            </a:r>
            <a:r>
              <a:rPr lang="en-US" dirty="0"/>
              <a:t>An internal cooking temperature of 74°C (165°F) for 15 seconds will kill pathogens in food.</a:t>
            </a:r>
          </a:p>
          <a:p>
            <a:pPr eaLnBrk="1" hangingPunct="1"/>
            <a:endParaRPr lang="en-US" dirty="0"/>
          </a:p>
          <a:p>
            <a:r>
              <a:rPr lang="en-CA" b="1" dirty="0"/>
              <a:t>Additional Information: </a:t>
            </a:r>
          </a:p>
          <a:p>
            <a:r>
              <a:rPr lang="en-CA" dirty="0"/>
              <a:t>The above picture shows an undercooked hamburger. Pathogens such as E. coli may be found throughout the hamburger and could cause easily cause illness if eaten.</a:t>
            </a:r>
          </a:p>
          <a:p>
            <a:endParaRPr lang="en-CA" b="1" dirty="0"/>
          </a:p>
          <a:p>
            <a:r>
              <a:rPr lang="en-CA" dirty="0"/>
              <a:t>http://www.healthycanadians.gc.ca/eating-nutrition/healthy-eating-saine-alimentation/safety-salubrite/tips-conseils/cook-temperatures-cuisson-tbl-eng.php</a:t>
            </a:r>
          </a:p>
          <a:p>
            <a:endParaRPr lang="en-CA" dirty="0"/>
          </a:p>
          <a:p>
            <a:r>
              <a:rPr lang="en-CA" dirty="0"/>
              <a:t>http://befoodsafe.ca/be-food-safe/4-simple-steps-clean-separate-cook-chill/</a:t>
            </a:r>
          </a:p>
          <a:p>
            <a:endParaRPr lang="en-CA" dirty="0"/>
          </a:p>
          <a:p>
            <a:r>
              <a:rPr lang="en-CA" dirty="0"/>
              <a:t>http://befoodsafe.ca/wp-content/uploads/2013/08/cook.pdf</a:t>
            </a:r>
          </a:p>
          <a:p>
            <a:pPr eaLnBrk="1" hangingPunct="1"/>
            <a:endParaRPr lang="en-US" dirty="0"/>
          </a:p>
        </p:txBody>
      </p:sp>
      <p:sp>
        <p:nvSpPr>
          <p:cNvPr id="4" name="Slide Number Placeholder 3"/>
          <p:cNvSpPr>
            <a:spLocks noGrp="1"/>
          </p:cNvSpPr>
          <p:nvPr>
            <p:ph type="sldNum" sz="quarter" idx="10"/>
          </p:nvPr>
        </p:nvSpPr>
        <p:spPr>
          <a:xfrm>
            <a:off x="3970734" y="8830658"/>
            <a:ext cx="3038145" cy="464206"/>
          </a:xfrm>
          <a:prstGeom prst="rect">
            <a:avLst/>
          </a:prstGeom>
        </p:spPr>
        <p:txBody>
          <a:bodyPr lIns="88444" tIns="44222" rIns="88444" bIns="44222"/>
          <a:lstStyle/>
          <a:p>
            <a:fld id="{A1FB47BF-8C67-4EFD-A5B0-67C580E8EA4B}" type="slidenum">
              <a:rPr lang="en-CA" smtClean="0"/>
              <a:pPr/>
              <a:t>30</a:t>
            </a:fld>
            <a:endParaRPr lang="en-CA"/>
          </a:p>
        </p:txBody>
      </p:sp>
    </p:spTree>
    <p:extLst>
      <p:ext uri="{BB962C8B-B14F-4D97-AF65-F5344CB8AC3E}">
        <p14:creationId xmlns:p14="http://schemas.microsoft.com/office/powerpoint/2010/main" val="2434749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often look at the color and texture of a food to ensure it</a:t>
            </a:r>
            <a:r>
              <a:rPr lang="en-US" baseline="0" dirty="0" smtClean="0"/>
              <a:t> </a:t>
            </a:r>
            <a:r>
              <a:rPr lang="en-US" dirty="0" smtClean="0"/>
              <a:t>is safely</a:t>
            </a:r>
            <a:r>
              <a:rPr lang="en-US" baseline="0" dirty="0" smtClean="0"/>
              <a:t> cooked but c</a:t>
            </a:r>
            <a:r>
              <a:rPr lang="en-US" dirty="0" smtClean="0"/>
              <a:t>olor is not a reliable indicator of</a:t>
            </a:r>
            <a:r>
              <a:rPr lang="en-US" baseline="0" dirty="0" smtClean="0"/>
              <a:t> safety. A large study done on several hundred hamburgers determined that one in four hamburgers turned brown before it was safely cooked to kill pathogens. (1)</a:t>
            </a:r>
          </a:p>
          <a:p>
            <a:endParaRPr lang="en-US" baseline="0" dirty="0" smtClean="0"/>
          </a:p>
          <a:p>
            <a:r>
              <a:rPr lang="en-US" b="1" baseline="0" dirty="0" smtClean="0"/>
              <a:t>Question:</a:t>
            </a:r>
          </a:p>
          <a:p>
            <a:r>
              <a:rPr lang="en-US" baseline="0" dirty="0" smtClean="0"/>
              <a:t>How can we tell when food is done cooking? (Answer on next slide)</a:t>
            </a:r>
          </a:p>
          <a:p>
            <a:endParaRPr lang="en-US" baseline="0" dirty="0" smtClean="0"/>
          </a:p>
          <a:p>
            <a:pPr marL="228600" indent="-228600">
              <a:buAutoNum type="arabicPeriod"/>
            </a:pPr>
            <a:r>
              <a:rPr lang="en-US" baseline="0" dirty="0" smtClean="0"/>
              <a:t>https://www.fsis.usda.gov/wps/wcm/connect/fsis-content/internet/main/topics/food-safety-education/get-answers/food-safety-fact-sheets/meat-preparation/color-of-cooked-ground-beef-as-it-relates-to-doneness/ct_index</a:t>
            </a:r>
          </a:p>
          <a:p>
            <a:pPr marL="228600" indent="-228600">
              <a:buAutoNum type="arabicPeriod"/>
            </a:pPr>
            <a:endParaRPr lang="en-US" dirty="0"/>
          </a:p>
        </p:txBody>
      </p:sp>
    </p:spTree>
    <p:extLst>
      <p:ext uri="{BB962C8B-B14F-4D97-AF65-F5344CB8AC3E}">
        <p14:creationId xmlns:p14="http://schemas.microsoft.com/office/powerpoint/2010/main" val="1016872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kern="1200" dirty="0" smtClean="0">
                <a:solidFill>
                  <a:schemeClr val="tx1"/>
                </a:solidFill>
                <a:latin typeface="Times New Roman" panose="02020603050405020304" pitchFamily="18" charset="0"/>
                <a:ea typeface="+mn-ea"/>
                <a:cs typeface="Times New Roman" panose="02020603050405020304" pitchFamily="18" charset="0"/>
              </a:rPr>
              <a:t>Answer </a:t>
            </a:r>
            <a:r>
              <a:rPr lang="en-GB" kern="1200" dirty="0" smtClean="0">
                <a:solidFill>
                  <a:schemeClr val="tx1"/>
                </a:solidFill>
                <a:latin typeface="Times New Roman" panose="02020603050405020304" pitchFamily="18" charset="0"/>
                <a:ea typeface="+mn-ea"/>
                <a:cs typeface="Times New Roman" panose="02020603050405020304" pitchFamily="18" charset="0"/>
              </a:rPr>
              <a:t>(from previous</a:t>
            </a:r>
            <a:r>
              <a:rPr lang="en-GB" kern="1200" baseline="0" dirty="0" smtClean="0">
                <a:solidFill>
                  <a:schemeClr val="tx1"/>
                </a:solidFill>
                <a:latin typeface="Times New Roman" panose="02020603050405020304" pitchFamily="18" charset="0"/>
                <a:ea typeface="+mn-ea"/>
                <a:cs typeface="Times New Roman" panose="02020603050405020304" pitchFamily="18" charset="0"/>
              </a:rPr>
              <a:t> slide):</a:t>
            </a:r>
          </a:p>
          <a:p>
            <a:r>
              <a:rPr lang="en-GB" kern="1200" dirty="0" smtClean="0">
                <a:solidFill>
                  <a:schemeClr val="tx1"/>
                </a:solidFill>
                <a:latin typeface="Times New Roman" panose="02020603050405020304" pitchFamily="18" charset="0"/>
                <a:ea typeface="+mn-ea"/>
                <a:cs typeface="Times New Roman" panose="02020603050405020304" pitchFamily="18" charset="0"/>
              </a:rPr>
              <a:t>Using a probe thermometer to measure internal temperatures is the only reliable way to know that</a:t>
            </a:r>
            <a:r>
              <a:rPr lang="en-GB" kern="1200" baseline="0" dirty="0" smtClean="0">
                <a:solidFill>
                  <a:schemeClr val="tx1"/>
                </a:solidFill>
                <a:latin typeface="Times New Roman" panose="02020603050405020304" pitchFamily="18" charset="0"/>
                <a:ea typeface="+mn-ea"/>
                <a:cs typeface="Times New Roman" panose="02020603050405020304" pitchFamily="18" charset="0"/>
              </a:rPr>
              <a:t> a food is safely cooked. </a:t>
            </a:r>
            <a:r>
              <a:rPr lang="en-GB" kern="1200" dirty="0" smtClean="0">
                <a:solidFill>
                  <a:schemeClr val="tx1"/>
                </a:solidFill>
                <a:latin typeface="Times New Roman" panose="02020603050405020304" pitchFamily="18" charset="0"/>
                <a:ea typeface="+mn-ea"/>
                <a:cs typeface="Times New Roman" panose="02020603050405020304" pitchFamily="18" charset="0"/>
              </a:rPr>
              <a:t>When using a probe thermometer, insert the probe into the thickest part of the food. The thickest part of the food will be the last to cook or the last to cool. Avoid parts of the food with large bones as this affects the temperature</a:t>
            </a:r>
            <a:r>
              <a:rPr lang="en-GB" kern="1200" baseline="0" dirty="0" smtClean="0">
                <a:solidFill>
                  <a:schemeClr val="tx1"/>
                </a:solidFill>
                <a:latin typeface="Times New Roman" panose="02020603050405020304" pitchFamily="18" charset="0"/>
                <a:ea typeface="+mn-ea"/>
                <a:cs typeface="Times New Roman" panose="02020603050405020304" pitchFamily="18" charset="0"/>
              </a:rPr>
              <a:t> reading</a:t>
            </a:r>
            <a:r>
              <a:rPr lang="en-GB" kern="1200" dirty="0" smtClean="0">
                <a:solidFill>
                  <a:schemeClr val="tx1"/>
                </a:solidFill>
                <a:latin typeface="Times New Roman" panose="02020603050405020304" pitchFamily="18" charset="0"/>
                <a:ea typeface="+mn-ea"/>
                <a:cs typeface="Times New Roman" panose="02020603050405020304" pitchFamily="18" charset="0"/>
              </a:rPr>
              <a:t>.  </a:t>
            </a:r>
          </a:p>
          <a:p>
            <a:r>
              <a:rPr lang="en-GB" kern="1200" dirty="0" smtClean="0">
                <a:solidFill>
                  <a:schemeClr val="tx1"/>
                </a:solidFill>
                <a:latin typeface="Times New Roman" panose="02020603050405020304" pitchFamily="18" charset="0"/>
                <a:ea typeface="+mn-ea"/>
                <a:cs typeface="Times New Roman" panose="02020603050405020304" pitchFamily="18" charset="0"/>
              </a:rPr>
              <a:t/>
            </a:r>
            <a:br>
              <a:rPr lang="en-GB" kern="1200" dirty="0" smtClean="0">
                <a:solidFill>
                  <a:schemeClr val="tx1"/>
                </a:solidFill>
                <a:latin typeface="Times New Roman" panose="02020603050405020304" pitchFamily="18" charset="0"/>
                <a:ea typeface="+mn-ea"/>
                <a:cs typeface="Times New Roman" panose="02020603050405020304" pitchFamily="18" charset="0"/>
              </a:rPr>
            </a:br>
            <a:endParaRPr lang="en-GB" kern="1200" baseline="0" dirty="0" smtClean="0">
              <a:solidFill>
                <a:schemeClr val="tx1"/>
              </a:solidFill>
              <a:latin typeface="Times New Roman" panose="02020603050405020304" pitchFamily="18" charset="0"/>
              <a:ea typeface="+mn-ea"/>
              <a:cs typeface="Times New Roman" panose="02020603050405020304" pitchFamily="18" charset="0"/>
            </a:endParaRPr>
          </a:p>
          <a:p>
            <a:r>
              <a:rPr lang="en-GB" b="1" kern="1200" baseline="0" dirty="0" smtClean="0">
                <a:solidFill>
                  <a:schemeClr val="tx1"/>
                </a:solidFill>
                <a:latin typeface="Times New Roman" panose="02020603050405020304" pitchFamily="18" charset="0"/>
                <a:ea typeface="+mn-ea"/>
                <a:cs typeface="Times New Roman" panose="02020603050405020304" pitchFamily="18" charset="0"/>
              </a:rPr>
              <a:t>Additional Information:</a:t>
            </a:r>
          </a:p>
          <a:p>
            <a:r>
              <a:rPr lang="en-GB" kern="1200" baseline="0" dirty="0" smtClean="0">
                <a:solidFill>
                  <a:schemeClr val="tx1"/>
                </a:solidFill>
                <a:latin typeface="Times New Roman" panose="02020603050405020304" pitchFamily="18" charset="0"/>
                <a:ea typeface="+mn-ea"/>
                <a:cs typeface="Times New Roman" panose="02020603050405020304" pitchFamily="18" charset="0"/>
              </a:rPr>
              <a:t>Thermometer calibration: http://www.albertahealthservices.ca/assets/wf/eph/wf-eh-thermometer-calibration.pdf</a:t>
            </a:r>
          </a:p>
          <a:p>
            <a:endParaRPr lang="en-GB" kern="1200" baseline="0" dirty="0" smtClean="0">
              <a:solidFill>
                <a:schemeClr val="tx1"/>
              </a:solidFill>
              <a:latin typeface="Arial" charset="0"/>
              <a:ea typeface="+mn-ea"/>
              <a:cs typeface="+mn-cs"/>
            </a:endParaRPr>
          </a:p>
          <a:p>
            <a:endParaRPr lang="en-US" kern="1200" dirty="0" smtClean="0">
              <a:solidFill>
                <a:schemeClr val="tx1"/>
              </a:solidFill>
              <a:latin typeface="Arial" charset="0"/>
              <a:ea typeface="+mn-ea"/>
              <a:cs typeface="+mn-cs"/>
            </a:endParaRPr>
          </a:p>
          <a:p>
            <a:endParaRPr lang="en-US" kern="120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a:xfrm>
            <a:off x="3970734" y="8830658"/>
            <a:ext cx="3038145" cy="464206"/>
          </a:xfrm>
          <a:prstGeom prst="rect">
            <a:avLst/>
          </a:prstGeom>
        </p:spPr>
        <p:txBody>
          <a:bodyPr lIns="88444" tIns="44222" rIns="88444" bIns="44222"/>
          <a:lstStyle/>
          <a:p>
            <a:fld id="{A1FB47BF-8C67-4EFD-A5B0-67C580E8EA4B}" type="slidenum">
              <a:rPr lang="en-CA" smtClean="0"/>
              <a:pPr/>
              <a:t>32</a:t>
            </a:fld>
            <a:endParaRPr lang="en-CA"/>
          </a:p>
        </p:txBody>
      </p:sp>
    </p:spTree>
    <p:extLst>
      <p:ext uri="{BB962C8B-B14F-4D97-AF65-F5344CB8AC3E}">
        <p14:creationId xmlns:p14="http://schemas.microsoft.com/office/powerpoint/2010/main" val="33484756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Not cooling foods properly is a common cause of foodborne illness outbreaks. It is important to cool foods as quickly as possible to limit the growth of pathogens as the food goes through the Danger Zone. The food handler should ensure that the food temperature reaches 4°C within </a:t>
            </a:r>
            <a:r>
              <a:rPr lang="en-GB" dirty="0" smtClean="0"/>
              <a:t>4 to 6  </a:t>
            </a:r>
            <a:r>
              <a:rPr lang="en-GB" dirty="0"/>
              <a:t>hours</a:t>
            </a:r>
            <a:r>
              <a:rPr lang="en-GB" dirty="0" smtClean="0"/>
              <a:t>.</a:t>
            </a:r>
          </a:p>
          <a:p>
            <a:endParaRPr lang="en-GB"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When cooling food, the larger the volume of hot food, the longer it takes to cool. </a:t>
            </a:r>
          </a:p>
          <a:p>
            <a:endParaRPr lang="en-GB" dirty="0"/>
          </a:p>
          <a:p>
            <a:endParaRPr lang="en-GB" sz="1100" dirty="0"/>
          </a:p>
          <a:p>
            <a:endParaRPr lang="en-US" sz="1100" dirty="0"/>
          </a:p>
          <a:p>
            <a:r>
              <a:rPr lang="en-GB" sz="1100" dirty="0"/>
              <a:t> </a:t>
            </a:r>
            <a:endParaRPr lang="en-US" sz="1100" dirty="0"/>
          </a:p>
          <a:p>
            <a:endParaRPr lang="en-US" sz="1100" dirty="0"/>
          </a:p>
        </p:txBody>
      </p:sp>
      <p:sp>
        <p:nvSpPr>
          <p:cNvPr id="4" name="Slide Number Placeholder 3"/>
          <p:cNvSpPr>
            <a:spLocks noGrp="1"/>
          </p:cNvSpPr>
          <p:nvPr>
            <p:ph type="sldNum" sz="quarter" idx="10"/>
          </p:nvPr>
        </p:nvSpPr>
        <p:spPr>
          <a:xfrm>
            <a:off x="3970734" y="8830658"/>
            <a:ext cx="3038145" cy="464206"/>
          </a:xfrm>
          <a:prstGeom prst="rect">
            <a:avLst/>
          </a:prstGeom>
        </p:spPr>
        <p:txBody>
          <a:bodyPr lIns="88444" tIns="44222" rIns="88444" bIns="44222"/>
          <a:lstStyle/>
          <a:p>
            <a:fld id="{A1FB47BF-8C67-4EFD-A5B0-67C580E8EA4B}" type="slidenum">
              <a:rPr lang="en-CA" smtClean="0"/>
              <a:pPr/>
              <a:t>33</a:t>
            </a:fld>
            <a:endParaRPr lang="en-CA"/>
          </a:p>
        </p:txBody>
      </p:sp>
    </p:spTree>
    <p:extLst>
      <p:ext uri="{BB962C8B-B14F-4D97-AF65-F5344CB8AC3E}">
        <p14:creationId xmlns:p14="http://schemas.microsoft.com/office/powerpoint/2010/main" val="38686345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884439">
              <a:defRPr/>
            </a:pPr>
            <a:r>
              <a:rPr lang="en-US" dirty="0"/>
              <a:t>To help food cool more </a:t>
            </a:r>
            <a:r>
              <a:rPr lang="en-US" dirty="0" smtClean="0"/>
              <a:t>quickly, </a:t>
            </a:r>
            <a:r>
              <a:rPr lang="en-US" dirty="0"/>
              <a:t>reduce portion size, such as cutting a large roast into smaller pieces. For liquid foods such as stews, sauces or soups, transfer the foods to shallow metal pans and place in the fridge. </a:t>
            </a:r>
          </a:p>
          <a:p>
            <a:pPr marL="0" lvl="1" defTabSz="884439">
              <a:defRPr/>
            </a:pPr>
            <a:endParaRPr lang="en-US" dirty="0"/>
          </a:p>
          <a:p>
            <a:pPr marL="0" lvl="1" defTabSz="884439">
              <a:defRPr/>
            </a:pPr>
            <a:r>
              <a:rPr lang="en-US" b="1" dirty="0"/>
              <a:t>Additional Information:</a:t>
            </a:r>
          </a:p>
          <a:p>
            <a:pPr marL="0" lvl="1" defTabSz="884439">
              <a:defRPr/>
            </a:pPr>
            <a:r>
              <a:rPr lang="en-US" dirty="0"/>
              <a:t>Shallow = more surface area; metal = conducts heat quickly</a:t>
            </a:r>
          </a:p>
          <a:p>
            <a:pPr lvl="0"/>
            <a:endParaRPr lang="en-US" dirty="0"/>
          </a:p>
          <a:p>
            <a:pPr lvl="0"/>
            <a:endParaRPr lang="en-US" b="1" dirty="0"/>
          </a:p>
          <a:p>
            <a:pPr marL="0" lvl="1" defTabSz="884439">
              <a:defRPr/>
            </a:pPr>
            <a:r>
              <a:rPr lang="en-US" dirty="0"/>
              <a:t>Figures © AHS EPH</a:t>
            </a:r>
          </a:p>
        </p:txBody>
      </p:sp>
      <p:sp>
        <p:nvSpPr>
          <p:cNvPr id="4" name="Slide Number Placeholder 3"/>
          <p:cNvSpPr>
            <a:spLocks noGrp="1"/>
          </p:cNvSpPr>
          <p:nvPr>
            <p:ph type="sldNum" sz="quarter" idx="10"/>
          </p:nvPr>
        </p:nvSpPr>
        <p:spPr>
          <a:xfrm>
            <a:off x="3970734" y="8830658"/>
            <a:ext cx="3038145" cy="464206"/>
          </a:xfrm>
          <a:prstGeom prst="rect">
            <a:avLst/>
          </a:prstGeom>
        </p:spPr>
        <p:txBody>
          <a:bodyPr lIns="88444" tIns="44222" rIns="88444" bIns="44222"/>
          <a:lstStyle/>
          <a:p>
            <a:fld id="{A1FB47BF-8C67-4EFD-A5B0-67C580E8EA4B}" type="slidenum">
              <a:rPr lang="en-CA" smtClean="0"/>
              <a:pPr/>
              <a:t>34</a:t>
            </a:fld>
            <a:endParaRPr lang="en-CA"/>
          </a:p>
        </p:txBody>
      </p:sp>
    </p:spTree>
    <p:extLst>
      <p:ext uri="{BB962C8B-B14F-4D97-AF65-F5344CB8AC3E}">
        <p14:creationId xmlns:p14="http://schemas.microsoft.com/office/powerpoint/2010/main" val="1359838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Other ways to cool food more quickly are to use ice such as:</a:t>
            </a:r>
          </a:p>
          <a:p>
            <a:pPr lvl="0"/>
            <a:r>
              <a:rPr lang="en-US" dirty="0"/>
              <a:t>1. Fill a sink or large container with ice and water to make an </a:t>
            </a:r>
            <a:r>
              <a:rPr lang="en-US" b="1" dirty="0"/>
              <a:t>ice bath</a:t>
            </a:r>
            <a:r>
              <a:rPr lang="en-US" dirty="0"/>
              <a:t>.</a:t>
            </a:r>
          </a:p>
          <a:p>
            <a:pPr lvl="0"/>
            <a:r>
              <a:rPr lang="en-US" dirty="0"/>
              <a:t>2. Use an </a:t>
            </a:r>
            <a:r>
              <a:rPr lang="en-US" b="1" dirty="0"/>
              <a:t>ice wand or ice </a:t>
            </a:r>
            <a:r>
              <a:rPr lang="en-US" b="1" dirty="0" smtClean="0"/>
              <a:t>paddle,</a:t>
            </a:r>
            <a:r>
              <a:rPr lang="en-US" dirty="0" smtClean="0"/>
              <a:t> </a:t>
            </a:r>
            <a:r>
              <a:rPr lang="en-US" dirty="0"/>
              <a:t>which is a device that allows you to freeze water in the shape of a stirring tool. </a:t>
            </a:r>
          </a:p>
          <a:p>
            <a:pPr lvl="0"/>
            <a:r>
              <a:rPr lang="en-US" dirty="0"/>
              <a:t>3. Use ice as an </a:t>
            </a:r>
            <a:r>
              <a:rPr lang="en-US" dirty="0" smtClean="0"/>
              <a:t>ingredient.</a:t>
            </a:r>
            <a:endParaRPr lang="en-US" dirty="0"/>
          </a:p>
          <a:p>
            <a:r>
              <a:rPr lang="en-US" dirty="0"/>
              <a:t> </a:t>
            </a:r>
          </a:p>
          <a:p>
            <a:pPr defTabSz="931774">
              <a:defRPr/>
            </a:pPr>
            <a:r>
              <a:rPr lang="en-US" dirty="0"/>
              <a:t>Hot foods should </a:t>
            </a:r>
            <a:r>
              <a:rPr lang="en-US" b="0" dirty="0"/>
              <a:t>not be covered </a:t>
            </a:r>
            <a:r>
              <a:rPr lang="en-US" dirty="0"/>
              <a:t>while they are trying to cool as covering the food retains the heat. Any hot food will cool faster when it is </a:t>
            </a:r>
            <a:r>
              <a:rPr lang="en-US" b="0" dirty="0"/>
              <a:t>stirred often.</a:t>
            </a:r>
          </a:p>
          <a:p>
            <a:pPr lvl="0"/>
            <a:endParaRPr lang="en-US" sz="1100" dirty="0"/>
          </a:p>
        </p:txBody>
      </p:sp>
      <p:sp>
        <p:nvSpPr>
          <p:cNvPr id="4" name="Slide Number Placeholder 3"/>
          <p:cNvSpPr>
            <a:spLocks noGrp="1"/>
          </p:cNvSpPr>
          <p:nvPr>
            <p:ph type="sldNum" sz="quarter" idx="10"/>
          </p:nvPr>
        </p:nvSpPr>
        <p:spPr>
          <a:xfrm>
            <a:off x="3970734" y="8830658"/>
            <a:ext cx="3038145" cy="464206"/>
          </a:xfrm>
          <a:prstGeom prst="rect">
            <a:avLst/>
          </a:prstGeom>
        </p:spPr>
        <p:txBody>
          <a:bodyPr lIns="88444" tIns="44222" rIns="88444" bIns="44222"/>
          <a:lstStyle/>
          <a:p>
            <a:fld id="{A1FB47BF-8C67-4EFD-A5B0-67C580E8EA4B}" type="slidenum">
              <a:rPr lang="en-CA" smtClean="0"/>
              <a:pPr/>
              <a:t>35</a:t>
            </a:fld>
            <a:endParaRPr lang="en-CA"/>
          </a:p>
        </p:txBody>
      </p:sp>
    </p:spTree>
    <p:extLst>
      <p:ext uri="{BB962C8B-B14F-4D97-AF65-F5344CB8AC3E}">
        <p14:creationId xmlns:p14="http://schemas.microsoft.com/office/powerpoint/2010/main" val="16790156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FontTx/>
              <a:buNone/>
            </a:pPr>
            <a:r>
              <a:rPr lang="en-US" sz="1200" dirty="0" smtClean="0"/>
              <a:t>Left</a:t>
            </a:r>
            <a:r>
              <a:rPr lang="en-US" sz="1200" baseline="0" dirty="0" smtClean="0"/>
              <a:t> over f</a:t>
            </a:r>
            <a:r>
              <a:rPr lang="en-US" sz="1200" dirty="0" smtClean="0"/>
              <a:t>ood </a:t>
            </a:r>
            <a:r>
              <a:rPr lang="en-US" sz="1200" dirty="0"/>
              <a:t>should be reheated to at least 74°C within 2 hours. Food should only be reheated one time to maintain food quality and reduce the risk of pathogen growth that can occur from frequent reheating and cooling.</a:t>
            </a:r>
          </a:p>
          <a:p>
            <a:pPr eaLnBrk="1" hangingPunct="1">
              <a:buFontTx/>
              <a:buNone/>
            </a:pPr>
            <a:endParaRPr lang="en-US" sz="1200" dirty="0"/>
          </a:p>
          <a:p>
            <a:pPr eaLnBrk="1" hangingPunct="1">
              <a:buFontTx/>
              <a:buNone/>
            </a:pPr>
            <a:r>
              <a:rPr lang="en-US" sz="1200" b="1" dirty="0"/>
              <a:t>Additional Information:</a:t>
            </a:r>
          </a:p>
          <a:p>
            <a:pPr eaLnBrk="1" hangingPunct="1">
              <a:buFontTx/>
              <a:buNone/>
            </a:pPr>
            <a:r>
              <a:rPr lang="en-US" sz="1200" dirty="0"/>
              <a:t>Top picture = a hot holding pan. This and similar equipment (e.g. steam table) should not be used to </a:t>
            </a:r>
            <a:r>
              <a:rPr lang="en-US" sz="1200" dirty="0" smtClean="0"/>
              <a:t>reheat </a:t>
            </a:r>
            <a:r>
              <a:rPr lang="en-US" sz="1200" dirty="0"/>
              <a:t>food. </a:t>
            </a:r>
          </a:p>
          <a:p>
            <a:pPr eaLnBrk="1" hangingPunct="1">
              <a:buFontTx/>
              <a:buNone/>
            </a:pPr>
            <a:endParaRPr lang="en-US" sz="1200" dirty="0"/>
          </a:p>
          <a:p>
            <a:pPr eaLnBrk="1" hangingPunct="1">
              <a:buFontTx/>
              <a:buNone/>
            </a:pPr>
            <a:r>
              <a:rPr lang="en-US" sz="1200" dirty="0"/>
              <a:t>Bottom picture = you </a:t>
            </a:r>
            <a:r>
              <a:rPr lang="en-US" sz="1200" dirty="0" smtClean="0"/>
              <a:t>can </a:t>
            </a:r>
            <a:r>
              <a:rPr lang="en-US" sz="1200" dirty="0"/>
              <a:t>use the microwave to quickly reheat cold foods.</a:t>
            </a:r>
          </a:p>
          <a:p>
            <a:pPr eaLnBrk="1" hangingPunct="1">
              <a:buFontTx/>
              <a:buNone/>
            </a:pPr>
            <a:endParaRPr lang="en-US" sz="1200" dirty="0"/>
          </a:p>
          <a:p>
            <a:r>
              <a:rPr lang="en-CA" sz="1200" dirty="0"/>
              <a:t>http://www.healthycanadians.gc.ca/eating-nutrition/healthy-eating-saine-alimentation/safety-salubrite/tips-conseils/cook-temperatures-cuisson-tbl-eng.php</a:t>
            </a:r>
          </a:p>
          <a:p>
            <a:endParaRPr lang="en-CA" sz="1200" dirty="0"/>
          </a:p>
          <a:p>
            <a:r>
              <a:rPr lang="en-CA" sz="1200" dirty="0"/>
              <a:t>http://befoodsafe.ca/be-food-safe/4-simple-steps-clean-separate-cook-chill/</a:t>
            </a:r>
          </a:p>
          <a:p>
            <a:endParaRPr lang="en-CA" sz="1200" dirty="0"/>
          </a:p>
          <a:p>
            <a:r>
              <a:rPr lang="en-CA" sz="1200" dirty="0"/>
              <a:t>http://befoodsafe.ca/wp-content/uploads/2013/08/cook.pdf</a:t>
            </a:r>
          </a:p>
        </p:txBody>
      </p:sp>
      <p:sp>
        <p:nvSpPr>
          <p:cNvPr id="4" name="Slide Number Placeholder 3"/>
          <p:cNvSpPr>
            <a:spLocks noGrp="1"/>
          </p:cNvSpPr>
          <p:nvPr>
            <p:ph type="sldNum" sz="quarter" idx="10"/>
          </p:nvPr>
        </p:nvSpPr>
        <p:spPr>
          <a:xfrm>
            <a:off x="3970734" y="8830658"/>
            <a:ext cx="3038145" cy="464206"/>
          </a:xfrm>
          <a:prstGeom prst="rect">
            <a:avLst/>
          </a:prstGeom>
        </p:spPr>
        <p:txBody>
          <a:bodyPr lIns="88444" tIns="44222" rIns="88444" bIns="44222"/>
          <a:lstStyle/>
          <a:p>
            <a:fld id="{A1FB47BF-8C67-4EFD-A5B0-67C580E8EA4B}" type="slidenum">
              <a:rPr lang="en-CA" smtClean="0"/>
              <a:pPr/>
              <a:t>36</a:t>
            </a:fld>
            <a:endParaRPr lang="en-CA"/>
          </a:p>
        </p:txBody>
      </p:sp>
    </p:spTree>
    <p:extLst>
      <p:ext uri="{BB962C8B-B14F-4D97-AF65-F5344CB8AC3E}">
        <p14:creationId xmlns:p14="http://schemas.microsoft.com/office/powerpoint/2010/main" val="3667668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Review:</a:t>
            </a:r>
          </a:p>
          <a:p>
            <a:pPr marL="228600" indent="-228600">
              <a:buAutoNum type="arabicPeriod"/>
            </a:pPr>
            <a:r>
              <a:rPr lang="en-US" baseline="0" dirty="0" smtClean="0"/>
              <a:t>Bacteria survive but grow slowly at 4°C or colder. This is a safe cold holding temperature for food.</a:t>
            </a:r>
          </a:p>
          <a:p>
            <a:pPr marL="228600" indent="-228600">
              <a:buAutoNum type="arabicPeriod"/>
            </a:pPr>
            <a:r>
              <a:rPr lang="en-US" baseline="0" dirty="0" smtClean="0"/>
              <a:t>Bacteria will multiply quickly between 4°C and 60°C, which is known as the Danger Zone. Potentially hazardous food should not be in the Danger Zone for more than 2 hours (cumulative time).</a:t>
            </a:r>
          </a:p>
          <a:p>
            <a:pPr marL="228600" indent="-228600">
              <a:buAutoNum type="arabicPeriod"/>
            </a:pPr>
            <a:r>
              <a:rPr lang="en-US" baseline="0" dirty="0" smtClean="0"/>
              <a:t>Bacteria stop growly at 60°C. This is a safe hot holding temperature for food.</a:t>
            </a:r>
          </a:p>
          <a:p>
            <a:pPr marL="228600" indent="-228600">
              <a:buAutoNum type="arabicPeriod"/>
            </a:pPr>
            <a:r>
              <a:rPr lang="en-US" baseline="0" dirty="0" smtClean="0"/>
              <a:t>Bacteria die at 74°C. This is a safe internal cooking temperature and reheating temperature.</a:t>
            </a:r>
            <a:endParaRPr lang="en-US" dirty="0" smtClean="0"/>
          </a:p>
          <a:p>
            <a:endParaRPr lang="en-US" dirty="0" smtClean="0"/>
          </a:p>
          <a:p>
            <a:r>
              <a:rPr lang="en-US" dirty="0" smtClean="0"/>
              <a:t>Figure © AHS EPH</a:t>
            </a:r>
            <a:endParaRPr lang="en-US" dirty="0"/>
          </a:p>
        </p:txBody>
      </p:sp>
      <p:sp>
        <p:nvSpPr>
          <p:cNvPr id="4" name="Slide Number Placeholder 3"/>
          <p:cNvSpPr>
            <a:spLocks noGrp="1"/>
          </p:cNvSpPr>
          <p:nvPr>
            <p:ph type="sldNum" sz="quarter" idx="10"/>
          </p:nvPr>
        </p:nvSpPr>
        <p:spPr>
          <a:xfrm>
            <a:off x="3884414" y="8738673"/>
            <a:ext cx="2972098" cy="459370"/>
          </a:xfrm>
          <a:prstGeom prst="rect">
            <a:avLst/>
          </a:prstGeom>
        </p:spPr>
        <p:txBody>
          <a:bodyPr lIns="86795" tIns="43397" rIns="86795" bIns="43397"/>
          <a:lstStyle/>
          <a:p>
            <a:fld id="{15435324-503F-4D4E-85BF-171D78EECA34}" type="slidenum">
              <a:rPr lang="en-CA" smtClean="0"/>
              <a:pPr/>
              <a:t>37</a:t>
            </a:fld>
            <a:endParaRPr lang="en-CA"/>
          </a:p>
        </p:txBody>
      </p:sp>
    </p:spTree>
    <p:extLst>
      <p:ext uri="{BB962C8B-B14F-4D97-AF65-F5344CB8AC3E}">
        <p14:creationId xmlns:p14="http://schemas.microsoft.com/office/powerpoint/2010/main" val="18702416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Separate raw ingredients from cooked and ready-to-eat foods. This should be done in food preparation and storage areas. Separating tasks in space and time will also help keep raw and ready to eat foods separate.</a:t>
            </a:r>
          </a:p>
          <a:p>
            <a:endParaRPr lang="en-US" dirty="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38</a:t>
            </a:fld>
            <a:endParaRPr lang="en-US"/>
          </a:p>
        </p:txBody>
      </p:sp>
    </p:spTree>
    <p:extLst>
      <p:ext uri="{BB962C8B-B14F-4D97-AF65-F5344CB8AC3E}">
        <p14:creationId xmlns:p14="http://schemas.microsoft.com/office/powerpoint/2010/main" val="4217960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D59C92D8-443B-42E3-90A4-0ADA89692B73}" type="slidenum">
              <a:rPr lang="en-US" smtClean="0"/>
              <a:pPr/>
              <a:t>39</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r>
              <a:rPr lang="en-CA" b="0" dirty="0" smtClean="0"/>
              <a:t>When we talk about properly separating foods we are ultimately</a:t>
            </a:r>
            <a:r>
              <a:rPr lang="en-CA" b="0" baseline="0" dirty="0" smtClean="0"/>
              <a:t> trying to </a:t>
            </a:r>
            <a:r>
              <a:rPr lang="en-CA" b="0" dirty="0" smtClean="0"/>
              <a:t>avoid cross contamination, which is the transfer</a:t>
            </a:r>
            <a:r>
              <a:rPr lang="en-CA" b="0" baseline="0" dirty="0" smtClean="0"/>
              <a:t> of harmful substances or pathogens to food. The most common ways that cross contamination occur are:</a:t>
            </a:r>
          </a:p>
          <a:p>
            <a:pPr marL="171450" indent="-171450">
              <a:buFont typeface="Arial" panose="020B0604020202020204" pitchFamily="34" charset="0"/>
              <a:buChar char="•"/>
            </a:pPr>
            <a:r>
              <a:rPr lang="en-CA" b="0" baseline="0" dirty="0" smtClean="0"/>
              <a:t>by touching food with contaminated hands</a:t>
            </a:r>
          </a:p>
          <a:p>
            <a:pPr marL="171450" indent="-171450">
              <a:buFont typeface="Arial" panose="020B0604020202020204" pitchFamily="34" charset="0"/>
              <a:buChar char="•"/>
            </a:pPr>
            <a:r>
              <a:rPr lang="en-CA" b="0" baseline="0" dirty="0" smtClean="0"/>
              <a:t>not properly cleaning and sanitizing food contact surfaces or using surfaces for raw and cooked foods</a:t>
            </a:r>
          </a:p>
          <a:p>
            <a:pPr marL="171450" indent="-171450">
              <a:buFont typeface="Arial" panose="020B0604020202020204" pitchFamily="34" charset="0"/>
              <a:buChar char="•"/>
            </a:pPr>
            <a:r>
              <a:rPr lang="en-CA" b="0" baseline="0" dirty="0" smtClean="0"/>
              <a:t>by directly contaminating food through improper storage</a:t>
            </a:r>
          </a:p>
          <a:p>
            <a:pPr marL="171450" indent="-171450">
              <a:buFont typeface="Arial" panose="020B0604020202020204" pitchFamily="34" charset="0"/>
              <a:buChar char="•"/>
            </a:pPr>
            <a:r>
              <a:rPr lang="en-CA" b="0" baseline="0" dirty="0" smtClean="0"/>
              <a:t>by improperly using cleaning cloths and sponges</a:t>
            </a:r>
          </a:p>
          <a:p>
            <a:endParaRPr lang="en-CA" b="0" dirty="0" smtClean="0"/>
          </a:p>
          <a:p>
            <a:r>
              <a:rPr lang="en-CA" b="1" dirty="0" smtClean="0"/>
              <a:t>Question: </a:t>
            </a:r>
            <a:r>
              <a:rPr lang="en-CA" dirty="0" smtClean="0"/>
              <a:t>What do you think is the most contaminated</a:t>
            </a:r>
            <a:r>
              <a:rPr lang="en-CA" baseline="0" dirty="0" smtClean="0"/>
              <a:t> or </a:t>
            </a:r>
            <a:r>
              <a:rPr lang="en-CA" dirty="0" err="1" smtClean="0"/>
              <a:t>germiest</a:t>
            </a:r>
            <a:r>
              <a:rPr lang="en-CA" dirty="0" smtClean="0"/>
              <a:t> item in your house? </a:t>
            </a:r>
            <a:r>
              <a:rPr lang="en-CA" baseline="0" dirty="0" smtClean="0"/>
              <a:t>(Answer is on the next slide). </a:t>
            </a:r>
            <a:endParaRPr lang="en-US" dirty="0" smtClean="0"/>
          </a:p>
          <a:p>
            <a:endParaRPr lang="en-US" dirty="0" smtClean="0"/>
          </a:p>
        </p:txBody>
      </p:sp>
    </p:spTree>
    <p:extLst>
      <p:ext uri="{BB962C8B-B14F-4D97-AF65-F5344CB8AC3E}">
        <p14:creationId xmlns:p14="http://schemas.microsoft.com/office/powerpoint/2010/main" val="2964851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734" y="8830660"/>
            <a:ext cx="3038145" cy="464205"/>
          </a:xfrm>
          <a:prstGeom prst="rect">
            <a:avLst/>
          </a:prstGeom>
          <a:ln/>
        </p:spPr>
        <p:txBody>
          <a:bodyPr lIns="88129" tIns="44065" rIns="88129" bIns="44065"/>
          <a:lstStyle/>
          <a:p>
            <a:fld id="{DECF69FA-FF55-4DC7-8F3B-EE8CE0715EF9}" type="slidenum">
              <a:rPr lang="en-CA"/>
              <a:pPr/>
              <a:t>4</a:t>
            </a:fld>
            <a:endParaRPr lang="en-CA"/>
          </a:p>
        </p:txBody>
      </p:sp>
      <p:sp>
        <p:nvSpPr>
          <p:cNvPr id="550914" name="Rectangle 2"/>
          <p:cNvSpPr>
            <a:spLocks noGrp="1" noRot="1" noChangeAspect="1" noChangeArrowheads="1" noTextEdit="1"/>
          </p:cNvSpPr>
          <p:nvPr>
            <p:ph type="sldImg"/>
          </p:nvPr>
        </p:nvSpPr>
        <p:spPr>
          <a:xfrm>
            <a:off x="1168400" y="677863"/>
            <a:ext cx="1720850" cy="1290637"/>
          </a:xfrm>
          <a:ln/>
        </p:spPr>
      </p:sp>
      <p:sp>
        <p:nvSpPr>
          <p:cNvPr id="550915" name="Rectangle 3"/>
          <p:cNvSpPr>
            <a:spLocks noGrp="1" noChangeArrowheads="1"/>
          </p:cNvSpPr>
          <p:nvPr>
            <p:ph type="body" idx="1"/>
          </p:nvPr>
        </p:nvSpPr>
        <p:spPr>
          <a:xfrm>
            <a:off x="923464" y="2073636"/>
            <a:ext cx="5087409" cy="6292820"/>
          </a:xfrm>
        </p:spPr>
        <p:txBody>
          <a:bodyPr/>
          <a:lstStyle/>
          <a:p>
            <a:pPr>
              <a:buFontTx/>
              <a:buNone/>
            </a:pPr>
            <a:r>
              <a:rPr lang="en-CA" baseline="0" dirty="0" smtClean="0"/>
              <a:t>The ultimate goal of safe food handling is to make less people sick with food borne illness, commonly known as food poisoning.</a:t>
            </a:r>
          </a:p>
          <a:p>
            <a:pPr>
              <a:buFontTx/>
              <a:buNone/>
            </a:pPr>
            <a:endParaRPr lang="en-CA" baseline="0" dirty="0" smtClean="0"/>
          </a:p>
          <a:p>
            <a:pPr>
              <a:buFontTx/>
              <a:buNone/>
            </a:pPr>
            <a:r>
              <a:rPr lang="en-CA" baseline="0" dirty="0" smtClean="0"/>
              <a:t>Whenever you work with food it is important to understand the possible dangers that can be associated with food, recognize risking situations and how to implement control measures to keep food safe. </a:t>
            </a:r>
          </a:p>
          <a:p>
            <a:pPr>
              <a:buFontTx/>
              <a:buNone/>
            </a:pPr>
            <a:endParaRPr lang="en-CA" baseline="0" dirty="0" smtClean="0"/>
          </a:p>
          <a:p>
            <a:pPr>
              <a:buFontTx/>
              <a:buNone/>
            </a:pPr>
            <a:r>
              <a:rPr lang="en-CA" baseline="0" dirty="0" smtClean="0"/>
              <a:t>This course will go through how food can become contaminated and how you can keep food safe. A lot of food safety is about creating a good “food safety culture”. When you understand and care about food safety, you can improve your own practices and communicate to others about food safety and ultimately improve food safety culture at home, school and work.</a:t>
            </a:r>
          </a:p>
          <a:p>
            <a:pPr>
              <a:buFontTx/>
              <a:buChar char="•"/>
            </a:pPr>
            <a:endParaRPr lang="en-CA" baseline="0" dirty="0" smtClean="0"/>
          </a:p>
          <a:p>
            <a:pPr>
              <a:buFontTx/>
              <a:buNone/>
            </a:pPr>
            <a:r>
              <a:rPr lang="en-US" b="1" dirty="0" smtClean="0"/>
              <a:t>Additional</a:t>
            </a:r>
            <a:r>
              <a:rPr lang="en-US" b="1" baseline="0" dirty="0" smtClean="0"/>
              <a:t> Information:</a:t>
            </a:r>
            <a:r>
              <a:rPr lang="en-US" dirty="0" smtClean="0"/>
              <a:t/>
            </a:r>
            <a:br>
              <a:rPr lang="en-US" dirty="0" smtClean="0"/>
            </a:br>
            <a:r>
              <a:rPr lang="en-US" dirty="0" smtClean="0"/>
              <a:t/>
            </a:r>
            <a:br>
              <a:rPr lang="en-US" dirty="0" smtClean="0"/>
            </a:br>
            <a:r>
              <a:rPr lang="en-US" b="1" dirty="0"/>
              <a:t>What is </a:t>
            </a:r>
            <a:r>
              <a:rPr lang="en-US" b="1" dirty="0" smtClean="0"/>
              <a:t>Food </a:t>
            </a:r>
            <a:r>
              <a:rPr lang="en-US" b="1" dirty="0"/>
              <a:t>Safety </a:t>
            </a:r>
            <a:r>
              <a:rPr lang="en-US" b="1" dirty="0" smtClean="0"/>
              <a:t>Culture?   </a:t>
            </a:r>
            <a:r>
              <a:rPr lang="en-CA" baseline="0" dirty="0" smtClean="0"/>
              <a:t>http://www1.agric.gov.ab.ca/$department/newslett.nsf/all/fss21996</a:t>
            </a:r>
          </a:p>
          <a:p>
            <a:pPr defTabSz="931774">
              <a:defRPr/>
            </a:pPr>
            <a:r>
              <a:rPr lang="en-US" b="1" dirty="0"/>
              <a:t>Food Safety Culture: 5 simple things you can do everyday:   </a:t>
            </a:r>
            <a:r>
              <a:rPr lang="en-CA" baseline="0" dirty="0" smtClean="0"/>
              <a:t>http://www1.agric.gov.ab.ca/$department/newslett.nsf/all/fss24233</a:t>
            </a:r>
          </a:p>
        </p:txBody>
      </p:sp>
    </p:spTree>
    <p:extLst>
      <p:ext uri="{BB962C8B-B14F-4D97-AF65-F5344CB8AC3E}">
        <p14:creationId xmlns:p14="http://schemas.microsoft.com/office/powerpoint/2010/main" val="180258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Answer </a:t>
            </a:r>
            <a:r>
              <a:rPr lang="en-CA" b="0" dirty="0" smtClean="0"/>
              <a:t>(to question on previous</a:t>
            </a:r>
            <a:r>
              <a:rPr lang="en-CA" b="0" baseline="0" dirty="0" smtClean="0"/>
              <a:t> slide</a:t>
            </a:r>
            <a:r>
              <a:rPr lang="en-CA" b="1" baseline="0" dirty="0" smtClean="0"/>
              <a:t>)</a:t>
            </a:r>
            <a:r>
              <a:rPr lang="en-CA" b="1" dirty="0" smtClean="0"/>
              <a:t>:</a:t>
            </a:r>
          </a:p>
          <a:p>
            <a:r>
              <a:rPr lang="en-CA" dirty="0" smtClean="0"/>
              <a:t>The dirty sponge is the </a:t>
            </a:r>
            <a:r>
              <a:rPr lang="en-CA" dirty="0" err="1" smtClean="0"/>
              <a:t>germiest</a:t>
            </a:r>
            <a:r>
              <a:rPr lang="en-CA" baseline="0" dirty="0" smtClean="0"/>
              <a:t> thing in your house. This is because sponges contain food, water and are kept warm. These conditions allow bacteria to grow quickly in the sponge. A dirty sponge contains more fecal bacteria than your kitchen sink, cutting board or even your toilet!</a:t>
            </a:r>
          </a:p>
          <a:p>
            <a:endParaRPr lang="en-CA" baseline="0" dirty="0" smtClean="0"/>
          </a:p>
          <a:p>
            <a:r>
              <a:rPr lang="en-CA" baseline="0" dirty="0" smtClean="0"/>
              <a:t>As you can see in the graph, the kitchen sink and cutting board also contain high numbers of fecal bacteria. Make sure to keep your sink and cutting board clean and dry.</a:t>
            </a:r>
          </a:p>
          <a:p>
            <a:endParaRPr lang="en-CA" dirty="0" smtClean="0"/>
          </a:p>
          <a:p>
            <a:r>
              <a:rPr lang="en-CA" b="1" dirty="0" smtClean="0"/>
              <a:t>Additional Information:</a:t>
            </a:r>
          </a:p>
          <a:p>
            <a:r>
              <a:rPr lang="en-CA" dirty="0" smtClean="0"/>
              <a:t>See page</a:t>
            </a:r>
            <a:r>
              <a:rPr lang="en-CA" baseline="0" dirty="0" smtClean="0"/>
              <a:t> 9 of this document:  http://www.nsf.org/newsroom_pdf/2011_NSF_Household_Germ_Study_exec-summary.pdf</a:t>
            </a:r>
          </a:p>
          <a:p>
            <a:endParaRPr lang="en-CA" baseline="0" dirty="0" smtClean="0"/>
          </a:p>
          <a:p>
            <a:r>
              <a:rPr lang="en-CA" baseline="0" dirty="0" smtClean="0"/>
              <a:t>Graph from Dr. Charles </a:t>
            </a:r>
            <a:r>
              <a:rPr lang="en-CA" baseline="0" dirty="0" err="1" smtClean="0"/>
              <a:t>Gerba</a:t>
            </a:r>
            <a:r>
              <a:rPr lang="en-CA" baseline="0" dirty="0" smtClean="0"/>
              <a:t> (“Dr. Germ”).</a:t>
            </a:r>
          </a:p>
          <a:p>
            <a:r>
              <a:rPr lang="en-US" dirty="0" smtClean="0"/>
              <a:t>http://www.purebrush.com/UniArizona.php</a:t>
            </a:r>
          </a:p>
          <a:p>
            <a:endParaRPr lang="en-US" dirty="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40</a:t>
            </a:fld>
            <a:endParaRPr lang="en-US"/>
          </a:p>
        </p:txBody>
      </p:sp>
    </p:spTree>
    <p:extLst>
      <p:ext uri="{BB962C8B-B14F-4D97-AF65-F5344CB8AC3E}">
        <p14:creationId xmlns:p14="http://schemas.microsoft.com/office/powerpoint/2010/main" val="2299457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dirty="0" smtClean="0"/>
              <a:t>A common source of contamination is</a:t>
            </a:r>
            <a:r>
              <a:rPr lang="en-CA" b="0" baseline="0" dirty="0" smtClean="0"/>
              <a:t> cell phones. A phone has 25,000 bacteria per square inch so make sure to keep your phone away from the kitchen area and if you do check your phone, make sure to wash your hands after.</a:t>
            </a:r>
            <a:endParaRPr lang="en-CA" b="0" dirty="0" smtClean="0"/>
          </a:p>
          <a:p>
            <a:endParaRPr lang="en-CA" b="1" dirty="0" smtClean="0"/>
          </a:p>
          <a:p>
            <a:r>
              <a:rPr lang="en-CA" b="1" dirty="0" smtClean="0"/>
              <a:t>Additional Information:</a:t>
            </a:r>
          </a:p>
          <a:p>
            <a:r>
              <a:rPr lang="en-CA" dirty="0" smtClean="0"/>
              <a:t>Cell phone image from Deb Canada (with permission):</a:t>
            </a:r>
            <a:r>
              <a:rPr lang="en-CA" baseline="0" dirty="0" smtClean="0"/>
              <a:t>  http://info.debgroup.com/blog/bid/290652/your-mobile-phone-is-dirtier-than-you-think</a:t>
            </a:r>
            <a:endParaRPr lang="en-CA" dirty="0" smtClean="0"/>
          </a:p>
          <a:p>
            <a:r>
              <a:rPr lang="en-CA" dirty="0" smtClean="0"/>
              <a:t>25,000 bacteria stat source: Dr. Charles </a:t>
            </a:r>
            <a:r>
              <a:rPr lang="en-CA" dirty="0" err="1" smtClean="0"/>
              <a:t>Gerba</a:t>
            </a:r>
            <a:r>
              <a:rPr lang="en-CA" dirty="0" smtClean="0"/>
              <a:t>.</a:t>
            </a:r>
            <a:endParaRPr lang="en-US" dirty="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41</a:t>
            </a:fld>
            <a:endParaRPr lang="en-US"/>
          </a:p>
        </p:txBody>
      </p:sp>
    </p:spTree>
    <p:extLst>
      <p:ext uri="{BB962C8B-B14F-4D97-AF65-F5344CB8AC3E}">
        <p14:creationId xmlns:p14="http://schemas.microsoft.com/office/powerpoint/2010/main" val="32102792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Question #1: </a:t>
            </a:r>
            <a:r>
              <a:rPr lang="en-CA" dirty="0" smtClean="0"/>
              <a:t>What are some ways we can prevent cross contamination in the kitchen?</a:t>
            </a:r>
          </a:p>
          <a:p>
            <a:r>
              <a:rPr lang="en-CA" b="1" dirty="0" smtClean="0"/>
              <a:t>Answer</a:t>
            </a:r>
            <a:r>
              <a:rPr lang="en-CA" b="1" baseline="0" dirty="0" smtClean="0"/>
              <a:t>s </a:t>
            </a:r>
            <a:r>
              <a:rPr lang="en-CA" baseline="0" dirty="0" smtClean="0"/>
              <a:t>(will appear with clicks):</a:t>
            </a:r>
          </a:p>
          <a:p>
            <a:pPr marL="232943" indent="-232943">
              <a:buAutoNum type="arabicPeriod"/>
            </a:pPr>
            <a:r>
              <a:rPr lang="en-CA" baseline="0" dirty="0" smtClean="0"/>
              <a:t>wash hands</a:t>
            </a:r>
          </a:p>
          <a:p>
            <a:pPr marL="232943" indent="-232943">
              <a:buAutoNum type="arabicPeriod"/>
            </a:pPr>
            <a:r>
              <a:rPr lang="en-CA" baseline="0" dirty="0" smtClean="0"/>
              <a:t>clean surfaces, dishes and equipment</a:t>
            </a:r>
          </a:p>
          <a:p>
            <a:pPr marL="232943" indent="-232943">
              <a:buAutoNum type="arabicPeriod"/>
            </a:pPr>
            <a:r>
              <a:rPr lang="en-CA" baseline="0" dirty="0" smtClean="0"/>
              <a:t>keep cloths/sponges clean and sanitized</a:t>
            </a:r>
          </a:p>
          <a:p>
            <a:pPr marL="232943" indent="-232943">
              <a:buAutoNum type="arabicPeriod"/>
            </a:pPr>
            <a:r>
              <a:rPr lang="en-CA" baseline="0" dirty="0" smtClean="0"/>
              <a:t>store food safely with raw meat, poultry and seafood below other foods</a:t>
            </a:r>
          </a:p>
          <a:p>
            <a:pPr marL="232943" indent="-232943">
              <a:buAutoNum type="arabicPeriod"/>
            </a:pPr>
            <a:endParaRPr lang="en-CA" baseline="0" dirty="0" smtClean="0"/>
          </a:p>
          <a:p>
            <a:r>
              <a:rPr lang="en-CA" b="1" baseline="0" dirty="0" smtClean="0"/>
              <a:t>Question #2 </a:t>
            </a:r>
            <a:r>
              <a:rPr lang="en-CA" baseline="0" dirty="0" smtClean="0"/>
              <a:t>(will appear will click): What is wrong with the fridge picture?</a:t>
            </a:r>
          </a:p>
          <a:p>
            <a:r>
              <a:rPr lang="en-CA" b="1" dirty="0" smtClean="0"/>
              <a:t>Answer:</a:t>
            </a:r>
            <a:r>
              <a:rPr lang="en-CA" b="1" baseline="0" dirty="0" smtClean="0"/>
              <a:t> </a:t>
            </a:r>
            <a:r>
              <a:rPr lang="en-CA" dirty="0" smtClean="0"/>
              <a:t>raw beef is stored</a:t>
            </a:r>
            <a:r>
              <a:rPr lang="en-CA" baseline="0" dirty="0" smtClean="0"/>
              <a:t> above peppers </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42</a:t>
            </a:fld>
            <a:endParaRPr lang="en-US"/>
          </a:p>
        </p:txBody>
      </p:sp>
    </p:spTree>
    <p:extLst>
      <p:ext uri="{BB962C8B-B14F-4D97-AF65-F5344CB8AC3E}">
        <p14:creationId xmlns:p14="http://schemas.microsoft.com/office/powerpoint/2010/main" val="34914501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Now that we have talked</a:t>
            </a:r>
            <a:r>
              <a:rPr lang="en-US" baseline="0" dirty="0" smtClean="0"/>
              <a:t> about cross contamination, let’s look a few real examples.</a:t>
            </a:r>
            <a:endParaRPr lang="en-US" dirty="0" smtClean="0"/>
          </a:p>
          <a:p>
            <a:pPr defTabSz="931774">
              <a:defRPr/>
            </a:pPr>
            <a:endParaRPr lang="en-US" b="1" dirty="0" smtClean="0"/>
          </a:p>
          <a:p>
            <a:pPr defTabSz="931774">
              <a:defRPr/>
            </a:pPr>
            <a:r>
              <a:rPr lang="en-US" b="0" dirty="0" smtClean="0"/>
              <a:t>This is a picture</a:t>
            </a:r>
            <a:r>
              <a:rPr lang="en-US" b="0" baseline="0" dirty="0" smtClean="0"/>
              <a:t> of cold chicken stored in a walk-in cooler.</a:t>
            </a:r>
          </a:p>
          <a:p>
            <a:pPr defTabSz="931774">
              <a:defRPr/>
            </a:pPr>
            <a:endParaRPr lang="en-US" b="0" baseline="0" dirty="0" smtClean="0"/>
          </a:p>
          <a:p>
            <a:pPr defTabSz="931774">
              <a:defRPr/>
            </a:pPr>
            <a:r>
              <a:rPr lang="en-US" b="1" baseline="0" dirty="0" smtClean="0"/>
              <a:t>Question: </a:t>
            </a:r>
            <a:r>
              <a:rPr lang="en-US" b="0" baseline="0" dirty="0" smtClean="0"/>
              <a:t>What is wrong in the picture and how would you fix it?</a:t>
            </a:r>
            <a:endParaRPr lang="en-US" b="0" dirty="0" smtClean="0"/>
          </a:p>
          <a:p>
            <a:pPr defTabSz="931774">
              <a:defRPr/>
            </a:pPr>
            <a:r>
              <a:rPr lang="en-US" b="1" dirty="0" smtClean="0"/>
              <a:t>Answer:</a:t>
            </a:r>
            <a:r>
              <a:rPr lang="en-US" b="1" baseline="0" dirty="0" smtClean="0"/>
              <a:t> </a:t>
            </a:r>
            <a:r>
              <a:rPr lang="en-US" b="0" baseline="0" dirty="0" smtClean="0"/>
              <a:t>R</a:t>
            </a:r>
            <a:r>
              <a:rPr lang="en-US" dirty="0" smtClean="0"/>
              <a:t>eady-to-eat</a:t>
            </a:r>
            <a:r>
              <a:rPr lang="en-US" baseline="0" dirty="0" smtClean="0"/>
              <a:t> chicken is being stored right next to raw chicken. The raw chicken can contaminate the ready-to-eat chicken. To fix this problem: cover all foods and store raw chicken on the bottom shelf away from ready to eat food.</a:t>
            </a:r>
          </a:p>
          <a:p>
            <a:pPr defTabSz="931774">
              <a:defRPr/>
            </a:pPr>
            <a:endParaRPr lang="en-US" baseline="0" dirty="0" smtClean="0"/>
          </a:p>
          <a:p>
            <a:pPr defTabSz="931774">
              <a:defRPr/>
            </a:pPr>
            <a:r>
              <a:rPr lang="en-US" dirty="0" smtClean="0"/>
              <a:t>© AHS EPH</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43</a:t>
            </a:fld>
            <a:endParaRPr lang="en-US"/>
          </a:p>
        </p:txBody>
      </p:sp>
    </p:spTree>
    <p:extLst>
      <p:ext uri="{BB962C8B-B14F-4D97-AF65-F5344CB8AC3E}">
        <p14:creationId xmlns:p14="http://schemas.microsoft.com/office/powerpoint/2010/main" val="25120896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dirty="0" smtClean="0"/>
              <a:t>This is a picture</a:t>
            </a:r>
            <a:r>
              <a:rPr lang="en-US" b="0" baseline="0" dirty="0" smtClean="0"/>
              <a:t> of </a:t>
            </a:r>
            <a:r>
              <a:rPr lang="en-US" b="0" dirty="0" smtClean="0"/>
              <a:t>raw meat stored in a walk-in cooler.</a:t>
            </a:r>
          </a:p>
          <a:p>
            <a:pPr defTabSz="931774">
              <a:defRPr/>
            </a:pPr>
            <a:endParaRPr lang="en-US" b="1" dirty="0" smtClean="0"/>
          </a:p>
          <a:p>
            <a:pPr defTabSz="931774">
              <a:defRPr/>
            </a:pPr>
            <a:r>
              <a:rPr lang="en-US" b="1" dirty="0" smtClean="0"/>
              <a:t>Question: </a:t>
            </a:r>
            <a:r>
              <a:rPr lang="en-US" dirty="0" smtClean="0"/>
              <a:t>What is wrong</a:t>
            </a:r>
            <a:r>
              <a:rPr lang="en-US" baseline="0" dirty="0" smtClean="0"/>
              <a:t> in the picture and how would you fix it?</a:t>
            </a:r>
            <a:endParaRPr lang="en-US" dirty="0" smtClean="0"/>
          </a:p>
          <a:p>
            <a:pPr defTabSz="931774">
              <a:defRPr/>
            </a:pPr>
            <a:r>
              <a:rPr lang="en-US" b="1" dirty="0" smtClean="0"/>
              <a:t>Answer:</a:t>
            </a:r>
            <a:r>
              <a:rPr lang="en-US" b="1" baseline="0" dirty="0" smtClean="0"/>
              <a:t> </a:t>
            </a:r>
            <a:r>
              <a:rPr lang="en-US" b="0" baseline="0" dirty="0" smtClean="0"/>
              <a:t>R</a:t>
            </a:r>
            <a:r>
              <a:rPr lang="en-US" dirty="0" smtClean="0"/>
              <a:t>aw meat is being stored above the pop cans and in a cardboard</a:t>
            </a:r>
            <a:r>
              <a:rPr lang="en-US" baseline="0" dirty="0" smtClean="0"/>
              <a:t> box that allows it to easily leak. You could fix this by placing the raw meat in a food grade plastic container with a lid and placing on the bottom shelf, cleaning and sanitizing the entire area and discarding any potentially contaminated products.</a:t>
            </a:r>
            <a:endParaRPr lang="en-US" dirty="0" smtClean="0"/>
          </a:p>
          <a:p>
            <a:pPr defTabSz="931774">
              <a:defRPr/>
            </a:pPr>
            <a:endParaRPr lang="en-US" dirty="0" smtClean="0"/>
          </a:p>
          <a:p>
            <a:pPr defTabSz="931774">
              <a:defRPr/>
            </a:pPr>
            <a:r>
              <a:rPr lang="en-US" dirty="0" smtClean="0"/>
              <a:t>© AHS EPH</a:t>
            </a: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44</a:t>
            </a:fld>
            <a:endParaRPr lang="en-US"/>
          </a:p>
        </p:txBody>
      </p:sp>
    </p:spTree>
    <p:extLst>
      <p:ext uri="{BB962C8B-B14F-4D97-AF65-F5344CB8AC3E}">
        <p14:creationId xmlns:p14="http://schemas.microsoft.com/office/powerpoint/2010/main" val="14881342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This picture</a:t>
            </a:r>
            <a:r>
              <a:rPr lang="en-US" baseline="0" dirty="0" smtClean="0"/>
              <a:t> is a close-up of the contamination caused by the leaking meat from the previous picture.</a:t>
            </a:r>
          </a:p>
          <a:p>
            <a:pPr defTabSz="931774">
              <a:defRPr/>
            </a:pPr>
            <a:r>
              <a:rPr lang="en-US" dirty="0" smtClean="0"/>
              <a:t>© AHS EPH</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45</a:t>
            </a:fld>
            <a:endParaRPr lang="en-US"/>
          </a:p>
        </p:txBody>
      </p:sp>
    </p:spTree>
    <p:extLst>
      <p:ext uri="{BB962C8B-B14F-4D97-AF65-F5344CB8AC3E}">
        <p14:creationId xmlns:p14="http://schemas.microsoft.com/office/powerpoint/2010/main" val="23872338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1" dirty="0" smtClean="0"/>
              <a:t>Question: </a:t>
            </a:r>
            <a:r>
              <a:rPr lang="en-US" dirty="0" smtClean="0"/>
              <a:t>What is wrong</a:t>
            </a:r>
            <a:r>
              <a:rPr lang="en-US" baseline="0" dirty="0" smtClean="0"/>
              <a:t> in the picture and how would you fix it?</a:t>
            </a:r>
            <a:endParaRPr lang="en-US" dirty="0" smtClean="0"/>
          </a:p>
          <a:p>
            <a:r>
              <a:rPr lang="en-US" b="1" dirty="0" smtClean="0"/>
              <a:t>Answer: </a:t>
            </a:r>
            <a:r>
              <a:rPr lang="en-US" b="0" dirty="0" smtClean="0"/>
              <a:t>the chicken is at the wrong temperature (in the danger</a:t>
            </a:r>
            <a:r>
              <a:rPr lang="en-US" b="0" baseline="0" dirty="0" smtClean="0"/>
              <a:t> zone), is uncovered and easily contaminated. Also food handlers may easily contaminate their hands or clothing if trying to use the washroom and as the raw chicken is blocking the hand sink, they likely won’t wash their hands. To fix this, chicken must be covered and placed in the fridge and the washroom needs to be cleaned and sanitized.</a:t>
            </a:r>
          </a:p>
          <a:p>
            <a:endParaRPr lang="en-US" dirty="0" smtClean="0"/>
          </a:p>
          <a:p>
            <a:r>
              <a:rPr lang="en-US" dirty="0" smtClean="0"/>
              <a:t>Photo: © AHS EPH</a:t>
            </a:r>
          </a:p>
          <a:p>
            <a:endParaRPr lang="en-US" dirty="0" smtClean="0"/>
          </a:p>
        </p:txBody>
      </p:sp>
      <p:sp>
        <p:nvSpPr>
          <p:cNvPr id="4" name="Slide Number Placeholder 3"/>
          <p:cNvSpPr>
            <a:spLocks noGrp="1"/>
          </p:cNvSpPr>
          <p:nvPr>
            <p:ph type="sldNum" sz="quarter" idx="10"/>
          </p:nvPr>
        </p:nvSpPr>
        <p:spPr>
          <a:xfrm>
            <a:off x="3970734" y="8830658"/>
            <a:ext cx="3038145" cy="464206"/>
          </a:xfrm>
          <a:prstGeom prst="rect">
            <a:avLst/>
          </a:prstGeom>
        </p:spPr>
        <p:txBody>
          <a:bodyPr lIns="88444" tIns="44222" rIns="88444" bIns="44222"/>
          <a:lstStyle/>
          <a:p>
            <a:fld id="{A1FB47BF-8C67-4EFD-A5B0-67C580E8EA4B}" type="slidenum">
              <a:rPr lang="en-CA" smtClean="0"/>
              <a:pPr/>
              <a:t>46</a:t>
            </a:fld>
            <a:endParaRPr lang="en-CA"/>
          </a:p>
        </p:txBody>
      </p:sp>
    </p:spTree>
    <p:extLst>
      <p:ext uri="{BB962C8B-B14F-4D97-AF65-F5344CB8AC3E}">
        <p14:creationId xmlns:p14="http://schemas.microsoft.com/office/powerpoint/2010/main" val="21394589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47</a:t>
            </a:fld>
            <a:endParaRPr lang="en-US"/>
          </a:p>
        </p:txBody>
      </p:sp>
    </p:spTree>
    <p:extLst>
      <p:ext uri="{BB962C8B-B14F-4D97-AF65-F5344CB8AC3E}">
        <p14:creationId xmlns:p14="http://schemas.microsoft.com/office/powerpoint/2010/main" val="3958308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dirty="0" smtClean="0"/>
              <a:t>All food</a:t>
            </a:r>
            <a:r>
              <a:rPr lang="en-CA" b="0" baseline="0" dirty="0" smtClean="0"/>
              <a:t> contact</a:t>
            </a:r>
            <a:r>
              <a:rPr lang="en-CA" b="0" dirty="0" smtClean="0"/>
              <a:t> surfaces and equipment</a:t>
            </a:r>
            <a:r>
              <a:rPr lang="en-CA" b="0" baseline="0" dirty="0" smtClean="0"/>
              <a:t> must be:</a:t>
            </a:r>
          </a:p>
          <a:p>
            <a:r>
              <a:rPr lang="en-CA" b="0" baseline="0" dirty="0" smtClean="0"/>
              <a:t>1. washed with warm, soapy water</a:t>
            </a:r>
          </a:p>
          <a:p>
            <a:r>
              <a:rPr lang="en-CA" b="0" baseline="0" dirty="0" smtClean="0"/>
              <a:t>2. rinsed with warm water</a:t>
            </a:r>
          </a:p>
          <a:p>
            <a:r>
              <a:rPr lang="en-CA" b="0" baseline="0" dirty="0" smtClean="0"/>
              <a:t>3. sanitized, and then</a:t>
            </a:r>
          </a:p>
          <a:p>
            <a:r>
              <a:rPr lang="en-CA" b="0" baseline="0" dirty="0" smtClean="0"/>
              <a:t>4. air-dried</a:t>
            </a:r>
          </a:p>
          <a:p>
            <a:r>
              <a:rPr lang="en-CA" b="1" baseline="0" dirty="0" smtClean="0"/>
              <a:t>  </a:t>
            </a:r>
            <a:endParaRPr lang="en-CA" dirty="0" smtClean="0"/>
          </a:p>
          <a:p>
            <a:r>
              <a:rPr lang="en-CA" b="1" dirty="0" smtClean="0"/>
              <a:t>Question</a:t>
            </a:r>
            <a:r>
              <a:rPr lang="en-CA" dirty="0" smtClean="0"/>
              <a:t>:</a:t>
            </a:r>
            <a:r>
              <a:rPr lang="en-CA" baseline="0" dirty="0" smtClean="0"/>
              <a:t> What is sanitizing?</a:t>
            </a:r>
          </a:p>
          <a:p>
            <a:r>
              <a:rPr lang="en-CA" b="1" baseline="0" dirty="0" smtClean="0"/>
              <a:t>Answer</a:t>
            </a:r>
            <a:r>
              <a:rPr lang="en-CA" baseline="0" dirty="0" smtClean="0"/>
              <a:t>: using a chemical, like bleach, or heat to reduce the number of pathogens on the surface to an acceptable level.</a:t>
            </a:r>
            <a:endParaRPr lang="en-CA" dirty="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48</a:t>
            </a:fld>
            <a:endParaRPr lang="en-US"/>
          </a:p>
        </p:txBody>
      </p:sp>
    </p:spTree>
    <p:extLst>
      <p:ext uri="{BB962C8B-B14F-4D97-AF65-F5344CB8AC3E}">
        <p14:creationId xmlns:p14="http://schemas.microsoft.com/office/powerpoint/2010/main" val="32085667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easily make a</a:t>
            </a:r>
            <a:r>
              <a:rPr lang="en-US" baseline="0" dirty="0" smtClean="0"/>
              <a:t> cheap and effective sanitizer by adding ½ teaspoon of non-concentrated bleach to 1 liter of water. If you are using a reusable cloth to sanitize, it must be stored in a sanitizing solution in order to keep it from being a source of cross-contamination.</a:t>
            </a:r>
            <a:endParaRPr lang="en-US" dirty="0" smtClean="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49</a:t>
            </a:fld>
            <a:endParaRPr lang="en-US"/>
          </a:p>
        </p:txBody>
      </p:sp>
    </p:spTree>
    <p:extLst>
      <p:ext uri="{BB962C8B-B14F-4D97-AF65-F5344CB8AC3E}">
        <p14:creationId xmlns:p14="http://schemas.microsoft.com/office/powerpoint/2010/main" val="811277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5</a:t>
            </a:fld>
            <a:endParaRPr lang="en-US"/>
          </a:p>
        </p:txBody>
      </p:sp>
    </p:spTree>
    <p:extLst>
      <p:ext uri="{BB962C8B-B14F-4D97-AF65-F5344CB8AC3E}">
        <p14:creationId xmlns:p14="http://schemas.microsoft.com/office/powerpoint/2010/main" val="10561607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Tx/>
              <a:buNone/>
            </a:pPr>
            <a:r>
              <a:rPr lang="en-CA" sz="1200" dirty="0" smtClean="0"/>
              <a:t>Dishwashing</a:t>
            </a:r>
            <a:r>
              <a:rPr lang="en-CA" sz="1200" baseline="0" dirty="0" smtClean="0"/>
              <a:t> in a commercial kitchen requires the additional step of sanitizing which is followed up by air drying. There is typically a third sink to easily complete the steps for dishwashing.</a:t>
            </a:r>
          </a:p>
          <a:p>
            <a:pPr>
              <a:buFontTx/>
              <a:buNone/>
            </a:pPr>
            <a:r>
              <a:rPr lang="en-CA" sz="1200" baseline="0" dirty="0" smtClean="0"/>
              <a:t>Step #1: p</a:t>
            </a:r>
            <a:r>
              <a:rPr lang="en-CA" sz="1200" dirty="0" smtClean="0"/>
              <a:t>re-rinse and pre-scrape</a:t>
            </a:r>
            <a:r>
              <a:rPr lang="en-CA" sz="1200" baseline="0" dirty="0" smtClean="0"/>
              <a:t> </a:t>
            </a:r>
            <a:r>
              <a:rPr lang="en-CA" sz="1200" dirty="0" smtClean="0"/>
              <a:t>to remove large amounts of debris, grease, burnt or baked on food</a:t>
            </a:r>
          </a:p>
          <a:p>
            <a:pPr>
              <a:buFontTx/>
              <a:buNone/>
            </a:pPr>
            <a:r>
              <a:rPr lang="en-CA" sz="1200" dirty="0" smtClean="0"/>
              <a:t>Step</a:t>
            </a:r>
            <a:r>
              <a:rPr lang="en-CA" sz="1200" baseline="0" dirty="0" smtClean="0"/>
              <a:t> #2: wash in detergent and warm water</a:t>
            </a:r>
          </a:p>
          <a:p>
            <a:pPr>
              <a:buFontTx/>
              <a:buNone/>
            </a:pPr>
            <a:r>
              <a:rPr lang="en-CA" sz="1200" baseline="0" dirty="0" smtClean="0"/>
              <a:t>Step #3: rinse away soap with clean water</a:t>
            </a:r>
          </a:p>
          <a:p>
            <a:pPr>
              <a:buFontTx/>
              <a:buNone/>
            </a:pPr>
            <a:r>
              <a:rPr lang="en-CA" sz="1200" baseline="0" dirty="0" smtClean="0"/>
              <a:t>Step #4: sanitize using either a chemical or really hot water (77°C) for at least 2 minutes as the effectiveness of the sanitizer depends on the contact time</a:t>
            </a:r>
          </a:p>
          <a:p>
            <a:pPr>
              <a:buFontTx/>
              <a:buNone/>
            </a:pPr>
            <a:r>
              <a:rPr lang="en-CA" sz="1200" baseline="0" dirty="0" smtClean="0"/>
              <a:t>Step #5: air dry</a:t>
            </a:r>
            <a:endParaRPr lang="en-CA" sz="1200" dirty="0" smtClean="0"/>
          </a:p>
          <a:p>
            <a:pPr>
              <a:buFontTx/>
              <a:buNone/>
            </a:pPr>
            <a:endParaRPr lang="en-CA" sz="1200" dirty="0" smtClean="0"/>
          </a:p>
          <a:p>
            <a:r>
              <a:rPr lang="en-US" sz="1200" b="1" dirty="0" smtClean="0"/>
              <a:t>Additional</a:t>
            </a:r>
            <a:r>
              <a:rPr lang="en-US" sz="1200" b="1" baseline="0" dirty="0" smtClean="0"/>
              <a:t> Information:</a:t>
            </a:r>
            <a:endParaRPr lang="en-US" sz="1200" b="1" dirty="0" smtClean="0"/>
          </a:p>
          <a:p>
            <a:pPr marL="174708" indent="-174708">
              <a:buFont typeface="Arial" panose="020B0604020202020204" pitchFamily="34" charset="0"/>
              <a:buChar char="•"/>
            </a:pPr>
            <a:r>
              <a:rPr lang="en-CA" sz="1200" dirty="0" smtClean="0"/>
              <a:t>Change water frequently.</a:t>
            </a:r>
          </a:p>
          <a:p>
            <a:pPr marL="174708" indent="-174708">
              <a:buFont typeface="Arial" panose="020B0604020202020204" pitchFamily="34" charset="0"/>
              <a:buChar char="•"/>
            </a:pPr>
            <a:r>
              <a:rPr lang="en-CA" sz="1200" dirty="0" smtClean="0"/>
              <a:t>When suds disappear in the first compartment, refresh with clean water and soap.</a:t>
            </a:r>
            <a:r>
              <a:rPr lang="en-CA" sz="1200" baseline="0" dirty="0" smtClean="0"/>
              <a:t> </a:t>
            </a:r>
          </a:p>
          <a:p>
            <a:pPr marL="174708" indent="-174708">
              <a:buFont typeface="Arial" panose="020B0604020202020204" pitchFamily="34" charset="0"/>
              <a:buChar char="•"/>
            </a:pPr>
            <a:r>
              <a:rPr lang="en-CA" sz="1200" baseline="0" dirty="0" smtClean="0"/>
              <a:t>When water in second compartment becomes sudsy, refresh with clean rinse water.  </a:t>
            </a:r>
          </a:p>
          <a:p>
            <a:pPr marL="174708" indent="-174708">
              <a:buFont typeface="Arial" panose="020B0604020202020204" pitchFamily="34" charset="0"/>
              <a:buChar char="•"/>
            </a:pPr>
            <a:r>
              <a:rPr lang="en-CA" sz="1200" dirty="0" smtClean="0"/>
              <a:t>Use test strips to ensure concentration of chemical sanitizer in last compartment remains at minimum concentration (100 ppm for chlorine bleach, 200 ppm for </a:t>
            </a:r>
            <a:r>
              <a:rPr lang="en-CA" sz="1200" dirty="0" err="1" smtClean="0"/>
              <a:t>quats</a:t>
            </a:r>
            <a:r>
              <a:rPr lang="en-CA" sz="1200" dirty="0" smtClean="0"/>
              <a:t>). </a:t>
            </a:r>
          </a:p>
          <a:p>
            <a:endParaRPr lang="en-CA" sz="1200" dirty="0" smtClean="0"/>
          </a:p>
          <a:p>
            <a:r>
              <a:rPr lang="en-CA" sz="1200" dirty="0" smtClean="0"/>
              <a:t>Figure © AHS EPH</a:t>
            </a:r>
          </a:p>
          <a:p>
            <a:endParaRPr lang="en-CA" dirty="0" smtClean="0"/>
          </a:p>
        </p:txBody>
      </p:sp>
      <p:sp>
        <p:nvSpPr>
          <p:cNvPr id="4" name="Slide Number Placeholder 3"/>
          <p:cNvSpPr>
            <a:spLocks noGrp="1"/>
          </p:cNvSpPr>
          <p:nvPr>
            <p:ph type="sldNum" sz="quarter" idx="10"/>
          </p:nvPr>
        </p:nvSpPr>
        <p:spPr>
          <a:xfrm>
            <a:off x="3970734" y="8830658"/>
            <a:ext cx="3038145" cy="464206"/>
          </a:xfrm>
          <a:prstGeom prst="rect">
            <a:avLst/>
          </a:prstGeom>
        </p:spPr>
        <p:txBody>
          <a:bodyPr lIns="88444" tIns="44222" rIns="88444" bIns="44222"/>
          <a:lstStyle/>
          <a:p>
            <a:fld id="{A1FB47BF-8C67-4EFD-A5B0-67C580E8EA4B}" type="slidenum">
              <a:rPr lang="en-CA" smtClean="0">
                <a:solidFill>
                  <a:prstClr val="black"/>
                </a:solidFill>
              </a:rPr>
              <a:pPr/>
              <a:t>50</a:t>
            </a:fld>
            <a:endParaRPr lang="en-CA">
              <a:solidFill>
                <a:prstClr val="black"/>
              </a:solidFill>
            </a:endParaRPr>
          </a:p>
        </p:txBody>
      </p:sp>
    </p:spTree>
    <p:extLst>
      <p:ext uri="{BB962C8B-B14F-4D97-AF65-F5344CB8AC3E}">
        <p14:creationId xmlns:p14="http://schemas.microsoft.com/office/powerpoint/2010/main" val="3498231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a</a:t>
            </a:r>
            <a:r>
              <a:rPr lang="en-CA" baseline="0" dirty="0" smtClean="0"/>
              <a:t> lot of food facilities, commercial dishwashers are used. These dishwashers sanitize dishes, unlike domestic dishwashers that typically just clean dishes. Commercial dishwashers will either use heat or a chemical to sanitize dishes.</a:t>
            </a:r>
          </a:p>
          <a:p>
            <a:r>
              <a:rPr lang="en-CA" baseline="0" dirty="0" smtClean="0"/>
              <a:t>The picture shows a high heat sanitizing dishwasher in which the rinse water reaches 82°C at the manifold or at least 71°C at the plate level.</a:t>
            </a:r>
            <a:endParaRPr lang="en-CA" dirty="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51</a:t>
            </a:fld>
            <a:endParaRPr lang="en-US"/>
          </a:p>
        </p:txBody>
      </p:sp>
    </p:spTree>
    <p:extLst>
      <p:ext uri="{BB962C8B-B14F-4D97-AF65-F5344CB8AC3E}">
        <p14:creationId xmlns:p14="http://schemas.microsoft.com/office/powerpoint/2010/main" val="12455464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a:t>
            </a:r>
            <a:r>
              <a:rPr lang="en-CA" dirty="0" smtClean="0"/>
              <a:t>a </a:t>
            </a:r>
            <a:r>
              <a:rPr lang="en-CA" dirty="0"/>
              <a:t>commercial dishwasher uses chemicals for sanitizing. It will likely use:</a:t>
            </a:r>
          </a:p>
          <a:p>
            <a:pPr lvl="0" eaLnBrk="1" hangingPunct="1"/>
            <a:r>
              <a:rPr lang="en-US" dirty="0"/>
              <a:t>1. 200 ppm </a:t>
            </a:r>
            <a:r>
              <a:rPr lang="en-US" dirty="0" err="1"/>
              <a:t>quats</a:t>
            </a:r>
            <a:r>
              <a:rPr lang="en-US" dirty="0"/>
              <a:t>, which stands for quaternary ammonium compound, and is  most common chemical in restaurants for surface cleaning, or</a:t>
            </a:r>
          </a:p>
          <a:p>
            <a:pPr lvl="0" eaLnBrk="1" hangingPunct="1"/>
            <a:r>
              <a:rPr lang="en-US" dirty="0"/>
              <a:t>2. 100 ppm chlorine, which is the active ingredient in bleach and is what most restaurant dishwashers use to sanitize.</a:t>
            </a:r>
          </a:p>
          <a:p>
            <a:pPr lvl="0" eaLnBrk="1" hangingPunct="1"/>
            <a:endParaRPr lang="en-US" dirty="0"/>
          </a:p>
          <a:p>
            <a:pPr lvl="0" eaLnBrk="1" hangingPunct="1"/>
            <a:r>
              <a:rPr lang="en-US" dirty="0"/>
              <a:t>Note: </a:t>
            </a:r>
          </a:p>
          <a:p>
            <a:pPr lvl="0" eaLnBrk="1" hangingPunct="1"/>
            <a:r>
              <a:rPr lang="en-US" dirty="0"/>
              <a:t>ppm – parts per million</a:t>
            </a:r>
          </a:p>
          <a:p>
            <a:endParaRPr lang="en-CA" dirty="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52</a:t>
            </a:fld>
            <a:endParaRPr lang="en-US"/>
          </a:p>
        </p:txBody>
      </p:sp>
    </p:spTree>
    <p:extLst>
      <p:ext uri="{BB962C8B-B14F-4D97-AF65-F5344CB8AC3E}">
        <p14:creationId xmlns:p14="http://schemas.microsoft.com/office/powerpoint/2010/main" val="4113552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picture of a chlorine test strip</a:t>
            </a:r>
            <a:r>
              <a:rPr lang="en-US" baseline="0" dirty="0" smtClean="0"/>
              <a:t> that was used to test the concentration of the bleach solution. This shows a concentration of 100 ppm (parts per million) which is the correct concentration.</a:t>
            </a:r>
            <a:endParaRPr lang="en-US" dirty="0" smtClean="0"/>
          </a:p>
          <a:p>
            <a:r>
              <a:rPr lang="en-US" dirty="0" smtClean="0"/>
              <a:t>When testing</a:t>
            </a:r>
            <a:r>
              <a:rPr lang="en-US" baseline="0" dirty="0" smtClean="0"/>
              <a:t> chemicals:</a:t>
            </a:r>
            <a:endParaRPr lang="en-US" dirty="0" smtClean="0"/>
          </a:p>
          <a:p>
            <a:pPr marL="174708" indent="-174708">
              <a:buFont typeface="Arial" panose="020B0604020202020204" pitchFamily="34" charset="0"/>
              <a:buChar char="•"/>
            </a:pPr>
            <a:r>
              <a:rPr lang="en-US" dirty="0" smtClean="0"/>
              <a:t>Be familiar with what each result means. </a:t>
            </a:r>
          </a:p>
          <a:p>
            <a:pPr marL="174708" indent="-174708">
              <a:buFont typeface="Arial" panose="020B0604020202020204" pitchFamily="34" charset="0"/>
              <a:buChar char="•"/>
            </a:pPr>
            <a:r>
              <a:rPr lang="en-US" dirty="0" smtClean="0"/>
              <a:t>Ensure you have the correct test strips for the</a:t>
            </a:r>
            <a:r>
              <a:rPr lang="en-US" baseline="0" dirty="0" smtClean="0"/>
              <a:t> sanitizer you are using. </a:t>
            </a:r>
          </a:p>
          <a:p>
            <a:pPr marL="174708" indent="-174708">
              <a:buFont typeface="Arial" panose="020B0604020202020204" pitchFamily="34" charset="0"/>
              <a:buChar char="•"/>
            </a:pPr>
            <a:r>
              <a:rPr lang="en-US" baseline="0" dirty="0" smtClean="0"/>
              <a:t>Know what the correct strength needs to be.</a:t>
            </a:r>
            <a:endParaRPr lang="en-US" dirty="0" smtClean="0"/>
          </a:p>
          <a:p>
            <a:endParaRPr lang="en-US" dirty="0" smtClean="0"/>
          </a:p>
          <a:p>
            <a:pPr defTabSz="884439">
              <a:defRPr/>
            </a:pPr>
            <a:endParaRPr lang="en-US" baseline="0" dirty="0" smtClean="0"/>
          </a:p>
          <a:p>
            <a:pPr defTabSz="884439">
              <a:defRPr/>
            </a:pPr>
            <a:endParaRPr lang="en-US" baseline="0" dirty="0" smtClean="0"/>
          </a:p>
          <a:p>
            <a:pPr defTabSz="884439">
              <a:defRPr/>
            </a:pPr>
            <a:r>
              <a:rPr lang="en-US" baseline="0" dirty="0" smtClean="0"/>
              <a:t>Photos: © AHS EPH</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a:xfrm>
            <a:off x="3970734" y="8830658"/>
            <a:ext cx="3038145" cy="464206"/>
          </a:xfrm>
          <a:prstGeom prst="rect">
            <a:avLst/>
          </a:prstGeom>
        </p:spPr>
        <p:txBody>
          <a:bodyPr lIns="88444" tIns="44222" rIns="88444" bIns="44222"/>
          <a:lstStyle/>
          <a:p>
            <a:fld id="{A1FB47BF-8C67-4EFD-A5B0-67C580E8EA4B}" type="slidenum">
              <a:rPr lang="en-CA" smtClean="0"/>
              <a:pPr/>
              <a:t>53</a:t>
            </a:fld>
            <a:endParaRPr lang="en-CA"/>
          </a:p>
        </p:txBody>
      </p:sp>
    </p:spTree>
    <p:extLst>
      <p:ext uri="{BB962C8B-B14F-4D97-AF65-F5344CB8AC3E}">
        <p14:creationId xmlns:p14="http://schemas.microsoft.com/office/powerpoint/2010/main" val="2620519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54</a:t>
            </a:fld>
            <a:endParaRPr lang="en-US"/>
          </a:p>
        </p:txBody>
      </p:sp>
    </p:spTree>
    <p:extLst>
      <p:ext uri="{BB962C8B-B14F-4D97-AF65-F5344CB8AC3E}">
        <p14:creationId xmlns:p14="http://schemas.microsoft.com/office/powerpoint/2010/main" val="14226823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There are many</a:t>
            </a:r>
            <a:r>
              <a:rPr lang="en-CA" baseline="0" dirty="0" smtClean="0"/>
              <a:t> times when you need to wash your hands such as:</a:t>
            </a:r>
          </a:p>
          <a:p>
            <a:pPr marL="174708" indent="-174708">
              <a:buFont typeface="Arial" panose="020B0604020202020204" pitchFamily="34" charset="0"/>
              <a:buChar char="•"/>
            </a:pPr>
            <a:r>
              <a:rPr lang="en-US" dirty="0" smtClean="0"/>
              <a:t>after using the toilet </a:t>
            </a:r>
          </a:p>
          <a:p>
            <a:pPr marL="174708" indent="-174708">
              <a:buFont typeface="Arial" panose="020B0604020202020204" pitchFamily="34" charset="0"/>
              <a:buChar char="•"/>
            </a:pPr>
            <a:r>
              <a:rPr lang="en-US" dirty="0" smtClean="0"/>
              <a:t>before preparing food</a:t>
            </a:r>
          </a:p>
          <a:p>
            <a:pPr marL="174708" indent="-174708">
              <a:buFont typeface="Arial" panose="020B0604020202020204" pitchFamily="34" charset="0"/>
              <a:buChar char="•"/>
            </a:pPr>
            <a:r>
              <a:rPr lang="en-US" dirty="0" smtClean="0"/>
              <a:t>after handling raw meats, poultry, seafood</a:t>
            </a:r>
          </a:p>
          <a:p>
            <a:pPr marL="174708" indent="-174708">
              <a:buFont typeface="Arial" panose="020B0604020202020204" pitchFamily="34" charset="0"/>
              <a:buChar char="•"/>
            </a:pPr>
            <a:r>
              <a:rPr lang="en-US" dirty="0" smtClean="0"/>
              <a:t>after clearing and wiping tables</a:t>
            </a:r>
          </a:p>
          <a:p>
            <a:pPr marL="174708" indent="-174708">
              <a:buFont typeface="Arial" panose="020B0604020202020204" pitchFamily="34" charset="0"/>
              <a:buChar char="•"/>
            </a:pPr>
            <a:r>
              <a:rPr lang="en-US" dirty="0" smtClean="0"/>
              <a:t>after handling soiled objects such as money or garbage</a:t>
            </a:r>
          </a:p>
          <a:p>
            <a:pPr marL="174708" indent="-174708">
              <a:buFont typeface="Arial" panose="020B0604020202020204" pitchFamily="34" charset="0"/>
              <a:buChar char="•"/>
            </a:pPr>
            <a:r>
              <a:rPr lang="en-US" dirty="0" smtClean="0"/>
              <a:t>after touching skin, a cut/sore, hair or face</a:t>
            </a:r>
          </a:p>
          <a:p>
            <a:endParaRPr lang="en-CA" dirty="0" smtClean="0"/>
          </a:p>
          <a:p>
            <a:r>
              <a:rPr lang="en-CA" dirty="0" smtClean="0"/>
              <a:t>Question: Can you think of other</a:t>
            </a:r>
            <a:r>
              <a:rPr lang="en-CA" baseline="0" dirty="0" smtClean="0"/>
              <a:t> times when you should wash your hands?</a:t>
            </a:r>
            <a:endParaRPr lang="en-CA" dirty="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55</a:t>
            </a:fld>
            <a:endParaRPr lang="en-US"/>
          </a:p>
        </p:txBody>
      </p:sp>
    </p:spTree>
    <p:extLst>
      <p:ext uri="{BB962C8B-B14F-4D97-AF65-F5344CB8AC3E}">
        <p14:creationId xmlns:p14="http://schemas.microsoft.com/office/powerpoint/2010/main" val="4123172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pPr eaLnBrk="1" hangingPunct="1"/>
            <a:r>
              <a:rPr lang="en-US" dirty="0" smtClean="0"/>
              <a:t>Did you know that 15%</a:t>
            </a:r>
            <a:r>
              <a:rPr lang="en-US" baseline="0" dirty="0" smtClean="0"/>
              <a:t> of people don’t wash their hands after going to the bathroom (1). This is a big concern when handling food as dirty hands can easily contaminate food.</a:t>
            </a:r>
            <a:endParaRPr lang="en-US" dirty="0" smtClean="0"/>
          </a:p>
          <a:p>
            <a:pPr eaLnBrk="1" hangingPunct="1"/>
            <a:endParaRPr lang="en-US" dirty="0" smtClean="0"/>
          </a:p>
          <a:p>
            <a:pPr eaLnBrk="1" hangingPunct="1"/>
            <a:r>
              <a:rPr lang="en-US" dirty="0" smtClean="0"/>
              <a:t>1. American </a:t>
            </a:r>
            <a:r>
              <a:rPr lang="en-US" dirty="0"/>
              <a:t>Society for Microbiology. "Public handwashing: More adults than ever (85 percent) observed washing hands in public restrooms." </a:t>
            </a:r>
            <a:r>
              <a:rPr lang="en-US" dirty="0" err="1"/>
              <a:t>ScienceDaily</a:t>
            </a:r>
            <a:r>
              <a:rPr lang="en-US" dirty="0"/>
              <a:t>. </a:t>
            </a:r>
            <a:r>
              <a:rPr lang="en-US" dirty="0" err="1"/>
              <a:t>ScienceDaily</a:t>
            </a:r>
            <a:r>
              <a:rPr lang="en-US" dirty="0"/>
              <a:t>, 14 September 2010. www.sciencedaily.com/releases/2010/09/100913111121.htm</a:t>
            </a:r>
          </a:p>
          <a:p>
            <a:pPr eaLnBrk="1" hangingPunct="1"/>
            <a:endParaRPr lang="en-US" dirty="0" smtClean="0"/>
          </a:p>
        </p:txBody>
      </p:sp>
      <p:sp>
        <p:nvSpPr>
          <p:cNvPr id="61444" name="Slide Number Placeholder 3"/>
          <p:cNvSpPr>
            <a:spLocks noGrp="1"/>
          </p:cNvSpPr>
          <p:nvPr>
            <p:ph type="sldNum" sz="quarter" idx="5"/>
          </p:nvPr>
        </p:nvSpPr>
        <p:spPr/>
        <p:txBody>
          <a:bodyPr/>
          <a:lstStyle/>
          <a:p>
            <a:pPr defTabSz="912851">
              <a:defRPr/>
            </a:pPr>
            <a:fld id="{24E0D4F4-4C03-42B6-849C-37F3E53A6C95}" type="slidenum">
              <a:rPr lang="en-CA" smtClean="0"/>
              <a:pPr defTabSz="912851">
                <a:defRPr/>
              </a:pPr>
              <a:t>56</a:t>
            </a:fld>
            <a:endParaRPr lang="en-CA" dirty="0" smtClean="0"/>
          </a:p>
        </p:txBody>
      </p:sp>
    </p:spTree>
    <p:extLst>
      <p:ext uri="{BB962C8B-B14F-4D97-AF65-F5344CB8AC3E}">
        <p14:creationId xmlns:p14="http://schemas.microsoft.com/office/powerpoint/2010/main" val="20052156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sz="1200" dirty="0" smtClean="0">
                <a:latin typeface="Times New Roman" panose="02020603050405020304" pitchFamily="18" charset="0"/>
                <a:cs typeface="Times New Roman" panose="02020603050405020304" pitchFamily="18" charset="0"/>
              </a:rPr>
              <a:t>To wash your hands:</a:t>
            </a:r>
          </a:p>
          <a:p>
            <a:pPr marL="232943" indent="-232943" defTabSz="931774">
              <a:buFontTx/>
              <a:buAutoNum type="arabicPeriod"/>
              <a:defRPr/>
            </a:pPr>
            <a:r>
              <a:rPr lang="en-US" sz="1200" baseline="0" dirty="0" smtClean="0">
                <a:latin typeface="Times New Roman" panose="02020603050405020304" pitchFamily="18" charset="0"/>
                <a:cs typeface="Times New Roman" panose="02020603050405020304" pitchFamily="18" charset="0"/>
              </a:rPr>
              <a:t>Wet hands with warm water. Warm water allows the soap to lather.</a:t>
            </a:r>
          </a:p>
          <a:p>
            <a:pPr marL="232943" indent="-232943" defTabSz="931774">
              <a:buFontTx/>
              <a:buAutoNum type="arabicPeriod"/>
              <a:defRPr/>
            </a:pPr>
            <a:r>
              <a:rPr lang="en-US" sz="1200" baseline="0" dirty="0" smtClean="0">
                <a:latin typeface="Times New Roman" panose="02020603050405020304" pitchFamily="18" charset="0"/>
                <a:cs typeface="Times New Roman" panose="02020603050405020304" pitchFamily="18" charset="0"/>
              </a:rPr>
              <a:t>Apply and lather soap for 20 seconds. Use hand soap. There is no need for antibacterial soap as it is not more effective than regular hand soap.</a:t>
            </a:r>
          </a:p>
          <a:p>
            <a:pPr marL="232943" indent="-232943" defTabSz="931774">
              <a:buFontTx/>
              <a:buAutoNum type="arabicPeriod"/>
              <a:defRPr/>
            </a:pPr>
            <a:r>
              <a:rPr lang="en-US" sz="1200" baseline="0" dirty="0" smtClean="0">
                <a:latin typeface="Times New Roman" panose="02020603050405020304" pitchFamily="18" charset="0"/>
                <a:cs typeface="Times New Roman" panose="02020603050405020304" pitchFamily="18" charset="0"/>
              </a:rPr>
              <a:t>Rinse away soap with clean warm water.</a:t>
            </a:r>
          </a:p>
          <a:p>
            <a:pPr marL="232943" indent="-232943" defTabSz="931774">
              <a:buFontTx/>
              <a:buAutoNum type="arabicPeriod"/>
              <a:defRPr/>
            </a:pPr>
            <a:r>
              <a:rPr lang="en-US" sz="1200" baseline="0" dirty="0" smtClean="0">
                <a:latin typeface="Times New Roman" panose="02020603050405020304" pitchFamily="18" charset="0"/>
                <a:cs typeface="Times New Roman" panose="02020603050405020304" pitchFamily="18" charset="0"/>
              </a:rPr>
              <a:t>Use paper towel to dry hands.</a:t>
            </a:r>
          </a:p>
          <a:p>
            <a:endParaRPr lang="en-CA" sz="1200" b="1" dirty="0" smtClean="0">
              <a:latin typeface="Times New Roman" panose="02020603050405020304" pitchFamily="18" charset="0"/>
              <a:cs typeface="Times New Roman" panose="02020603050405020304" pitchFamily="18" charset="0"/>
            </a:endParaRPr>
          </a:p>
          <a:p>
            <a:pPr defTabSz="931774">
              <a:defRPr/>
            </a:pPr>
            <a:r>
              <a:rPr lang="en-US" sz="1200" b="1" baseline="0" dirty="0" smtClean="0">
                <a:latin typeface="Times New Roman" panose="02020603050405020304" pitchFamily="18" charset="0"/>
                <a:cs typeface="Times New Roman" panose="02020603050405020304" pitchFamily="18" charset="0"/>
              </a:rPr>
              <a:t>Instructor Note:</a:t>
            </a:r>
          </a:p>
          <a:p>
            <a:pPr defTabSz="931774">
              <a:defRPr/>
            </a:pPr>
            <a:r>
              <a:rPr lang="en-US" sz="1200" baseline="0" dirty="0" smtClean="0">
                <a:latin typeface="Times New Roman" panose="02020603050405020304" pitchFamily="18" charset="0"/>
                <a:cs typeface="Times New Roman" panose="02020603050405020304" pitchFamily="18" charset="0"/>
              </a:rPr>
              <a:t>This is a good opportunity to show a handwashing video and/or complete the </a:t>
            </a:r>
            <a:r>
              <a:rPr lang="en-US" sz="1200" baseline="0" dirty="0" err="1" smtClean="0">
                <a:latin typeface="Times New Roman" panose="02020603050405020304" pitchFamily="18" charset="0"/>
                <a:cs typeface="Times New Roman" panose="02020603050405020304" pitchFamily="18" charset="0"/>
              </a:rPr>
              <a:t>Glo</a:t>
            </a:r>
            <a:r>
              <a:rPr lang="en-US" sz="1200" baseline="0" dirty="0" smtClean="0">
                <a:latin typeface="Times New Roman" panose="02020603050405020304" pitchFamily="18" charset="0"/>
                <a:cs typeface="Times New Roman" panose="02020603050405020304" pitchFamily="18" charset="0"/>
              </a:rPr>
              <a:t>-Germ activity. Please consult the Alberta Food Safety Facts – Teacher Resource Kit for options.</a:t>
            </a:r>
            <a:endParaRPr lang="en-US" sz="1200" dirty="0" smtClean="0">
              <a:latin typeface="Times New Roman" panose="02020603050405020304" pitchFamily="18" charset="0"/>
              <a:cs typeface="Times New Roman" panose="02020603050405020304" pitchFamily="18" charset="0"/>
            </a:endParaRPr>
          </a:p>
          <a:p>
            <a:endParaRPr lang="en-US" sz="1200" dirty="0" smtClean="0">
              <a:latin typeface="Times New Roman" panose="02020603050405020304" pitchFamily="18" charset="0"/>
              <a:cs typeface="Times New Roman" panose="02020603050405020304" pitchFamily="18" charset="0"/>
            </a:endParaRPr>
          </a:p>
          <a:p>
            <a:pPr defTabSz="867948">
              <a:defRPr/>
            </a:pPr>
            <a:r>
              <a:rPr lang="en-US" sz="1200" dirty="0" smtClean="0">
                <a:latin typeface="Times New Roman" panose="02020603050405020304" pitchFamily="18" charset="0"/>
                <a:cs typeface="Times New Roman" panose="02020603050405020304" pitchFamily="18" charset="0"/>
              </a:rPr>
              <a:t>Photo: © AHS EPH</a:t>
            </a:r>
          </a:p>
          <a:p>
            <a:endParaRPr lang="en-US" dirty="0"/>
          </a:p>
        </p:txBody>
      </p:sp>
      <p:sp>
        <p:nvSpPr>
          <p:cNvPr id="4" name="Slide Number Placeholder 3"/>
          <p:cNvSpPr>
            <a:spLocks noGrp="1"/>
          </p:cNvSpPr>
          <p:nvPr>
            <p:ph type="sldNum" sz="quarter" idx="10"/>
          </p:nvPr>
        </p:nvSpPr>
        <p:spPr>
          <a:xfrm>
            <a:off x="3884414" y="8685893"/>
            <a:ext cx="2972098" cy="456596"/>
          </a:xfrm>
          <a:prstGeom prst="rect">
            <a:avLst/>
          </a:prstGeom>
        </p:spPr>
        <p:txBody>
          <a:bodyPr lIns="86795" tIns="43397" rIns="86795" bIns="43397"/>
          <a:lstStyle/>
          <a:p>
            <a:fld id="{EE1779C1-5C47-4819-96B2-D8E4043CEAE0}" type="slidenum">
              <a:rPr lang="en-CA" smtClean="0"/>
              <a:pPr/>
              <a:t>57</a:t>
            </a:fld>
            <a:endParaRPr lang="en-CA"/>
          </a:p>
        </p:txBody>
      </p:sp>
    </p:spTree>
    <p:extLst>
      <p:ext uri="{BB962C8B-B14F-4D97-AF65-F5344CB8AC3E}">
        <p14:creationId xmlns:p14="http://schemas.microsoft.com/office/powerpoint/2010/main" val="23216931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Hand sanitizer</a:t>
            </a:r>
            <a:r>
              <a:rPr lang="en-US" baseline="0" dirty="0" smtClean="0"/>
              <a:t> is very popular and can be a good alternative to warm water and soap in some settings. It does not belong in a kitchen though as it doesn’t work on hands that are dirty, wet or greasy. In order for hand sanitizer to work, your hands must not be visibly soiled and you must apply it properly.</a:t>
            </a:r>
          </a:p>
          <a:p>
            <a:pPr defTabSz="931774">
              <a:defRPr/>
            </a:pPr>
            <a:endParaRPr lang="en-US" dirty="0" smtClean="0"/>
          </a:p>
          <a:p>
            <a:pPr defTabSz="931774">
              <a:defRPr/>
            </a:pPr>
            <a:r>
              <a:rPr lang="en-US" dirty="0" smtClean="0"/>
              <a:t>© AHS EPH</a:t>
            </a:r>
          </a:p>
          <a:p>
            <a:endParaRPr lang="en-US" dirty="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58</a:t>
            </a:fld>
            <a:endParaRPr lang="en-US"/>
          </a:p>
        </p:txBody>
      </p:sp>
    </p:spTree>
    <p:extLst>
      <p:ext uri="{BB962C8B-B14F-4D97-AF65-F5344CB8AC3E}">
        <p14:creationId xmlns:p14="http://schemas.microsoft.com/office/powerpoint/2010/main" val="37918480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Hygiene is critical as food handlers are a common source</a:t>
            </a:r>
            <a:r>
              <a:rPr lang="en-CA" baseline="0" dirty="0" smtClean="0"/>
              <a:t> of contamination. When you work with food you should be healthy and clean, and wear clean clothing or a clean apron.</a:t>
            </a:r>
            <a:endParaRPr lang="en-CA" dirty="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59</a:t>
            </a:fld>
            <a:endParaRPr lang="en-US"/>
          </a:p>
        </p:txBody>
      </p:sp>
    </p:spTree>
    <p:extLst>
      <p:ext uri="{BB962C8B-B14F-4D97-AF65-F5344CB8AC3E}">
        <p14:creationId xmlns:p14="http://schemas.microsoft.com/office/powerpoint/2010/main" val="2125222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xfrm>
            <a:off x="3970734" y="8830658"/>
            <a:ext cx="3038145" cy="464206"/>
          </a:xfrm>
          <a:prstGeom prst="rect">
            <a:avLst/>
          </a:prstGeom>
          <a:ln/>
        </p:spPr>
        <p:txBody>
          <a:bodyPr lIns="88444" tIns="44222" rIns="88444" bIns="44222"/>
          <a:lstStyle/>
          <a:p>
            <a:fld id="{6A75980E-90A7-415A-B8BD-EEE3FC9DD65E}" type="slidenum">
              <a:rPr lang="en-CA"/>
              <a:pPr/>
              <a:t>6</a:t>
            </a:fld>
            <a:endParaRPr lang="en-CA"/>
          </a:p>
        </p:txBody>
      </p:sp>
      <p:sp>
        <p:nvSpPr>
          <p:cNvPr id="1210370" name="Rectangle 7"/>
          <p:cNvSpPr txBox="1">
            <a:spLocks noGrp="1" noChangeArrowheads="1"/>
          </p:cNvSpPr>
          <p:nvPr/>
        </p:nvSpPr>
        <p:spPr bwMode="auto">
          <a:xfrm>
            <a:off x="3970339" y="8831265"/>
            <a:ext cx="3038476" cy="463549"/>
          </a:xfrm>
          <a:prstGeom prst="rect">
            <a:avLst/>
          </a:prstGeom>
          <a:noFill/>
          <a:ln w="9525">
            <a:noFill/>
            <a:miter lim="800000"/>
            <a:headEnd/>
            <a:tailEnd/>
          </a:ln>
        </p:spPr>
        <p:txBody>
          <a:bodyPr lIns="93467" tIns="46733" rIns="93467" bIns="46733" anchor="b"/>
          <a:lstStyle/>
          <a:p>
            <a:pPr algn="r" defTabSz="934950"/>
            <a:fld id="{74BC6299-CDEB-453C-B12B-5B179D368767}" type="slidenum">
              <a:rPr lang="en-CA" sz="1200"/>
              <a:pPr algn="r" defTabSz="934950"/>
              <a:t>6</a:t>
            </a:fld>
            <a:endParaRPr lang="en-CA" sz="1200" dirty="0"/>
          </a:p>
        </p:txBody>
      </p:sp>
      <p:sp>
        <p:nvSpPr>
          <p:cNvPr id="1210371" name="Rectangle 2"/>
          <p:cNvSpPr>
            <a:spLocks noGrp="1" noRot="1" noChangeAspect="1" noChangeArrowheads="1" noTextEdit="1"/>
          </p:cNvSpPr>
          <p:nvPr>
            <p:ph type="sldImg"/>
          </p:nvPr>
        </p:nvSpPr>
        <p:spPr>
          <a:xfrm>
            <a:off x="1449388" y="696913"/>
            <a:ext cx="2474912" cy="1855787"/>
          </a:xfrm>
          <a:ln/>
        </p:spPr>
      </p:sp>
      <p:sp>
        <p:nvSpPr>
          <p:cNvPr id="1210372" name="Rectangle 3"/>
          <p:cNvSpPr>
            <a:spLocks noGrp="1" noChangeArrowheads="1"/>
          </p:cNvSpPr>
          <p:nvPr>
            <p:ph type="body" idx="1"/>
          </p:nvPr>
        </p:nvSpPr>
        <p:spPr>
          <a:xfrm>
            <a:off x="701676" y="2914650"/>
            <a:ext cx="5607050" cy="5683250"/>
          </a:xfrm>
        </p:spPr>
        <p:txBody>
          <a:bodyPr lIns="93467" tIns="46733" rIns="93467" bIns="46733"/>
          <a:lstStyle/>
          <a:p>
            <a:pPr defTabSz="931774">
              <a:defRPr/>
            </a:pPr>
            <a:r>
              <a:rPr lang="en-US" dirty="0" smtClean="0"/>
              <a:t>Foodborne</a:t>
            </a:r>
            <a:r>
              <a:rPr lang="en-US" baseline="0" dirty="0" smtClean="0"/>
              <a:t> illness is any illness caused by consuming contaminated food or beverage. Another common term for foodborne illness is food poisoning. It may be surprising to know </a:t>
            </a:r>
            <a:r>
              <a:rPr lang="en-US" b="0" baseline="0" dirty="0" smtClean="0"/>
              <a:t>that </a:t>
            </a:r>
            <a:r>
              <a:rPr lang="en-CA" b="0" baseline="0" dirty="0" smtClean="0"/>
              <a:t>46% of food poisoning cases are due to produce (1). </a:t>
            </a:r>
            <a:r>
              <a:rPr lang="en-CA" dirty="0" smtClean="0"/>
              <a:t>The most food</a:t>
            </a:r>
            <a:r>
              <a:rPr lang="en-CA" baseline="0" dirty="0" smtClean="0"/>
              <a:t> poisoning deaths are attributed to meat and poultry.</a:t>
            </a:r>
          </a:p>
          <a:p>
            <a:endParaRPr lang="en-US" baseline="0" dirty="0" smtClean="0"/>
          </a:p>
          <a:p>
            <a:r>
              <a:rPr lang="en-US" b="1" baseline="0" dirty="0" smtClean="0"/>
              <a:t>Additional Information:</a:t>
            </a:r>
          </a:p>
          <a:p>
            <a:r>
              <a:rPr lang="en-CA" b="0" baseline="0" dirty="0" smtClean="0"/>
              <a:t>Picture is of chicken salad with ice water and lime wedges. This shows that foodborne illness can occur from a variety of sources.</a:t>
            </a:r>
            <a:endParaRPr lang="en-CA" b="1" baseline="0" dirty="0" smtClean="0"/>
          </a:p>
          <a:p>
            <a:r>
              <a:rPr lang="en-CA" b="0" baseline="0" dirty="0" smtClean="0"/>
              <a:t>1.</a:t>
            </a:r>
            <a:r>
              <a:rPr lang="en-CA" b="1" baseline="0" dirty="0" smtClean="0"/>
              <a:t> </a:t>
            </a:r>
            <a:r>
              <a:rPr lang="en-CA" baseline="0" dirty="0" smtClean="0"/>
              <a:t>https://www.cdc.gov/foodborneburden/attribution-image.html#foodborne-illnesses</a:t>
            </a:r>
          </a:p>
          <a:p>
            <a:endParaRPr lang="en-CA" baseline="0" dirty="0" smtClean="0"/>
          </a:p>
          <a:p>
            <a:endParaRPr lang="en-CA" baseline="0" dirty="0" smtClean="0"/>
          </a:p>
          <a:p>
            <a:endParaRPr lang="en-US" dirty="0" smtClean="0"/>
          </a:p>
          <a:p>
            <a:pPr>
              <a:buFont typeface="Wingdings" pitchFamily="2" charset="2"/>
              <a:buNone/>
            </a:pPr>
            <a:endParaRPr lang="en-US" b="0" dirty="0" smtClean="0"/>
          </a:p>
        </p:txBody>
      </p:sp>
    </p:spTree>
    <p:extLst>
      <p:ext uri="{BB962C8B-B14F-4D97-AF65-F5344CB8AC3E}">
        <p14:creationId xmlns:p14="http://schemas.microsoft.com/office/powerpoint/2010/main" val="38285725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pPr defTabSz="925462"/>
            <a:fld id="{603AFCEB-9273-4BC6-BB72-4EC96ACA6061}" type="slidenum">
              <a:rPr lang="en-CA" smtClean="0"/>
              <a:pPr defTabSz="925462"/>
              <a:t>60</a:t>
            </a:fld>
            <a:endParaRPr lang="en-CA" dirty="0" smtClean="0"/>
          </a:p>
        </p:txBody>
      </p:sp>
      <p:sp>
        <p:nvSpPr>
          <p:cNvPr id="93187" name="Rectangle 2"/>
          <p:cNvSpPr>
            <a:spLocks noGrp="1" noRot="1" noChangeAspect="1" noChangeArrowheads="1" noTextEdit="1"/>
          </p:cNvSpPr>
          <p:nvPr>
            <p:ph type="sldImg"/>
          </p:nvPr>
        </p:nvSpPr>
        <p:spPr>
          <a:xfrm>
            <a:off x="1143000" y="676275"/>
            <a:ext cx="4725988" cy="3544888"/>
          </a:xfrm>
          <a:ln/>
        </p:spPr>
      </p:sp>
      <p:sp>
        <p:nvSpPr>
          <p:cNvPr id="93188" name="Rectangle 3"/>
          <p:cNvSpPr>
            <a:spLocks noGrp="1" noChangeArrowheads="1"/>
          </p:cNvSpPr>
          <p:nvPr>
            <p:ph type="body" idx="1"/>
          </p:nvPr>
        </p:nvSpPr>
        <p:spPr>
          <a:xfrm>
            <a:off x="923926" y="4295775"/>
            <a:ext cx="5084763" cy="4070350"/>
          </a:xfrm>
          <a:noFill/>
          <a:ln/>
        </p:spPr>
        <p:txBody>
          <a:bodyPr/>
          <a:lstStyle/>
          <a:p>
            <a:pPr eaLnBrk="1" hangingPunct="1"/>
            <a:r>
              <a:rPr lang="en-CA" dirty="0" smtClean="0"/>
              <a:t>Keep fingernails short, trimmed and clean.</a:t>
            </a:r>
          </a:p>
          <a:p>
            <a:pPr eaLnBrk="1" hangingPunct="1"/>
            <a:r>
              <a:rPr lang="en-CA" dirty="0" smtClean="0"/>
              <a:t>Do not wear jewellery, nail polish or fake nails.</a:t>
            </a:r>
          </a:p>
          <a:p>
            <a:pPr eaLnBrk="1" hangingPunct="1"/>
            <a:endParaRPr lang="en-CA" dirty="0" smtClean="0"/>
          </a:p>
        </p:txBody>
      </p:sp>
    </p:spTree>
    <p:extLst>
      <p:ext uri="{BB962C8B-B14F-4D97-AF65-F5344CB8AC3E}">
        <p14:creationId xmlns:p14="http://schemas.microsoft.com/office/powerpoint/2010/main" val="17983984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Hair must be</a:t>
            </a:r>
            <a:r>
              <a:rPr lang="en-US" baseline="0" dirty="0" smtClean="0"/>
              <a:t> controlled. At a minimum, long hair should be up in a pony tail. A cap or a hair net can also be used but is not required.</a:t>
            </a:r>
          </a:p>
          <a:p>
            <a:endParaRPr lang="en-US" baseline="0" dirty="0" smtClean="0"/>
          </a:p>
          <a:p>
            <a:r>
              <a:rPr lang="en-US" b="1" baseline="0" dirty="0" smtClean="0"/>
              <a:t>Question: </a:t>
            </a:r>
            <a:r>
              <a:rPr lang="en-US" b="0" baseline="0" dirty="0" smtClean="0"/>
              <a:t>H</a:t>
            </a:r>
            <a:r>
              <a:rPr lang="en-US" baseline="0" dirty="0" smtClean="0"/>
              <a:t>ow many hairs do we lose per day from our head? </a:t>
            </a:r>
          </a:p>
          <a:p>
            <a:r>
              <a:rPr lang="en-US" b="1" baseline="0" dirty="0" smtClean="0"/>
              <a:t>Answer: </a:t>
            </a:r>
            <a:r>
              <a:rPr lang="en-US" baseline="0" dirty="0" smtClean="0"/>
              <a:t>50-100 (1).</a:t>
            </a:r>
          </a:p>
          <a:p>
            <a:endParaRPr lang="en-US" baseline="0" dirty="0" smtClean="0"/>
          </a:p>
          <a:p>
            <a:r>
              <a:rPr lang="en-US" dirty="0" smtClean="0"/>
              <a:t>1. https://www.aad.org/public/skin-hair-nails/hair-care/hair-loss-vs-hair-shedding</a:t>
            </a:r>
          </a:p>
          <a:p>
            <a:pPr>
              <a:buFontTx/>
              <a:buNone/>
            </a:pPr>
            <a:endParaRPr lang="en-CA" dirty="0" smtClean="0"/>
          </a:p>
        </p:txBody>
      </p:sp>
      <p:sp>
        <p:nvSpPr>
          <p:cNvPr id="4" name="Slide Number Placeholder 3"/>
          <p:cNvSpPr>
            <a:spLocks noGrp="1"/>
          </p:cNvSpPr>
          <p:nvPr>
            <p:ph type="sldNum" sz="quarter" idx="10"/>
          </p:nvPr>
        </p:nvSpPr>
        <p:spPr>
          <a:xfrm>
            <a:off x="3884414" y="8685893"/>
            <a:ext cx="2972098" cy="456596"/>
          </a:xfrm>
          <a:prstGeom prst="rect">
            <a:avLst/>
          </a:prstGeom>
        </p:spPr>
        <p:txBody>
          <a:bodyPr lIns="86795" tIns="43397" rIns="86795" bIns="43397"/>
          <a:lstStyle/>
          <a:p>
            <a:fld id="{15435324-503F-4D4E-85BF-171D78EECA34}" type="slidenum">
              <a:rPr lang="en-CA" smtClean="0"/>
              <a:pPr/>
              <a:t>61</a:t>
            </a:fld>
            <a:endParaRPr lang="en-CA"/>
          </a:p>
        </p:txBody>
      </p:sp>
    </p:spTree>
    <p:extLst>
      <p:ext uri="{BB962C8B-B14F-4D97-AF65-F5344CB8AC3E}">
        <p14:creationId xmlns:p14="http://schemas.microsoft.com/office/powerpoint/2010/main" val="7346634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CA" b="1" dirty="0" smtClean="0"/>
              <a:t>Question</a:t>
            </a:r>
            <a:r>
              <a:rPr lang="en-CA" dirty="0" smtClean="0"/>
              <a:t>: What is wrong in this</a:t>
            </a:r>
            <a:r>
              <a:rPr lang="en-CA" baseline="0" dirty="0" smtClean="0"/>
              <a:t> picture?</a:t>
            </a:r>
          </a:p>
          <a:p>
            <a:pPr>
              <a:buFontTx/>
              <a:buNone/>
            </a:pPr>
            <a:r>
              <a:rPr lang="en-CA" b="1" baseline="0" dirty="0" smtClean="0"/>
              <a:t>Answer:</a:t>
            </a:r>
          </a:p>
          <a:p>
            <a:pPr marL="171450" indent="-171450">
              <a:buFont typeface="Arial" panose="020B0604020202020204" pitchFamily="34" charset="0"/>
              <a:buChar char="•"/>
            </a:pPr>
            <a:r>
              <a:rPr lang="en-CA" baseline="0" dirty="0" smtClean="0"/>
              <a:t>dirty apron (likely from wiping hands on apron)</a:t>
            </a:r>
          </a:p>
          <a:p>
            <a:pPr marL="171450" indent="-171450">
              <a:buFont typeface="Arial" panose="020B0604020202020204" pitchFamily="34" charset="0"/>
              <a:buChar char="•"/>
            </a:pPr>
            <a:r>
              <a:rPr lang="en-CA" baseline="0" dirty="0" smtClean="0"/>
              <a:t>garbage too close to food and food contact surfaces</a:t>
            </a:r>
          </a:p>
          <a:p>
            <a:pPr marL="171450" indent="-171450">
              <a:buFont typeface="Arial" panose="020B0604020202020204" pitchFamily="34" charset="0"/>
              <a:buChar char="•"/>
            </a:pPr>
            <a:r>
              <a:rPr lang="en-CA" baseline="0" dirty="0" smtClean="0"/>
              <a:t>cut/boil on arm</a:t>
            </a:r>
          </a:p>
          <a:p>
            <a:pPr marL="171450" indent="-171450">
              <a:buFont typeface="Arial" panose="020B0604020202020204" pitchFamily="34" charset="0"/>
              <a:buChar char="•"/>
            </a:pPr>
            <a:r>
              <a:rPr lang="en-CA" baseline="0" dirty="0" smtClean="0"/>
              <a:t>dirty food contact surfaces and floor</a:t>
            </a:r>
          </a:p>
          <a:p>
            <a:pPr>
              <a:buFontTx/>
              <a:buChar char="•"/>
            </a:pPr>
            <a:endParaRPr lang="en-CA" dirty="0" smtClean="0"/>
          </a:p>
          <a:p>
            <a:endParaRPr lang="en-CA" dirty="0" smtClean="0"/>
          </a:p>
          <a:p>
            <a:pPr defTabSz="881365">
              <a:defRPr/>
            </a:pPr>
            <a:r>
              <a:rPr lang="en-US" dirty="0" smtClean="0"/>
              <a:t>Photo: © AHS EPH</a:t>
            </a:r>
          </a:p>
          <a:p>
            <a:endParaRPr lang="en-US" dirty="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62</a:t>
            </a:fld>
            <a:endParaRPr lang="en-US"/>
          </a:p>
        </p:txBody>
      </p:sp>
    </p:spTree>
    <p:extLst>
      <p:ext uri="{BB962C8B-B14F-4D97-AF65-F5344CB8AC3E}">
        <p14:creationId xmlns:p14="http://schemas.microsoft.com/office/powerpoint/2010/main" val="25560472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Part of good personal hygiene is not working with food when you are sick,</a:t>
            </a:r>
            <a:r>
              <a:rPr lang="en-CA" baseline="0" dirty="0" smtClean="0"/>
              <a:t> especially when you are vomiting or have diarrhea. This is because you can easily spread your illness through the fecal-oral route. It is advised that you don’t prepare or serve food for at least 48 hours after your symptoms stop.</a:t>
            </a:r>
            <a:endParaRPr lang="en-CA" dirty="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63</a:t>
            </a:fld>
            <a:endParaRPr lang="en-US"/>
          </a:p>
        </p:txBody>
      </p:sp>
    </p:spTree>
    <p:extLst>
      <p:ext uri="{BB962C8B-B14F-4D97-AF65-F5344CB8AC3E}">
        <p14:creationId xmlns:p14="http://schemas.microsoft.com/office/powerpoint/2010/main" val="37355800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Even when you are not sick,</a:t>
            </a:r>
            <a:r>
              <a:rPr lang="en-CA" baseline="0" dirty="0" smtClean="0"/>
              <a:t> you can contaminate food with germs that you carry all the time including Staphylococcus bacteria, which is part of some people’s natural flora, so make sure to always cough or sneeze into your sleeve. If you do contaminate your hands, wash them right away.</a:t>
            </a:r>
          </a:p>
          <a:p>
            <a:endParaRPr lang="en-CA" baseline="0" dirty="0" smtClean="0"/>
          </a:p>
          <a:p>
            <a:r>
              <a:rPr lang="en-CA" baseline="0" dirty="0" smtClean="0"/>
              <a:t>Note: This is a good opportunity to watch the video: Why don’t we do it in our sleeves. Please see the Alberta Food Safety Facts – Teacher Resource Kit for more information.</a:t>
            </a:r>
            <a:endParaRPr lang="en-CA" dirty="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64</a:t>
            </a:fld>
            <a:endParaRPr lang="en-US"/>
          </a:p>
        </p:txBody>
      </p:sp>
    </p:spTree>
    <p:extLst>
      <p:ext uri="{BB962C8B-B14F-4D97-AF65-F5344CB8AC3E}">
        <p14:creationId xmlns:p14="http://schemas.microsoft.com/office/powerpoint/2010/main" val="42873181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FBI</a:t>
            </a:r>
            <a:r>
              <a:rPr lang="en-US" baseline="0" dirty="0" smtClean="0"/>
              <a:t> – Foodborne Illness</a:t>
            </a:r>
            <a:endParaRPr lang="en-US" dirty="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65</a:t>
            </a:fld>
            <a:endParaRPr lang="en-US"/>
          </a:p>
        </p:txBody>
      </p:sp>
    </p:spTree>
    <p:extLst>
      <p:ext uri="{BB962C8B-B14F-4D97-AF65-F5344CB8AC3E}">
        <p14:creationId xmlns:p14="http://schemas.microsoft.com/office/powerpoint/2010/main" val="30122593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66</a:t>
            </a:fld>
            <a:endParaRPr lang="en-US"/>
          </a:p>
        </p:txBody>
      </p:sp>
    </p:spTree>
    <p:extLst>
      <p:ext uri="{BB962C8B-B14F-4D97-AF65-F5344CB8AC3E}">
        <p14:creationId xmlns:p14="http://schemas.microsoft.com/office/powerpoint/2010/main" val="38553180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67</a:t>
            </a:fld>
            <a:endParaRPr lang="en-US"/>
          </a:p>
        </p:txBody>
      </p:sp>
    </p:spTree>
    <p:extLst>
      <p:ext uri="{BB962C8B-B14F-4D97-AF65-F5344CB8AC3E}">
        <p14:creationId xmlns:p14="http://schemas.microsoft.com/office/powerpoint/2010/main" val="3648648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Environmental</a:t>
            </a:r>
            <a:r>
              <a:rPr lang="en-US" baseline="0" dirty="0" smtClean="0"/>
              <a:t> Public Health has a website. Here you can find:</a:t>
            </a:r>
          </a:p>
          <a:p>
            <a:pPr marL="171450" indent="-171450">
              <a:buFont typeface="Arial" panose="020B0604020202020204" pitchFamily="34" charset="0"/>
              <a:buChar char="•"/>
            </a:pPr>
            <a:r>
              <a:rPr lang="en-US" baseline="0" dirty="0" smtClean="0"/>
              <a:t>restaurant inspection findings</a:t>
            </a:r>
          </a:p>
          <a:p>
            <a:pPr marL="171450" indent="-171450">
              <a:buFont typeface="Arial" panose="020B0604020202020204" pitchFamily="34" charset="0"/>
              <a:buChar char="•"/>
            </a:pPr>
            <a:r>
              <a:rPr lang="en-US" baseline="0" dirty="0" smtClean="0"/>
              <a:t>closures, such as a restaurant being closed for a mouse infestation</a:t>
            </a:r>
          </a:p>
          <a:p>
            <a:pPr marL="171450" indent="-171450">
              <a:buFont typeface="Arial" panose="020B0604020202020204" pitchFamily="34" charset="0"/>
              <a:buChar char="•"/>
            </a:pPr>
            <a:r>
              <a:rPr lang="en-US" baseline="0" dirty="0" smtClean="0"/>
              <a:t>more resources for safely working with food</a:t>
            </a:r>
          </a:p>
          <a:p>
            <a:pPr marL="171450" indent="-171450">
              <a:buFont typeface="Arial" panose="020B0604020202020204" pitchFamily="34" charset="0"/>
              <a:buChar char="•"/>
            </a:pPr>
            <a:r>
              <a:rPr lang="en-US" baseline="0" dirty="0" smtClean="0"/>
              <a:t>additional course information such as courses for becoming certified in food sanitation and hygiene or basic food safety training which provides a certificate that you can print immediately after completing the course online</a:t>
            </a:r>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68</a:t>
            </a:fld>
            <a:endParaRPr lang="en-US"/>
          </a:p>
        </p:txBody>
      </p:sp>
    </p:spTree>
    <p:extLst>
      <p:ext uri="{BB962C8B-B14F-4D97-AF65-F5344CB8AC3E}">
        <p14:creationId xmlns:p14="http://schemas.microsoft.com/office/powerpoint/2010/main" val="4298260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 example of a restaurant</a:t>
            </a:r>
            <a:r>
              <a:rPr lang="en-US" baseline="0" dirty="0" smtClean="0"/>
              <a:t> inspection.</a:t>
            </a:r>
            <a:endParaRPr lang="en-US" dirty="0"/>
          </a:p>
        </p:txBody>
      </p:sp>
    </p:spTree>
    <p:extLst>
      <p:ext uri="{BB962C8B-B14F-4D97-AF65-F5344CB8AC3E}">
        <p14:creationId xmlns:p14="http://schemas.microsoft.com/office/powerpoint/2010/main" val="3804917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xfrm>
            <a:off x="3970734" y="8830658"/>
            <a:ext cx="3038145" cy="464206"/>
          </a:xfrm>
          <a:prstGeom prst="rect">
            <a:avLst/>
          </a:prstGeom>
          <a:ln/>
        </p:spPr>
        <p:txBody>
          <a:bodyPr lIns="88436" tIns="44217" rIns="88436" bIns="44217"/>
          <a:lstStyle/>
          <a:p>
            <a:fld id="{7F0E3937-0E4B-4271-8EC5-B8A1D0ADFDA0}" type="slidenum">
              <a:rPr lang="en-CA"/>
              <a:pPr/>
              <a:t>7</a:t>
            </a:fld>
            <a:endParaRPr lang="en-CA"/>
          </a:p>
        </p:txBody>
      </p:sp>
      <p:sp>
        <p:nvSpPr>
          <p:cNvPr id="1216514" name="Rectangle 7"/>
          <p:cNvSpPr txBox="1">
            <a:spLocks noGrp="1" noChangeArrowheads="1"/>
          </p:cNvSpPr>
          <p:nvPr/>
        </p:nvSpPr>
        <p:spPr bwMode="auto">
          <a:xfrm>
            <a:off x="3970339" y="8831265"/>
            <a:ext cx="3038476" cy="463549"/>
          </a:xfrm>
          <a:prstGeom prst="rect">
            <a:avLst/>
          </a:prstGeom>
          <a:noFill/>
          <a:ln w="9525">
            <a:noFill/>
            <a:miter lim="800000"/>
            <a:headEnd/>
            <a:tailEnd/>
          </a:ln>
        </p:spPr>
        <p:txBody>
          <a:bodyPr lIns="93458" tIns="46729" rIns="93458" bIns="46729" anchor="b"/>
          <a:lstStyle/>
          <a:p>
            <a:pPr algn="r" defTabSz="934866"/>
            <a:fld id="{848638A5-C60E-40B3-B77A-10836046B2AC}" type="slidenum">
              <a:rPr lang="en-CA" sz="1200"/>
              <a:pPr algn="r" defTabSz="934866"/>
              <a:t>7</a:t>
            </a:fld>
            <a:endParaRPr lang="en-CA" sz="1200" dirty="0"/>
          </a:p>
        </p:txBody>
      </p:sp>
      <p:sp>
        <p:nvSpPr>
          <p:cNvPr id="1216515" name="Rectangle 2"/>
          <p:cNvSpPr>
            <a:spLocks noGrp="1" noRot="1" noChangeAspect="1" noChangeArrowheads="1" noTextEdit="1"/>
          </p:cNvSpPr>
          <p:nvPr>
            <p:ph type="sldImg"/>
          </p:nvPr>
        </p:nvSpPr>
        <p:spPr>
          <a:ln/>
        </p:spPr>
      </p:sp>
      <p:sp>
        <p:nvSpPr>
          <p:cNvPr id="1216516" name="Rectangle 4"/>
          <p:cNvSpPr>
            <a:spLocks noGrp="1" noChangeArrowheads="1"/>
          </p:cNvSpPr>
          <p:nvPr>
            <p:ph type="body" idx="1"/>
          </p:nvPr>
        </p:nvSpPr>
        <p:spPr>
          <a:noFill/>
        </p:spPr>
        <p:txBody>
          <a:bodyPr lIns="93458" tIns="46729" rIns="93458" bIns="46729"/>
          <a:lstStyle/>
          <a:p>
            <a:pPr defTabSz="931774">
              <a:defRPr/>
            </a:pPr>
            <a:r>
              <a:rPr lang="en-US" b="0" dirty="0" smtClean="0"/>
              <a:t>Foodborne</a:t>
            </a:r>
            <a:r>
              <a:rPr lang="en-US" b="0" baseline="0" dirty="0" smtClean="0"/>
              <a:t> illness</a:t>
            </a:r>
            <a:r>
              <a:rPr lang="en-US" b="0" dirty="0" smtClean="0"/>
              <a:t> is more common than people think. It’s</a:t>
            </a:r>
            <a:r>
              <a:rPr lang="en-US" b="1" dirty="0" smtClean="0"/>
              <a:t> </a:t>
            </a:r>
            <a:r>
              <a:rPr lang="en-US" b="0" dirty="0" smtClean="0"/>
              <a:t>estimated that over</a:t>
            </a:r>
            <a:r>
              <a:rPr lang="en-US" b="0" baseline="0" dirty="0" smtClean="0"/>
              <a:t> </a:t>
            </a:r>
            <a:r>
              <a:rPr lang="en-US" baseline="0" dirty="0" smtClean="0"/>
              <a:t>4 million Canadians get food poisoning every year and that there are </a:t>
            </a:r>
            <a:r>
              <a:rPr lang="en-CA" baseline="0" dirty="0" smtClean="0"/>
              <a:t>o</a:t>
            </a:r>
            <a:r>
              <a:rPr lang="en-CA" dirty="0" smtClean="0"/>
              <a:t>ver 200 deaths a year in Canada </a:t>
            </a:r>
            <a:r>
              <a:rPr lang="en-CA" baseline="0" dirty="0" smtClean="0"/>
              <a:t>(1). </a:t>
            </a:r>
            <a:r>
              <a:rPr lang="en-CA" dirty="0"/>
              <a:t>People who get food poisoning often blame the last </a:t>
            </a:r>
            <a:r>
              <a:rPr lang="en-CA" dirty="0" smtClean="0"/>
              <a:t>place where </a:t>
            </a:r>
            <a:r>
              <a:rPr lang="en-CA" dirty="0"/>
              <a:t>they ate </a:t>
            </a:r>
            <a:r>
              <a:rPr lang="en-CA" dirty="0" smtClean="0"/>
              <a:t>out; </a:t>
            </a:r>
            <a:r>
              <a:rPr lang="en-CA" dirty="0"/>
              <a:t>however, people can poison themselves at home as well. The largest outbreaks happen when food is contaminated at the source such as in a farmer’s field or in a processing/manufacturing plant (2). </a:t>
            </a:r>
            <a:r>
              <a:rPr lang="en-US" dirty="0"/>
              <a:t>Disease and death are most significant impacts, but </a:t>
            </a:r>
            <a:r>
              <a:rPr lang="en-US" dirty="0" smtClean="0"/>
              <a:t>there are also costs </a:t>
            </a:r>
            <a:r>
              <a:rPr lang="en-US" dirty="0"/>
              <a:t>to Canada’s economy </a:t>
            </a:r>
            <a:r>
              <a:rPr lang="en-US" dirty="0" smtClean="0"/>
              <a:t>which</a:t>
            </a:r>
            <a:r>
              <a:rPr lang="en-US" baseline="0" dirty="0" smtClean="0"/>
              <a:t> are </a:t>
            </a:r>
            <a:r>
              <a:rPr lang="en-US" dirty="0" smtClean="0"/>
              <a:t>estimated </a:t>
            </a:r>
            <a:r>
              <a:rPr lang="en-US" dirty="0"/>
              <a:t>at $12 billion per </a:t>
            </a:r>
            <a:r>
              <a:rPr lang="en-US" dirty="0" smtClean="0"/>
              <a:t>year,</a:t>
            </a:r>
            <a:r>
              <a:rPr lang="en-US" baseline="0" dirty="0" smtClean="0"/>
              <a:t> </a:t>
            </a:r>
            <a:r>
              <a:rPr lang="en-US" dirty="0" smtClean="0"/>
              <a:t>damages </a:t>
            </a:r>
            <a:r>
              <a:rPr lang="en-US" dirty="0"/>
              <a:t>to a restaurant’s reputation and liability issues.</a:t>
            </a:r>
          </a:p>
          <a:p>
            <a:pPr eaLnBrk="1" hangingPunct="1"/>
            <a:endParaRPr lang="en-US" dirty="0"/>
          </a:p>
          <a:p>
            <a:endParaRPr lang="en-US" dirty="0" smtClean="0"/>
          </a:p>
          <a:p>
            <a:pPr marL="232943" indent="-232943" defTabSz="931774">
              <a:buFontTx/>
              <a:buAutoNum type="arabicPeriod"/>
              <a:defRPr/>
            </a:pPr>
            <a:r>
              <a:rPr lang="en-US" dirty="0"/>
              <a:t>https://www.canada.ca/en/public-health/services/food-borne-illness-canada/yearly-food-borne-illness-estimates-canada.html</a:t>
            </a:r>
          </a:p>
          <a:p>
            <a:pPr marL="232943" indent="-232943" defTabSz="931774">
              <a:buFontTx/>
              <a:buAutoNum type="arabicPeriod"/>
              <a:defRPr/>
            </a:pPr>
            <a:r>
              <a:rPr lang="en-CA" dirty="0"/>
              <a:t>Don’t Blame Consumers: http://www.mygfsi.com/gfsifiles/newsletters/GFSI_Newsletter_April_2010.pdf</a:t>
            </a:r>
          </a:p>
          <a:p>
            <a:pPr marL="232943" indent="-232943" defTabSz="931774">
              <a:buFontTx/>
              <a:buAutoNum type="arabicPeriod"/>
              <a:defRPr/>
            </a:pPr>
            <a:endParaRPr lang="en-CA" baseline="0" dirty="0" smtClean="0"/>
          </a:p>
          <a:p>
            <a:pPr marL="232943" indent="-232943" defTabSz="931774">
              <a:buFontTx/>
              <a:buAutoNum type="arabicPeriod"/>
              <a:defRPr/>
            </a:pPr>
            <a:endParaRPr lang="en-US" dirty="0"/>
          </a:p>
          <a:p>
            <a:endParaRPr lang="en-US" dirty="0" smtClean="0"/>
          </a:p>
          <a:p>
            <a:pPr lvl="1"/>
            <a:endParaRPr lang="en-US" dirty="0" smtClean="0"/>
          </a:p>
        </p:txBody>
      </p:sp>
    </p:spTree>
    <p:extLst>
      <p:ext uri="{BB962C8B-B14F-4D97-AF65-F5344CB8AC3E}">
        <p14:creationId xmlns:p14="http://schemas.microsoft.com/office/powerpoint/2010/main" val="15765902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website is mobile friendly – no app required!</a:t>
            </a:r>
            <a:endParaRPr lang="en-US" dirty="0"/>
          </a:p>
        </p:txBody>
      </p:sp>
      <p:sp>
        <p:nvSpPr>
          <p:cNvPr id="4" name="Slide Number Placeholder 3"/>
          <p:cNvSpPr>
            <a:spLocks noGrp="1"/>
          </p:cNvSpPr>
          <p:nvPr>
            <p:ph type="sldNum" sz="quarter" idx="10"/>
          </p:nvPr>
        </p:nvSpPr>
        <p:spPr/>
        <p:txBody>
          <a:bodyPr/>
          <a:lstStyle/>
          <a:p>
            <a:pPr>
              <a:defRPr/>
            </a:pPr>
            <a:fld id="{977AC3C5-885D-4695-BBAF-624DEDE99159}" type="slidenum">
              <a:rPr lang="en-CA" smtClean="0"/>
              <a:pPr>
                <a:defRPr/>
              </a:pPr>
              <a:t>70</a:t>
            </a:fld>
            <a:endParaRPr lang="en-CA"/>
          </a:p>
        </p:txBody>
      </p:sp>
    </p:spTree>
    <p:extLst>
      <p:ext uri="{BB962C8B-B14F-4D97-AF65-F5344CB8AC3E}">
        <p14:creationId xmlns:p14="http://schemas.microsoft.com/office/powerpoint/2010/main" val="2286056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dirty="0" smtClean="0"/>
              <a:t>It can</a:t>
            </a:r>
            <a:r>
              <a:rPr lang="en-US" baseline="0" dirty="0" smtClean="0"/>
              <a:t> </a:t>
            </a:r>
            <a:r>
              <a:rPr lang="en-US" dirty="0" smtClean="0"/>
              <a:t>take</a:t>
            </a:r>
            <a:r>
              <a:rPr lang="en-US" baseline="0" dirty="0" smtClean="0"/>
              <a:t> as little as one hour to get sick from foodborne illness or as long as 2-3 months. For example: the toxin/poison produced by Staphylococcus </a:t>
            </a:r>
            <a:r>
              <a:rPr lang="en-US" baseline="0" dirty="0" err="1" smtClean="0"/>
              <a:t>aureus</a:t>
            </a:r>
            <a:r>
              <a:rPr lang="en-US" baseline="0" dirty="0" smtClean="0"/>
              <a:t> can take as little as one hour to make you sick. Hepatitis A can take up to 50 days before you fall ill, and Listeria monocytogenes may take up to 3 months before symptoms occur. (1)</a:t>
            </a:r>
          </a:p>
          <a:p>
            <a:pPr marL="465887" lvl="1"/>
            <a:endParaRPr lang="en-US" baseline="0" dirty="0" smtClean="0"/>
          </a:p>
          <a:p>
            <a:pPr marL="232943" indent="-232943">
              <a:buFont typeface="+mj-lt"/>
              <a:buAutoNum type="arabicPeriod"/>
            </a:pPr>
            <a:r>
              <a:rPr lang="en-US" baseline="0" dirty="0" smtClean="0"/>
              <a:t>It can take as little as ten E. coli bacteria to cause an infection; where as it takes at least 1 million cells to cause a Clostridium perfringens food poisoning (2).</a:t>
            </a:r>
          </a:p>
          <a:p>
            <a:pPr marL="698830" lvl="1" indent="-232943">
              <a:buFont typeface="+mj-lt"/>
              <a:buAutoNum type="arabicPeriod"/>
            </a:pPr>
            <a:endParaRPr lang="en-US" baseline="0" dirty="0" smtClean="0"/>
          </a:p>
          <a:p>
            <a:pPr marL="232943" indent="-232943">
              <a:buFont typeface="+mj-lt"/>
              <a:buAutoNum type="arabicPeriod"/>
            </a:pPr>
            <a:r>
              <a:rPr lang="en-US" baseline="0" dirty="0" smtClean="0"/>
              <a:t>How long you are sick for and the symptoms you will feel depends on your immune system and the germ (also known as a pathogen) causing the illness. Some mild poisons make you sick for only a few hours whereas something like E coli can result in life-lasting health problems such as kidney disease. Every year, people die from foodborne illness and the associated health problems.</a:t>
            </a:r>
          </a:p>
          <a:p>
            <a:pPr marL="232943" indent="-232943">
              <a:buFont typeface="+mj-lt"/>
              <a:buAutoNum type="arabicPeriod"/>
            </a:pPr>
            <a:endParaRPr lang="en-US" baseline="0" dirty="0" smtClean="0"/>
          </a:p>
          <a:p>
            <a:pPr defTabSz="931774">
              <a:defRPr/>
            </a:pPr>
            <a:r>
              <a:rPr lang="en-US" baseline="0" dirty="0" smtClean="0"/>
              <a:t>1.https://www.fda.gov/downloads/food/foodsafety/foodborneillness/foodborneillnessfoodbornepathogensnaturaltoxins/badbugbook/ucm297627.pdf</a:t>
            </a:r>
          </a:p>
          <a:p>
            <a:pPr defTabSz="931774">
              <a:defRPr/>
            </a:pPr>
            <a:r>
              <a:rPr lang="en-US" baseline="0" dirty="0" smtClean="0"/>
              <a:t>2.  Find out more about foodborne illness organisms: http://edis.ifas.ufl.edu/fs127</a:t>
            </a:r>
          </a:p>
          <a:p>
            <a:endParaRPr lang="en-US" dirty="0" smtClean="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8</a:t>
            </a:fld>
            <a:endParaRPr lang="en-US"/>
          </a:p>
        </p:txBody>
      </p:sp>
    </p:spTree>
    <p:extLst>
      <p:ext uri="{BB962C8B-B14F-4D97-AF65-F5344CB8AC3E}">
        <p14:creationId xmlns:p14="http://schemas.microsoft.com/office/powerpoint/2010/main" val="559495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Pregnant</a:t>
            </a:r>
            <a:r>
              <a:rPr lang="en-US" baseline="0" dirty="0" smtClean="0"/>
              <a:t> women, elderly, those with an underlying health condition (immunocompromised) and children aged 5 years and younger are more likely to become very sick or die from a foodborne illness. However, even healthy adults can experience severe symptoms and even death from foodborne illness.</a:t>
            </a:r>
          </a:p>
          <a:p>
            <a:endParaRPr lang="en-CA" baseline="0" dirty="0" smtClean="0"/>
          </a:p>
          <a:p>
            <a:r>
              <a:rPr lang="en-CA" b="1" baseline="0" dirty="0" smtClean="0"/>
              <a:t>Additional Information:</a:t>
            </a:r>
          </a:p>
          <a:p>
            <a:r>
              <a:rPr lang="en-CA" baseline="0" dirty="0" smtClean="0"/>
              <a:t>Food safety for vulnerable populations:  https://www.canada.ca/en/health-canada/services/food-safety-vulnerable-populations/food-safety-vulnerable-populations.html</a:t>
            </a:r>
          </a:p>
          <a:p>
            <a:endParaRPr lang="en-US" baseline="0" dirty="0" smtClean="0"/>
          </a:p>
        </p:txBody>
      </p:sp>
      <p:sp>
        <p:nvSpPr>
          <p:cNvPr id="4" name="Slide Number Placeholder 3"/>
          <p:cNvSpPr>
            <a:spLocks noGrp="1"/>
          </p:cNvSpPr>
          <p:nvPr>
            <p:ph type="sldNum" sz="quarter" idx="10"/>
          </p:nvPr>
        </p:nvSpPr>
        <p:spPr/>
        <p:txBody>
          <a:bodyPr/>
          <a:lstStyle/>
          <a:p>
            <a:pPr>
              <a:defRPr/>
            </a:pPr>
            <a:fld id="{57414F14-C132-481C-B6BA-C519113B2900}" type="slidenum">
              <a:rPr lang="en-US" smtClean="0"/>
              <a:pPr>
                <a:defRPr/>
              </a:pPr>
              <a:t>9</a:t>
            </a:fld>
            <a:endParaRPr lang="en-US"/>
          </a:p>
        </p:txBody>
      </p:sp>
    </p:spTree>
    <p:extLst>
      <p:ext uri="{BB962C8B-B14F-4D97-AF65-F5344CB8AC3E}">
        <p14:creationId xmlns:p14="http://schemas.microsoft.com/office/powerpoint/2010/main" val="3084645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DA33FDD-5026-46A5-B215-9173D6C8C23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1C49A17-8FC3-4ECB-A80F-5C4A585110D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25538"/>
            <a:ext cx="2057400" cy="4103687"/>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125538"/>
            <a:ext cx="6019800" cy="4103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B50BF19-5793-44E2-9FF7-AD16CFE92C8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00CA6DB-D110-44E6-89CC-6DD1B85C8A4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3CE3F93-4024-46F7-81C6-10CC0A9C4CD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CC45FCC-2479-4325-A1A8-99469340772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484313"/>
            <a:ext cx="4038600" cy="4176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484313"/>
            <a:ext cx="4038600" cy="4176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A7FD635-161F-40D3-908A-2C4DAAB077D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3E5DECAB-517C-4A05-8CD8-F438D100987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E20466BD-4CE9-4114-8F2A-D258CA53C19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21252DFE-D994-4724-9B30-A3ABFBE5229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4E46DF5-CDA4-4441-8C9D-1AB3601CA34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A9B2F1A-380E-4725-9465-271546CB842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7926C5A-30F5-4725-8326-6AD8F607222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5C28C3F-9C7A-450F-A1F4-D6F49548C4C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386387"/>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386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4502527-BD4F-417D-966E-0125BAF3F7C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2B8627-4330-4034-A385-C9EA3410BF5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74A961-4484-4580-8AFA-9FFB4309268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A1E891-AF27-4680-A5F1-1EFA1F75B1A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81BB89-4BB5-4284-9910-253F05DF2FC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6941B6-3BB8-4D59-94DD-63E8B3BC504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9F81A8-4747-4874-842B-D4752CD2111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D16F04-74D4-412E-9282-C863D4C14EB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5442F2C-CD31-4714-BA32-989390DE93F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DCDB45-2A21-46A4-AD3B-39F8D0A8CBE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3B4835-5F62-48A9-90C0-66D1874A1D2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68C20-75F3-495C-A979-FB3941A207F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0A59BF-69B8-4311-AE3F-E0B6F8EEB17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15250" cy="706437"/>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0B633AF-5A5F-492D-8375-92E65A30695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15250" cy="706437"/>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1E4AC4-C701-4FB6-B412-79F218FBB35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15250" cy="706437"/>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lipArt Placeholder 3"/>
          <p:cNvSpPr>
            <a:spLocks noGrp="1"/>
          </p:cNvSpPr>
          <p:nvPr>
            <p:ph type="clipArt" sz="half" idx="2"/>
          </p:nvPr>
        </p:nvSpPr>
        <p:spPr>
          <a:xfrm>
            <a:off x="4648200" y="1600200"/>
            <a:ext cx="4038600" cy="4525963"/>
          </a:xfrm>
          <a:prstGeom prst="rect">
            <a:avLst/>
          </a:prstGeom>
        </p:spPr>
        <p:txBody>
          <a:bodyPr/>
          <a:lstStyle/>
          <a:p>
            <a:pPr lvl="0"/>
            <a:endParaRPr lang="en-CA"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5133D-C62B-4A28-89D5-608A0CB0FCB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403" name="Picture 43" descr="template power point_cover"/>
          <p:cNvPicPr>
            <a:picLocks noChangeAspect="1" noChangeArrowheads="1"/>
          </p:cNvPicPr>
          <p:nvPr/>
        </p:nvPicPr>
        <p:blipFill>
          <a:blip r:embed="rId2"/>
          <a:srcRect/>
          <a:stretch>
            <a:fillRect/>
          </a:stretch>
        </p:blipFill>
        <p:spPr bwMode="auto">
          <a:xfrm>
            <a:off x="0" y="128588"/>
            <a:ext cx="9144000" cy="6650037"/>
          </a:xfrm>
          <a:prstGeom prst="rect">
            <a:avLst/>
          </a:prstGeom>
          <a:noFill/>
        </p:spPr>
      </p:pic>
      <p:sp>
        <p:nvSpPr>
          <p:cNvPr id="15385" name="Rectangle 25"/>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15386" name="Rectangle 26"/>
          <p:cNvSpPr>
            <a:spLocks noChangeArrowheads="1"/>
          </p:cNvSpPr>
          <p:nvPr/>
        </p:nvSpPr>
        <p:spPr bwMode="auto">
          <a:xfrm>
            <a:off x="549275" y="1535113"/>
            <a:ext cx="8034338" cy="995362"/>
          </a:xfrm>
          <a:prstGeom prst="rect">
            <a:avLst/>
          </a:prstGeom>
          <a:solidFill>
            <a:srgbClr val="DDDDDD"/>
          </a:solidFill>
          <a:ln w="76200">
            <a:solidFill>
              <a:srgbClr val="00B173"/>
            </a:solidFill>
            <a:miter lim="800000"/>
            <a:headEnd/>
            <a:tailEnd/>
          </a:ln>
          <a:effectLst/>
        </p:spPr>
        <p:txBody>
          <a:bodyPr/>
          <a:lstStyle/>
          <a:p>
            <a:pPr algn="ctr">
              <a:spcBef>
                <a:spcPct val="20000"/>
              </a:spcBef>
            </a:pPr>
            <a:endParaRPr lang="en-US" sz="2400"/>
          </a:p>
        </p:txBody>
      </p:sp>
      <p:sp>
        <p:nvSpPr>
          <p:cNvPr id="15384" name="Rectangle 24"/>
          <p:cNvSpPr>
            <a:spLocks noGrp="1" noChangeArrowheads="1"/>
          </p:cNvSpPr>
          <p:nvPr>
            <p:ph type="ctrTitle" sz="quarter"/>
          </p:nvPr>
        </p:nvSpPr>
        <p:spPr>
          <a:xfrm>
            <a:off x="574675" y="1292225"/>
            <a:ext cx="7996238" cy="1470025"/>
          </a:xfrm>
        </p:spPr>
        <p:txBody>
          <a:bodyPr/>
          <a:lstStyle>
            <a:lvl1pPr marL="0" algn="ctr">
              <a:defRPr/>
            </a:lvl1p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2708275"/>
            <a:ext cx="4038600" cy="2520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2708275"/>
            <a:ext cx="4038600" cy="2520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0C59317-B304-4B61-9054-441618625AE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1813" y="2057400"/>
            <a:ext cx="3983037" cy="3946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7250" y="2057400"/>
            <a:ext cx="3983038" cy="3946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8113" y="766763"/>
            <a:ext cx="2162175" cy="5237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766763"/>
            <a:ext cx="6335713" cy="5237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15250" cy="706437"/>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8D1E4AC4-C701-4FB6-B412-79F218FBB35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403" name="Picture 43" descr="template power point_cover"/>
          <p:cNvPicPr>
            <a:picLocks noChangeAspect="1" noChangeArrowheads="1"/>
          </p:cNvPicPr>
          <p:nvPr userDrawn="1"/>
        </p:nvPicPr>
        <p:blipFill>
          <a:blip r:embed="rId2" cstate="print"/>
          <a:srcRect/>
          <a:stretch>
            <a:fillRect/>
          </a:stretch>
        </p:blipFill>
        <p:spPr bwMode="auto">
          <a:xfrm>
            <a:off x="0" y="128588"/>
            <a:ext cx="9144000" cy="6650037"/>
          </a:xfrm>
          <a:prstGeom prst="rect">
            <a:avLst/>
          </a:prstGeom>
          <a:noFill/>
        </p:spPr>
      </p:pic>
      <p:sp>
        <p:nvSpPr>
          <p:cNvPr id="15385" name="Rectangle 25"/>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5386" name="Rectangle 26"/>
          <p:cNvSpPr>
            <a:spLocks noChangeArrowheads="1"/>
          </p:cNvSpPr>
          <p:nvPr userDrawn="1"/>
        </p:nvSpPr>
        <p:spPr bwMode="auto">
          <a:xfrm>
            <a:off x="549275" y="1535114"/>
            <a:ext cx="8034339" cy="995362"/>
          </a:xfrm>
          <a:prstGeom prst="rect">
            <a:avLst/>
          </a:prstGeom>
          <a:solidFill>
            <a:srgbClr val="DDDDDD"/>
          </a:solidFill>
          <a:ln w="76200">
            <a:solidFill>
              <a:srgbClr val="00B173"/>
            </a:solidFill>
            <a:miter lim="800000"/>
            <a:headEnd/>
            <a:tailEnd/>
          </a:ln>
          <a:effectLst/>
        </p:spPr>
        <p:txBody>
          <a:bodyPr/>
          <a:lstStyle/>
          <a:p>
            <a:pPr algn="ctr">
              <a:spcBef>
                <a:spcPct val="20000"/>
              </a:spcBef>
            </a:pPr>
            <a:endParaRPr lang="en-US" sz="2400">
              <a:solidFill>
                <a:srgbClr val="000000"/>
              </a:solidFill>
            </a:endParaRPr>
          </a:p>
        </p:txBody>
      </p:sp>
      <p:sp>
        <p:nvSpPr>
          <p:cNvPr id="15384" name="Rectangle 24"/>
          <p:cNvSpPr>
            <a:spLocks noGrp="1" noChangeArrowheads="1"/>
          </p:cNvSpPr>
          <p:nvPr>
            <p:ph type="ctrTitle" sz="quarter"/>
          </p:nvPr>
        </p:nvSpPr>
        <p:spPr>
          <a:xfrm>
            <a:off x="574675" y="1292226"/>
            <a:ext cx="7996239" cy="1470025"/>
          </a:xfrm>
        </p:spPr>
        <p:txBody>
          <a:bodyPr/>
          <a:lstStyle>
            <a:lvl1pPr marL="0" algn="ctr">
              <a:defRPr/>
            </a:lvl1pPr>
          </a:lstStyle>
          <a:p>
            <a:r>
              <a:rPr lang="en-US"/>
              <a:t>Click to edit Master title style</a:t>
            </a:r>
          </a:p>
        </p:txBody>
      </p:sp>
    </p:spTree>
    <p:extLst>
      <p:ext uri="{BB962C8B-B14F-4D97-AF65-F5344CB8AC3E}">
        <p14:creationId xmlns:p14="http://schemas.microsoft.com/office/powerpoint/2010/main" val="2736880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FCA56600-8F09-405B-9A62-7ED706C37F5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9769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60122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1814" y="2057401"/>
            <a:ext cx="3983037" cy="3946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7250" y="2057401"/>
            <a:ext cx="3983039" cy="3946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5096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678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27140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561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57159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47140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9056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8114" y="766764"/>
            <a:ext cx="2162175" cy="5237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 y="766764"/>
            <a:ext cx="6335713" cy="5237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3197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B087CA06-EE00-43E3-8A36-CD8BC5BB2FD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47813" y="274638"/>
            <a:ext cx="7138987" cy="7064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84313"/>
            <a:ext cx="4038600" cy="41767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4313"/>
            <a:ext cx="4038600" cy="41767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26175"/>
            <a:ext cx="1066800" cy="476250"/>
          </a:xfrm>
          <a:prstGeom prst="rect">
            <a:avLst/>
          </a:prstGeo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1676400" y="6229350"/>
            <a:ext cx="2895600" cy="476250"/>
          </a:xfrm>
          <a:prstGeom prst="rect">
            <a:avLst/>
          </a:prstGeo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4724400" y="6229350"/>
            <a:ext cx="1143000" cy="476250"/>
          </a:xfrm>
          <a:prstGeom prst="rect">
            <a:avLst/>
          </a:prstGeom>
        </p:spPr>
        <p:txBody>
          <a:bodyPr/>
          <a:lstStyle>
            <a:lvl1pPr>
              <a:defRPr/>
            </a:lvl1pPr>
          </a:lstStyle>
          <a:p>
            <a:fld id="{8A5544CB-CB3E-4412-AD46-F73B088471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62276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1447B9EE-6243-40CA-800A-D7D36FED626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66C1522-7B1A-4838-8960-08248E81140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30766828-51C1-43E5-A0E6-435D83F0915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2" descr="background 1 - colour border shade"/>
          <p:cNvPicPr>
            <a:picLocks noChangeAspect="1" noChangeArrowheads="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43" name="Rectangle 3"/>
          <p:cNvSpPr>
            <a:spLocks noGrp="1" noChangeArrowheads="1"/>
          </p:cNvSpPr>
          <p:nvPr>
            <p:ph type="title"/>
          </p:nvPr>
        </p:nvSpPr>
        <p:spPr bwMode="auto">
          <a:xfrm>
            <a:off x="2843213" y="1125538"/>
            <a:ext cx="4897437" cy="935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4" name="Rectangle 4"/>
          <p:cNvSpPr>
            <a:spLocks noGrp="1" noChangeArrowheads="1"/>
          </p:cNvSpPr>
          <p:nvPr>
            <p:ph type="body" idx="1"/>
          </p:nvPr>
        </p:nvSpPr>
        <p:spPr bwMode="auto">
          <a:xfrm>
            <a:off x="457200" y="2708275"/>
            <a:ext cx="8229600" cy="2520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184325" name="Rectangle 5"/>
          <p:cNvSpPr>
            <a:spLocks noGrp="1" noChangeArrowheads="1"/>
          </p:cNvSpPr>
          <p:nvPr>
            <p:ph type="dt" sz="half" idx="2"/>
          </p:nvPr>
        </p:nvSpPr>
        <p:spPr bwMode="auto">
          <a:xfrm>
            <a:off x="457200" y="6019800"/>
            <a:ext cx="1066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endParaRPr lang="en-US"/>
          </a:p>
        </p:txBody>
      </p:sp>
      <p:sp>
        <p:nvSpPr>
          <p:cNvPr id="184326" name="Rectangle 6"/>
          <p:cNvSpPr>
            <a:spLocks noGrp="1" noChangeArrowheads="1"/>
          </p:cNvSpPr>
          <p:nvPr>
            <p:ph type="ftr" sz="quarter" idx="3"/>
          </p:nvPr>
        </p:nvSpPr>
        <p:spPr bwMode="auto">
          <a:xfrm>
            <a:off x="1676400" y="60229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endParaRPr lang="en-US"/>
          </a:p>
        </p:txBody>
      </p:sp>
      <p:sp>
        <p:nvSpPr>
          <p:cNvPr id="184327" name="Rectangle 7"/>
          <p:cNvSpPr>
            <a:spLocks noGrp="1" noChangeArrowheads="1"/>
          </p:cNvSpPr>
          <p:nvPr>
            <p:ph type="sldNum" sz="quarter" idx="4"/>
          </p:nvPr>
        </p:nvSpPr>
        <p:spPr bwMode="auto">
          <a:xfrm>
            <a:off x="4724400" y="6022975"/>
            <a:ext cx="1143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8DD16B3F-7370-4DA3-B9D2-A247DCE961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2800">
          <a:solidFill>
            <a:schemeClr val="tx1"/>
          </a:solidFill>
          <a:latin typeface="+mj-lt"/>
          <a:ea typeface="+mj-ea"/>
          <a:cs typeface="+mj-cs"/>
        </a:defRPr>
      </a:lvl1pPr>
      <a:lvl2pPr algn="ctr" rtl="0" eaLnBrk="0" fontAlgn="base" hangingPunct="0">
        <a:spcBef>
          <a:spcPct val="0"/>
        </a:spcBef>
        <a:spcAft>
          <a:spcPct val="0"/>
        </a:spcAft>
        <a:defRPr sz="2800">
          <a:solidFill>
            <a:schemeClr val="tx1"/>
          </a:solidFill>
          <a:latin typeface="Arial" charset="0"/>
        </a:defRPr>
      </a:lvl2pPr>
      <a:lvl3pPr algn="ctr" rtl="0" eaLnBrk="0" fontAlgn="base" hangingPunct="0">
        <a:spcBef>
          <a:spcPct val="0"/>
        </a:spcBef>
        <a:spcAft>
          <a:spcPct val="0"/>
        </a:spcAft>
        <a:defRPr sz="2800">
          <a:solidFill>
            <a:schemeClr val="tx1"/>
          </a:solidFill>
          <a:latin typeface="Arial" charset="0"/>
        </a:defRPr>
      </a:lvl3pPr>
      <a:lvl4pPr algn="ctr" rtl="0" eaLnBrk="0" fontAlgn="base" hangingPunct="0">
        <a:spcBef>
          <a:spcPct val="0"/>
        </a:spcBef>
        <a:spcAft>
          <a:spcPct val="0"/>
        </a:spcAft>
        <a:defRPr sz="2800">
          <a:solidFill>
            <a:schemeClr val="tx1"/>
          </a:solidFill>
          <a:latin typeface="Arial" charset="0"/>
        </a:defRPr>
      </a:lvl4pPr>
      <a:lvl5pPr algn="ctr" rtl="0" eaLnBrk="0" fontAlgn="base" hangingPunct="0">
        <a:spcBef>
          <a:spcPct val="0"/>
        </a:spcBef>
        <a:spcAft>
          <a:spcPct val="0"/>
        </a:spcAft>
        <a:defRPr sz="2800">
          <a:solidFill>
            <a:schemeClr val="tx1"/>
          </a:solidFill>
          <a:latin typeface="Arial" charset="0"/>
        </a:defRPr>
      </a:lvl5pPr>
      <a:lvl6pPr marL="457200" algn="ctr" rtl="0" fontAlgn="base">
        <a:spcBef>
          <a:spcPct val="0"/>
        </a:spcBef>
        <a:spcAft>
          <a:spcPct val="0"/>
        </a:spcAft>
        <a:defRPr sz="2800">
          <a:solidFill>
            <a:schemeClr val="tx1"/>
          </a:solidFill>
          <a:latin typeface="Arial" charset="0"/>
        </a:defRPr>
      </a:lvl6pPr>
      <a:lvl7pPr marL="914400" algn="ctr" rtl="0" fontAlgn="base">
        <a:spcBef>
          <a:spcPct val="0"/>
        </a:spcBef>
        <a:spcAft>
          <a:spcPct val="0"/>
        </a:spcAft>
        <a:defRPr sz="2800">
          <a:solidFill>
            <a:schemeClr val="tx1"/>
          </a:solidFill>
          <a:latin typeface="Arial" charset="0"/>
        </a:defRPr>
      </a:lvl7pPr>
      <a:lvl8pPr marL="1371600" algn="ctr" rtl="0" fontAlgn="base">
        <a:spcBef>
          <a:spcPct val="0"/>
        </a:spcBef>
        <a:spcAft>
          <a:spcPct val="0"/>
        </a:spcAft>
        <a:defRPr sz="2800">
          <a:solidFill>
            <a:schemeClr val="tx1"/>
          </a:solidFill>
          <a:latin typeface="Arial" charset="0"/>
        </a:defRPr>
      </a:lvl8pPr>
      <a:lvl9pPr marL="1828800" algn="ctr" rtl="0" fontAlgn="base">
        <a:spcBef>
          <a:spcPct val="0"/>
        </a:spcBef>
        <a:spcAft>
          <a:spcPct val="0"/>
        </a:spcAft>
        <a:defRPr sz="2800">
          <a:solidFill>
            <a:schemeClr val="tx1"/>
          </a:solidFill>
          <a:latin typeface="Arial" charset="0"/>
        </a:defRPr>
      </a:lvl9pPr>
    </p:titleStyle>
    <p:bodyStyle>
      <a:lvl1pPr marL="342900" indent="-342900" algn="ctr" rtl="0" eaLnBrk="0" fontAlgn="base" hangingPunct="0">
        <a:spcBef>
          <a:spcPct val="20000"/>
        </a:spcBef>
        <a:spcAft>
          <a:spcPct val="0"/>
        </a:spcAft>
        <a:defRPr sz="4000">
          <a:solidFill>
            <a:schemeClr val="tx1"/>
          </a:solidFill>
          <a:latin typeface="+mn-lt"/>
          <a:ea typeface="+mn-ea"/>
          <a:cs typeface="+mn-cs"/>
        </a:defRPr>
      </a:lvl1pPr>
      <a:lvl2pPr marL="742950" indent="-285750" algn="ctr" rtl="0" eaLnBrk="0" fontAlgn="base" hangingPunct="0">
        <a:spcBef>
          <a:spcPct val="20000"/>
        </a:spcBef>
        <a:spcAft>
          <a:spcPct val="0"/>
        </a:spcAft>
        <a:defRPr sz="1500">
          <a:solidFill>
            <a:schemeClr val="tx1"/>
          </a:solidFill>
          <a:latin typeface="+mn-lt"/>
        </a:defRPr>
      </a:lvl2pPr>
      <a:lvl3pPr marL="1143000" indent="-228600" algn="l" rtl="0" eaLnBrk="0" fontAlgn="base" hangingPunct="0">
        <a:spcBef>
          <a:spcPct val="20000"/>
        </a:spcBef>
        <a:spcAft>
          <a:spcPct val="0"/>
        </a:spcAft>
        <a:buChar char="•"/>
        <a:defRPr sz="2400">
          <a:solidFill>
            <a:srgbClr val="173257"/>
          </a:solidFill>
          <a:latin typeface="+mn-lt"/>
        </a:defRPr>
      </a:lvl3pPr>
      <a:lvl4pPr marL="1600200" indent="-228600" algn="l" rtl="0" eaLnBrk="0" fontAlgn="base" hangingPunct="0">
        <a:spcBef>
          <a:spcPct val="20000"/>
        </a:spcBef>
        <a:spcAft>
          <a:spcPct val="0"/>
        </a:spcAft>
        <a:buChar char="–"/>
        <a:defRPr sz="2000">
          <a:solidFill>
            <a:srgbClr val="173257"/>
          </a:solidFill>
          <a:latin typeface="+mn-lt"/>
        </a:defRPr>
      </a:lvl4pPr>
      <a:lvl5pPr marL="2057400" indent="-228600" algn="l" rtl="0" eaLnBrk="0" fontAlgn="base" hangingPunct="0">
        <a:spcBef>
          <a:spcPct val="20000"/>
        </a:spcBef>
        <a:spcAft>
          <a:spcPct val="0"/>
        </a:spcAft>
        <a:buChar char="»"/>
        <a:defRPr sz="2000">
          <a:solidFill>
            <a:srgbClr val="173257"/>
          </a:solidFill>
          <a:latin typeface="+mn-lt"/>
        </a:defRPr>
      </a:lvl5pPr>
      <a:lvl6pPr marL="2514600" indent="-228600" algn="l" rtl="0" fontAlgn="base">
        <a:spcBef>
          <a:spcPct val="20000"/>
        </a:spcBef>
        <a:spcAft>
          <a:spcPct val="0"/>
        </a:spcAft>
        <a:buChar char="»"/>
        <a:defRPr sz="2000">
          <a:solidFill>
            <a:srgbClr val="173257"/>
          </a:solidFill>
          <a:latin typeface="+mn-lt"/>
        </a:defRPr>
      </a:lvl6pPr>
      <a:lvl7pPr marL="2971800" indent="-228600" algn="l" rtl="0" fontAlgn="base">
        <a:spcBef>
          <a:spcPct val="20000"/>
        </a:spcBef>
        <a:spcAft>
          <a:spcPct val="0"/>
        </a:spcAft>
        <a:buChar char="»"/>
        <a:defRPr sz="2000">
          <a:solidFill>
            <a:srgbClr val="173257"/>
          </a:solidFill>
          <a:latin typeface="+mn-lt"/>
        </a:defRPr>
      </a:lvl7pPr>
      <a:lvl8pPr marL="3429000" indent="-228600" algn="l" rtl="0" fontAlgn="base">
        <a:spcBef>
          <a:spcPct val="20000"/>
        </a:spcBef>
        <a:spcAft>
          <a:spcPct val="0"/>
        </a:spcAft>
        <a:buChar char="»"/>
        <a:defRPr sz="2000">
          <a:solidFill>
            <a:srgbClr val="173257"/>
          </a:solidFill>
          <a:latin typeface="+mn-lt"/>
        </a:defRPr>
      </a:lvl8pPr>
      <a:lvl9pPr marL="3886200" indent="-228600" algn="l" rtl="0" fontAlgn="base">
        <a:spcBef>
          <a:spcPct val="20000"/>
        </a:spcBef>
        <a:spcAft>
          <a:spcPct val="0"/>
        </a:spcAft>
        <a:buChar char="»"/>
        <a:defRPr sz="2000">
          <a:solidFill>
            <a:srgbClr val="173257"/>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2" descr="background 2 - colour border shade"/>
          <p:cNvPicPr>
            <a:picLocks noChangeAspect="1" noChangeArrowheads="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1267" name="Rectangle 3"/>
          <p:cNvSpPr>
            <a:spLocks noGrp="1" noChangeArrowheads="1"/>
          </p:cNvSpPr>
          <p:nvPr>
            <p:ph type="title"/>
          </p:nvPr>
        </p:nvSpPr>
        <p:spPr bwMode="auto">
          <a:xfrm>
            <a:off x="1547813" y="274638"/>
            <a:ext cx="7138987" cy="7064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8" name="Rectangle 4"/>
          <p:cNvSpPr>
            <a:spLocks noGrp="1" noChangeArrowheads="1"/>
          </p:cNvSpPr>
          <p:nvPr>
            <p:ph type="body" idx="1"/>
          </p:nvPr>
        </p:nvSpPr>
        <p:spPr bwMode="auto">
          <a:xfrm>
            <a:off x="457200" y="1484313"/>
            <a:ext cx="8229600" cy="41767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6373" name="Rectangle 5"/>
          <p:cNvSpPr>
            <a:spLocks noGrp="1" noChangeArrowheads="1"/>
          </p:cNvSpPr>
          <p:nvPr>
            <p:ph type="dt" sz="half" idx="2"/>
          </p:nvPr>
        </p:nvSpPr>
        <p:spPr bwMode="auto">
          <a:xfrm>
            <a:off x="457200" y="6226175"/>
            <a:ext cx="1066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endParaRPr lang="en-US"/>
          </a:p>
        </p:txBody>
      </p:sp>
      <p:sp>
        <p:nvSpPr>
          <p:cNvPr id="186374" name="Rectangle 6"/>
          <p:cNvSpPr>
            <a:spLocks noGrp="1" noChangeArrowheads="1"/>
          </p:cNvSpPr>
          <p:nvPr>
            <p:ph type="ftr" sz="quarter" idx="3"/>
          </p:nvPr>
        </p:nvSpPr>
        <p:spPr bwMode="auto">
          <a:xfrm>
            <a:off x="1676400" y="62293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endParaRPr lang="en-US"/>
          </a:p>
        </p:txBody>
      </p:sp>
      <p:sp>
        <p:nvSpPr>
          <p:cNvPr id="186375" name="Rectangle 7"/>
          <p:cNvSpPr>
            <a:spLocks noGrp="1" noChangeArrowheads="1"/>
          </p:cNvSpPr>
          <p:nvPr>
            <p:ph type="sldNum" sz="quarter" idx="4"/>
          </p:nvPr>
        </p:nvSpPr>
        <p:spPr bwMode="auto">
          <a:xfrm>
            <a:off x="4724400" y="6229350"/>
            <a:ext cx="1143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B5EABAA0-D6F4-43C3-92C0-96EE5C77FB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rtl="0" eaLnBrk="0" fontAlgn="base" hangingPunct="0">
        <a:spcBef>
          <a:spcPct val="0"/>
        </a:spcBef>
        <a:spcAft>
          <a:spcPct val="0"/>
        </a:spcAft>
        <a:defRPr sz="3800">
          <a:solidFill>
            <a:schemeClr val="tx1"/>
          </a:solidFill>
          <a:latin typeface="+mj-lt"/>
          <a:ea typeface="+mj-ea"/>
          <a:cs typeface="+mj-cs"/>
        </a:defRPr>
      </a:lvl1pPr>
      <a:lvl2pPr algn="l" rtl="0" eaLnBrk="0" fontAlgn="base" hangingPunct="0">
        <a:spcBef>
          <a:spcPct val="0"/>
        </a:spcBef>
        <a:spcAft>
          <a:spcPct val="0"/>
        </a:spcAft>
        <a:defRPr sz="3800">
          <a:solidFill>
            <a:schemeClr val="tx1"/>
          </a:solidFill>
          <a:latin typeface="Arial" charset="0"/>
        </a:defRPr>
      </a:lvl2pPr>
      <a:lvl3pPr algn="l" rtl="0" eaLnBrk="0" fontAlgn="base" hangingPunct="0">
        <a:spcBef>
          <a:spcPct val="0"/>
        </a:spcBef>
        <a:spcAft>
          <a:spcPct val="0"/>
        </a:spcAft>
        <a:defRPr sz="3800">
          <a:solidFill>
            <a:schemeClr val="tx1"/>
          </a:solidFill>
          <a:latin typeface="Arial" charset="0"/>
        </a:defRPr>
      </a:lvl3pPr>
      <a:lvl4pPr algn="l" rtl="0" eaLnBrk="0" fontAlgn="base" hangingPunct="0">
        <a:spcBef>
          <a:spcPct val="0"/>
        </a:spcBef>
        <a:spcAft>
          <a:spcPct val="0"/>
        </a:spcAft>
        <a:defRPr sz="3800">
          <a:solidFill>
            <a:schemeClr val="tx1"/>
          </a:solidFill>
          <a:latin typeface="Arial" charset="0"/>
        </a:defRPr>
      </a:lvl4pPr>
      <a:lvl5pPr algn="l" rtl="0" eaLnBrk="0" fontAlgn="base" hangingPunct="0">
        <a:spcBef>
          <a:spcPct val="0"/>
        </a:spcBef>
        <a:spcAft>
          <a:spcPct val="0"/>
        </a:spcAft>
        <a:defRPr sz="3800">
          <a:solidFill>
            <a:schemeClr val="tx1"/>
          </a:solidFill>
          <a:latin typeface="Arial" charset="0"/>
        </a:defRPr>
      </a:lvl5pPr>
      <a:lvl6pPr marL="457200" algn="l" rtl="0" fontAlgn="base">
        <a:spcBef>
          <a:spcPct val="0"/>
        </a:spcBef>
        <a:spcAft>
          <a:spcPct val="0"/>
        </a:spcAft>
        <a:defRPr sz="3800">
          <a:solidFill>
            <a:schemeClr val="tx1"/>
          </a:solidFill>
          <a:latin typeface="Arial" charset="0"/>
        </a:defRPr>
      </a:lvl6pPr>
      <a:lvl7pPr marL="914400" algn="l" rtl="0" fontAlgn="base">
        <a:spcBef>
          <a:spcPct val="0"/>
        </a:spcBef>
        <a:spcAft>
          <a:spcPct val="0"/>
        </a:spcAft>
        <a:defRPr sz="3800">
          <a:solidFill>
            <a:schemeClr val="tx1"/>
          </a:solidFill>
          <a:latin typeface="Arial" charset="0"/>
        </a:defRPr>
      </a:lvl7pPr>
      <a:lvl8pPr marL="1371600" algn="l" rtl="0" fontAlgn="base">
        <a:spcBef>
          <a:spcPct val="0"/>
        </a:spcBef>
        <a:spcAft>
          <a:spcPct val="0"/>
        </a:spcAft>
        <a:defRPr sz="3800">
          <a:solidFill>
            <a:schemeClr val="tx1"/>
          </a:solidFill>
          <a:latin typeface="Arial" charset="0"/>
        </a:defRPr>
      </a:lvl8pPr>
      <a:lvl9pPr marL="1828800" algn="l" rtl="0" fontAlgn="base">
        <a:spcBef>
          <a:spcPct val="0"/>
        </a:spcBef>
        <a:spcAft>
          <a:spcPct val="0"/>
        </a:spcAft>
        <a:defRPr sz="3800">
          <a:solidFill>
            <a:schemeClr val="tx1"/>
          </a:solidFill>
          <a:latin typeface="Arial" charset="0"/>
        </a:defRPr>
      </a:lvl9pPr>
    </p:titleStyle>
    <p:bodyStyle>
      <a:lvl1pPr marL="342900" indent="-342900" algn="l" rtl="0" eaLnBrk="0" fontAlgn="base" hangingPunct="0">
        <a:spcBef>
          <a:spcPct val="20000"/>
        </a:spcBef>
        <a:spcAft>
          <a:spcPct val="0"/>
        </a:spcAft>
        <a:defRPr sz="3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Font typeface="Arial" charset="0"/>
        <a:buChar char="–"/>
        <a:defRPr sz="2200">
          <a:solidFill>
            <a:schemeClr val="tx1"/>
          </a:solidFill>
          <a:latin typeface="+mn-lt"/>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Ø"/>
        <a:defRPr>
          <a:solidFill>
            <a:schemeClr val="tx1"/>
          </a:solidFill>
          <a:latin typeface="+mn-lt"/>
        </a:defRPr>
      </a:lvl5pPr>
      <a:lvl6pPr marL="2514600" indent="-228600" algn="l" rtl="0" fontAlgn="base">
        <a:spcBef>
          <a:spcPct val="20000"/>
        </a:spcBef>
        <a:spcAft>
          <a:spcPct val="0"/>
        </a:spcAft>
        <a:buFont typeface="Wingdings" pitchFamily="2" charset="2"/>
        <a:buChar char="Ø"/>
        <a:defRPr>
          <a:solidFill>
            <a:schemeClr val="tx1"/>
          </a:solidFill>
          <a:latin typeface="+mn-lt"/>
        </a:defRPr>
      </a:lvl6pPr>
      <a:lvl7pPr marL="2971800" indent="-228600" algn="l" rtl="0" fontAlgn="base">
        <a:spcBef>
          <a:spcPct val="20000"/>
        </a:spcBef>
        <a:spcAft>
          <a:spcPct val="0"/>
        </a:spcAft>
        <a:buFont typeface="Wingdings" pitchFamily="2" charset="2"/>
        <a:buChar char="Ø"/>
        <a:defRPr>
          <a:solidFill>
            <a:schemeClr val="tx1"/>
          </a:solidFill>
          <a:latin typeface="+mn-lt"/>
        </a:defRPr>
      </a:lvl7pPr>
      <a:lvl8pPr marL="3429000" indent="-228600" algn="l" rtl="0" fontAlgn="base">
        <a:spcBef>
          <a:spcPct val="20000"/>
        </a:spcBef>
        <a:spcAft>
          <a:spcPct val="0"/>
        </a:spcAft>
        <a:buFont typeface="Wingdings" pitchFamily="2" charset="2"/>
        <a:buChar char="Ø"/>
        <a:defRPr>
          <a:solidFill>
            <a:schemeClr val="tx1"/>
          </a:solidFill>
          <a:latin typeface="+mn-lt"/>
        </a:defRPr>
      </a:lvl8pPr>
      <a:lvl9pPr marL="3886200" indent="-228600" algn="l" rtl="0" fontAlgn="base">
        <a:spcBef>
          <a:spcPct val="20000"/>
        </a:spcBef>
        <a:spcAft>
          <a:spcPct val="0"/>
        </a:spcAft>
        <a:buFont typeface="Wingdings" pitchFamily="2" charset="2"/>
        <a:buChar char="Ø"/>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2" descr="background 3 colour border shade"/>
          <p:cNvPicPr>
            <a:picLocks noChangeAspect="1" noChangeArrowheads="1"/>
          </p:cNvPicPr>
          <p:nvPr/>
        </p:nvPicPr>
        <p:blipFill>
          <a:blip r:embed="rId16"/>
          <a:srcRect/>
          <a:stretch>
            <a:fillRect/>
          </a:stretch>
        </p:blipFill>
        <p:spPr bwMode="auto">
          <a:xfrm>
            <a:off x="0" y="0"/>
            <a:ext cx="9144000" cy="6858000"/>
          </a:xfrm>
          <a:prstGeom prst="rect">
            <a:avLst/>
          </a:prstGeom>
          <a:noFill/>
          <a:ln w="9525">
            <a:noFill/>
            <a:miter lim="800000"/>
            <a:headEnd/>
            <a:tailEnd/>
          </a:ln>
        </p:spPr>
      </p:pic>
      <p:sp>
        <p:nvSpPr>
          <p:cNvPr id="12291" name="Rectangle 3"/>
          <p:cNvSpPr>
            <a:spLocks noGrp="1" noChangeArrowheads="1"/>
          </p:cNvSpPr>
          <p:nvPr>
            <p:ph type="title"/>
          </p:nvPr>
        </p:nvSpPr>
        <p:spPr bwMode="auto">
          <a:xfrm>
            <a:off x="457200" y="274638"/>
            <a:ext cx="7715250" cy="7064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73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873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873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9506CEA-1D30-4947-96AF-48FF67BEA8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rtl="0" eaLnBrk="0" fontAlgn="base" hangingPunct="0">
        <a:spcBef>
          <a:spcPct val="0"/>
        </a:spcBef>
        <a:spcAft>
          <a:spcPct val="0"/>
        </a:spcAft>
        <a:defRPr sz="3200">
          <a:solidFill>
            <a:schemeClr val="tx1"/>
          </a:solidFill>
          <a:latin typeface="+mj-lt"/>
          <a:ea typeface="+mj-ea"/>
          <a:cs typeface="+mj-cs"/>
        </a:defRPr>
      </a:lvl1pPr>
      <a:lvl2pPr algn="l" rtl="0" eaLnBrk="0" fontAlgn="base" hangingPunct="0">
        <a:spcBef>
          <a:spcPct val="0"/>
        </a:spcBef>
        <a:spcAft>
          <a:spcPct val="0"/>
        </a:spcAft>
        <a:defRPr sz="3200">
          <a:solidFill>
            <a:schemeClr val="tx1"/>
          </a:solidFill>
          <a:latin typeface="Arial" charset="0"/>
        </a:defRPr>
      </a:lvl2pPr>
      <a:lvl3pPr algn="l" rtl="0" eaLnBrk="0" fontAlgn="base" hangingPunct="0">
        <a:spcBef>
          <a:spcPct val="0"/>
        </a:spcBef>
        <a:spcAft>
          <a:spcPct val="0"/>
        </a:spcAft>
        <a:defRPr sz="3200">
          <a:solidFill>
            <a:schemeClr val="tx1"/>
          </a:solidFill>
          <a:latin typeface="Arial" charset="0"/>
        </a:defRPr>
      </a:lvl3pPr>
      <a:lvl4pPr algn="l" rtl="0" eaLnBrk="0" fontAlgn="base" hangingPunct="0">
        <a:spcBef>
          <a:spcPct val="0"/>
        </a:spcBef>
        <a:spcAft>
          <a:spcPct val="0"/>
        </a:spcAft>
        <a:defRPr sz="3200">
          <a:solidFill>
            <a:schemeClr val="tx1"/>
          </a:solidFill>
          <a:latin typeface="Arial" charset="0"/>
        </a:defRPr>
      </a:lvl4pPr>
      <a:lvl5pPr algn="l" rtl="0" eaLnBrk="0" fontAlgn="base" hangingPunct="0">
        <a:spcBef>
          <a:spcPct val="0"/>
        </a:spcBef>
        <a:spcAft>
          <a:spcPct val="0"/>
        </a:spcAft>
        <a:defRPr sz="3200">
          <a:solidFill>
            <a:schemeClr val="tx1"/>
          </a:solidFill>
          <a:latin typeface="Arial" charset="0"/>
        </a:defRPr>
      </a:lvl5pPr>
      <a:lvl6pPr marL="457200" algn="l" rtl="0" fontAlgn="base">
        <a:spcBef>
          <a:spcPct val="0"/>
        </a:spcBef>
        <a:spcAft>
          <a:spcPct val="0"/>
        </a:spcAft>
        <a:defRPr sz="3200">
          <a:solidFill>
            <a:schemeClr val="tx1"/>
          </a:solidFill>
          <a:latin typeface="Arial" charset="0"/>
        </a:defRPr>
      </a:lvl6pPr>
      <a:lvl7pPr marL="914400" algn="l" rtl="0" fontAlgn="base">
        <a:spcBef>
          <a:spcPct val="0"/>
        </a:spcBef>
        <a:spcAft>
          <a:spcPct val="0"/>
        </a:spcAft>
        <a:defRPr sz="3200">
          <a:solidFill>
            <a:schemeClr val="tx1"/>
          </a:solidFill>
          <a:latin typeface="Arial" charset="0"/>
        </a:defRPr>
      </a:lvl7pPr>
      <a:lvl8pPr marL="1371600" algn="l" rtl="0" fontAlgn="base">
        <a:spcBef>
          <a:spcPct val="0"/>
        </a:spcBef>
        <a:spcAft>
          <a:spcPct val="0"/>
        </a:spcAft>
        <a:defRPr sz="3200">
          <a:solidFill>
            <a:schemeClr val="tx1"/>
          </a:solidFill>
          <a:latin typeface="Arial" charset="0"/>
        </a:defRPr>
      </a:lvl8pPr>
      <a:lvl9pPr marL="1828800" algn="l" rtl="0" fontAlgn="base">
        <a:spcBef>
          <a:spcPct val="0"/>
        </a:spcBef>
        <a:spcAft>
          <a:spcPct val="0"/>
        </a:spcAft>
        <a:defRPr sz="3200">
          <a:solidFill>
            <a:schemeClr val="tx1"/>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2" name="Picture 38" descr="template power point_inside"/>
          <p:cNvPicPr>
            <a:picLocks noChangeAspect="1" noChangeArrowheads="1"/>
          </p:cNvPicPr>
          <p:nvPr/>
        </p:nvPicPr>
        <p:blipFill>
          <a:blip r:embed="rId14"/>
          <a:srcRect/>
          <a:stretch>
            <a:fillRect/>
          </a:stretch>
        </p:blipFill>
        <p:spPr bwMode="auto">
          <a:xfrm>
            <a:off x="0" y="128588"/>
            <a:ext cx="9144000" cy="6650037"/>
          </a:xfrm>
          <a:prstGeom prst="rect">
            <a:avLst/>
          </a:prstGeom>
          <a:noFill/>
        </p:spPr>
      </p:pic>
      <p:sp>
        <p:nvSpPr>
          <p:cNvPr id="1040" name="Rectangle 16"/>
          <p:cNvSpPr>
            <a:spLocks noGrp="1" noChangeArrowheads="1"/>
          </p:cNvSpPr>
          <p:nvPr>
            <p:ph type="title"/>
          </p:nvPr>
        </p:nvSpPr>
        <p:spPr bwMode="auto">
          <a:xfrm>
            <a:off x="0" y="766763"/>
            <a:ext cx="863123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41" name="Rectangle 17"/>
          <p:cNvSpPr>
            <a:spLocks noGrp="1" noChangeArrowheads="1"/>
          </p:cNvSpPr>
          <p:nvPr>
            <p:ph type="body" idx="1"/>
          </p:nvPr>
        </p:nvSpPr>
        <p:spPr bwMode="auto">
          <a:xfrm>
            <a:off x="531813" y="2057400"/>
            <a:ext cx="8118475" cy="394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2" name="Text Box 28"/>
          <p:cNvSpPr txBox="1">
            <a:spLocks noChangeArrowheads="1"/>
          </p:cNvSpPr>
          <p:nvPr/>
        </p:nvSpPr>
        <p:spPr bwMode="auto">
          <a:xfrm>
            <a:off x="8340725" y="6284913"/>
            <a:ext cx="504825" cy="366712"/>
          </a:xfrm>
          <a:prstGeom prst="rect">
            <a:avLst/>
          </a:prstGeom>
          <a:noFill/>
          <a:ln w="9525">
            <a:noFill/>
            <a:miter lim="800000"/>
            <a:headEnd/>
            <a:tailEnd/>
          </a:ln>
          <a:effectLst/>
        </p:spPr>
        <p:txBody>
          <a:bodyPr>
            <a:spAutoFit/>
          </a:bodyPr>
          <a:lstStyle/>
          <a:p>
            <a:pPr algn="ctr">
              <a:spcBef>
                <a:spcPct val="50000"/>
              </a:spcBef>
            </a:pPr>
            <a:fld id="{E2E540CB-BDCD-4CD1-9E8F-5ECCE94076D5}" type="slidenum">
              <a:rPr lang="en-CA">
                <a:solidFill>
                  <a:schemeClr val="bg1"/>
                </a:solidFill>
              </a:rPr>
              <a:pPr algn="ctr">
                <a:spcBef>
                  <a:spcPct val="50000"/>
                </a:spcBef>
              </a:pPr>
              <a:t>‹#›</a:t>
            </a:fld>
            <a:endParaRPr lang="en-CA">
              <a:solidFill>
                <a:schemeClr val="bg1"/>
              </a:solidFill>
            </a:endParaRP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2"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marL="444500" algn="l" rtl="0" eaLnBrk="1" fontAlgn="base" hangingPunct="1">
        <a:spcBef>
          <a:spcPct val="0"/>
        </a:spcBef>
        <a:spcAft>
          <a:spcPct val="0"/>
        </a:spcAft>
        <a:defRPr sz="3600" b="1">
          <a:solidFill>
            <a:srgbClr val="0065BD"/>
          </a:solidFill>
          <a:latin typeface="+mj-lt"/>
          <a:ea typeface="+mj-ea"/>
          <a:cs typeface="+mj-cs"/>
        </a:defRPr>
      </a:lvl1pPr>
      <a:lvl2pPr marL="444500" algn="l" rtl="0" eaLnBrk="1" fontAlgn="base" hangingPunct="1">
        <a:spcBef>
          <a:spcPct val="0"/>
        </a:spcBef>
        <a:spcAft>
          <a:spcPct val="0"/>
        </a:spcAft>
        <a:defRPr sz="3600" b="1">
          <a:solidFill>
            <a:srgbClr val="0065BD"/>
          </a:solidFill>
          <a:latin typeface="Arial" charset="0"/>
        </a:defRPr>
      </a:lvl2pPr>
      <a:lvl3pPr marL="444500" algn="l" rtl="0" eaLnBrk="1" fontAlgn="base" hangingPunct="1">
        <a:spcBef>
          <a:spcPct val="0"/>
        </a:spcBef>
        <a:spcAft>
          <a:spcPct val="0"/>
        </a:spcAft>
        <a:defRPr sz="3600" b="1">
          <a:solidFill>
            <a:srgbClr val="0065BD"/>
          </a:solidFill>
          <a:latin typeface="Arial" charset="0"/>
        </a:defRPr>
      </a:lvl3pPr>
      <a:lvl4pPr marL="444500" algn="l" rtl="0" eaLnBrk="1" fontAlgn="base" hangingPunct="1">
        <a:spcBef>
          <a:spcPct val="0"/>
        </a:spcBef>
        <a:spcAft>
          <a:spcPct val="0"/>
        </a:spcAft>
        <a:defRPr sz="3600" b="1">
          <a:solidFill>
            <a:srgbClr val="0065BD"/>
          </a:solidFill>
          <a:latin typeface="Arial" charset="0"/>
        </a:defRPr>
      </a:lvl4pPr>
      <a:lvl5pPr marL="444500" algn="l" rtl="0" eaLnBrk="1" fontAlgn="base" hangingPunct="1">
        <a:spcBef>
          <a:spcPct val="0"/>
        </a:spcBef>
        <a:spcAft>
          <a:spcPct val="0"/>
        </a:spcAft>
        <a:defRPr sz="3600" b="1">
          <a:solidFill>
            <a:srgbClr val="0065BD"/>
          </a:solidFill>
          <a:latin typeface="Arial" charset="0"/>
        </a:defRPr>
      </a:lvl5pPr>
      <a:lvl6pPr marL="901700" algn="l" rtl="0" eaLnBrk="1" fontAlgn="base" hangingPunct="1">
        <a:spcBef>
          <a:spcPct val="0"/>
        </a:spcBef>
        <a:spcAft>
          <a:spcPct val="0"/>
        </a:spcAft>
        <a:defRPr sz="3600" b="1">
          <a:solidFill>
            <a:srgbClr val="0065BD"/>
          </a:solidFill>
          <a:latin typeface="Arial" charset="0"/>
        </a:defRPr>
      </a:lvl6pPr>
      <a:lvl7pPr marL="1358900" algn="l" rtl="0" eaLnBrk="1" fontAlgn="base" hangingPunct="1">
        <a:spcBef>
          <a:spcPct val="0"/>
        </a:spcBef>
        <a:spcAft>
          <a:spcPct val="0"/>
        </a:spcAft>
        <a:defRPr sz="3600" b="1">
          <a:solidFill>
            <a:srgbClr val="0065BD"/>
          </a:solidFill>
          <a:latin typeface="Arial" charset="0"/>
        </a:defRPr>
      </a:lvl7pPr>
      <a:lvl8pPr marL="1816100" algn="l" rtl="0" eaLnBrk="1" fontAlgn="base" hangingPunct="1">
        <a:spcBef>
          <a:spcPct val="0"/>
        </a:spcBef>
        <a:spcAft>
          <a:spcPct val="0"/>
        </a:spcAft>
        <a:defRPr sz="3600" b="1">
          <a:solidFill>
            <a:srgbClr val="0065BD"/>
          </a:solidFill>
          <a:latin typeface="Arial" charset="0"/>
        </a:defRPr>
      </a:lvl8pPr>
      <a:lvl9pPr marL="2273300" algn="l" rtl="0" eaLnBrk="1" fontAlgn="base" hangingPunct="1">
        <a:spcBef>
          <a:spcPct val="0"/>
        </a:spcBef>
        <a:spcAft>
          <a:spcPct val="0"/>
        </a:spcAft>
        <a:defRPr sz="3600" b="1">
          <a:solidFill>
            <a:srgbClr val="0065BD"/>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2" name="Picture 38" descr="template power point_inside"/>
          <p:cNvPicPr>
            <a:picLocks noChangeAspect="1" noChangeArrowheads="1"/>
          </p:cNvPicPr>
          <p:nvPr userDrawn="1"/>
        </p:nvPicPr>
        <p:blipFill>
          <a:blip r:embed="rId14" cstate="print"/>
          <a:srcRect/>
          <a:stretch>
            <a:fillRect/>
          </a:stretch>
        </p:blipFill>
        <p:spPr bwMode="auto">
          <a:xfrm>
            <a:off x="0" y="128588"/>
            <a:ext cx="9144000" cy="6650037"/>
          </a:xfrm>
          <a:prstGeom prst="rect">
            <a:avLst/>
          </a:prstGeom>
          <a:noFill/>
        </p:spPr>
      </p:pic>
      <p:sp>
        <p:nvSpPr>
          <p:cNvPr id="1040" name="Rectangle 16"/>
          <p:cNvSpPr>
            <a:spLocks noGrp="1" noChangeArrowheads="1"/>
          </p:cNvSpPr>
          <p:nvPr>
            <p:ph type="title"/>
          </p:nvPr>
        </p:nvSpPr>
        <p:spPr bwMode="auto">
          <a:xfrm>
            <a:off x="1" y="766763"/>
            <a:ext cx="8631239"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41" name="Rectangle 17"/>
          <p:cNvSpPr>
            <a:spLocks noGrp="1" noChangeArrowheads="1"/>
          </p:cNvSpPr>
          <p:nvPr>
            <p:ph type="body" idx="1"/>
          </p:nvPr>
        </p:nvSpPr>
        <p:spPr bwMode="auto">
          <a:xfrm>
            <a:off x="531813" y="2057401"/>
            <a:ext cx="8118475" cy="394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2" name="Text Box 28"/>
          <p:cNvSpPr txBox="1">
            <a:spLocks noChangeArrowheads="1"/>
          </p:cNvSpPr>
          <p:nvPr userDrawn="1"/>
        </p:nvSpPr>
        <p:spPr bwMode="auto">
          <a:xfrm>
            <a:off x="8340726" y="6284913"/>
            <a:ext cx="504825" cy="369332"/>
          </a:xfrm>
          <a:prstGeom prst="rect">
            <a:avLst/>
          </a:prstGeom>
          <a:noFill/>
          <a:ln w="9525">
            <a:noFill/>
            <a:miter lim="800000"/>
            <a:headEnd/>
            <a:tailEnd/>
          </a:ln>
          <a:effectLst/>
        </p:spPr>
        <p:txBody>
          <a:bodyPr>
            <a:spAutoFit/>
          </a:bodyPr>
          <a:lstStyle/>
          <a:p>
            <a:pPr algn="ctr">
              <a:spcBef>
                <a:spcPct val="50000"/>
              </a:spcBef>
            </a:pPr>
            <a:fld id="{F3270C64-A0ED-4919-8349-CD60513C326E}" type="slidenum">
              <a:rPr lang="en-CA">
                <a:solidFill>
                  <a:srgbClr val="FFFFFF"/>
                </a:solidFill>
              </a:rPr>
              <a:pPr algn="ctr">
                <a:spcBef>
                  <a:spcPct val="50000"/>
                </a:spcBef>
              </a:pPr>
              <a:t>‹#›</a:t>
            </a:fld>
            <a:endParaRPr lang="en-CA">
              <a:solidFill>
                <a:srgbClr val="FFFFFF"/>
              </a:solidFill>
            </a:endParaRPr>
          </a:p>
        </p:txBody>
      </p:sp>
    </p:spTree>
    <p:extLst>
      <p:ext uri="{BB962C8B-B14F-4D97-AF65-F5344CB8AC3E}">
        <p14:creationId xmlns:p14="http://schemas.microsoft.com/office/powerpoint/2010/main" val="411356679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marL="444500" algn="l" rtl="0" fontAlgn="base">
        <a:spcBef>
          <a:spcPct val="0"/>
        </a:spcBef>
        <a:spcAft>
          <a:spcPct val="0"/>
        </a:spcAft>
        <a:defRPr sz="3600" b="1">
          <a:solidFill>
            <a:srgbClr val="0065BD"/>
          </a:solidFill>
          <a:latin typeface="+mj-lt"/>
          <a:ea typeface="+mj-ea"/>
          <a:cs typeface="+mj-cs"/>
        </a:defRPr>
      </a:lvl1pPr>
      <a:lvl2pPr marL="444500" algn="l" rtl="0" fontAlgn="base">
        <a:spcBef>
          <a:spcPct val="0"/>
        </a:spcBef>
        <a:spcAft>
          <a:spcPct val="0"/>
        </a:spcAft>
        <a:defRPr sz="3600" b="1">
          <a:solidFill>
            <a:srgbClr val="0065BD"/>
          </a:solidFill>
          <a:latin typeface="Arial" charset="0"/>
        </a:defRPr>
      </a:lvl2pPr>
      <a:lvl3pPr marL="444500" algn="l" rtl="0" fontAlgn="base">
        <a:spcBef>
          <a:spcPct val="0"/>
        </a:spcBef>
        <a:spcAft>
          <a:spcPct val="0"/>
        </a:spcAft>
        <a:defRPr sz="3600" b="1">
          <a:solidFill>
            <a:srgbClr val="0065BD"/>
          </a:solidFill>
          <a:latin typeface="Arial" charset="0"/>
        </a:defRPr>
      </a:lvl3pPr>
      <a:lvl4pPr marL="444500" algn="l" rtl="0" fontAlgn="base">
        <a:spcBef>
          <a:spcPct val="0"/>
        </a:spcBef>
        <a:spcAft>
          <a:spcPct val="0"/>
        </a:spcAft>
        <a:defRPr sz="3600" b="1">
          <a:solidFill>
            <a:srgbClr val="0065BD"/>
          </a:solidFill>
          <a:latin typeface="Arial" charset="0"/>
        </a:defRPr>
      </a:lvl4pPr>
      <a:lvl5pPr marL="444500" algn="l" rtl="0" fontAlgn="base">
        <a:spcBef>
          <a:spcPct val="0"/>
        </a:spcBef>
        <a:spcAft>
          <a:spcPct val="0"/>
        </a:spcAft>
        <a:defRPr sz="3600" b="1">
          <a:solidFill>
            <a:srgbClr val="0065BD"/>
          </a:solidFill>
          <a:latin typeface="Arial" charset="0"/>
        </a:defRPr>
      </a:lvl5pPr>
      <a:lvl6pPr marL="901700" algn="l" rtl="0" fontAlgn="base">
        <a:spcBef>
          <a:spcPct val="0"/>
        </a:spcBef>
        <a:spcAft>
          <a:spcPct val="0"/>
        </a:spcAft>
        <a:defRPr sz="3600" b="1">
          <a:solidFill>
            <a:srgbClr val="0065BD"/>
          </a:solidFill>
          <a:latin typeface="Arial" charset="0"/>
        </a:defRPr>
      </a:lvl6pPr>
      <a:lvl7pPr marL="1358900" algn="l" rtl="0" fontAlgn="base">
        <a:spcBef>
          <a:spcPct val="0"/>
        </a:spcBef>
        <a:spcAft>
          <a:spcPct val="0"/>
        </a:spcAft>
        <a:defRPr sz="3600" b="1">
          <a:solidFill>
            <a:srgbClr val="0065BD"/>
          </a:solidFill>
          <a:latin typeface="Arial" charset="0"/>
        </a:defRPr>
      </a:lvl7pPr>
      <a:lvl8pPr marL="1816100" algn="l" rtl="0" fontAlgn="base">
        <a:spcBef>
          <a:spcPct val="0"/>
        </a:spcBef>
        <a:spcAft>
          <a:spcPct val="0"/>
        </a:spcAft>
        <a:defRPr sz="3600" b="1">
          <a:solidFill>
            <a:srgbClr val="0065BD"/>
          </a:solidFill>
          <a:latin typeface="Arial" charset="0"/>
        </a:defRPr>
      </a:lvl8pPr>
      <a:lvl9pPr marL="2273300" algn="l" rtl="0" fontAlgn="base">
        <a:spcBef>
          <a:spcPct val="0"/>
        </a:spcBef>
        <a:spcAft>
          <a:spcPct val="0"/>
        </a:spcAft>
        <a:defRPr sz="3600" b="1">
          <a:solidFill>
            <a:srgbClr val="0065BD"/>
          </a:solidFill>
          <a:latin typeface="Arial"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400">
          <a:solidFill>
            <a:schemeClr val="tx1"/>
          </a:solidFill>
          <a:latin typeface="+mn-lt"/>
        </a:defRPr>
      </a:lvl4pPr>
      <a:lvl5pPr marL="2057400" indent="-228600" algn="l" rtl="0" fontAlgn="base">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7.xml"/><Relationship Id="rId1" Type="http://schemas.openxmlformats.org/officeDocument/2006/relationships/tags" Target="../tags/tag2.xml"/><Relationship Id="rId5" Type="http://schemas.openxmlformats.org/officeDocument/2006/relationships/hyperlink" Target="https://creativecommons.org/licenses/by-nc-sa/4.0/" TargetMode="Externa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8.xml"/><Relationship Id="rId1" Type="http://schemas.openxmlformats.org/officeDocument/2006/relationships/tags" Target="../tags/tag11.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7.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3.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0.xml"/><Relationship Id="rId1" Type="http://schemas.openxmlformats.org/officeDocument/2006/relationships/tags" Target="../tags/tag1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8.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8.xml"/><Relationship Id="rId1" Type="http://schemas.openxmlformats.org/officeDocument/2006/relationships/tags" Target="../tags/tag1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3.xml"/><Relationship Id="rId1" Type="http://schemas.openxmlformats.org/officeDocument/2006/relationships/tags" Target="../tags/tag1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8.xml"/><Relationship Id="rId1" Type="http://schemas.openxmlformats.org/officeDocument/2006/relationships/tags" Target="../tags/tag18.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9.png"/><Relationship Id="rId2" Type="http://schemas.openxmlformats.org/officeDocument/2006/relationships/slideLayout" Target="../slideLayouts/slideLayout48.xml"/><Relationship Id="rId1" Type="http://schemas.openxmlformats.org/officeDocument/2006/relationships/tags" Target="../tags/tag1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19.xml"/><Relationship Id="rId7" Type="http://schemas.openxmlformats.org/officeDocument/2006/relationships/hyperlink" Target="//www.albertahealthservices.ca///upload.wikimedia.org/wikipedia/commons/f/f3/Tomatoes-on-the-bush.jpg" TargetMode="External"/><Relationship Id="rId2" Type="http://schemas.openxmlformats.org/officeDocument/2006/relationships/slideLayout" Target="../slideLayouts/slideLayout40.xml"/><Relationship Id="rId1" Type="http://schemas.openxmlformats.org/officeDocument/2006/relationships/tags" Target="../tags/tag20.xml"/><Relationship Id="rId6" Type="http://schemas.openxmlformats.org/officeDocument/2006/relationships/hyperlink" Target="mailto:kattebelletjeat@flickr.com" TargetMode="Externa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8.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hyperlink" Target="https://creativecommons.org/licenses/by-nc-sa/4.0/"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6.png"/><Relationship Id="rId2" Type="http://schemas.openxmlformats.org/officeDocument/2006/relationships/slideLayout" Target="../slideLayouts/slideLayout38.xml"/><Relationship Id="rId1" Type="http://schemas.openxmlformats.org/officeDocument/2006/relationships/tags" Target="../tags/tag2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7.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8.xml"/><Relationship Id="rId1" Type="http://schemas.openxmlformats.org/officeDocument/2006/relationships/tags" Target="../tags/tag23.xml"/><Relationship Id="rId5" Type="http://schemas.openxmlformats.org/officeDocument/2006/relationships/image" Target="../media/image38.pn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23.xml"/><Relationship Id="rId7" Type="http://schemas.openxmlformats.org/officeDocument/2006/relationships/image" Target="../media/image41.jpeg"/><Relationship Id="rId12" Type="http://schemas.openxmlformats.org/officeDocument/2006/relationships/image" Target="../media/image46.png"/><Relationship Id="rId2" Type="http://schemas.openxmlformats.org/officeDocument/2006/relationships/slideLayout" Target="../slideLayouts/slideLayout38.xml"/><Relationship Id="rId1" Type="http://schemas.openxmlformats.org/officeDocument/2006/relationships/tags" Target="../tags/tag24.xml"/><Relationship Id="rId6" Type="http://schemas.openxmlformats.org/officeDocument/2006/relationships/image" Target="../media/image37.jpeg"/><Relationship Id="rId11" Type="http://schemas.openxmlformats.org/officeDocument/2006/relationships/image" Target="../media/image45.jpeg"/><Relationship Id="rId5" Type="http://schemas.openxmlformats.org/officeDocument/2006/relationships/image" Target="../media/image40.jpeg"/><Relationship Id="rId10" Type="http://schemas.openxmlformats.org/officeDocument/2006/relationships/image" Target="../media/image44.jpeg"/><Relationship Id="rId4" Type="http://schemas.openxmlformats.org/officeDocument/2006/relationships/image" Target="../media/image39.jpeg"/><Relationship Id="rId9"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7.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7.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8.xml"/><Relationship Id="rId1" Type="http://schemas.openxmlformats.org/officeDocument/2006/relationships/tags" Target="../tags/tag2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0.xml"/><Relationship Id="rId1" Type="http://schemas.openxmlformats.org/officeDocument/2006/relationships/tags" Target="../tags/tag28.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0.xml"/><Relationship Id="rId1" Type="http://schemas.openxmlformats.org/officeDocument/2006/relationships/tags" Target="../tags/tag29.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0.xml"/><Relationship Id="rId1" Type="http://schemas.openxmlformats.org/officeDocument/2006/relationships/tags" Target="../tags/tag30.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8.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0.xml"/><Relationship Id="rId1" Type="http://schemas.openxmlformats.org/officeDocument/2006/relationships/tags" Target="../tags/tag31.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0.xml"/><Relationship Id="rId1" Type="http://schemas.openxmlformats.org/officeDocument/2006/relationships/tags" Target="../tags/tag32.xml"/><Relationship Id="rId4" Type="http://schemas.openxmlformats.org/officeDocument/2006/relationships/image" Target="../media/image53.w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0.xml"/><Relationship Id="rId1" Type="http://schemas.openxmlformats.org/officeDocument/2006/relationships/tags" Target="../tags/tag33.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0.xml"/><Relationship Id="rId1" Type="http://schemas.openxmlformats.org/officeDocument/2006/relationships/tags" Target="../tags/tag34.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34.xml"/><Relationship Id="rId7" Type="http://schemas.openxmlformats.org/officeDocument/2006/relationships/image" Target="../media/image59.png"/><Relationship Id="rId2" Type="http://schemas.openxmlformats.org/officeDocument/2006/relationships/slideLayout" Target="../slideLayouts/slideLayout40.xml"/><Relationship Id="rId1" Type="http://schemas.openxmlformats.org/officeDocument/2006/relationships/tags" Target="../tags/tag3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0.xml"/><Relationship Id="rId1" Type="http://schemas.openxmlformats.org/officeDocument/2006/relationships/tags" Target="../tags/tag36.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0.xml"/><Relationship Id="rId1" Type="http://schemas.openxmlformats.org/officeDocument/2006/relationships/tags" Target="../tags/tag37.xml"/><Relationship Id="rId5" Type="http://schemas.openxmlformats.org/officeDocument/2006/relationships/image" Target="../media/image63.jpe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8.xml"/><Relationship Id="rId1" Type="http://schemas.openxmlformats.org/officeDocument/2006/relationships/tags" Target="../tags/tag38.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7.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8.xml"/><Relationship Id="rId1" Type="http://schemas.openxmlformats.org/officeDocument/2006/relationships/tags" Target="../tags/tag40.xml"/><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8.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8.xml"/><Relationship Id="rId1" Type="http://schemas.openxmlformats.org/officeDocument/2006/relationships/tags" Target="../tags/tag41.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8.xml"/><Relationship Id="rId1" Type="http://schemas.openxmlformats.org/officeDocument/2006/relationships/tags" Target="../tags/tag42.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8.xml"/><Relationship Id="rId1" Type="http://schemas.openxmlformats.org/officeDocument/2006/relationships/tags" Target="../tags/tag43.xml"/><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8.xml"/><Relationship Id="rId1" Type="http://schemas.openxmlformats.org/officeDocument/2006/relationships/tags" Target="../tags/tag44.xml"/><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8.xml"/><Relationship Id="rId1" Type="http://schemas.openxmlformats.org/officeDocument/2006/relationships/tags" Target="../tags/tag45.xml"/><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8.xml"/><Relationship Id="rId1" Type="http://schemas.openxmlformats.org/officeDocument/2006/relationships/tags" Target="../tags/tag46.xml"/><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0.xml"/><Relationship Id="rId1" Type="http://schemas.openxmlformats.org/officeDocument/2006/relationships/tags" Target="../tags/tag47.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7.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8.xml"/><Relationship Id="rId1" Type="http://schemas.openxmlformats.org/officeDocument/2006/relationships/tags" Target="../tags/tag49.xml"/><Relationship Id="rId4" Type="http://schemas.openxmlformats.org/officeDocument/2006/relationships/image" Target="../media/image73.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2.xml"/><Relationship Id="rId1" Type="http://schemas.openxmlformats.org/officeDocument/2006/relationships/tags" Target="../tags/tag50.xml"/><Relationship Id="rId5" Type="http://schemas.openxmlformats.org/officeDocument/2006/relationships/image" Target="../media/image75.pn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7.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2.xml"/><Relationship Id="rId1" Type="http://schemas.openxmlformats.org/officeDocument/2006/relationships/tags" Target="../tags/tag51.xml"/><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8.xml"/><Relationship Id="rId1" Type="http://schemas.openxmlformats.org/officeDocument/2006/relationships/tags" Target="../tags/tag52.xml"/><Relationship Id="rId4" Type="http://schemas.openxmlformats.org/officeDocument/2006/relationships/image" Target="../media/image77.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8.xml"/><Relationship Id="rId1" Type="http://schemas.openxmlformats.org/officeDocument/2006/relationships/tags" Target="../tags/tag53.xml"/><Relationship Id="rId4" Type="http://schemas.openxmlformats.org/officeDocument/2006/relationships/image" Target="../media/image78.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0.xml"/><Relationship Id="rId1" Type="http://schemas.openxmlformats.org/officeDocument/2006/relationships/tags" Target="../tags/tag54.xml"/><Relationship Id="rId4" Type="http://schemas.openxmlformats.org/officeDocument/2006/relationships/image" Target="../media/image79.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7.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8.xml"/><Relationship Id="rId1" Type="http://schemas.openxmlformats.org/officeDocument/2006/relationships/tags" Target="../tags/tag56.xml"/><Relationship Id="rId5" Type="http://schemas.openxmlformats.org/officeDocument/2006/relationships/image" Target="../media/image81.jpeg"/><Relationship Id="rId4" Type="http://schemas.openxmlformats.org/officeDocument/2006/relationships/image" Target="../media/image80.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8.xml"/><Relationship Id="rId1" Type="http://schemas.openxmlformats.org/officeDocument/2006/relationships/tags" Target="../tags/tag57.xml"/><Relationship Id="rId4" Type="http://schemas.openxmlformats.org/officeDocument/2006/relationships/image" Target="../media/image81.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8.xml"/><Relationship Id="rId1" Type="http://schemas.openxmlformats.org/officeDocument/2006/relationships/tags" Target="../tags/tag58.xml"/><Relationship Id="rId4" Type="http://schemas.openxmlformats.org/officeDocument/2006/relationships/image" Target="../media/image82.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8.xml"/><Relationship Id="rId1" Type="http://schemas.openxmlformats.org/officeDocument/2006/relationships/tags" Target="../tags/tag59.xml"/><Relationship Id="rId4" Type="http://schemas.openxmlformats.org/officeDocument/2006/relationships/image" Target="../media/image83.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8.xml"/><Relationship Id="rId1" Type="http://schemas.openxmlformats.org/officeDocument/2006/relationships/tags" Target="../tags/tag60.xml"/><Relationship Id="rId4" Type="http://schemas.openxmlformats.org/officeDocument/2006/relationships/image" Target="../media/image8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3.xml"/><Relationship Id="rId1" Type="http://schemas.openxmlformats.org/officeDocument/2006/relationships/tags" Target="../tags/tag7.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2.xml"/><Relationship Id="rId1" Type="http://schemas.openxmlformats.org/officeDocument/2006/relationships/tags" Target="../tags/tag61.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61.xml.rels><?xml version="1.0" encoding="UTF-8" standalone="yes"?>
<Relationships xmlns="http://schemas.openxmlformats.org/package/2006/relationships"><Relationship Id="rId8" Type="http://schemas.openxmlformats.org/officeDocument/2006/relationships/hyperlink" Target="http://www.johnhelmer.com/products/full/97.jpg" TargetMode="External"/><Relationship Id="rId3" Type="http://schemas.openxmlformats.org/officeDocument/2006/relationships/notesSlide" Target="../notesSlides/notesSlide61.xml"/><Relationship Id="rId7" Type="http://schemas.openxmlformats.org/officeDocument/2006/relationships/image" Target="../media/image90.jpeg"/><Relationship Id="rId2" Type="http://schemas.openxmlformats.org/officeDocument/2006/relationships/slideLayout" Target="../slideLayouts/slideLayout38.xml"/><Relationship Id="rId1" Type="http://schemas.openxmlformats.org/officeDocument/2006/relationships/tags" Target="../tags/tag62.xml"/><Relationship Id="rId6" Type="http://schemas.openxmlformats.org/officeDocument/2006/relationships/hyperlink" Target="http://www.jrpromotions.net/images/baseball_cap.jpg" TargetMode="External"/><Relationship Id="rId5" Type="http://schemas.openxmlformats.org/officeDocument/2006/relationships/image" Target="../media/image89.jpeg"/><Relationship Id="rId4" Type="http://schemas.openxmlformats.org/officeDocument/2006/relationships/image" Target="../media/image88.jpeg"/><Relationship Id="rId9" Type="http://schemas.openxmlformats.org/officeDocument/2006/relationships/image" Target="../media/image91.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8.xml"/><Relationship Id="rId1" Type="http://schemas.openxmlformats.org/officeDocument/2006/relationships/tags" Target="../tags/tag63.xml"/><Relationship Id="rId4" Type="http://schemas.openxmlformats.org/officeDocument/2006/relationships/image" Target="../media/image92.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29.png"/><Relationship Id="rId2" Type="http://schemas.openxmlformats.org/officeDocument/2006/relationships/slideLayout" Target="../slideLayouts/slideLayout38.xml"/><Relationship Id="rId1" Type="http://schemas.openxmlformats.org/officeDocument/2006/relationships/tags" Target="../tags/tag6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8.xml"/><Relationship Id="rId1" Type="http://schemas.openxmlformats.org/officeDocument/2006/relationships/tags" Target="../tags/tag65.xml"/><Relationship Id="rId4" Type="http://schemas.openxmlformats.org/officeDocument/2006/relationships/image" Target="../media/image93.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8.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8.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8" Type="http://schemas.openxmlformats.org/officeDocument/2006/relationships/hyperlink" Target="mailto:Edmontonzone.environmentalhealth@ahs.ca" TargetMode="External"/><Relationship Id="rId3" Type="http://schemas.openxmlformats.org/officeDocument/2006/relationships/slideLayout" Target="../slideLayouts/slideLayout38.xml"/><Relationship Id="rId7" Type="http://schemas.openxmlformats.org/officeDocument/2006/relationships/hyperlink" Target="mailto:Northzone.environmentalhHealth@ahs.ca" TargetMode="External"/><Relationship Id="rId2" Type="http://schemas.openxmlformats.org/officeDocument/2006/relationships/tags" Target="../tags/tag68.xml"/><Relationship Id="rId1" Type="http://schemas.openxmlformats.org/officeDocument/2006/relationships/vmlDrawing" Target="../drawings/vmlDrawing1.vml"/><Relationship Id="rId6" Type="http://schemas.openxmlformats.org/officeDocument/2006/relationships/image" Target="../media/image94.wmf"/><Relationship Id="rId11" Type="http://schemas.openxmlformats.org/officeDocument/2006/relationships/hyperlink" Target="mailto:Southzone.environmentalhealth@ahs.ca" TargetMode="External"/><Relationship Id="rId5" Type="http://schemas.openxmlformats.org/officeDocument/2006/relationships/oleObject" Target="../embeddings/oleObject1.bin"/><Relationship Id="rId10" Type="http://schemas.openxmlformats.org/officeDocument/2006/relationships/hyperlink" Target="mailto:Calgaryzone.environmentalhealth@ahs.ca" TargetMode="External"/><Relationship Id="rId4" Type="http://schemas.openxmlformats.org/officeDocument/2006/relationships/notesSlide" Target="../notesSlides/notesSlide67.xml"/><Relationship Id="rId9" Type="http://schemas.openxmlformats.org/officeDocument/2006/relationships/hyperlink" Target="mailto:Centralzone.environmentalhealth@ahs.ca" TargetMode="Externa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8.xml"/><Relationship Id="rId1" Type="http://schemas.openxmlformats.org/officeDocument/2006/relationships/tags" Target="../tags/tag69.xml"/><Relationship Id="rId5" Type="http://schemas.openxmlformats.org/officeDocument/2006/relationships/hyperlink" Target="http://www.ahs.ca/eph" TargetMode="External"/><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8.xml"/><Relationship Id="rId1" Type="http://schemas.openxmlformats.org/officeDocument/2006/relationships/tags" Target="../tags/tag70.xml"/><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3.xml"/><Relationship Id="rId1" Type="http://schemas.openxmlformats.org/officeDocument/2006/relationships/tags" Target="../tags/tag8.xml"/><Relationship Id="rId5" Type="http://schemas.openxmlformats.org/officeDocument/2006/relationships/image" Target="../media/image11.wmf"/><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8.xml"/><Relationship Id="rId1" Type="http://schemas.openxmlformats.org/officeDocument/2006/relationships/tags" Target="../tags/tag7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8.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5.png"/><Relationship Id="rId2" Type="http://schemas.openxmlformats.org/officeDocument/2006/relationships/slideLayout" Target="../slideLayouts/slideLayout38.xml"/><Relationship Id="rId1" Type="http://schemas.openxmlformats.org/officeDocument/2006/relationships/tags" Target="../tags/tag10.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sz="quarter" idx="1"/>
          </p:nvPr>
        </p:nvSpPr>
        <p:spPr/>
        <p:txBody>
          <a:bodyPr/>
          <a:lstStyle/>
          <a:p>
            <a:endParaRPr lang="en-US" dirty="0"/>
          </a:p>
        </p:txBody>
      </p:sp>
      <p:sp>
        <p:nvSpPr>
          <p:cNvPr id="3" name="Title 2"/>
          <p:cNvSpPr>
            <a:spLocks noGrp="1"/>
          </p:cNvSpPr>
          <p:nvPr>
            <p:ph type="ctrTitle" sz="quarter"/>
          </p:nvPr>
        </p:nvSpPr>
        <p:spPr/>
        <p:txBody>
          <a:bodyPr/>
          <a:lstStyle/>
          <a:p>
            <a:r>
              <a:rPr lang="en-US" dirty="0" smtClean="0"/>
              <a:t>Alberta Food Safety Facts</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79713" y="2660915"/>
            <a:ext cx="5256583" cy="3504389"/>
          </a:xfrm>
          <a:prstGeom prst="rect">
            <a:avLst/>
          </a:prstGeom>
        </p:spPr>
      </p:pic>
      <p:sp>
        <p:nvSpPr>
          <p:cNvPr id="5" name="TextBox 4"/>
          <p:cNvSpPr txBox="1"/>
          <p:nvPr/>
        </p:nvSpPr>
        <p:spPr>
          <a:xfrm>
            <a:off x="7452320" y="5805264"/>
            <a:ext cx="1512168" cy="338554"/>
          </a:xfrm>
          <a:prstGeom prst="rect">
            <a:avLst/>
          </a:prstGeom>
          <a:noFill/>
        </p:spPr>
        <p:txBody>
          <a:bodyPr wrap="square" rtlCol="0">
            <a:spAutoFit/>
          </a:bodyPr>
          <a:lstStyle/>
          <a:p>
            <a:pPr algn="r"/>
            <a:r>
              <a:rPr lang="en-US" sz="800" dirty="0" smtClean="0"/>
              <a:t>PUB-0008-201806</a:t>
            </a:r>
            <a:endParaRPr lang="en-US" sz="800" dirty="0" smtClean="0"/>
          </a:p>
          <a:p>
            <a:pPr algn="r"/>
            <a:r>
              <a:rPr lang="en-US" sz="800" dirty="0" smtClean="0">
                <a:hlinkClick r:id="rId5"/>
              </a:rPr>
              <a:t>CC BY-NC-SA 4.0</a:t>
            </a:r>
            <a:endParaRPr lang="en-US" sz="800" dirty="0"/>
          </a:p>
        </p:txBody>
      </p:sp>
    </p:spTree>
    <p:custDataLst>
      <p:tags r:id="rId1"/>
    </p:custDataLst>
    <p:extLst>
      <p:ext uri="{BB962C8B-B14F-4D97-AF65-F5344CB8AC3E}">
        <p14:creationId xmlns:p14="http://schemas.microsoft.com/office/powerpoint/2010/main" val="199283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Symptoms</a:t>
            </a:r>
            <a:endParaRPr lang="en-US" dirty="0"/>
          </a:p>
        </p:txBody>
      </p:sp>
      <p:sp>
        <p:nvSpPr>
          <p:cNvPr id="6" name="Rectangle 3"/>
          <p:cNvSpPr>
            <a:spLocks noGrp="1" noChangeArrowheads="1"/>
          </p:cNvSpPr>
          <p:nvPr>
            <p:ph idx="1"/>
          </p:nvPr>
        </p:nvSpPr>
        <p:spPr>
          <a:xfrm>
            <a:off x="531813" y="2057400"/>
            <a:ext cx="4184203" cy="3946525"/>
          </a:xfrm>
        </p:spPr>
        <p:txBody>
          <a:bodyPr/>
          <a:lstStyle/>
          <a:p>
            <a:r>
              <a:rPr lang="en-US" sz="3200" dirty="0"/>
              <a:t>s</a:t>
            </a:r>
            <a:r>
              <a:rPr lang="en-US" sz="3200" dirty="0" smtClean="0"/>
              <a:t>tomach cramps</a:t>
            </a:r>
          </a:p>
          <a:p>
            <a:r>
              <a:rPr lang="en-US" sz="3200" dirty="0"/>
              <a:t>d</a:t>
            </a:r>
            <a:r>
              <a:rPr lang="en-US" sz="3200" dirty="0" smtClean="0"/>
              <a:t>iarrhea</a:t>
            </a:r>
            <a:endParaRPr lang="en-US" sz="3200" dirty="0"/>
          </a:p>
          <a:p>
            <a:r>
              <a:rPr lang="en-US" sz="3200" dirty="0"/>
              <a:t>v</a:t>
            </a:r>
            <a:r>
              <a:rPr lang="en-US" sz="3200" dirty="0" smtClean="0"/>
              <a:t>omiting</a:t>
            </a:r>
            <a:endParaRPr lang="en-US" sz="3200" dirty="0"/>
          </a:p>
          <a:p>
            <a:r>
              <a:rPr lang="en-US" sz="3200" dirty="0"/>
              <a:t>n</a:t>
            </a:r>
            <a:r>
              <a:rPr lang="en-US" sz="3200" dirty="0" smtClean="0"/>
              <a:t>ausea</a:t>
            </a:r>
            <a:endParaRPr lang="en-US" sz="3200" dirty="0"/>
          </a:p>
          <a:p>
            <a:r>
              <a:rPr lang="en-US" sz="3200" dirty="0"/>
              <a:t>f</a:t>
            </a:r>
            <a:r>
              <a:rPr lang="en-US" sz="3200" dirty="0" smtClean="0"/>
              <a:t>ever / headache</a:t>
            </a:r>
          </a:p>
          <a:p>
            <a:r>
              <a:rPr lang="en-US" sz="3200" dirty="0"/>
              <a:t>b</a:t>
            </a:r>
            <a:r>
              <a:rPr lang="en-US" sz="3200" dirty="0" smtClean="0"/>
              <a:t>ody </a:t>
            </a:r>
            <a:r>
              <a:rPr lang="en-US" sz="3200" dirty="0"/>
              <a:t>ache</a:t>
            </a:r>
          </a:p>
        </p:txBody>
      </p:sp>
      <p:pic>
        <p:nvPicPr>
          <p:cNvPr id="4099" name="Picture 3"/>
          <p:cNvPicPr>
            <a:picLocks noChangeAspect="1" noChangeArrowheads="1"/>
          </p:cNvPicPr>
          <p:nvPr/>
        </p:nvPicPr>
        <p:blipFill>
          <a:blip r:embed="rId4" cstate="email"/>
          <a:srcRect/>
          <a:stretch>
            <a:fillRect/>
          </a:stretch>
        </p:blipFill>
        <p:spPr bwMode="auto">
          <a:xfrm>
            <a:off x="4644008" y="2348880"/>
            <a:ext cx="3925178" cy="2902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1" name="Picture 5"/>
          <p:cNvPicPr>
            <a:picLocks noChangeAspect="1" noChangeArrowheads="1"/>
          </p:cNvPicPr>
          <p:nvPr/>
        </p:nvPicPr>
        <p:blipFill>
          <a:blip r:embed="rId5" cstate="email"/>
          <a:srcRect/>
          <a:stretch>
            <a:fillRect/>
          </a:stretch>
        </p:blipFill>
        <p:spPr bwMode="auto">
          <a:xfrm>
            <a:off x="4932040" y="1772816"/>
            <a:ext cx="3240360" cy="4356484"/>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054950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4000"/>
                                  </p:stCondLst>
                                  <p:childTnLst>
                                    <p:animEffect transition="out" filter="fade">
                                      <p:cBhvr>
                                        <p:cTn id="6" dur="500"/>
                                        <p:tgtEl>
                                          <p:spTgt spid="4101"/>
                                        </p:tgtEl>
                                      </p:cBhvr>
                                    </p:animEffect>
                                    <p:set>
                                      <p:cBhvr>
                                        <p:cTn id="7" dur="1" fill="hold">
                                          <p:stCondLst>
                                            <p:cond delay="499"/>
                                          </p:stCondLst>
                                        </p:cTn>
                                        <p:tgtEl>
                                          <p:spTgt spid="4101"/>
                                        </p:tgtEl>
                                        <p:attrNameLst>
                                          <p:attrName>style.visibility</p:attrName>
                                        </p:attrNameLst>
                                      </p:cBhvr>
                                      <p:to>
                                        <p:strVal val="hidden"/>
                                      </p:to>
                                    </p:set>
                                  </p:childTnLst>
                                </p:cTn>
                              </p:par>
                              <p:par>
                                <p:cTn id="8" presetID="10" presetClass="entr" presetSubtype="0" fill="hold" nodeType="withEffect">
                                  <p:stCondLst>
                                    <p:cond delay="5000"/>
                                  </p:stCondLst>
                                  <p:childTnLst>
                                    <p:set>
                                      <p:cBhvr>
                                        <p:cTn id="9" dur="1" fill="hold">
                                          <p:stCondLst>
                                            <p:cond delay="0"/>
                                          </p:stCondLst>
                                        </p:cTn>
                                        <p:tgtEl>
                                          <p:spTgt spid="4099"/>
                                        </p:tgtEl>
                                        <p:attrNameLst>
                                          <p:attrName>style.visibility</p:attrName>
                                        </p:attrNameLst>
                                      </p:cBhvr>
                                      <p:to>
                                        <p:strVal val="visible"/>
                                      </p:to>
                                    </p:set>
                                    <p:animEffect transition="in" filter="fade">
                                      <p:cBhvr>
                                        <p:cTn id="10"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sz="quarter" idx="1"/>
          </p:nvPr>
        </p:nvSpPr>
        <p:spPr/>
        <p:txBody>
          <a:bodyPr/>
          <a:lstStyle/>
          <a:p>
            <a:endParaRPr lang="en-CA"/>
          </a:p>
        </p:txBody>
      </p:sp>
      <p:sp>
        <p:nvSpPr>
          <p:cNvPr id="3" name="Title 2"/>
          <p:cNvSpPr>
            <a:spLocks noGrp="1"/>
          </p:cNvSpPr>
          <p:nvPr>
            <p:ph type="ctrTitle" sz="quarter"/>
          </p:nvPr>
        </p:nvSpPr>
        <p:spPr/>
        <p:txBody>
          <a:bodyPr/>
          <a:lstStyle/>
          <a:p>
            <a:r>
              <a:rPr lang="en-CA" dirty="0" smtClean="0"/>
              <a:t>What Makes </a:t>
            </a:r>
            <a:r>
              <a:rPr lang="en-CA" dirty="0"/>
              <a:t>P</a:t>
            </a:r>
            <a:r>
              <a:rPr lang="en-CA" dirty="0" smtClean="0"/>
              <a:t>eople </a:t>
            </a:r>
            <a:r>
              <a:rPr lang="en-CA" dirty="0"/>
              <a:t>S</a:t>
            </a:r>
            <a:r>
              <a:rPr lang="en-CA" dirty="0" smtClean="0"/>
              <a:t>ick</a:t>
            </a:r>
            <a:endParaRPr lang="en-CA" dirty="0"/>
          </a:p>
        </p:txBody>
      </p:sp>
    </p:spTree>
    <p:custDataLst>
      <p:tags r:id="rId1"/>
    </p:custDataLst>
    <p:extLst>
      <p:ext uri="{BB962C8B-B14F-4D97-AF65-F5344CB8AC3E}">
        <p14:creationId xmlns:p14="http://schemas.microsoft.com/office/powerpoint/2010/main" val="3211188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idx="4294967295"/>
          </p:nvPr>
        </p:nvSpPr>
        <p:spPr>
          <a:xfrm>
            <a:off x="239713" y="766763"/>
            <a:ext cx="8904287" cy="1143000"/>
          </a:xfrm>
        </p:spPr>
        <p:txBody>
          <a:bodyPr/>
          <a:lstStyle/>
          <a:p>
            <a:pPr marL="177800"/>
            <a:r>
              <a:rPr lang="en-CA" dirty="0" smtClean="0"/>
              <a:t>What Makes People Sick?</a:t>
            </a:r>
            <a:endParaRPr lang="en-CA" dirty="0"/>
          </a:p>
        </p:txBody>
      </p:sp>
      <p:sp>
        <p:nvSpPr>
          <p:cNvPr id="1327107" name="Rectangle 3"/>
          <p:cNvSpPr>
            <a:spLocks noGrp="1" noChangeArrowheads="1"/>
          </p:cNvSpPr>
          <p:nvPr>
            <p:ph type="body" idx="4294967295"/>
          </p:nvPr>
        </p:nvSpPr>
        <p:spPr>
          <a:xfrm>
            <a:off x="593499" y="1976665"/>
            <a:ext cx="8118475" cy="5014685"/>
          </a:xfrm>
        </p:spPr>
        <p:txBody>
          <a:bodyPr/>
          <a:lstStyle/>
          <a:p>
            <a:pPr marL="0" indent="0">
              <a:buNone/>
            </a:pPr>
            <a:r>
              <a:rPr lang="en-CA" sz="3200" dirty="0" smtClean="0"/>
              <a:t>Chemical contamination</a:t>
            </a:r>
          </a:p>
          <a:p>
            <a:pPr lvl="1">
              <a:buFont typeface="Arial" panose="020B0604020202020204" pitchFamily="34" charset="0"/>
              <a:buChar char="•"/>
            </a:pPr>
            <a:r>
              <a:rPr lang="en-CA" sz="2800" dirty="0"/>
              <a:t>p</a:t>
            </a:r>
            <a:r>
              <a:rPr lang="en-CA" sz="2800" dirty="0" smtClean="0"/>
              <a:t>oisonous substances not normally found in food</a:t>
            </a:r>
            <a:endParaRPr lang="en-CA" sz="2800" dirty="0"/>
          </a:p>
          <a:p>
            <a:pPr marL="0" indent="0">
              <a:buNone/>
            </a:pPr>
            <a:r>
              <a:rPr lang="en-CA" sz="3200" dirty="0"/>
              <a:t>Physical </a:t>
            </a:r>
            <a:r>
              <a:rPr lang="en-CA" sz="3200" dirty="0" smtClean="0"/>
              <a:t>contamination</a:t>
            </a:r>
          </a:p>
          <a:p>
            <a:pPr lvl="1">
              <a:buFont typeface="Arial" panose="020B0604020202020204" pitchFamily="34" charset="0"/>
              <a:buChar char="•"/>
            </a:pPr>
            <a:r>
              <a:rPr lang="en-CA" sz="2800" dirty="0"/>
              <a:t>f</a:t>
            </a:r>
            <a:r>
              <a:rPr lang="en-CA" sz="2800" dirty="0" smtClean="0"/>
              <a:t>oreign </a:t>
            </a:r>
            <a:r>
              <a:rPr lang="en-CA" sz="2800" dirty="0"/>
              <a:t>objects </a:t>
            </a:r>
            <a:endParaRPr lang="en-CA" sz="2800" dirty="0" smtClean="0"/>
          </a:p>
          <a:p>
            <a:pPr marL="0" indent="0">
              <a:buNone/>
            </a:pPr>
            <a:r>
              <a:rPr lang="en-CA" sz="3200" dirty="0" smtClean="0"/>
              <a:t>Biological </a:t>
            </a:r>
            <a:r>
              <a:rPr lang="en-CA" sz="3200" dirty="0"/>
              <a:t>contamination</a:t>
            </a:r>
          </a:p>
          <a:p>
            <a:pPr lvl="1">
              <a:buFont typeface="Arial" panose="020B0604020202020204" pitchFamily="34" charset="0"/>
              <a:buChar char="•"/>
            </a:pPr>
            <a:r>
              <a:rPr lang="en-CA" sz="2800" dirty="0"/>
              <a:t>p</a:t>
            </a:r>
            <a:r>
              <a:rPr lang="en-CA" sz="2800" dirty="0" smtClean="0"/>
              <a:t>athogens</a:t>
            </a:r>
            <a:endParaRPr lang="en-CA" sz="2800" dirty="0"/>
          </a:p>
          <a:p>
            <a:pPr lvl="1"/>
            <a:endParaRPr lang="en-CA" sz="2600" dirty="0" smtClean="0"/>
          </a:p>
        </p:txBody>
      </p:sp>
    </p:spTree>
    <p:custDataLst>
      <p:tags r:id="rId1"/>
    </p:custDataLst>
    <p:extLst>
      <p:ext uri="{BB962C8B-B14F-4D97-AF65-F5344CB8AC3E}">
        <p14:creationId xmlns:p14="http://schemas.microsoft.com/office/powerpoint/2010/main" val="751473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710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710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271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9427" name="Picture 3"/>
          <p:cNvPicPr>
            <a:picLocks noChangeAspect="1" noChangeArrowheads="1"/>
          </p:cNvPicPr>
          <p:nvPr/>
        </p:nvPicPr>
        <p:blipFill>
          <a:blip r:embed="rId4" cstate="email"/>
          <a:srcRect/>
          <a:stretch>
            <a:fillRect/>
          </a:stretch>
        </p:blipFill>
        <p:spPr bwMode="auto">
          <a:xfrm>
            <a:off x="5848121" y="1927337"/>
            <a:ext cx="3078163" cy="4093007"/>
          </a:xfrm>
          <a:prstGeom prst="rect">
            <a:avLst/>
          </a:prstGeom>
          <a:noFill/>
          <a:ln w="9525">
            <a:noFill/>
            <a:miter lim="800000"/>
            <a:headEnd/>
            <a:tailEnd/>
          </a:ln>
        </p:spPr>
      </p:pic>
      <p:sp>
        <p:nvSpPr>
          <p:cNvPr id="1347589" name="Rectangle 5"/>
          <p:cNvSpPr>
            <a:spLocks noChangeArrowheads="1"/>
          </p:cNvSpPr>
          <p:nvPr/>
        </p:nvSpPr>
        <p:spPr bwMode="auto">
          <a:xfrm>
            <a:off x="274638" y="796925"/>
            <a:ext cx="8869362" cy="1143000"/>
          </a:xfrm>
          <a:prstGeom prst="rect">
            <a:avLst/>
          </a:prstGeom>
          <a:noFill/>
          <a:ln w="12700">
            <a:noFill/>
            <a:miter lim="800000"/>
            <a:headEnd/>
            <a:tailEnd/>
          </a:ln>
        </p:spPr>
        <p:txBody>
          <a:bodyPr lIns="90488" tIns="44450" rIns="90488" bIns="44450" anchor="ctr"/>
          <a:lstStyle/>
          <a:p>
            <a:pPr marL="177800"/>
            <a:r>
              <a:rPr lang="en-CA" sz="3600" b="1" dirty="0" smtClean="0">
                <a:solidFill>
                  <a:srgbClr val="0065BD"/>
                </a:solidFill>
              </a:rPr>
              <a:t>Chemical Contamination			</a:t>
            </a:r>
            <a:endParaRPr lang="en-CA" sz="2400" b="1" dirty="0">
              <a:solidFill>
                <a:srgbClr val="0065BD"/>
              </a:solidFill>
            </a:endParaRPr>
          </a:p>
        </p:txBody>
      </p:sp>
      <p:sp>
        <p:nvSpPr>
          <p:cNvPr id="12" name="Content Placeholder 11"/>
          <p:cNvSpPr>
            <a:spLocks noGrp="1"/>
          </p:cNvSpPr>
          <p:nvPr>
            <p:ph sz="half" idx="2"/>
          </p:nvPr>
        </p:nvSpPr>
        <p:spPr>
          <a:xfrm>
            <a:off x="574222" y="1938565"/>
            <a:ext cx="5492750" cy="3946525"/>
          </a:xfrm>
        </p:spPr>
        <p:txBody>
          <a:bodyPr/>
          <a:lstStyle/>
          <a:p>
            <a:pPr marL="0" indent="0">
              <a:buNone/>
            </a:pPr>
            <a:r>
              <a:rPr lang="en-CA" sz="3200" dirty="0" smtClean="0"/>
              <a:t>What kind of chemicals are in a kitchen? </a:t>
            </a:r>
          </a:p>
          <a:p>
            <a:pPr marL="0" indent="0">
              <a:buNone/>
            </a:pPr>
            <a:endParaRPr lang="en-CA" sz="3200" dirty="0"/>
          </a:p>
          <a:p>
            <a:pPr marL="0" indent="0">
              <a:buNone/>
            </a:pPr>
            <a:r>
              <a:rPr lang="en-CA" sz="3200" dirty="0" smtClean="0"/>
              <a:t>What are the common mistakes when using or storing chemicals?</a:t>
            </a:r>
          </a:p>
        </p:txBody>
      </p:sp>
    </p:spTree>
    <p:custDataLst>
      <p:tags r:id="rId1"/>
    </p:custDataLst>
    <p:extLst>
      <p:ext uri="{BB962C8B-B14F-4D97-AF65-F5344CB8AC3E}">
        <p14:creationId xmlns:p14="http://schemas.microsoft.com/office/powerpoint/2010/main" val="3516298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Contamination</a:t>
            </a:r>
            <a:endParaRPr lang="en-US" dirty="0"/>
          </a:p>
        </p:txBody>
      </p:sp>
      <p:sp>
        <p:nvSpPr>
          <p:cNvPr id="3" name="Content Placeholder 2"/>
          <p:cNvSpPr>
            <a:spLocks noGrp="1"/>
          </p:cNvSpPr>
          <p:nvPr>
            <p:ph idx="1"/>
          </p:nvPr>
        </p:nvSpPr>
        <p:spPr>
          <a:xfrm>
            <a:off x="531813" y="2061529"/>
            <a:ext cx="8118475" cy="4557486"/>
          </a:xfrm>
        </p:spPr>
        <p:txBody>
          <a:bodyPr/>
          <a:lstStyle/>
          <a:p>
            <a:pPr marL="0" lvl="0" indent="0">
              <a:buNone/>
            </a:pPr>
            <a:r>
              <a:rPr lang="en-GB" sz="3200" dirty="0" smtClean="0"/>
              <a:t>Pieces of surfaces or equipment in kitchen</a:t>
            </a:r>
          </a:p>
          <a:p>
            <a:pPr lvl="1">
              <a:buFont typeface="Arial" panose="020B0604020202020204" pitchFamily="34" charset="0"/>
              <a:buChar char="•"/>
            </a:pPr>
            <a:r>
              <a:rPr lang="en-GB" sz="2800" dirty="0"/>
              <a:t>g</a:t>
            </a:r>
            <a:r>
              <a:rPr lang="en-GB" sz="2800" dirty="0" smtClean="0"/>
              <a:t>lass, metal, plastic, wood</a:t>
            </a:r>
            <a:endParaRPr lang="en-US" sz="2800" dirty="0" smtClean="0"/>
          </a:p>
          <a:p>
            <a:pPr>
              <a:buNone/>
            </a:pPr>
            <a:endParaRPr lang="en-US" sz="1000" dirty="0" smtClean="0"/>
          </a:p>
          <a:p>
            <a:pPr>
              <a:buNone/>
            </a:pPr>
            <a:endParaRPr lang="en-US" sz="1000" dirty="0" smtClean="0"/>
          </a:p>
          <a:p>
            <a:pPr marL="0" lvl="0" indent="0">
              <a:buNone/>
            </a:pPr>
            <a:r>
              <a:rPr lang="en-GB" sz="3200" dirty="0" smtClean="0"/>
              <a:t>Items coming off of a food handler</a:t>
            </a:r>
          </a:p>
          <a:p>
            <a:pPr lvl="1">
              <a:buFont typeface="Arial" panose="020B0604020202020204" pitchFamily="34" charset="0"/>
              <a:buChar char="•"/>
            </a:pPr>
            <a:r>
              <a:rPr lang="en-GB" sz="2800" dirty="0"/>
              <a:t>h</a:t>
            </a:r>
            <a:r>
              <a:rPr lang="en-GB" sz="2800" dirty="0" smtClean="0"/>
              <a:t>air, artificial nail, band-aid, jewellery</a:t>
            </a:r>
            <a:endParaRPr lang="en-US" sz="2800" dirty="0" smtClean="0"/>
          </a:p>
          <a:p>
            <a:pPr>
              <a:buNone/>
            </a:pPr>
            <a:endParaRPr lang="en-US" sz="1000" dirty="0" smtClean="0"/>
          </a:p>
          <a:p>
            <a:pPr>
              <a:buNone/>
            </a:pPr>
            <a:endParaRPr lang="en-US" sz="1000" dirty="0" smtClean="0"/>
          </a:p>
          <a:p>
            <a:pPr marL="0" lvl="0" indent="0">
              <a:buNone/>
            </a:pPr>
            <a:r>
              <a:rPr lang="en-GB" sz="3200" dirty="0" smtClean="0"/>
              <a:t>Miscellaneous items</a:t>
            </a:r>
          </a:p>
          <a:p>
            <a:pPr lvl="1">
              <a:buFont typeface="Arial" panose="020B0604020202020204" pitchFamily="34" charset="0"/>
              <a:buChar char="•"/>
            </a:pPr>
            <a:r>
              <a:rPr lang="en-GB" sz="2800" dirty="0"/>
              <a:t>t</a:t>
            </a:r>
            <a:r>
              <a:rPr lang="en-GB" sz="2800" dirty="0" smtClean="0"/>
              <a:t>humbtacks, staples, toothpick, bag clip, etc. </a:t>
            </a:r>
            <a:endParaRPr lang="en-US" sz="2800" dirty="0" smtClean="0"/>
          </a:p>
          <a:p>
            <a:pPr>
              <a:buNone/>
            </a:pPr>
            <a:endParaRPr lang="en-US" sz="1000" dirty="0" smtClean="0"/>
          </a:p>
        </p:txBody>
      </p:sp>
    </p:spTree>
    <p:custDataLst>
      <p:tags r:id="rId1"/>
    </p:custDataLst>
    <p:extLst>
      <p:ext uri="{BB962C8B-B14F-4D97-AF65-F5344CB8AC3E}">
        <p14:creationId xmlns:p14="http://schemas.microsoft.com/office/powerpoint/2010/main" val="2687265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6512" y="980728"/>
            <a:ext cx="7632700" cy="706437"/>
          </a:xfrm>
        </p:spPr>
        <p:txBody>
          <a:bodyPr/>
          <a:lstStyle/>
          <a:p>
            <a:pPr eaLnBrk="1" hangingPunct="1"/>
            <a:r>
              <a:rPr lang="en-US" b="1" dirty="0" smtClean="0"/>
              <a:t>Physical Contamination</a:t>
            </a:r>
            <a:endParaRPr lang="en-US" dirty="0" smtClean="0"/>
          </a:p>
        </p:txBody>
      </p:sp>
      <p:pic>
        <p:nvPicPr>
          <p:cNvPr id="8" name="Picture 4"/>
          <p:cNvPicPr>
            <a:picLocks noChangeAspect="1" noChangeArrowheads="1"/>
          </p:cNvPicPr>
          <p:nvPr/>
        </p:nvPicPr>
        <p:blipFill>
          <a:blip r:embed="rId4" cstate="email"/>
          <a:srcRect/>
          <a:stretch>
            <a:fillRect/>
          </a:stretch>
        </p:blipFill>
        <p:spPr bwMode="auto">
          <a:xfrm>
            <a:off x="611560" y="1844824"/>
            <a:ext cx="3888432" cy="3402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3" descr="S:\Program Areas\Education\Photographs\Pictures for Revised Food Course\Bad kitchens\Bad kitchens from Edmonton\Aashiana\November 20, 2009 Aashiana\IMG_1249.jpg"/>
          <p:cNvPicPr>
            <a:picLocks noChangeAspect="1" noChangeArrowheads="1"/>
          </p:cNvPicPr>
          <p:nvPr/>
        </p:nvPicPr>
        <p:blipFill>
          <a:blip r:embed="rId5" cstate="email"/>
          <a:srcRect/>
          <a:stretch>
            <a:fillRect/>
          </a:stretch>
        </p:blipFill>
        <p:spPr bwMode="auto">
          <a:xfrm>
            <a:off x="3419872" y="4205521"/>
            <a:ext cx="3024336" cy="2268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6" descr="Test 003"/>
          <p:cNvPicPr>
            <a:picLocks noChangeAspect="1" noChangeArrowheads="1"/>
          </p:cNvPicPr>
          <p:nvPr/>
        </p:nvPicPr>
        <p:blipFill>
          <a:blip r:embed="rId6" cstate="email"/>
          <a:srcRect/>
          <a:stretch>
            <a:fillRect/>
          </a:stretch>
        </p:blipFill>
        <p:spPr bwMode="auto">
          <a:xfrm>
            <a:off x="5580112" y="1988840"/>
            <a:ext cx="3240360" cy="26487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DRAFTS\Jason Feltham\Education\Graphics and Booth materials\Free stock photos\giardia by cdc stan elrandsen2.jpg"/>
          <p:cNvPicPr>
            <a:picLocks noChangeAspect="1" noChangeArrowheads="1"/>
          </p:cNvPicPr>
          <p:nvPr/>
        </p:nvPicPr>
        <p:blipFill>
          <a:blip r:embed="rId4" cstate="email"/>
          <a:srcRect/>
          <a:stretch>
            <a:fillRect/>
          </a:stretch>
        </p:blipFill>
        <p:spPr bwMode="auto">
          <a:xfrm>
            <a:off x="6300192" y="1052736"/>
            <a:ext cx="2461789" cy="21103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6562" name="Rectangle 2"/>
          <p:cNvSpPr>
            <a:spLocks noGrp="1" noChangeArrowheads="1"/>
          </p:cNvSpPr>
          <p:nvPr>
            <p:ph type="title" idx="4294967295"/>
          </p:nvPr>
        </p:nvSpPr>
        <p:spPr>
          <a:xfrm>
            <a:off x="235131" y="713119"/>
            <a:ext cx="8526732" cy="1238250"/>
          </a:xfrm>
        </p:spPr>
        <p:txBody>
          <a:bodyPr/>
          <a:lstStyle/>
          <a:p>
            <a:pPr marL="177800"/>
            <a:r>
              <a:rPr lang="en-CA" dirty="0" smtClean="0"/>
              <a:t>Biological Contamination</a:t>
            </a:r>
            <a:endParaRPr lang="en-CA" dirty="0"/>
          </a:p>
        </p:txBody>
      </p:sp>
      <p:sp>
        <p:nvSpPr>
          <p:cNvPr id="53251" name="Rectangle 3"/>
          <p:cNvSpPr>
            <a:spLocks noGrp="1" noChangeArrowheads="1"/>
          </p:cNvSpPr>
          <p:nvPr>
            <p:ph type="body" idx="4294967295"/>
          </p:nvPr>
        </p:nvSpPr>
        <p:spPr>
          <a:xfrm>
            <a:off x="395536" y="1824716"/>
            <a:ext cx="4968433" cy="4052556"/>
          </a:xfrm>
        </p:spPr>
        <p:txBody>
          <a:bodyPr/>
          <a:lstStyle/>
          <a:p>
            <a:r>
              <a:rPr lang="en-CA" sz="3200" dirty="0" smtClean="0"/>
              <a:t>Pathogens are disease-causing microbes. </a:t>
            </a:r>
          </a:p>
          <a:p>
            <a:pPr lvl="1"/>
            <a:r>
              <a:rPr lang="en-US" sz="3200" dirty="0"/>
              <a:t>i</a:t>
            </a:r>
            <a:r>
              <a:rPr lang="en-US" sz="3200" dirty="0" smtClean="0"/>
              <a:t>ncludes bacteria</a:t>
            </a:r>
            <a:r>
              <a:rPr lang="en-US" sz="3200" dirty="0"/>
              <a:t>, viruses, protozoa fungi, parasitic </a:t>
            </a:r>
            <a:r>
              <a:rPr lang="en-US" sz="3200" dirty="0" smtClean="0"/>
              <a:t>worms</a:t>
            </a:r>
            <a:endParaRPr lang="en-CA" sz="3200" dirty="0" smtClean="0"/>
          </a:p>
          <a:p>
            <a:r>
              <a:rPr lang="en-CA" sz="3200" dirty="0" smtClean="0"/>
              <a:t>You </a:t>
            </a:r>
            <a:r>
              <a:rPr lang="en-CA" sz="3200" b="1" dirty="0" smtClean="0"/>
              <a:t>cannot </a:t>
            </a:r>
            <a:r>
              <a:rPr lang="en-CA" sz="3200" dirty="0" smtClean="0"/>
              <a:t>tell if food is free of pathogens by look, smell </a:t>
            </a:r>
            <a:r>
              <a:rPr lang="en-CA" sz="3200" dirty="0"/>
              <a:t>or </a:t>
            </a:r>
            <a:r>
              <a:rPr lang="en-CA" sz="3200" dirty="0" smtClean="0"/>
              <a:t>taste.</a:t>
            </a:r>
          </a:p>
          <a:p>
            <a:pPr marL="0" indent="0">
              <a:buNone/>
            </a:pPr>
            <a:r>
              <a:rPr lang="en-CA" sz="900" dirty="0"/>
              <a:t> </a:t>
            </a:r>
            <a:endParaRPr lang="en-CA" sz="2800" dirty="0" smtClean="0"/>
          </a:p>
          <a:p>
            <a:endParaRPr lang="en-CA" sz="3200" dirty="0" smtClean="0"/>
          </a:p>
          <a:p>
            <a:pPr>
              <a:buNone/>
            </a:pPr>
            <a:endParaRPr lang="en-CA" sz="1000" dirty="0" smtClean="0"/>
          </a:p>
          <a:p>
            <a:pPr>
              <a:buNone/>
            </a:pPr>
            <a:endParaRPr lang="en-CA" sz="2800" dirty="0"/>
          </a:p>
        </p:txBody>
      </p:sp>
      <p:pic>
        <p:nvPicPr>
          <p:cNvPr id="9" name="Picture 5" descr="S:\DRAFTS\Jason Feltham\Education\Graphics and Booth materials\Free stock photos\norovirus by cdc charles d humphrey.jpg"/>
          <p:cNvPicPr>
            <a:picLocks noChangeAspect="1" noChangeArrowheads="1"/>
          </p:cNvPicPr>
          <p:nvPr/>
        </p:nvPicPr>
        <p:blipFill>
          <a:blip r:embed="rId5" cstate="email"/>
          <a:srcRect/>
          <a:stretch>
            <a:fillRect/>
          </a:stretch>
        </p:blipFill>
        <p:spPr bwMode="auto">
          <a:xfrm rot="10800000">
            <a:off x="5364088" y="2708920"/>
            <a:ext cx="2257160" cy="1954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descr="http://t0.gstatic.com/images?q=tbn:ANd9GcTDNVQ8vBsnZcRCyS-M_BsU63gnMulgOpamKXrJIeg3NOwaPNUp"/>
          <p:cNvPicPr>
            <a:picLocks noChangeAspect="1" noChangeArrowheads="1"/>
          </p:cNvPicPr>
          <p:nvPr/>
        </p:nvPicPr>
        <p:blipFill>
          <a:blip r:embed="rId6" cstate="email"/>
          <a:srcRect/>
          <a:stretch>
            <a:fillRect/>
          </a:stretch>
        </p:blipFill>
        <p:spPr bwMode="auto">
          <a:xfrm rot="5400000">
            <a:off x="6948264" y="4221088"/>
            <a:ext cx="1886719" cy="1872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512722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0" y="766763"/>
            <a:ext cx="8867775" cy="1143000"/>
          </a:xfrm>
        </p:spPr>
        <p:txBody>
          <a:bodyPr/>
          <a:lstStyle/>
          <a:p>
            <a:pPr indent="0" eaLnBrk="1" hangingPunct="1"/>
            <a:r>
              <a:rPr lang="en-US" dirty="0" smtClean="0"/>
              <a:t>Pathogens Sources</a:t>
            </a:r>
          </a:p>
        </p:txBody>
      </p:sp>
      <p:sp>
        <p:nvSpPr>
          <p:cNvPr id="29699" name="Content Placeholder 2"/>
          <p:cNvSpPr>
            <a:spLocks noGrp="1"/>
          </p:cNvSpPr>
          <p:nvPr>
            <p:ph idx="1"/>
          </p:nvPr>
        </p:nvSpPr>
        <p:spPr>
          <a:xfrm>
            <a:off x="332913" y="1858739"/>
            <a:ext cx="5120307" cy="3946525"/>
          </a:xfrm>
        </p:spPr>
        <p:txBody>
          <a:bodyPr/>
          <a:lstStyle/>
          <a:p>
            <a:r>
              <a:rPr lang="en-US" sz="3200" dirty="0"/>
              <a:t>p</a:t>
            </a:r>
            <a:r>
              <a:rPr lang="en-US" sz="3200" dirty="0" smtClean="0"/>
              <a:t>eople</a:t>
            </a:r>
            <a:endParaRPr lang="en-US" sz="3200" dirty="0"/>
          </a:p>
          <a:p>
            <a:r>
              <a:rPr lang="en-US" sz="3200" dirty="0"/>
              <a:t>r</a:t>
            </a:r>
            <a:r>
              <a:rPr lang="en-US" sz="3200" dirty="0" smtClean="0"/>
              <a:t>aw food </a:t>
            </a:r>
          </a:p>
          <a:p>
            <a:pPr lvl="1">
              <a:spcBef>
                <a:spcPts val="0"/>
              </a:spcBef>
            </a:pPr>
            <a:r>
              <a:rPr lang="en-US" sz="2800" dirty="0"/>
              <a:t>r</a:t>
            </a:r>
            <a:r>
              <a:rPr lang="en-US" sz="2800" dirty="0" smtClean="0"/>
              <a:t>aw meat, fresh produce</a:t>
            </a:r>
            <a:endParaRPr lang="en-US" sz="2800" dirty="0"/>
          </a:p>
          <a:p>
            <a:pPr>
              <a:spcBef>
                <a:spcPts val="0"/>
              </a:spcBef>
            </a:pPr>
            <a:r>
              <a:rPr lang="en-US" sz="3200" dirty="0"/>
              <a:t>a</a:t>
            </a:r>
            <a:r>
              <a:rPr lang="en-US" sz="3200" dirty="0" smtClean="0"/>
              <a:t>nimals &amp; pests</a:t>
            </a:r>
          </a:p>
          <a:p>
            <a:pPr lvl="1">
              <a:spcBef>
                <a:spcPts val="0"/>
              </a:spcBef>
            </a:pPr>
            <a:r>
              <a:rPr lang="en-US" sz="2800" dirty="0"/>
              <a:t>f</a:t>
            </a:r>
            <a:r>
              <a:rPr lang="en-US" sz="2800" dirty="0" smtClean="0"/>
              <a:t>lies, mice, bugs</a:t>
            </a:r>
            <a:endParaRPr lang="en-US" sz="2800" dirty="0"/>
          </a:p>
          <a:p>
            <a:pPr>
              <a:spcBef>
                <a:spcPts val="0"/>
              </a:spcBef>
            </a:pPr>
            <a:r>
              <a:rPr lang="en-US" sz="3200" dirty="0"/>
              <a:t>e</a:t>
            </a:r>
            <a:r>
              <a:rPr lang="en-US" sz="3200" dirty="0" smtClean="0"/>
              <a:t>nvironment </a:t>
            </a:r>
          </a:p>
          <a:p>
            <a:pPr lvl="1">
              <a:spcBef>
                <a:spcPts val="0"/>
              </a:spcBef>
            </a:pPr>
            <a:r>
              <a:rPr lang="en-US" sz="2800" dirty="0"/>
              <a:t>k</a:t>
            </a:r>
            <a:r>
              <a:rPr lang="en-US" sz="2800" dirty="0" smtClean="0"/>
              <a:t>itchen, garbage, filth</a:t>
            </a:r>
          </a:p>
          <a:p>
            <a:pPr lvl="1" eaLnBrk="1" hangingPunct="1">
              <a:spcBef>
                <a:spcPts val="0"/>
              </a:spcBef>
            </a:pPr>
            <a:endParaRPr lang="en-US" sz="600" dirty="0" smtClean="0"/>
          </a:p>
          <a:p>
            <a:pPr eaLnBrk="1" hangingPunct="1"/>
            <a:endParaRPr lang="en-US" dirty="0" smtClean="0"/>
          </a:p>
        </p:txBody>
      </p:sp>
      <p:pic>
        <p:nvPicPr>
          <p:cNvPr id="13" name="Picture 4"/>
          <p:cNvPicPr>
            <a:picLocks noChangeAspect="1" noChangeArrowheads="1"/>
          </p:cNvPicPr>
          <p:nvPr/>
        </p:nvPicPr>
        <p:blipFill>
          <a:blip r:embed="rId4" cstate="email"/>
          <a:srcRect/>
          <a:stretch>
            <a:fillRect/>
          </a:stretch>
        </p:blipFill>
        <p:spPr bwMode="auto">
          <a:xfrm>
            <a:off x="5364088" y="2023702"/>
            <a:ext cx="3361184" cy="33495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32677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69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699">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6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a:xfrm>
            <a:off x="-16130" y="1143898"/>
            <a:ext cx="9129486" cy="937532"/>
          </a:xfrm>
        </p:spPr>
        <p:txBody>
          <a:bodyPr/>
          <a:lstStyle/>
          <a:p>
            <a:r>
              <a:rPr lang="en-US" dirty="0" smtClean="0"/>
              <a:t>Pathogen Sources: Fecal – Oral Route </a:t>
            </a:r>
            <a:r>
              <a:rPr lang="en-US" sz="3400" dirty="0" smtClean="0"/>
              <a:t>			</a:t>
            </a:r>
            <a:endParaRPr lang="en-US" sz="2400" dirty="0"/>
          </a:p>
        </p:txBody>
      </p:sp>
      <p:pic>
        <p:nvPicPr>
          <p:cNvPr id="970754" name="Picture 2"/>
          <p:cNvPicPr>
            <a:picLocks noChangeAspect="1" noChangeArrowheads="1"/>
          </p:cNvPicPr>
          <p:nvPr/>
        </p:nvPicPr>
        <p:blipFill>
          <a:blip r:embed="rId4" cstate="email"/>
          <a:srcRect/>
          <a:stretch>
            <a:fillRect/>
          </a:stretch>
        </p:blipFill>
        <p:spPr bwMode="auto">
          <a:xfrm>
            <a:off x="362856" y="2343532"/>
            <a:ext cx="2252066" cy="3230861"/>
          </a:xfrm>
          <a:prstGeom prst="rect">
            <a:avLst/>
          </a:prstGeom>
          <a:noFill/>
          <a:ln w="9525">
            <a:noFill/>
            <a:miter lim="800000"/>
            <a:headEnd/>
            <a:tailEnd/>
          </a:ln>
        </p:spPr>
      </p:pic>
      <p:pic>
        <p:nvPicPr>
          <p:cNvPr id="970755" name="Picture 3"/>
          <p:cNvPicPr>
            <a:picLocks noChangeAspect="1" noChangeArrowheads="1"/>
          </p:cNvPicPr>
          <p:nvPr/>
        </p:nvPicPr>
        <p:blipFill>
          <a:blip r:embed="rId5" cstate="email"/>
          <a:srcRect/>
          <a:stretch>
            <a:fillRect/>
          </a:stretch>
        </p:blipFill>
        <p:spPr bwMode="auto">
          <a:xfrm rot="20926584">
            <a:off x="3294741" y="2549865"/>
            <a:ext cx="2223182" cy="2866232"/>
          </a:xfrm>
          <a:prstGeom prst="rect">
            <a:avLst/>
          </a:prstGeom>
          <a:noFill/>
          <a:ln w="9525">
            <a:noFill/>
            <a:miter lim="800000"/>
            <a:headEnd/>
            <a:tailEnd/>
          </a:ln>
        </p:spPr>
      </p:pic>
      <p:pic>
        <p:nvPicPr>
          <p:cNvPr id="970756" name="Picture 4"/>
          <p:cNvPicPr>
            <a:picLocks noChangeAspect="1" noChangeArrowheads="1"/>
          </p:cNvPicPr>
          <p:nvPr/>
        </p:nvPicPr>
        <p:blipFill>
          <a:blip r:embed="rId6" cstate="email"/>
          <a:srcRect/>
          <a:stretch>
            <a:fillRect/>
          </a:stretch>
        </p:blipFill>
        <p:spPr bwMode="auto">
          <a:xfrm>
            <a:off x="6387191" y="2423886"/>
            <a:ext cx="2291086" cy="3099253"/>
          </a:xfrm>
          <a:prstGeom prst="rect">
            <a:avLst/>
          </a:prstGeom>
          <a:noFill/>
          <a:ln w="9525">
            <a:noFill/>
            <a:miter lim="800000"/>
            <a:headEnd/>
            <a:tailEnd/>
          </a:ln>
        </p:spPr>
      </p:pic>
      <p:sp>
        <p:nvSpPr>
          <p:cNvPr id="15" name="Curved Down Arrow 14"/>
          <p:cNvSpPr/>
          <p:nvPr/>
        </p:nvSpPr>
        <p:spPr>
          <a:xfrm rot="232705">
            <a:off x="1704557" y="2842407"/>
            <a:ext cx="2907207" cy="1398022"/>
          </a:xfrm>
          <a:prstGeom prst="curvedDownArrow">
            <a:avLst>
              <a:gd name="adj1" fmla="val 22287"/>
              <a:gd name="adj2" fmla="val 41279"/>
              <a:gd name="adj3" fmla="val 37542"/>
            </a:avLst>
          </a:prstGeom>
          <a:gradFill>
            <a:gsLst>
              <a:gs pos="0">
                <a:srgbClr val="D6B19C"/>
              </a:gs>
              <a:gs pos="30000">
                <a:srgbClr val="D49E6C"/>
              </a:gs>
              <a:gs pos="70000">
                <a:srgbClr val="A65528"/>
              </a:gs>
              <a:gs pos="100000">
                <a:srgbClr val="66301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0" name="Picture 2" descr="C:\Documents and Settings\jfeltham\Local Settings\Temporary Internet Files\Content.IE5\0TT6Q821\MC900441748[1].png"/>
          <p:cNvPicPr>
            <a:picLocks noChangeAspect="1" noChangeArrowheads="1"/>
          </p:cNvPicPr>
          <p:nvPr/>
        </p:nvPicPr>
        <p:blipFill>
          <a:blip r:embed="rId7" cstate="email"/>
          <a:srcRect/>
          <a:stretch>
            <a:fillRect/>
          </a:stretch>
        </p:blipFill>
        <p:spPr bwMode="auto">
          <a:xfrm>
            <a:off x="5047091" y="3339548"/>
            <a:ext cx="1572370" cy="1572370"/>
          </a:xfrm>
          <a:prstGeom prst="rect">
            <a:avLst/>
          </a:prstGeom>
          <a:noFill/>
        </p:spPr>
      </p:pic>
      <p:grpSp>
        <p:nvGrpSpPr>
          <p:cNvPr id="12" name="Group 11"/>
          <p:cNvGrpSpPr/>
          <p:nvPr/>
        </p:nvGrpSpPr>
        <p:grpSpPr>
          <a:xfrm>
            <a:off x="3935896" y="5025225"/>
            <a:ext cx="764650" cy="397564"/>
            <a:chOff x="3935896" y="5025225"/>
            <a:chExt cx="764650" cy="397564"/>
          </a:xfrm>
        </p:grpSpPr>
        <p:sp>
          <p:nvSpPr>
            <p:cNvPr id="8" name="Cloud 7"/>
            <p:cNvSpPr/>
            <p:nvPr/>
          </p:nvSpPr>
          <p:spPr>
            <a:xfrm>
              <a:off x="3935896" y="5088835"/>
              <a:ext cx="174928" cy="210046"/>
            </a:xfrm>
            <a:prstGeom prst="cloud">
              <a:avLst/>
            </a:prstGeom>
            <a:solidFill>
              <a:srgbClr val="903A0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loud 8"/>
            <p:cNvSpPr/>
            <p:nvPr/>
          </p:nvSpPr>
          <p:spPr>
            <a:xfrm>
              <a:off x="4213694" y="5128591"/>
              <a:ext cx="159523" cy="294198"/>
            </a:xfrm>
            <a:prstGeom prst="cloud">
              <a:avLst/>
            </a:prstGeom>
            <a:solidFill>
              <a:srgbClr val="903A0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Cloud 9"/>
            <p:cNvSpPr/>
            <p:nvPr/>
          </p:nvSpPr>
          <p:spPr>
            <a:xfrm>
              <a:off x="4524292" y="5025225"/>
              <a:ext cx="176254" cy="298836"/>
            </a:xfrm>
            <a:prstGeom prst="cloud">
              <a:avLst/>
            </a:prstGeom>
            <a:solidFill>
              <a:srgbClr val="903A0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4" name="Curved Down Arrow 13"/>
          <p:cNvSpPr/>
          <p:nvPr/>
        </p:nvSpPr>
        <p:spPr>
          <a:xfrm rot="232705">
            <a:off x="4378142" y="2596052"/>
            <a:ext cx="1894194" cy="1037894"/>
          </a:xfrm>
          <a:prstGeom prst="curvedDownArrow">
            <a:avLst>
              <a:gd name="adj1" fmla="val 22287"/>
              <a:gd name="adj2" fmla="val 41279"/>
              <a:gd name="adj3" fmla="val 37542"/>
            </a:avLst>
          </a:prstGeom>
          <a:gradFill>
            <a:gsLst>
              <a:gs pos="0">
                <a:srgbClr val="D6B19C"/>
              </a:gs>
              <a:gs pos="30000">
                <a:srgbClr val="D49E6C"/>
              </a:gs>
              <a:gs pos="70000">
                <a:srgbClr val="A65528"/>
              </a:gs>
              <a:gs pos="100000">
                <a:srgbClr val="66301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urved Down Arrow 16"/>
          <p:cNvSpPr/>
          <p:nvPr/>
        </p:nvSpPr>
        <p:spPr>
          <a:xfrm rot="1052192">
            <a:off x="6069675" y="3449887"/>
            <a:ext cx="1658901" cy="612802"/>
          </a:xfrm>
          <a:prstGeom prst="curvedDownArrow">
            <a:avLst>
              <a:gd name="adj1" fmla="val 22287"/>
              <a:gd name="adj2" fmla="val 41279"/>
              <a:gd name="adj3" fmla="val 37542"/>
            </a:avLst>
          </a:prstGeom>
          <a:gradFill>
            <a:gsLst>
              <a:gs pos="0">
                <a:srgbClr val="D6B19C"/>
              </a:gs>
              <a:gs pos="30000">
                <a:srgbClr val="D49E6C"/>
              </a:gs>
              <a:gs pos="70000">
                <a:srgbClr val="A65528"/>
              </a:gs>
              <a:gs pos="100000">
                <a:srgbClr val="66301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41465784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970754"/>
                                        </p:tgtEl>
                                        <p:attrNameLst>
                                          <p:attrName>style.visibility</p:attrName>
                                        </p:attrNameLst>
                                      </p:cBhvr>
                                      <p:to>
                                        <p:strVal val="visible"/>
                                      </p:to>
                                    </p:set>
                                    <p:anim calcmode="lin" valueType="num">
                                      <p:cBhvr additive="base">
                                        <p:cTn id="7" dur="500" fill="hold"/>
                                        <p:tgtEl>
                                          <p:spTgt spid="970754"/>
                                        </p:tgtEl>
                                        <p:attrNameLst>
                                          <p:attrName>ppt_x</p:attrName>
                                        </p:attrNameLst>
                                      </p:cBhvr>
                                      <p:tavLst>
                                        <p:tav tm="0">
                                          <p:val>
                                            <p:strVal val="0-#ppt_w/2"/>
                                          </p:val>
                                        </p:tav>
                                        <p:tav tm="100000">
                                          <p:val>
                                            <p:strVal val="#ppt_x"/>
                                          </p:val>
                                        </p:tav>
                                      </p:tavLst>
                                    </p:anim>
                                    <p:anim calcmode="lin" valueType="num">
                                      <p:cBhvr additive="base">
                                        <p:cTn id="8" dur="500" fill="hold"/>
                                        <p:tgtEl>
                                          <p:spTgt spid="97075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970756"/>
                                        </p:tgtEl>
                                        <p:attrNameLst>
                                          <p:attrName>style.visibility</p:attrName>
                                        </p:attrNameLst>
                                      </p:cBhvr>
                                      <p:to>
                                        <p:strVal val="visible"/>
                                      </p:to>
                                    </p:set>
                                    <p:anim calcmode="lin" valueType="num">
                                      <p:cBhvr additive="base">
                                        <p:cTn id="11" dur="500" fill="hold"/>
                                        <p:tgtEl>
                                          <p:spTgt spid="970756"/>
                                        </p:tgtEl>
                                        <p:attrNameLst>
                                          <p:attrName>ppt_x</p:attrName>
                                        </p:attrNameLst>
                                      </p:cBhvr>
                                      <p:tavLst>
                                        <p:tav tm="0">
                                          <p:val>
                                            <p:strVal val="1+#ppt_w/2"/>
                                          </p:val>
                                        </p:tav>
                                        <p:tav tm="100000">
                                          <p:val>
                                            <p:strVal val="#ppt_x"/>
                                          </p:val>
                                        </p:tav>
                                      </p:tavLst>
                                    </p:anim>
                                    <p:anim calcmode="lin" valueType="num">
                                      <p:cBhvr additive="base">
                                        <p:cTn id="12" dur="500" fill="hold"/>
                                        <p:tgtEl>
                                          <p:spTgt spid="970756"/>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970755"/>
                                        </p:tgtEl>
                                        <p:attrNameLst>
                                          <p:attrName>style.visibility</p:attrName>
                                        </p:attrNameLst>
                                      </p:cBhvr>
                                      <p:to>
                                        <p:strVal val="visible"/>
                                      </p:to>
                                    </p:set>
                                    <p:anim calcmode="lin" valueType="num">
                                      <p:cBhvr additive="base">
                                        <p:cTn id="15" dur="500" fill="hold"/>
                                        <p:tgtEl>
                                          <p:spTgt spid="970755"/>
                                        </p:tgtEl>
                                        <p:attrNameLst>
                                          <p:attrName>ppt_x</p:attrName>
                                        </p:attrNameLst>
                                      </p:cBhvr>
                                      <p:tavLst>
                                        <p:tav tm="0">
                                          <p:val>
                                            <p:strVal val="#ppt_x"/>
                                          </p:val>
                                        </p:tav>
                                        <p:tav tm="100000">
                                          <p:val>
                                            <p:strVal val="#ppt_x"/>
                                          </p:val>
                                        </p:tav>
                                      </p:tavLst>
                                    </p:anim>
                                    <p:anim calcmode="lin" valueType="num">
                                      <p:cBhvr additive="base">
                                        <p:cTn id="16" dur="500" fill="hold"/>
                                        <p:tgtEl>
                                          <p:spTgt spid="97075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3.33333E-6 -5.3469E-6 L 0.1717 -0.19681 " pathEditMode="relative" ptsTypes="AA">
                                      <p:cBhvr>
                                        <p:cTn id="33" dur="2000" fill="hold"/>
                                        <p:tgtEl>
                                          <p:spTgt spid="12"/>
                                        </p:tgtEl>
                                        <p:attrNameLst>
                                          <p:attrName>ppt_x</p:attrName>
                                          <p:attrName>ppt_y</p:attrName>
                                        </p:attrNameLst>
                                      </p:cBhvr>
                                    </p:animMotion>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1000"/>
                                        <p:tgtEl>
                                          <p:spTgt spid="15"/>
                                        </p:tgtEl>
                                      </p:cBhvr>
                                    </p:animEffect>
                                    <p:set>
                                      <p:cBhvr>
                                        <p:cTn id="41" dur="1" fill="hold">
                                          <p:stCondLst>
                                            <p:cond delay="999"/>
                                          </p:stCondLst>
                                        </p:cTn>
                                        <p:tgtEl>
                                          <p:spTgt spid="1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4" grpId="0" animBg="1"/>
      <p:bldP spid="14" grpId="1"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DRAFTS\Jason Feltham\Education\Graphics and Booth materials\Free stock photos\sprouts by kattebelletje at flickr.jpe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82151" y="4342610"/>
            <a:ext cx="2447499" cy="18356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0" y="766763"/>
            <a:ext cx="9144000" cy="1143000"/>
          </a:xfrm>
        </p:spPr>
        <p:txBody>
          <a:bodyPr/>
          <a:lstStyle/>
          <a:p>
            <a:r>
              <a:rPr lang="en-US" sz="3200" dirty="0" smtClean="0"/>
              <a:t>Pathogen Sources: Fruits and Vegetables</a:t>
            </a:r>
            <a:endParaRPr lang="en-US" sz="3200" dirty="0"/>
          </a:p>
        </p:txBody>
      </p:sp>
      <p:sp>
        <p:nvSpPr>
          <p:cNvPr id="9" name="Content Placeholder 2"/>
          <p:cNvSpPr>
            <a:spLocks noGrp="1"/>
          </p:cNvSpPr>
          <p:nvPr>
            <p:ph sz="half" idx="1"/>
          </p:nvPr>
        </p:nvSpPr>
        <p:spPr>
          <a:xfrm>
            <a:off x="436564" y="1866901"/>
            <a:ext cx="5221286" cy="4476749"/>
          </a:xfrm>
        </p:spPr>
        <p:txBody>
          <a:bodyPr/>
          <a:lstStyle/>
          <a:p>
            <a:r>
              <a:rPr lang="en-CA" sz="3200" dirty="0"/>
              <a:t>l</a:t>
            </a:r>
            <a:r>
              <a:rPr lang="en-CA" sz="3200" dirty="0" smtClean="0"/>
              <a:t>eafy greens</a:t>
            </a:r>
          </a:p>
          <a:p>
            <a:r>
              <a:rPr lang="en-US" sz="3200" dirty="0"/>
              <a:t>t</a:t>
            </a:r>
            <a:r>
              <a:rPr lang="en-US" sz="3200" dirty="0" smtClean="0"/>
              <a:t>omatoes </a:t>
            </a:r>
            <a:endParaRPr lang="en-CA" sz="3200" dirty="0" smtClean="0"/>
          </a:p>
          <a:p>
            <a:r>
              <a:rPr lang="en-CA" sz="3200" dirty="0"/>
              <a:t>c</a:t>
            </a:r>
            <a:r>
              <a:rPr lang="en-CA" sz="3200" dirty="0" smtClean="0"/>
              <a:t>antaloupes</a:t>
            </a:r>
          </a:p>
          <a:p>
            <a:r>
              <a:rPr lang="en-CA" sz="3200" dirty="0"/>
              <a:t>s</a:t>
            </a:r>
            <a:r>
              <a:rPr lang="en-CA" sz="3200" dirty="0" smtClean="0"/>
              <a:t>prouts</a:t>
            </a:r>
          </a:p>
          <a:p>
            <a:r>
              <a:rPr lang="en-CA" sz="3200" dirty="0"/>
              <a:t>c</a:t>
            </a:r>
            <a:r>
              <a:rPr lang="en-CA" sz="3200" dirty="0" smtClean="0"/>
              <a:t>ucumbers</a:t>
            </a:r>
          </a:p>
          <a:p>
            <a:r>
              <a:rPr lang="en-CA" sz="3200" dirty="0"/>
              <a:t>s</a:t>
            </a:r>
            <a:r>
              <a:rPr lang="en-CA" sz="3200" dirty="0" smtClean="0"/>
              <a:t>trawberries</a:t>
            </a:r>
          </a:p>
          <a:p>
            <a:r>
              <a:rPr lang="en-CA" sz="3200" dirty="0"/>
              <a:t>g</a:t>
            </a:r>
            <a:r>
              <a:rPr lang="en-CA" sz="3200" dirty="0" smtClean="0"/>
              <a:t>reen onions</a:t>
            </a:r>
          </a:p>
          <a:p>
            <a:endParaRPr lang="en-CA" dirty="0" smtClean="0"/>
          </a:p>
        </p:txBody>
      </p:sp>
      <p:pic>
        <p:nvPicPr>
          <p:cNvPr id="8" name="Picture 1" descr="S:\DRAFTS\Jason Feltham\Education\Graphics and Booth materials\Free stock photos\cantaloupe by news21-usa at flickr dot com.jpg"/>
          <p:cNvPicPr>
            <a:picLocks noChangeAspect="1" noChangeArrowheads="1"/>
          </p:cNvPicPr>
          <p:nvPr/>
        </p:nvPicPr>
        <p:blipFill>
          <a:blip r:embed="rId5" cstate="print"/>
          <a:srcRect/>
          <a:stretch>
            <a:fillRect/>
          </a:stretch>
        </p:blipFill>
        <p:spPr bwMode="auto">
          <a:xfrm>
            <a:off x="4289713" y="3171836"/>
            <a:ext cx="2473037" cy="1818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4176268" y="5015631"/>
            <a:ext cx="2034032" cy="246221"/>
          </a:xfrm>
          <a:prstGeom prst="rect">
            <a:avLst/>
          </a:prstGeom>
        </p:spPr>
        <p:txBody>
          <a:bodyPr wrap="square">
            <a:spAutoFit/>
          </a:bodyPr>
          <a:lstStyle/>
          <a:p>
            <a:r>
              <a:rPr lang="en-US" sz="1000" dirty="0" smtClean="0">
                <a:solidFill>
                  <a:srgbClr val="FFC000"/>
                </a:solidFill>
              </a:rPr>
              <a:t>Photo: </a:t>
            </a:r>
            <a:r>
              <a:rPr lang="en-US" sz="1000" dirty="0" smtClean="0">
                <a:solidFill>
                  <a:srgbClr val="FFC000"/>
                </a:solidFill>
                <a:hlinkClick r:id="rId6"/>
              </a:rPr>
              <a:t>kattebelletjeat@flickr.com</a:t>
            </a:r>
            <a:endParaRPr lang="en-US" sz="1000" dirty="0" smtClean="0">
              <a:solidFill>
                <a:srgbClr val="FFC000"/>
              </a:solidFill>
            </a:endParaRPr>
          </a:p>
        </p:txBody>
      </p:sp>
      <p:sp>
        <p:nvSpPr>
          <p:cNvPr id="11" name="Rectangle 10"/>
          <p:cNvSpPr/>
          <p:nvPr/>
        </p:nvSpPr>
        <p:spPr>
          <a:xfrm rot="5400000">
            <a:off x="6513566" y="6505500"/>
            <a:ext cx="4572000" cy="246221"/>
          </a:xfrm>
          <a:prstGeom prst="rect">
            <a:avLst/>
          </a:prstGeom>
        </p:spPr>
        <p:txBody>
          <a:bodyPr>
            <a:spAutoFit/>
          </a:bodyPr>
          <a:lstStyle/>
          <a:p>
            <a:r>
              <a:rPr lang="en-US" sz="1000" dirty="0" smtClean="0">
                <a:solidFill>
                  <a:srgbClr val="FFC000"/>
                </a:solidFill>
              </a:rPr>
              <a:t>Photo: news21-usa@flickr.com</a:t>
            </a:r>
          </a:p>
        </p:txBody>
      </p:sp>
      <p:pic>
        <p:nvPicPr>
          <p:cNvPr id="254980" name="Picture 4" descr="File:Tomatoes-on-the-bush.jpg">
            <a:hlinkClick r:id="rId7"/>
          </p:cNvPr>
          <p:cNvPicPr>
            <a:picLocks noChangeAspect="1" noChangeArrowheads="1"/>
          </p:cNvPicPr>
          <p:nvPr/>
        </p:nvPicPr>
        <p:blipFill>
          <a:blip r:embed="rId8" cstate="print"/>
          <a:srcRect/>
          <a:stretch>
            <a:fillRect/>
          </a:stretch>
        </p:blipFill>
        <p:spPr bwMode="auto">
          <a:xfrm rot="16200000">
            <a:off x="6303062" y="1613584"/>
            <a:ext cx="1803615" cy="2522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268912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1844824"/>
            <a:ext cx="8136904" cy="3877985"/>
          </a:xfrm>
          <a:prstGeom prst="rect">
            <a:avLst/>
          </a:prstGeom>
        </p:spPr>
        <p:txBody>
          <a:bodyPr wrap="square">
            <a:spAutoFit/>
          </a:bodyPr>
          <a:lstStyle/>
          <a:p>
            <a:pPr marL="0" indent="0">
              <a:buNone/>
            </a:pPr>
            <a:r>
              <a:rPr lang="en-US" sz="1200" dirty="0">
                <a:latin typeface="+mn-lt"/>
              </a:rPr>
              <a:t>©</a:t>
            </a:r>
            <a:r>
              <a:rPr lang="en-US" sz="1200" dirty="0" smtClean="0">
                <a:latin typeface="+mn-lt"/>
              </a:rPr>
              <a:t>2018 </a:t>
            </a:r>
            <a:r>
              <a:rPr lang="en-US" sz="1200" dirty="0">
                <a:latin typeface="+mn-lt"/>
              </a:rPr>
              <a:t>Alberta Health Services, Knowledge Management</a:t>
            </a:r>
            <a:r>
              <a:rPr lang="en-US" sz="1200" dirty="0" smtClean="0">
                <a:latin typeface="+mn-lt"/>
              </a:rPr>
              <a:t>.</a:t>
            </a:r>
          </a:p>
          <a:p>
            <a:pPr marL="0" indent="0">
              <a:buNone/>
            </a:pPr>
            <a:endParaRPr lang="en-US" sz="1200" dirty="0">
              <a:latin typeface="+mn-lt"/>
            </a:endParaRPr>
          </a:p>
          <a:p>
            <a:pPr marL="0" indent="0">
              <a:buNone/>
            </a:pPr>
            <a:r>
              <a:rPr lang="en-US" sz="1200" dirty="0">
                <a:latin typeface="+mn-lt"/>
              </a:rPr>
              <a:t> 			</a:t>
            </a:r>
          </a:p>
          <a:p>
            <a:pPr marL="0" indent="0">
              <a:buNone/>
            </a:pPr>
            <a:endParaRPr lang="en-US" sz="1200" dirty="0" smtClean="0">
              <a:latin typeface="+mn-lt"/>
            </a:endParaRPr>
          </a:p>
          <a:p>
            <a:pPr marL="0" indent="0">
              <a:buNone/>
            </a:pPr>
            <a:endParaRPr lang="en-US" sz="1200" dirty="0">
              <a:latin typeface="+mn-lt"/>
            </a:endParaRPr>
          </a:p>
          <a:p>
            <a:pPr marL="0" indent="0">
              <a:buNone/>
            </a:pPr>
            <a:endParaRPr lang="en-US" sz="1200" dirty="0" smtClean="0">
              <a:latin typeface="+mn-lt"/>
            </a:endParaRPr>
          </a:p>
          <a:p>
            <a:pPr marL="0" indent="0">
              <a:buNone/>
            </a:pPr>
            <a:r>
              <a:rPr lang="en-US" sz="1200" dirty="0" smtClean="0">
                <a:latin typeface="+mn-lt"/>
              </a:rPr>
              <a:t>This </a:t>
            </a:r>
            <a:r>
              <a:rPr lang="en-US" sz="1200" dirty="0">
                <a:latin typeface="+mn-lt"/>
              </a:rPr>
              <a:t>work is licensed under a </a:t>
            </a:r>
            <a:r>
              <a:rPr lang="en-US" sz="1200" dirty="0" smtClean="0">
                <a:latin typeface="+mn-lt"/>
                <a:hlinkClick r:id="rId4"/>
              </a:rPr>
              <a:t>Creative Commons </a:t>
            </a:r>
            <a:r>
              <a:rPr lang="en-US" sz="1200" dirty="0">
                <a:latin typeface="+mn-lt"/>
                <a:hlinkClick r:id="rId4"/>
              </a:rPr>
              <a:t>Attribution-Non-commercial-Share Alike 4.0</a:t>
            </a:r>
            <a:r>
              <a:rPr lang="en-US" sz="1200" dirty="0">
                <a:latin typeface="+mn-lt"/>
              </a:rPr>
              <a:t> International license. You are free to </a:t>
            </a:r>
            <a:r>
              <a:rPr lang="en-US" sz="1200" dirty="0" smtClean="0">
                <a:latin typeface="+mn-lt"/>
              </a:rPr>
              <a:t>copy</a:t>
            </a:r>
            <a:r>
              <a:rPr lang="en-US" sz="1200" dirty="0">
                <a:latin typeface="+mn-lt"/>
              </a:rPr>
              <a:t>, distribute and adapt the work for non-commercial purposes, as long as you attribute the work to Alberta Health services and abide by the other </a:t>
            </a:r>
            <a:r>
              <a:rPr lang="en-US" sz="1200" dirty="0" err="1" smtClean="0">
                <a:latin typeface="+mn-lt"/>
              </a:rPr>
              <a:t>licence</a:t>
            </a:r>
            <a:r>
              <a:rPr lang="en-US" sz="1200" dirty="0" smtClean="0">
                <a:latin typeface="+mn-lt"/>
              </a:rPr>
              <a:t> </a:t>
            </a:r>
            <a:r>
              <a:rPr lang="en-US" sz="1200" dirty="0">
                <a:latin typeface="+mn-lt"/>
              </a:rPr>
              <a:t>terms. If you alter, transform, or build upon this work, you may distribute the resulting work only under the same, similar, or compatible </a:t>
            </a:r>
            <a:r>
              <a:rPr lang="en-US" sz="1200" dirty="0" err="1" smtClean="0">
                <a:latin typeface="+mn-lt"/>
              </a:rPr>
              <a:t>licence</a:t>
            </a:r>
            <a:r>
              <a:rPr lang="en-US" sz="1200" dirty="0">
                <a:latin typeface="+mn-lt"/>
              </a:rPr>
              <a:t>. The </a:t>
            </a:r>
            <a:r>
              <a:rPr lang="en-US" sz="1200" dirty="0" err="1" smtClean="0">
                <a:latin typeface="+mn-lt"/>
              </a:rPr>
              <a:t>licence</a:t>
            </a:r>
            <a:r>
              <a:rPr lang="en-US" sz="1200" dirty="0" smtClean="0">
                <a:latin typeface="+mn-lt"/>
              </a:rPr>
              <a:t> </a:t>
            </a:r>
            <a:r>
              <a:rPr lang="en-US" sz="1200" dirty="0">
                <a:latin typeface="+mn-lt"/>
              </a:rPr>
              <a:t>does not apply to content for which the Alberta Health Services is not the copyright owner. To view a copy of this </a:t>
            </a:r>
            <a:r>
              <a:rPr lang="en-US" sz="1200" dirty="0" err="1" smtClean="0">
                <a:latin typeface="+mn-lt"/>
              </a:rPr>
              <a:t>licence</a:t>
            </a:r>
            <a:r>
              <a:rPr lang="en-US" sz="1200" dirty="0">
                <a:latin typeface="+mn-lt"/>
              </a:rPr>
              <a:t>, see </a:t>
            </a:r>
            <a:r>
              <a:rPr lang="en-US" sz="1200" dirty="0">
                <a:latin typeface="+mn-lt"/>
                <a:hlinkClick r:id="rId4"/>
              </a:rPr>
              <a:t>https://creativecommons.org/licenses/by-nc-sa/4.0</a:t>
            </a:r>
            <a:r>
              <a:rPr lang="en-US" sz="1200" dirty="0" smtClean="0">
                <a:latin typeface="+mn-lt"/>
                <a:hlinkClick r:id="rId4"/>
              </a:rPr>
              <a:t>/</a:t>
            </a:r>
            <a:endParaRPr lang="en-US" sz="1200" dirty="0" smtClean="0">
              <a:latin typeface="+mn-lt"/>
            </a:endParaRPr>
          </a:p>
          <a:p>
            <a:pPr marL="0" indent="0">
              <a:buNone/>
            </a:pPr>
            <a:endParaRPr lang="en-US" sz="1200" dirty="0" smtClean="0">
              <a:latin typeface="+mn-lt"/>
            </a:endParaRPr>
          </a:p>
          <a:p>
            <a:r>
              <a:rPr lang="en-US" baseline="30000" dirty="0">
                <a:latin typeface="+mn-lt"/>
              </a:rPr>
              <a:t>This material is intended for general information only and is provided on an “as is”, “where is” basis. Although reasonable efforts were made to confirm the accuracy of the information, Alberta Health Services does not make any representation or warranty, express, implied or statutory, as to the accuracy, reliability, completeness, applicability or fitness for a particular purpose of such information. This material is not a substitute for the advice of a qualified health professional. Alberta Health Services expressly disclaims all liability for the use of these materials, and for any claims, actions, demands or suits arising from such use.</a:t>
            </a:r>
          </a:p>
          <a:p>
            <a:pPr marL="0" indent="0">
              <a:buNone/>
            </a:pPr>
            <a:endParaRPr lang="en-US" dirty="0"/>
          </a:p>
        </p:txBody>
      </p:sp>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64" y="2276872"/>
            <a:ext cx="1560576"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413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719872"/>
            <a:ext cx="8743603" cy="1143000"/>
          </a:xfrm>
        </p:spPr>
        <p:txBody>
          <a:bodyPr/>
          <a:lstStyle/>
          <a:p>
            <a:pPr eaLnBrk="1" hangingPunct="1"/>
            <a:r>
              <a:rPr lang="en-US" b="1" dirty="0" smtClean="0"/>
              <a:t>Common Pathogens</a:t>
            </a:r>
          </a:p>
        </p:txBody>
      </p:sp>
      <p:pic>
        <p:nvPicPr>
          <p:cNvPr id="47108" name="Picture 4" descr="6c"/>
          <p:cNvPicPr>
            <a:picLocks noChangeAspect="1" noChangeArrowheads="1"/>
          </p:cNvPicPr>
          <p:nvPr/>
        </p:nvPicPr>
        <p:blipFill>
          <a:blip r:embed="rId4" cstate="print"/>
          <a:srcRect l="11748" r="11748" b="4021"/>
          <a:stretch>
            <a:fillRect/>
          </a:stretch>
        </p:blipFill>
        <p:spPr bwMode="auto">
          <a:xfrm>
            <a:off x="576953" y="2072416"/>
            <a:ext cx="2078379" cy="1602967"/>
          </a:xfrm>
          <a:prstGeom prst="rect">
            <a:avLst/>
          </a:prstGeom>
          <a:noFill/>
          <a:ln w="38100" cap="sq">
            <a:solidFill>
              <a:schemeClr val="tx1"/>
            </a:solidFill>
            <a:miter lim="800000"/>
            <a:headEnd/>
            <a:tailEnd/>
          </a:ln>
        </p:spPr>
      </p:pic>
      <p:pic>
        <p:nvPicPr>
          <p:cNvPr id="11"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60032" y="2060848"/>
            <a:ext cx="1871738" cy="17221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3234"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832736" y="4060297"/>
            <a:ext cx="1611472" cy="1867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739304" y="2412559"/>
            <a:ext cx="2192736" cy="523220"/>
          </a:xfrm>
          <a:prstGeom prst="rect">
            <a:avLst/>
          </a:prstGeom>
          <a:noFill/>
        </p:spPr>
        <p:txBody>
          <a:bodyPr wrap="square" rtlCol="0">
            <a:spAutoFit/>
          </a:bodyPr>
          <a:lstStyle/>
          <a:p>
            <a:r>
              <a:rPr lang="en-US" sz="2800" dirty="0" smtClean="0"/>
              <a:t>Salmonell</a:t>
            </a:r>
            <a:r>
              <a:rPr lang="en-US" sz="2800" dirty="0"/>
              <a:t>a</a:t>
            </a:r>
          </a:p>
        </p:txBody>
      </p:sp>
      <p:sp>
        <p:nvSpPr>
          <p:cNvPr id="4" name="TextBox 3"/>
          <p:cNvSpPr txBox="1"/>
          <p:nvPr/>
        </p:nvSpPr>
        <p:spPr>
          <a:xfrm>
            <a:off x="6875786" y="2412234"/>
            <a:ext cx="1656654" cy="523220"/>
          </a:xfrm>
          <a:prstGeom prst="rect">
            <a:avLst/>
          </a:prstGeom>
          <a:noFill/>
        </p:spPr>
        <p:txBody>
          <a:bodyPr wrap="square" rtlCol="0">
            <a:spAutoFit/>
          </a:bodyPr>
          <a:lstStyle/>
          <a:p>
            <a:r>
              <a:rPr lang="en-US" sz="2800" dirty="0" smtClean="0"/>
              <a:t>E. </a:t>
            </a:r>
            <a:r>
              <a:rPr lang="en-US" sz="2800" dirty="0"/>
              <a:t>c</a:t>
            </a:r>
            <a:r>
              <a:rPr lang="en-US" sz="2800" dirty="0" smtClean="0"/>
              <a:t>oli</a:t>
            </a:r>
            <a:endParaRPr lang="en-US" sz="2800" dirty="0"/>
          </a:p>
        </p:txBody>
      </p:sp>
      <p:sp>
        <p:nvSpPr>
          <p:cNvPr id="5" name="TextBox 4"/>
          <p:cNvSpPr txBox="1"/>
          <p:nvPr/>
        </p:nvSpPr>
        <p:spPr>
          <a:xfrm>
            <a:off x="7553020" y="2412559"/>
            <a:ext cx="184731" cy="369332"/>
          </a:xfrm>
          <a:prstGeom prst="rect">
            <a:avLst/>
          </a:prstGeom>
          <a:noFill/>
        </p:spPr>
        <p:txBody>
          <a:bodyPr wrap="none" rtlCol="0">
            <a:spAutoFit/>
          </a:bodyPr>
          <a:lstStyle/>
          <a:p>
            <a:endParaRPr lang="en-US" dirty="0"/>
          </a:p>
        </p:txBody>
      </p:sp>
      <p:sp>
        <p:nvSpPr>
          <p:cNvPr id="2" name="TextBox 1"/>
          <p:cNvSpPr txBox="1"/>
          <p:nvPr/>
        </p:nvSpPr>
        <p:spPr>
          <a:xfrm>
            <a:off x="6444208" y="4509120"/>
            <a:ext cx="2843808" cy="523220"/>
          </a:xfrm>
          <a:prstGeom prst="rect">
            <a:avLst/>
          </a:prstGeom>
          <a:noFill/>
        </p:spPr>
        <p:txBody>
          <a:bodyPr wrap="square" rtlCol="0">
            <a:spAutoFit/>
          </a:bodyPr>
          <a:lstStyle/>
          <a:p>
            <a:r>
              <a:rPr lang="en-CA" sz="2800" dirty="0" smtClean="0"/>
              <a:t>Staphylococcus</a:t>
            </a:r>
            <a:endParaRPr lang="en-US" sz="2800" dirty="0"/>
          </a:p>
        </p:txBody>
      </p:sp>
      <p:sp>
        <p:nvSpPr>
          <p:cNvPr id="13" name="TextBox 12"/>
          <p:cNvSpPr txBox="1"/>
          <p:nvPr/>
        </p:nvSpPr>
        <p:spPr>
          <a:xfrm>
            <a:off x="2804681" y="4509120"/>
            <a:ext cx="2127359" cy="523220"/>
          </a:xfrm>
          <a:prstGeom prst="rect">
            <a:avLst/>
          </a:prstGeom>
          <a:noFill/>
        </p:spPr>
        <p:txBody>
          <a:bodyPr wrap="square" rtlCol="0">
            <a:spAutoFit/>
          </a:bodyPr>
          <a:lstStyle/>
          <a:p>
            <a:r>
              <a:rPr lang="en-CA" sz="2800" dirty="0" smtClean="0"/>
              <a:t>Norovirus</a:t>
            </a:r>
            <a:endParaRPr lang="en-US" sz="2800"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020" y="3818110"/>
            <a:ext cx="2945138" cy="226407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3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sz="quarter" idx="1"/>
          </p:nvPr>
        </p:nvSpPr>
        <p:spPr/>
        <p:txBody>
          <a:bodyPr/>
          <a:lstStyle/>
          <a:p>
            <a:endParaRPr lang="en-CA"/>
          </a:p>
        </p:txBody>
      </p:sp>
      <p:sp>
        <p:nvSpPr>
          <p:cNvPr id="3" name="Title 2"/>
          <p:cNvSpPr>
            <a:spLocks noGrp="1"/>
          </p:cNvSpPr>
          <p:nvPr>
            <p:ph type="ctrTitle" sz="quarter"/>
          </p:nvPr>
        </p:nvSpPr>
        <p:spPr/>
        <p:txBody>
          <a:bodyPr/>
          <a:lstStyle/>
          <a:p>
            <a:r>
              <a:rPr lang="en-CA" dirty="0" smtClean="0"/>
              <a:t>Potentially Hazardous Foods</a:t>
            </a:r>
            <a:endParaRPr lang="en-CA" dirty="0"/>
          </a:p>
        </p:txBody>
      </p:sp>
    </p:spTree>
    <p:custDataLst>
      <p:tags r:id="rId1"/>
    </p:custDataLst>
    <p:extLst>
      <p:ext uri="{BB962C8B-B14F-4D97-AF65-F5344CB8AC3E}">
        <p14:creationId xmlns:p14="http://schemas.microsoft.com/office/powerpoint/2010/main" val="2666082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descr="raw steak.jpg"/>
          <p:cNvPicPr>
            <a:picLocks noChangeAspect="1"/>
          </p:cNvPicPr>
          <p:nvPr/>
        </p:nvPicPr>
        <p:blipFill rotWithShape="1">
          <a:blip r:embed="rId4" cstate="email"/>
          <a:srcRect t="1" b="-6990"/>
          <a:stretch/>
        </p:blipFill>
        <p:spPr>
          <a:xfrm>
            <a:off x="4717653" y="1756444"/>
            <a:ext cx="4777033" cy="4120828"/>
          </a:xfrm>
          <a:prstGeom prst="rect">
            <a:avLst/>
          </a:prstGeom>
        </p:spPr>
      </p:pic>
      <p:sp>
        <p:nvSpPr>
          <p:cNvPr id="49154" name="Rectangle 2"/>
          <p:cNvSpPr>
            <a:spLocks noGrp="1" noChangeArrowheads="1"/>
          </p:cNvSpPr>
          <p:nvPr>
            <p:ph type="title"/>
          </p:nvPr>
        </p:nvSpPr>
        <p:spPr/>
        <p:txBody>
          <a:bodyPr/>
          <a:lstStyle/>
          <a:p>
            <a:pPr eaLnBrk="1" hangingPunct="1"/>
            <a:r>
              <a:rPr lang="en-US" b="1" dirty="0" smtClean="0"/>
              <a:t>Potentially Hazardous Food</a:t>
            </a:r>
          </a:p>
        </p:txBody>
      </p:sp>
      <p:sp>
        <p:nvSpPr>
          <p:cNvPr id="49155" name="Rectangle 3"/>
          <p:cNvSpPr>
            <a:spLocks noGrp="1" noChangeArrowheads="1"/>
          </p:cNvSpPr>
          <p:nvPr>
            <p:ph idx="1"/>
          </p:nvPr>
        </p:nvSpPr>
        <p:spPr bwMode="auto">
          <a:xfrm>
            <a:off x="323528" y="1986931"/>
            <a:ext cx="5328592" cy="4105721"/>
          </a:xfrm>
          <a:noFill/>
          <a:ln>
            <a:noFill/>
            <a:miter lim="800000"/>
            <a:headEnd/>
            <a:tailEnd/>
          </a:ln>
        </p:spPr>
        <p:txBody>
          <a:bodyPr vert="horz" wrap="square" lIns="91440" tIns="45720" rIns="91440" bIns="45720" numCol="1" anchor="t" anchorCtr="0" compatLnSpc="1">
            <a:prstTxWarp prst="textNoShape">
              <a:avLst/>
            </a:prstTxWarp>
          </a:bodyPr>
          <a:lstStyle/>
          <a:p>
            <a:pPr marL="400050" lvl="1" indent="0">
              <a:lnSpc>
                <a:spcPct val="90000"/>
              </a:lnSpc>
              <a:buNone/>
            </a:pPr>
            <a:r>
              <a:rPr lang="en-US" sz="3200" dirty="0" smtClean="0"/>
              <a:t>Food that can support the growth of pathogenic bacteria.</a:t>
            </a:r>
            <a:endParaRPr lang="en-US" sz="1600" dirty="0" smtClean="0"/>
          </a:p>
          <a:p>
            <a:pPr eaLnBrk="1" hangingPunct="1">
              <a:lnSpc>
                <a:spcPct val="90000"/>
              </a:lnSpc>
              <a:buFontTx/>
              <a:buChar char="•"/>
            </a:pPr>
            <a:endParaRPr lang="en-US" sz="800" dirty="0" smtClean="0"/>
          </a:p>
          <a:p>
            <a:pPr lvl="1" eaLnBrk="1" hangingPunct="1">
              <a:lnSpc>
                <a:spcPct val="90000"/>
              </a:lnSpc>
              <a:buFont typeface="Arial" panose="020B0604020202020204" pitchFamily="34" charset="0"/>
              <a:buChar char="•"/>
            </a:pPr>
            <a:r>
              <a:rPr lang="en-US" sz="2800" dirty="0"/>
              <a:t>h</a:t>
            </a:r>
            <a:r>
              <a:rPr lang="en-US" sz="2800" dirty="0" smtClean="0"/>
              <a:t>igh in protein/carbs</a:t>
            </a:r>
          </a:p>
          <a:p>
            <a:pPr lvl="1" eaLnBrk="1" hangingPunct="1">
              <a:lnSpc>
                <a:spcPct val="90000"/>
              </a:lnSpc>
              <a:buFont typeface="Arial" panose="020B0604020202020204" pitchFamily="34" charset="0"/>
              <a:buChar char="•"/>
            </a:pPr>
            <a:r>
              <a:rPr lang="en-US" sz="2800" dirty="0"/>
              <a:t>l</a:t>
            </a:r>
            <a:r>
              <a:rPr lang="en-US" sz="2800" dirty="0" smtClean="0"/>
              <a:t>ots of moisture</a:t>
            </a:r>
          </a:p>
          <a:p>
            <a:pPr lvl="1" eaLnBrk="1" hangingPunct="1">
              <a:lnSpc>
                <a:spcPct val="90000"/>
              </a:lnSpc>
              <a:buFont typeface="Arial" panose="020B0604020202020204" pitchFamily="34" charset="0"/>
              <a:buChar char="•"/>
            </a:pPr>
            <a:r>
              <a:rPr lang="en-US" sz="2800" dirty="0"/>
              <a:t>n</a:t>
            </a:r>
            <a:r>
              <a:rPr lang="en-US" sz="2800" dirty="0" smtClean="0"/>
              <a:t>eutral to slightly acidic pH</a:t>
            </a:r>
          </a:p>
          <a:p>
            <a:pPr lvl="1" eaLnBrk="1" hangingPunct="1">
              <a:lnSpc>
                <a:spcPct val="90000"/>
              </a:lnSpc>
            </a:pPr>
            <a:endParaRPr lang="en-US" sz="900" dirty="0" smtClean="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169010">
            <a:off x="6059411" y="2354570"/>
            <a:ext cx="2089383" cy="234901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9155">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9155">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91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 name="Picture 7" descr="chicken1"/>
          <p:cNvPicPr>
            <a:picLocks noChangeAspect="1" noChangeArrowheads="1"/>
          </p:cNvPicPr>
          <p:nvPr/>
        </p:nvPicPr>
        <p:blipFill>
          <a:blip r:embed="rId4" cstate="print"/>
          <a:srcRect/>
          <a:stretch>
            <a:fillRect/>
          </a:stretch>
        </p:blipFill>
        <p:spPr bwMode="auto">
          <a:xfrm>
            <a:off x="5522142" y="1961577"/>
            <a:ext cx="3355801" cy="2449414"/>
          </a:xfrm>
          <a:prstGeom prst="rect">
            <a:avLst/>
          </a:prstGeom>
          <a:noFill/>
        </p:spPr>
      </p:pic>
      <p:sp>
        <p:nvSpPr>
          <p:cNvPr id="5123" name="Rectangle 2"/>
          <p:cNvSpPr>
            <a:spLocks noGrp="1" noChangeArrowheads="1"/>
          </p:cNvSpPr>
          <p:nvPr>
            <p:ph type="title"/>
          </p:nvPr>
        </p:nvSpPr>
        <p:spPr>
          <a:xfrm>
            <a:off x="-36512" y="994371"/>
            <a:ext cx="8856984" cy="706437"/>
          </a:xfrm>
        </p:spPr>
        <p:txBody>
          <a:bodyPr/>
          <a:lstStyle/>
          <a:p>
            <a:pPr eaLnBrk="1" hangingPunct="1"/>
            <a:r>
              <a:rPr lang="en-US" b="1" dirty="0" smtClean="0"/>
              <a:t>Potentially Hazardous Foods</a:t>
            </a:r>
            <a:endParaRPr lang="en-US" dirty="0" smtClean="0"/>
          </a:p>
        </p:txBody>
      </p:sp>
      <p:pic>
        <p:nvPicPr>
          <p:cNvPr id="10" name="Picture 9" descr="newsletter_oysters"/>
          <p:cNvPicPr>
            <a:picLocks noChangeAspect="1" noChangeArrowheads="1"/>
          </p:cNvPicPr>
          <p:nvPr/>
        </p:nvPicPr>
        <p:blipFill>
          <a:blip r:embed="rId5" cstate="print"/>
          <a:srcRect/>
          <a:stretch>
            <a:fillRect/>
          </a:stretch>
        </p:blipFill>
        <p:spPr bwMode="auto">
          <a:xfrm>
            <a:off x="6129908" y="3822997"/>
            <a:ext cx="2439349" cy="2128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descr="raw steak.jpg"/>
          <p:cNvPicPr>
            <a:picLocks noChangeAspect="1"/>
          </p:cNvPicPr>
          <p:nvPr/>
        </p:nvPicPr>
        <p:blipFill>
          <a:blip r:embed="rId6" cstate="email"/>
          <a:stretch>
            <a:fillRect/>
          </a:stretch>
        </p:blipFill>
        <p:spPr>
          <a:xfrm>
            <a:off x="321139" y="1713193"/>
            <a:ext cx="3472381" cy="2995392"/>
          </a:xfrm>
          <a:prstGeom prst="rect">
            <a:avLst/>
          </a:prstGeom>
        </p:spPr>
      </p:pic>
      <p:pic>
        <p:nvPicPr>
          <p:cNvPr id="20" name="Picture 19" descr="eggsbyalex27atsxc.hu.com.jpg"/>
          <p:cNvPicPr>
            <a:picLocks noChangeAspect="1"/>
          </p:cNvPicPr>
          <p:nvPr/>
        </p:nvPicPr>
        <p:blipFill>
          <a:blip r:embed="rId7" cstate="email"/>
          <a:stretch>
            <a:fillRect/>
          </a:stretch>
        </p:blipFill>
        <p:spPr>
          <a:xfrm>
            <a:off x="3306919" y="3831537"/>
            <a:ext cx="2425745" cy="2229707"/>
          </a:xfrm>
          <a:prstGeom prst="rect">
            <a:avLst/>
          </a:prstGeom>
          <a:ln>
            <a:noFill/>
          </a:ln>
          <a:effectLst>
            <a:outerShdw blurRad="292100" dist="139700" dir="2700000" algn="tl" rotWithShape="0">
              <a:srgbClr val="333333">
                <a:alpha val="65000"/>
              </a:srgbClr>
            </a:outerShdw>
          </a:effectLst>
        </p:spPr>
      </p:pic>
      <p:pic>
        <p:nvPicPr>
          <p:cNvPr id="22" name="Picture 21" descr="milking a cow.jpg"/>
          <p:cNvPicPr>
            <a:picLocks noChangeAspect="1"/>
          </p:cNvPicPr>
          <p:nvPr/>
        </p:nvPicPr>
        <p:blipFill>
          <a:blip r:embed="rId8" cstate="email"/>
          <a:stretch>
            <a:fillRect/>
          </a:stretch>
        </p:blipFill>
        <p:spPr>
          <a:xfrm>
            <a:off x="527567" y="3346519"/>
            <a:ext cx="2555226" cy="2605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Content Placeholder 9" descr="fish 4.jpg"/>
          <p:cNvPicPr>
            <a:picLocks noChangeAspect="1"/>
          </p:cNvPicPr>
          <p:nvPr/>
        </p:nvPicPr>
        <p:blipFill>
          <a:blip r:embed="rId9" cstate="email"/>
          <a:stretch>
            <a:fillRect/>
          </a:stretch>
        </p:blipFill>
        <p:spPr bwMode="auto">
          <a:xfrm flipH="1">
            <a:off x="3386444" y="1897572"/>
            <a:ext cx="3154987" cy="1795172"/>
          </a:xfrm>
          <a:prstGeom prst="rect">
            <a:avLst/>
          </a:prstGeom>
          <a:noFill/>
          <a:ln w="9525">
            <a:noFill/>
            <a:miter lim="800000"/>
            <a:headEnd/>
            <a:tailEnd/>
          </a:ln>
          <a:effectLst/>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4709" y="3397996"/>
            <a:ext cx="2805605" cy="2502344"/>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noChangeArrowheads="1"/>
          </p:cNvPicPr>
          <p:nvPr/>
        </p:nvPicPr>
        <p:blipFill>
          <a:blip r:embed="rId11" cstate="print"/>
          <a:srcRect/>
          <a:stretch>
            <a:fillRect/>
          </a:stretch>
        </p:blipFill>
        <p:spPr bwMode="auto">
          <a:xfrm>
            <a:off x="3269355" y="1820230"/>
            <a:ext cx="2787362" cy="2322822"/>
          </a:xfrm>
          <a:prstGeom prst="rect">
            <a:avLst/>
          </a:prstGeom>
          <a:ln>
            <a:noFill/>
          </a:ln>
          <a:effectLst>
            <a:outerShdw blurRad="292100" dist="139700" dir="2700000" algn="tl" rotWithShape="0">
              <a:srgbClr val="333333">
                <a:alpha val="65000"/>
              </a:srgbClr>
            </a:outerShdw>
          </a:effectLst>
        </p:spPr>
      </p:pic>
      <p:pic>
        <p:nvPicPr>
          <p:cNvPr id="25" name="Picture 4"/>
          <p:cNvPicPr>
            <a:picLocks noChangeAspect="1" noChangeArrowheads="1"/>
          </p:cNvPicPr>
          <p:nvPr/>
        </p:nvPicPr>
        <p:blipFill>
          <a:blip r:embed="rId12" cstate="print"/>
          <a:srcRect/>
          <a:stretch>
            <a:fillRect/>
          </a:stretch>
        </p:blipFill>
        <p:spPr bwMode="auto">
          <a:xfrm>
            <a:off x="6236724" y="3346519"/>
            <a:ext cx="2559382" cy="281267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11794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par>
                                <p:cTn id="51" presetID="10"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sz="quarter" idx="1"/>
          </p:nvPr>
        </p:nvSpPr>
        <p:spPr>
          <a:xfrm>
            <a:off x="1331640" y="3068960"/>
            <a:ext cx="6400800" cy="1752600"/>
          </a:xfrm>
        </p:spPr>
        <p:txBody>
          <a:bodyPr/>
          <a:lstStyle/>
          <a:p>
            <a:pPr marL="342900" indent="-342900" algn="l">
              <a:buFont typeface="Arial" panose="020B0604020202020204" pitchFamily="34" charset="0"/>
              <a:buChar char="•"/>
            </a:pPr>
            <a:r>
              <a:rPr lang="en-CA" sz="2800" dirty="0" smtClean="0"/>
              <a:t>Controlling Temperature</a:t>
            </a:r>
          </a:p>
          <a:p>
            <a:pPr marL="342900" indent="-342900" algn="l">
              <a:buFont typeface="Arial" panose="020B0604020202020204" pitchFamily="34" charset="0"/>
              <a:buChar char="•"/>
            </a:pPr>
            <a:r>
              <a:rPr lang="en-CA" sz="2800" dirty="0" smtClean="0"/>
              <a:t>Separating Foods</a:t>
            </a:r>
          </a:p>
          <a:p>
            <a:pPr marL="342900" indent="-342900" algn="l">
              <a:buFont typeface="Arial" panose="020B0604020202020204" pitchFamily="34" charset="0"/>
              <a:buChar char="•"/>
            </a:pPr>
            <a:r>
              <a:rPr lang="en-CA" sz="2800" dirty="0" smtClean="0"/>
              <a:t>Cleaning and Sanitizing</a:t>
            </a:r>
          </a:p>
          <a:p>
            <a:pPr marL="342900" indent="-342900" algn="l">
              <a:buFont typeface="Arial" panose="020B0604020202020204" pitchFamily="34" charset="0"/>
              <a:buChar char="•"/>
            </a:pPr>
            <a:r>
              <a:rPr lang="en-CA" sz="2800" dirty="0" smtClean="0"/>
              <a:t>Hand Washing and Hygiene</a:t>
            </a:r>
            <a:endParaRPr lang="en-CA" sz="2800" dirty="0"/>
          </a:p>
        </p:txBody>
      </p:sp>
      <p:sp>
        <p:nvSpPr>
          <p:cNvPr id="3" name="Title 2"/>
          <p:cNvSpPr>
            <a:spLocks noGrp="1"/>
          </p:cNvSpPr>
          <p:nvPr>
            <p:ph type="ctrTitle" sz="quarter"/>
          </p:nvPr>
        </p:nvSpPr>
        <p:spPr/>
        <p:txBody>
          <a:bodyPr/>
          <a:lstStyle/>
          <a:p>
            <a:r>
              <a:rPr lang="en-CA" dirty="0" smtClean="0"/>
              <a:t>Part 2: Keeping Food Safe</a:t>
            </a:r>
            <a:endParaRPr lang="en-CA" dirty="0"/>
          </a:p>
        </p:txBody>
      </p:sp>
    </p:spTree>
    <p:custDataLst>
      <p:tags r:id="rId1"/>
    </p:custDataLst>
    <p:extLst>
      <p:ext uri="{BB962C8B-B14F-4D97-AF65-F5344CB8AC3E}">
        <p14:creationId xmlns:p14="http://schemas.microsoft.com/office/powerpoint/2010/main" val="3668686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1" name="Rectangle 3"/>
          <p:cNvSpPr>
            <a:spLocks noGrp="1" noChangeArrowheads="1"/>
          </p:cNvSpPr>
          <p:nvPr>
            <p:ph type="subTitle" sz="quarter" idx="1"/>
          </p:nvPr>
        </p:nvSpPr>
        <p:spPr>
          <a:xfrm>
            <a:off x="468000" y="1188000"/>
            <a:ext cx="7992888" cy="2735262"/>
          </a:xfrm>
        </p:spPr>
        <p:txBody>
          <a:bodyPr anchor="t" anchorCtr="0"/>
          <a:lstStyle/>
          <a:p>
            <a:pPr eaLnBrk="1" hangingPunct="1">
              <a:lnSpc>
                <a:spcPct val="90000"/>
              </a:lnSpc>
            </a:pPr>
            <a:endParaRPr lang="en-GB" sz="1400" b="1" dirty="0" smtClean="0"/>
          </a:p>
          <a:p>
            <a:pPr eaLnBrk="1" hangingPunct="1">
              <a:lnSpc>
                <a:spcPct val="90000"/>
              </a:lnSpc>
            </a:pPr>
            <a:endParaRPr lang="en-GB" sz="1400" b="1" dirty="0" smtClean="0"/>
          </a:p>
          <a:p>
            <a:pPr eaLnBrk="1" hangingPunct="1">
              <a:lnSpc>
                <a:spcPct val="90000"/>
              </a:lnSpc>
            </a:pPr>
            <a:r>
              <a:rPr lang="en-GB" sz="3600" b="1" dirty="0" smtClean="0">
                <a:solidFill>
                  <a:srgbClr val="0070C0"/>
                </a:solidFill>
              </a:rPr>
              <a:t>Controlling Temperature</a:t>
            </a:r>
            <a:endParaRPr lang="en-GB" sz="3600" dirty="0" smtClean="0">
              <a:solidFill>
                <a:srgbClr val="0070C0"/>
              </a:solidFill>
            </a:endParaRPr>
          </a:p>
        </p:txBody>
      </p:sp>
      <p:sp>
        <p:nvSpPr>
          <p:cNvPr id="2" name="TextBox 1"/>
          <p:cNvSpPr txBox="1"/>
          <p:nvPr/>
        </p:nvSpPr>
        <p:spPr>
          <a:xfrm>
            <a:off x="612016" y="3140968"/>
            <a:ext cx="7848872" cy="1384995"/>
          </a:xfrm>
          <a:prstGeom prst="rect">
            <a:avLst/>
          </a:prstGeom>
          <a:noFill/>
        </p:spPr>
        <p:txBody>
          <a:bodyPr wrap="square" rtlCol="0">
            <a:spAutoFit/>
          </a:bodyPr>
          <a:lstStyle/>
          <a:p>
            <a:pPr algn="ctr"/>
            <a:r>
              <a:rPr lang="en-US" sz="2800" dirty="0" smtClean="0"/>
              <a:t>Keep Hot </a:t>
            </a:r>
            <a:r>
              <a:rPr lang="en-US" sz="2800" dirty="0"/>
              <a:t>F</a:t>
            </a:r>
            <a:r>
              <a:rPr lang="en-US" sz="2800" dirty="0" smtClean="0"/>
              <a:t>ood </a:t>
            </a:r>
            <a:r>
              <a:rPr lang="en-US" sz="2800" b="1" dirty="0" smtClean="0">
                <a:solidFill>
                  <a:srgbClr val="FF0000"/>
                </a:solidFill>
              </a:rPr>
              <a:t>HOT</a:t>
            </a:r>
          </a:p>
          <a:p>
            <a:pPr algn="ctr"/>
            <a:endParaRPr lang="en-US" sz="2800" dirty="0" smtClean="0"/>
          </a:p>
          <a:p>
            <a:pPr algn="ctr"/>
            <a:r>
              <a:rPr lang="en-US" sz="2800" dirty="0" smtClean="0"/>
              <a:t>Keep Cold </a:t>
            </a:r>
            <a:r>
              <a:rPr lang="en-US" sz="2800" dirty="0"/>
              <a:t>F</a:t>
            </a:r>
            <a:r>
              <a:rPr lang="en-US" sz="2800" dirty="0" smtClean="0"/>
              <a:t>ood </a:t>
            </a:r>
            <a:r>
              <a:rPr lang="en-US" sz="2800" b="1" dirty="0" smtClean="0">
                <a:solidFill>
                  <a:srgbClr val="0070C0"/>
                </a:solidFill>
              </a:rPr>
              <a:t>COLD</a:t>
            </a:r>
            <a:endParaRPr lang="en-US" sz="2800" b="1" dirty="0">
              <a:solidFill>
                <a:srgbClr val="0070C0"/>
              </a:solidFill>
            </a:endParaRPr>
          </a:p>
        </p:txBody>
      </p:sp>
    </p:spTree>
    <p:custDataLst>
      <p:tags r:id="rId1"/>
    </p:custDataLst>
    <p:extLst>
      <p:ext uri="{BB962C8B-B14F-4D97-AF65-F5344CB8AC3E}">
        <p14:creationId xmlns:p14="http://schemas.microsoft.com/office/powerpoint/2010/main" val="844233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a:xfrm>
            <a:off x="1" y="766763"/>
            <a:ext cx="8789157" cy="1143000"/>
          </a:xfrm>
        </p:spPr>
        <p:txBody>
          <a:bodyPr/>
          <a:lstStyle/>
          <a:p>
            <a:r>
              <a:rPr lang="en-US" dirty="0" smtClean="0"/>
              <a:t>Temperature Danger Zone			</a:t>
            </a:r>
            <a:endParaRPr lang="en-US" sz="2400" dirty="0"/>
          </a:p>
        </p:txBody>
      </p:sp>
      <p:pic>
        <p:nvPicPr>
          <p:cNvPr id="93901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04900" y="1747166"/>
            <a:ext cx="3225800" cy="4479818"/>
          </a:xfrm>
          <a:prstGeom prst="rect">
            <a:avLst/>
          </a:prstGeom>
          <a:noFill/>
          <a:ln w="9525">
            <a:noFill/>
            <a:miter lim="800000"/>
            <a:headEnd/>
            <a:tailEnd/>
          </a:ln>
        </p:spPr>
      </p:pic>
      <p:pic>
        <p:nvPicPr>
          <p:cNvPr id="939012"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25884" y="1943100"/>
            <a:ext cx="2194940" cy="3441700"/>
          </a:xfrm>
          <a:prstGeom prst="rect">
            <a:avLst/>
          </a:prstGeom>
          <a:noFill/>
          <a:ln w="9525">
            <a:noFill/>
            <a:miter lim="800000"/>
            <a:headEnd/>
            <a:tailEnd/>
          </a:ln>
        </p:spPr>
      </p:pic>
      <p:pic>
        <p:nvPicPr>
          <p:cNvPr id="939013"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619500" y="1801982"/>
            <a:ext cx="523989" cy="3220867"/>
          </a:xfrm>
          <a:prstGeom prst="rect">
            <a:avLst/>
          </a:prstGeom>
          <a:noFill/>
          <a:ln w="9525">
            <a:noFill/>
            <a:miter lim="800000"/>
            <a:headEnd/>
            <a:tailEnd/>
          </a:ln>
        </p:spPr>
      </p:pic>
      <p:sp>
        <p:nvSpPr>
          <p:cNvPr id="2" name="TextBox 1"/>
          <p:cNvSpPr txBox="1"/>
          <p:nvPr/>
        </p:nvSpPr>
        <p:spPr>
          <a:xfrm>
            <a:off x="5435599" y="2852936"/>
            <a:ext cx="2952328" cy="1200329"/>
          </a:xfrm>
          <a:prstGeom prst="rect">
            <a:avLst/>
          </a:prstGeom>
          <a:noFill/>
          <a:ln w="28575">
            <a:solidFill>
              <a:srgbClr val="C00000"/>
            </a:solidFill>
          </a:ln>
        </p:spPr>
        <p:txBody>
          <a:bodyPr wrap="square" rtlCol="0">
            <a:spAutoFit/>
          </a:bodyPr>
          <a:lstStyle/>
          <a:p>
            <a:pPr algn="ctr"/>
            <a:r>
              <a:rPr lang="en-US" b="1" dirty="0" smtClean="0"/>
              <a:t>Don’t leave potentially hazardous food in Danger Zone for more than 2 hours!</a:t>
            </a:r>
            <a:endParaRPr lang="en-US" b="1" dirty="0"/>
          </a:p>
        </p:txBody>
      </p:sp>
    </p:spTree>
    <p:custDataLst>
      <p:tags r:id="rId1"/>
    </p:custDataLst>
    <p:extLst>
      <p:ext uri="{BB962C8B-B14F-4D97-AF65-F5344CB8AC3E}">
        <p14:creationId xmlns:p14="http://schemas.microsoft.com/office/powerpoint/2010/main" val="36193775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6763"/>
            <a:ext cx="9144000" cy="1143000"/>
          </a:xfrm>
        </p:spPr>
        <p:txBody>
          <a:bodyPr/>
          <a:lstStyle/>
          <a:p>
            <a:r>
              <a:rPr lang="en-US" dirty="0" smtClean="0"/>
              <a:t>Keep Hot Foods Hot</a:t>
            </a:r>
            <a:endParaRPr lang="en-US" sz="2400" dirty="0"/>
          </a:p>
        </p:txBody>
      </p:sp>
      <p:pic>
        <p:nvPicPr>
          <p:cNvPr id="9" name="Content Placeholder 8" descr="thermometer hot holding.jpg"/>
          <p:cNvPicPr>
            <a:picLocks noGrp="1" noChangeAspect="1"/>
          </p:cNvPicPr>
          <p:nvPr>
            <p:ph sz="half" idx="2"/>
          </p:nvPr>
        </p:nvPicPr>
        <p:blipFill>
          <a:blip r:embed="rId4" cstate="email"/>
          <a:stretch>
            <a:fillRect/>
          </a:stretch>
        </p:blipFill>
        <p:spPr>
          <a:xfrm>
            <a:off x="4875907" y="1905000"/>
            <a:ext cx="3477472" cy="41417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3"/>
          <p:cNvSpPr txBox="1">
            <a:spLocks/>
          </p:cNvSpPr>
          <p:nvPr/>
        </p:nvSpPr>
        <p:spPr bwMode="auto">
          <a:xfrm>
            <a:off x="502785" y="2057400"/>
            <a:ext cx="3983037" cy="394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R="0" lvl="0" algn="l" defTabSz="914400" rtl="0" eaLnBrk="1" fontAlgn="base" latinLnBrk="0" hangingPunct="1">
              <a:lnSpc>
                <a:spcPct val="100000"/>
              </a:lnSpc>
              <a:spcBef>
                <a:spcPct val="20000"/>
              </a:spcBef>
              <a:spcAft>
                <a:spcPct val="0"/>
              </a:spcAft>
              <a:buClrTx/>
              <a:buSzTx/>
              <a:tabLst/>
              <a:defRPr/>
            </a:pPr>
            <a:r>
              <a:rPr kumimoji="0" lang="en-US" sz="3200" b="0" i="0" u="none" strike="noStrike" kern="0" cap="none" spc="0" normalizeH="0" baseline="0" noProof="0" dirty="0" smtClean="0">
                <a:ln>
                  <a:noFill/>
                </a:ln>
                <a:solidFill>
                  <a:schemeClr val="tx1"/>
                </a:solidFill>
                <a:effectLst/>
                <a:uLnTx/>
                <a:uFillTx/>
                <a:latin typeface="+mn-lt"/>
                <a:ea typeface="+mn-ea"/>
              </a:rPr>
              <a:t>Hot holding requires temperature </a:t>
            </a:r>
            <a:r>
              <a:rPr kumimoji="0" lang="en-US" sz="3200" b="1" i="0" u="none" strike="noStrike" kern="0" cap="none" spc="0" normalizeH="0" baseline="0" noProof="0" dirty="0" smtClean="0">
                <a:ln>
                  <a:noFill/>
                </a:ln>
                <a:effectLst/>
                <a:uLnTx/>
                <a:uFillTx/>
                <a:latin typeface="+mn-lt"/>
                <a:ea typeface="+mn-ea"/>
              </a:rPr>
              <a:t>≥ 60</a:t>
            </a:r>
            <a:r>
              <a:rPr kumimoji="0" lang="en-US" sz="3200" b="1" i="0" u="none" strike="noStrike" kern="0" cap="none" spc="0" normalizeH="0" baseline="0" noProof="0" dirty="0" smtClean="0">
                <a:ln>
                  <a:noFill/>
                </a:ln>
                <a:effectLst/>
                <a:uLnTx/>
                <a:uFillTx/>
                <a:latin typeface="Arial"/>
                <a:ea typeface="+mn-ea"/>
                <a:cs typeface="Arial"/>
              </a:rPr>
              <a:t>°</a:t>
            </a:r>
            <a:r>
              <a:rPr kumimoji="0" lang="en-US" sz="3200" b="1" i="0" u="none" strike="noStrike" kern="0" cap="none" spc="0" normalizeH="0" baseline="0" noProof="0" dirty="0" smtClean="0">
                <a:ln>
                  <a:noFill/>
                </a:ln>
                <a:effectLst/>
                <a:uLnTx/>
                <a:uFillTx/>
                <a:latin typeface="+mn-lt"/>
                <a:ea typeface="+mn-ea"/>
              </a:rPr>
              <a:t>C</a:t>
            </a:r>
            <a:r>
              <a:rPr kumimoji="0" lang="en-US" sz="3200" b="0" i="0" u="none" strike="noStrike" kern="0" cap="none" spc="0" normalizeH="0" baseline="0" noProof="0" dirty="0" smtClean="0">
                <a:ln>
                  <a:noFill/>
                </a:ln>
                <a:solidFill>
                  <a:schemeClr val="tx1"/>
                </a:solidFill>
                <a:effectLst/>
                <a:uLnTx/>
                <a:uFillTx/>
                <a:latin typeface="+mn-lt"/>
                <a:ea typeface="+mn-ea"/>
              </a:rPr>
              <a: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1000" b="0" i="0" u="none" strike="noStrike" kern="0" cap="none" spc="0" normalizeH="0" baseline="0" noProof="0" dirty="0" smtClean="0">
              <a:ln>
                <a:noFill/>
              </a:ln>
              <a:solidFill>
                <a:schemeClr val="tx1"/>
              </a:solidFill>
              <a:effectLst/>
              <a:uLnTx/>
              <a:uFillTx/>
              <a:latin typeface="+mn-lt"/>
              <a:ea typeface="+mn-ea"/>
              <a:cs typeface="+mn-cs"/>
            </a:endParaRPr>
          </a:p>
        </p:txBody>
      </p:sp>
    </p:spTree>
    <p:custDataLst>
      <p:tags r:id="rId1"/>
    </p:custDataLst>
    <p:extLst>
      <p:ext uri="{BB962C8B-B14F-4D97-AF65-F5344CB8AC3E}">
        <p14:creationId xmlns:p14="http://schemas.microsoft.com/office/powerpoint/2010/main" val="1877756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6763"/>
            <a:ext cx="9144000" cy="1143000"/>
          </a:xfrm>
        </p:spPr>
        <p:txBody>
          <a:bodyPr/>
          <a:lstStyle/>
          <a:p>
            <a:r>
              <a:rPr lang="en-US" dirty="0" smtClean="0"/>
              <a:t>Keep Cold Foods Cold</a:t>
            </a:r>
            <a:endParaRPr lang="en-US" sz="2400" dirty="0"/>
          </a:p>
        </p:txBody>
      </p:sp>
      <p:sp>
        <p:nvSpPr>
          <p:cNvPr id="5" name="Content Placeholder 3"/>
          <p:cNvSpPr txBox="1">
            <a:spLocks/>
          </p:cNvSpPr>
          <p:nvPr/>
        </p:nvSpPr>
        <p:spPr bwMode="auto">
          <a:xfrm>
            <a:off x="502785" y="2084696"/>
            <a:ext cx="3983037" cy="394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R="0" lvl="0" algn="l" defTabSz="914400" rtl="0" eaLnBrk="1" fontAlgn="base" latinLnBrk="0" hangingPunct="1">
              <a:lnSpc>
                <a:spcPct val="100000"/>
              </a:lnSpc>
              <a:spcBef>
                <a:spcPct val="20000"/>
              </a:spcBef>
              <a:spcAft>
                <a:spcPct val="0"/>
              </a:spcAft>
              <a:buClrTx/>
              <a:buSzTx/>
              <a:tabLst/>
              <a:defRPr/>
            </a:pPr>
            <a:r>
              <a:rPr lang="en-US" sz="3200" kern="0" dirty="0" smtClean="0">
                <a:latin typeface="+mn-lt"/>
              </a:rPr>
              <a:t>Cold</a:t>
            </a:r>
            <a:r>
              <a:rPr kumimoji="0" lang="en-US" sz="3200" b="0" i="0" u="none" strike="noStrike" kern="0" cap="none" spc="0" normalizeH="0" baseline="0" noProof="0" dirty="0" smtClean="0">
                <a:ln>
                  <a:noFill/>
                </a:ln>
                <a:solidFill>
                  <a:schemeClr val="tx1"/>
                </a:solidFill>
                <a:effectLst/>
                <a:uLnTx/>
                <a:uFillTx/>
                <a:latin typeface="+mn-lt"/>
              </a:rPr>
              <a:t> holding requires temperature </a:t>
            </a:r>
            <a:r>
              <a:rPr kumimoji="0" lang="en-US" sz="3200" b="1" i="0" u="none" strike="noStrike" kern="0" cap="none" spc="0" normalizeH="0" baseline="0" noProof="0" dirty="0" smtClean="0">
                <a:ln>
                  <a:noFill/>
                </a:ln>
                <a:effectLst/>
                <a:uLnTx/>
                <a:uFillTx/>
                <a:latin typeface="+mn-lt"/>
              </a:rPr>
              <a:t>≤ 4</a:t>
            </a:r>
            <a:r>
              <a:rPr kumimoji="0" lang="en-US" sz="3200" b="1" i="0" u="none" strike="noStrike" kern="0" cap="none" spc="0" normalizeH="0" baseline="0" noProof="0" dirty="0" smtClean="0">
                <a:ln>
                  <a:noFill/>
                </a:ln>
                <a:effectLst/>
                <a:uLnTx/>
                <a:uFillTx/>
                <a:latin typeface="Arial"/>
                <a:cs typeface="Arial"/>
              </a:rPr>
              <a:t>°</a:t>
            </a:r>
            <a:r>
              <a:rPr kumimoji="0" lang="en-US" sz="3200" b="1" i="0" u="none" strike="noStrike" kern="0" cap="none" spc="0" normalizeH="0" baseline="0" noProof="0" dirty="0" smtClean="0">
                <a:ln>
                  <a:noFill/>
                </a:ln>
                <a:effectLst/>
                <a:uLnTx/>
                <a:uFillTx/>
                <a:latin typeface="+mn-lt"/>
              </a:rPr>
              <a:t>C.</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10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8" name="Picture 8" descr="Chill_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26834" y="2204864"/>
            <a:ext cx="3524250" cy="30738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654186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6763"/>
            <a:ext cx="9144000" cy="1143000"/>
          </a:xfrm>
        </p:spPr>
        <p:txBody>
          <a:bodyPr/>
          <a:lstStyle/>
          <a:p>
            <a:r>
              <a:rPr lang="en-US" dirty="0" smtClean="0"/>
              <a:t>Thawing						</a:t>
            </a:r>
            <a:endParaRPr lang="en-US" sz="2400" dirty="0"/>
          </a:p>
        </p:txBody>
      </p:sp>
      <p:sp>
        <p:nvSpPr>
          <p:cNvPr id="4" name="Content Placeholder 3"/>
          <p:cNvSpPr>
            <a:spLocks noGrp="1"/>
          </p:cNvSpPr>
          <p:nvPr>
            <p:ph sz="half" idx="1"/>
          </p:nvPr>
        </p:nvSpPr>
        <p:spPr>
          <a:xfrm>
            <a:off x="266700" y="2800350"/>
            <a:ext cx="4400549" cy="4057650"/>
          </a:xfrm>
        </p:spPr>
        <p:txBody>
          <a:bodyPr/>
          <a:lstStyle/>
          <a:p>
            <a:r>
              <a:rPr lang="en-US" sz="3200" dirty="0"/>
              <a:t>r</a:t>
            </a:r>
            <a:r>
              <a:rPr lang="en-US" sz="3200" dirty="0" smtClean="0"/>
              <a:t>efrigerator</a:t>
            </a:r>
          </a:p>
          <a:p>
            <a:r>
              <a:rPr lang="en-US" sz="3200" dirty="0"/>
              <a:t>c</a:t>
            </a:r>
            <a:r>
              <a:rPr lang="en-US" sz="3200" dirty="0" smtClean="0"/>
              <a:t>ool, running water</a:t>
            </a:r>
          </a:p>
          <a:p>
            <a:r>
              <a:rPr lang="en-US" sz="3200" dirty="0"/>
              <a:t>c</a:t>
            </a:r>
            <a:r>
              <a:rPr lang="en-US" sz="3200" dirty="0" smtClean="0"/>
              <a:t>ook from frozen</a:t>
            </a:r>
          </a:p>
          <a:p>
            <a:r>
              <a:rPr lang="en-US" sz="3200" dirty="0"/>
              <a:t>m</a:t>
            </a:r>
            <a:r>
              <a:rPr lang="en-US" sz="3200" dirty="0" smtClean="0"/>
              <a:t>icrowave</a:t>
            </a:r>
          </a:p>
          <a:p>
            <a:pPr>
              <a:spcBef>
                <a:spcPts val="0"/>
              </a:spcBef>
            </a:pPr>
            <a:endParaRPr lang="en-US" sz="1050" dirty="0" smtClean="0"/>
          </a:p>
          <a:p>
            <a:pPr>
              <a:spcBef>
                <a:spcPts val="0"/>
              </a:spcBef>
            </a:pPr>
            <a:endParaRPr lang="en-US" sz="1050" dirty="0" smtClean="0"/>
          </a:p>
        </p:txBody>
      </p:sp>
      <p:pic>
        <p:nvPicPr>
          <p:cNvPr id="6" name="Picture 5" descr="thaw in sink.jpg"/>
          <p:cNvPicPr>
            <a:picLocks noChangeAspect="1"/>
          </p:cNvPicPr>
          <p:nvPr/>
        </p:nvPicPr>
        <p:blipFill>
          <a:blip r:embed="rId4" cstate="print"/>
          <a:stretch>
            <a:fillRect/>
          </a:stretch>
        </p:blipFill>
        <p:spPr>
          <a:xfrm>
            <a:off x="4626592" y="2723594"/>
            <a:ext cx="3833504" cy="30908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ontent Placeholder 3"/>
          <p:cNvSpPr>
            <a:spLocks noGrp="1"/>
          </p:cNvSpPr>
          <p:nvPr>
            <p:ph sz="half" idx="1"/>
          </p:nvPr>
        </p:nvSpPr>
        <p:spPr>
          <a:xfrm>
            <a:off x="481013" y="1968499"/>
            <a:ext cx="7862887" cy="927101"/>
          </a:xfrm>
        </p:spPr>
        <p:txBody>
          <a:bodyPr/>
          <a:lstStyle/>
          <a:p>
            <a:pPr marL="0" indent="0">
              <a:buNone/>
            </a:pPr>
            <a:r>
              <a:rPr lang="en-US" sz="3200" dirty="0" smtClean="0"/>
              <a:t>Thawing requires temperature control!</a:t>
            </a:r>
          </a:p>
        </p:txBody>
      </p:sp>
    </p:spTree>
    <p:custDataLst>
      <p:tags r:id="rId1"/>
    </p:custDataLst>
    <p:extLst>
      <p:ext uri="{BB962C8B-B14F-4D97-AF65-F5344CB8AC3E}">
        <p14:creationId xmlns:p14="http://schemas.microsoft.com/office/powerpoint/2010/main" val="443912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Alberta Food Safety Facts</a:t>
            </a:r>
            <a:endParaRPr lang="en-CA" dirty="0"/>
          </a:p>
        </p:txBody>
      </p:sp>
      <p:sp>
        <p:nvSpPr>
          <p:cNvPr id="3" name="Content Placeholder 2"/>
          <p:cNvSpPr>
            <a:spLocks noGrp="1"/>
          </p:cNvSpPr>
          <p:nvPr>
            <p:ph idx="1"/>
          </p:nvPr>
        </p:nvSpPr>
        <p:spPr>
          <a:xfrm>
            <a:off x="531813" y="1772816"/>
            <a:ext cx="8118475" cy="3946525"/>
          </a:xfrm>
        </p:spPr>
        <p:txBody>
          <a:bodyPr/>
          <a:lstStyle/>
          <a:p>
            <a:pPr marL="457200" indent="-457200">
              <a:buFont typeface="+mj-lt"/>
              <a:buAutoNum type="arabicPeriod"/>
            </a:pPr>
            <a:r>
              <a:rPr lang="en-CA" sz="3200" dirty="0" smtClean="0"/>
              <a:t>Foodborne Illness</a:t>
            </a:r>
          </a:p>
          <a:p>
            <a:pPr marL="914400" lvl="1" indent="-514350">
              <a:buFont typeface="+mj-lt"/>
              <a:buAutoNum type="romanUcPeriod"/>
            </a:pPr>
            <a:r>
              <a:rPr lang="en-CA" dirty="0"/>
              <a:t>w</a:t>
            </a:r>
            <a:r>
              <a:rPr lang="en-CA" dirty="0" smtClean="0"/>
              <a:t>hat it is</a:t>
            </a:r>
          </a:p>
          <a:p>
            <a:pPr marL="914400" lvl="1" indent="-514350">
              <a:buFont typeface="+mj-lt"/>
              <a:buAutoNum type="romanUcPeriod"/>
            </a:pPr>
            <a:r>
              <a:rPr lang="en-CA" dirty="0"/>
              <a:t>w</a:t>
            </a:r>
            <a:r>
              <a:rPr lang="en-CA" dirty="0" smtClean="0"/>
              <a:t>hat makes people sick</a:t>
            </a:r>
          </a:p>
          <a:p>
            <a:pPr marL="914400" lvl="1" indent="-514350">
              <a:buFont typeface="+mj-lt"/>
              <a:buAutoNum type="romanUcPeriod"/>
            </a:pPr>
            <a:r>
              <a:rPr lang="en-CA" dirty="0"/>
              <a:t>p</a:t>
            </a:r>
            <a:r>
              <a:rPr lang="en-CA" dirty="0" smtClean="0"/>
              <a:t>otentially hazardous foods</a:t>
            </a:r>
          </a:p>
          <a:p>
            <a:pPr marL="457200" indent="-457200">
              <a:buFont typeface="+mj-lt"/>
              <a:buAutoNum type="arabicPeriod"/>
            </a:pPr>
            <a:r>
              <a:rPr lang="en-CA" sz="3200" dirty="0" smtClean="0"/>
              <a:t>Keeping Food Safe</a:t>
            </a:r>
          </a:p>
          <a:p>
            <a:pPr marL="914400" lvl="1" indent="-514350">
              <a:buFont typeface="+mj-lt"/>
              <a:buAutoNum type="romanUcPeriod"/>
            </a:pPr>
            <a:r>
              <a:rPr lang="en-CA" dirty="0"/>
              <a:t>c</a:t>
            </a:r>
            <a:r>
              <a:rPr lang="en-CA" dirty="0" smtClean="0"/>
              <a:t>ontrolling temperature </a:t>
            </a:r>
          </a:p>
          <a:p>
            <a:pPr marL="914400" lvl="1" indent="-514350">
              <a:buFont typeface="+mj-lt"/>
              <a:buAutoNum type="romanUcPeriod"/>
            </a:pPr>
            <a:r>
              <a:rPr lang="en-CA" dirty="0"/>
              <a:t>s</a:t>
            </a:r>
            <a:r>
              <a:rPr lang="en-CA" dirty="0" smtClean="0"/>
              <a:t>eparating foods</a:t>
            </a:r>
          </a:p>
          <a:p>
            <a:pPr marL="914400" lvl="1" indent="-514350">
              <a:buFont typeface="+mj-lt"/>
              <a:buAutoNum type="romanUcPeriod"/>
            </a:pPr>
            <a:r>
              <a:rPr lang="en-CA" dirty="0"/>
              <a:t>c</a:t>
            </a:r>
            <a:r>
              <a:rPr lang="en-CA" dirty="0" smtClean="0"/>
              <a:t>leaning and sanitizing</a:t>
            </a:r>
          </a:p>
          <a:p>
            <a:pPr marL="914400" lvl="1" indent="-514350">
              <a:buFont typeface="+mj-lt"/>
              <a:buAutoNum type="romanUcPeriod"/>
            </a:pPr>
            <a:r>
              <a:rPr lang="en-CA" dirty="0"/>
              <a:t>h</a:t>
            </a:r>
            <a:r>
              <a:rPr lang="en-CA" dirty="0" smtClean="0"/>
              <a:t>and washing and hygiene</a:t>
            </a:r>
          </a:p>
          <a:p>
            <a:pPr marL="457200" indent="-457200">
              <a:buFont typeface="+mj-lt"/>
              <a:buAutoNum type="arabicPeriod"/>
            </a:pPr>
            <a:endParaRPr lang="en-CA" dirty="0" smtClean="0"/>
          </a:p>
          <a:p>
            <a:pPr marL="457200" indent="-457200">
              <a:buFont typeface="+mj-lt"/>
              <a:buAutoNum type="arabicPeriod"/>
            </a:pPr>
            <a:endParaRPr lang="en-CA" dirty="0" smtClean="0"/>
          </a:p>
          <a:p>
            <a:pPr marL="457200" indent="-457200">
              <a:buFont typeface="+mj-lt"/>
              <a:buAutoNum type="arabicPeriod"/>
            </a:pPr>
            <a:endParaRPr lang="en-CA" dirty="0"/>
          </a:p>
        </p:txBody>
      </p:sp>
    </p:spTree>
    <p:custDataLst>
      <p:tags r:id="rId1"/>
    </p:custDataLst>
    <p:extLst>
      <p:ext uri="{BB962C8B-B14F-4D97-AF65-F5344CB8AC3E}">
        <p14:creationId xmlns:p14="http://schemas.microsoft.com/office/powerpoint/2010/main" val="1468634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8840"/>
            <a:ext cx="3771900" cy="1143000"/>
          </a:xfrm>
        </p:spPr>
        <p:txBody>
          <a:bodyPr/>
          <a:lstStyle/>
          <a:p>
            <a:r>
              <a:rPr lang="en-CA" sz="3200" b="0" dirty="0" smtClean="0">
                <a:solidFill>
                  <a:schemeClr val="tx1"/>
                </a:solidFill>
              </a:rPr>
              <a:t>Cook foods thoroughly.</a:t>
            </a:r>
            <a:endParaRPr lang="en-US" sz="2000" b="0" dirty="0">
              <a:solidFill>
                <a:schemeClr val="tx1"/>
              </a:solidFill>
            </a:endParaRPr>
          </a:p>
        </p:txBody>
      </p:sp>
      <p:pic>
        <p:nvPicPr>
          <p:cNvPr id="5" name="Picture 4"/>
          <p:cNvPicPr>
            <a:picLocks noChangeAspect="1" noChangeArrowheads="1"/>
          </p:cNvPicPr>
          <p:nvPr/>
        </p:nvPicPr>
        <p:blipFill>
          <a:blip r:embed="rId4" cstate="email"/>
          <a:srcRect/>
          <a:stretch>
            <a:fillRect/>
          </a:stretch>
        </p:blipFill>
        <p:spPr bwMode="auto">
          <a:xfrm>
            <a:off x="4267199" y="1184954"/>
            <a:ext cx="4330889" cy="4728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Multiply 6"/>
          <p:cNvSpPr/>
          <p:nvPr/>
        </p:nvSpPr>
        <p:spPr>
          <a:xfrm rot="581668">
            <a:off x="5936679" y="229038"/>
            <a:ext cx="2975321" cy="3007768"/>
          </a:xfrm>
          <a:prstGeom prst="mathMultiply">
            <a:avLst>
              <a:gd name="adj1" fmla="val 15207"/>
            </a:avLst>
          </a:prstGeom>
          <a:gradFill flip="none" rotWithShape="1">
            <a:gsLst>
              <a:gs pos="0">
                <a:srgbClr val="FC7F18"/>
              </a:gs>
              <a:gs pos="29000">
                <a:srgbClr val="FF0000"/>
              </a:gs>
              <a:gs pos="68000">
                <a:srgbClr val="C00000"/>
              </a:gs>
              <a:gs pos="100000">
                <a:srgbClr val="FF0000"/>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95536" y="1054477"/>
            <a:ext cx="3486150" cy="646331"/>
          </a:xfrm>
          <a:prstGeom prst="rect">
            <a:avLst/>
          </a:prstGeom>
        </p:spPr>
        <p:txBody>
          <a:bodyPr wrap="square">
            <a:spAutoFit/>
          </a:bodyPr>
          <a:lstStyle/>
          <a:p>
            <a:r>
              <a:rPr lang="en-CA" sz="3600" b="1" dirty="0" smtClean="0">
                <a:solidFill>
                  <a:srgbClr val="0065BD"/>
                </a:solidFill>
                <a:latin typeface="+mj-lt"/>
                <a:ea typeface="+mj-ea"/>
                <a:cs typeface="+mj-cs"/>
              </a:rPr>
              <a:t>Cooking</a:t>
            </a:r>
            <a:endParaRPr lang="en-US" sz="3600" b="1" dirty="0">
              <a:solidFill>
                <a:srgbClr val="0065BD"/>
              </a:solidFill>
              <a:latin typeface="+mj-lt"/>
              <a:ea typeface="+mj-ea"/>
              <a:cs typeface="+mj-cs"/>
            </a:endParaRPr>
          </a:p>
        </p:txBody>
      </p:sp>
      <p:sp>
        <p:nvSpPr>
          <p:cNvPr id="9" name="Rectangle 8"/>
          <p:cNvSpPr/>
          <p:nvPr/>
        </p:nvSpPr>
        <p:spPr>
          <a:xfrm>
            <a:off x="531812" y="3131840"/>
            <a:ext cx="3487737" cy="1815882"/>
          </a:xfrm>
          <a:prstGeom prst="rect">
            <a:avLst/>
          </a:prstGeom>
        </p:spPr>
        <p:txBody>
          <a:bodyPr wrap="square">
            <a:spAutoFit/>
          </a:bodyPr>
          <a:lstStyle/>
          <a:p>
            <a:pPr marL="342900" lvl="0" indent="-342900">
              <a:spcBef>
                <a:spcPct val="20000"/>
              </a:spcBef>
              <a:buFontTx/>
              <a:buChar char="•"/>
            </a:pPr>
            <a:r>
              <a:rPr lang="en-US" sz="2800" kern="0" dirty="0">
                <a:solidFill>
                  <a:srgbClr val="000000"/>
                </a:solidFill>
                <a:latin typeface="Arial"/>
              </a:rPr>
              <a:t>m</a:t>
            </a:r>
            <a:r>
              <a:rPr lang="en-US" sz="2800" kern="0" dirty="0" smtClean="0">
                <a:solidFill>
                  <a:srgbClr val="000000"/>
                </a:solidFill>
                <a:latin typeface="Arial"/>
              </a:rPr>
              <a:t>inimum </a:t>
            </a:r>
            <a:r>
              <a:rPr lang="en-US" sz="2800" kern="0" dirty="0">
                <a:solidFill>
                  <a:srgbClr val="000000"/>
                </a:solidFill>
                <a:latin typeface="Arial"/>
              </a:rPr>
              <a:t>internal temperature </a:t>
            </a:r>
            <a:r>
              <a:rPr lang="en-US" sz="2800" kern="0" dirty="0" smtClean="0">
                <a:solidFill>
                  <a:srgbClr val="000000"/>
                </a:solidFill>
                <a:latin typeface="Arial"/>
              </a:rPr>
              <a:t>of </a:t>
            </a:r>
            <a:r>
              <a:rPr lang="en-US" sz="2800" b="1" kern="0" dirty="0" smtClean="0">
                <a:latin typeface="Arial"/>
              </a:rPr>
              <a:t>74</a:t>
            </a:r>
            <a:r>
              <a:rPr lang="en-US" sz="2800" b="1" kern="0" dirty="0" smtClean="0">
                <a:latin typeface="Arial"/>
                <a:cs typeface="Arial"/>
              </a:rPr>
              <a:t>°</a:t>
            </a:r>
            <a:r>
              <a:rPr lang="en-US" sz="2800" b="1" kern="0" dirty="0" smtClean="0">
                <a:latin typeface="Arial"/>
              </a:rPr>
              <a:t>C</a:t>
            </a:r>
            <a:r>
              <a:rPr lang="en-US" sz="2800" kern="0" dirty="0" smtClean="0">
                <a:solidFill>
                  <a:srgbClr val="C00000"/>
                </a:solidFill>
                <a:latin typeface="Arial"/>
              </a:rPr>
              <a:t> </a:t>
            </a:r>
            <a:r>
              <a:rPr lang="en-US" sz="2800" kern="0" dirty="0">
                <a:solidFill>
                  <a:srgbClr val="000000"/>
                </a:solidFill>
                <a:latin typeface="Arial"/>
              </a:rPr>
              <a:t>for </a:t>
            </a:r>
            <a:r>
              <a:rPr lang="en-US" sz="2800" b="1" kern="0" dirty="0">
                <a:latin typeface="Arial"/>
              </a:rPr>
              <a:t>15 </a:t>
            </a:r>
            <a:r>
              <a:rPr lang="en-US" sz="2800" b="1" kern="0" dirty="0" smtClean="0">
                <a:latin typeface="Arial"/>
              </a:rPr>
              <a:t>seconds</a:t>
            </a:r>
            <a:endParaRPr lang="en-US" sz="2800" kern="0" dirty="0">
              <a:solidFill>
                <a:srgbClr val="000000"/>
              </a:solidFill>
              <a:latin typeface="Arial"/>
            </a:endParaRPr>
          </a:p>
        </p:txBody>
      </p:sp>
    </p:spTree>
    <p:custDataLst>
      <p:tags r:id="rId1"/>
    </p:custDataLst>
    <p:extLst>
      <p:ext uri="{BB962C8B-B14F-4D97-AF65-F5344CB8AC3E}">
        <p14:creationId xmlns:p14="http://schemas.microsoft.com/office/powerpoint/2010/main" val="3334948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as an Indicator</a:t>
            </a:r>
            <a:endParaRPr lang="en-US" dirty="0"/>
          </a:p>
        </p:txBody>
      </p:sp>
      <p:sp>
        <p:nvSpPr>
          <p:cNvPr id="3" name="Content Placeholder 2"/>
          <p:cNvSpPr>
            <a:spLocks noGrp="1"/>
          </p:cNvSpPr>
          <p:nvPr>
            <p:ph sz="half" idx="1"/>
          </p:nvPr>
        </p:nvSpPr>
        <p:spPr>
          <a:xfrm>
            <a:off x="473756" y="1828800"/>
            <a:ext cx="4952444" cy="4610100"/>
          </a:xfrm>
        </p:spPr>
        <p:txBody>
          <a:bodyPr/>
          <a:lstStyle/>
          <a:p>
            <a:pPr marL="0" indent="0">
              <a:buNone/>
            </a:pPr>
            <a:r>
              <a:rPr lang="en-US" sz="3200" dirty="0" smtClean="0"/>
              <a:t>1 out of 4 hamburger patties turn brown before fully cooked.</a:t>
            </a:r>
            <a:endParaRPr lang="en-US" sz="1000" dirty="0" smtClean="0"/>
          </a:p>
          <a:p>
            <a:pPr lvl="1">
              <a:buFont typeface="Arial" panose="020B0604020202020204" pitchFamily="34" charset="0"/>
              <a:buChar char="•"/>
            </a:pPr>
            <a:r>
              <a:rPr lang="en-US" sz="2800" dirty="0" smtClean="0"/>
              <a:t>Sometimes patties that are still pink inside may be safely cooked.</a:t>
            </a:r>
            <a:endParaRPr lang="en-US" sz="1000" dirty="0" smtClean="0"/>
          </a:p>
          <a:p>
            <a:pPr lvl="1">
              <a:buFont typeface="Arial" panose="020B0604020202020204" pitchFamily="34" charset="0"/>
              <a:buChar char="•"/>
            </a:pPr>
            <a:r>
              <a:rPr lang="en-CA" sz="2800" dirty="0" smtClean="0"/>
              <a:t>“Juices run clear” and “piping hot” don’t mean the food is safe to eat.</a:t>
            </a:r>
            <a:endParaRPr lang="en-US" sz="1050" dirty="0" smtClean="0"/>
          </a:p>
          <a:p>
            <a:endParaRPr lang="en-US" sz="3200" dirty="0" smtClean="0"/>
          </a:p>
          <a:p>
            <a:endParaRPr lang="en-US" sz="3200" dirty="0" smtClean="0"/>
          </a:p>
          <a:p>
            <a:endParaRPr lang="en-US" sz="3200" dirty="0"/>
          </a:p>
        </p:txBody>
      </p:sp>
      <p:grpSp>
        <p:nvGrpSpPr>
          <p:cNvPr id="4" name="Group 25"/>
          <p:cNvGrpSpPr/>
          <p:nvPr/>
        </p:nvGrpSpPr>
        <p:grpSpPr>
          <a:xfrm>
            <a:off x="5251271" y="2141181"/>
            <a:ext cx="3580632" cy="3352441"/>
            <a:chOff x="4992914" y="2293028"/>
            <a:chExt cx="3868018" cy="3621512"/>
          </a:xfrm>
        </p:grpSpPr>
        <p:grpSp>
          <p:nvGrpSpPr>
            <p:cNvPr id="5" name="Group 15"/>
            <p:cNvGrpSpPr/>
            <p:nvPr/>
          </p:nvGrpSpPr>
          <p:grpSpPr>
            <a:xfrm>
              <a:off x="4992914" y="2293028"/>
              <a:ext cx="1872343" cy="1799773"/>
              <a:chOff x="4992914" y="2293028"/>
              <a:chExt cx="1872343" cy="1799773"/>
            </a:xfrm>
          </p:grpSpPr>
          <p:sp>
            <p:nvSpPr>
              <p:cNvPr id="14" name="5-Point Star 13"/>
              <p:cNvSpPr/>
              <p:nvPr/>
            </p:nvSpPr>
            <p:spPr>
              <a:xfrm>
                <a:off x="4992914" y="2293028"/>
                <a:ext cx="1872343" cy="1799773"/>
              </a:xfrm>
              <a:prstGeom prst="star5">
                <a:avLst/>
              </a:prstGeom>
              <a:solidFill>
                <a:srgbClr val="92D050">
                  <a:alpha val="7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descr="j0264322"/>
              <p:cNvPicPr>
                <a:picLocks noChangeAspect="1" noChangeArrowheads="1"/>
              </p:cNvPicPr>
              <p:nvPr/>
            </p:nvPicPr>
            <p:blipFill>
              <a:blip r:embed="rId4" cstate="email"/>
              <a:srcRect/>
              <a:stretch>
                <a:fillRect/>
              </a:stretch>
            </p:blipFill>
            <p:spPr bwMode="auto">
              <a:xfrm>
                <a:off x="5174621" y="2800674"/>
                <a:ext cx="1474766" cy="984377"/>
              </a:xfrm>
              <a:prstGeom prst="rect">
                <a:avLst/>
              </a:prstGeom>
              <a:noFill/>
            </p:spPr>
          </p:pic>
        </p:grpSp>
        <p:grpSp>
          <p:nvGrpSpPr>
            <p:cNvPr id="7" name="Group 16"/>
            <p:cNvGrpSpPr/>
            <p:nvPr/>
          </p:nvGrpSpPr>
          <p:grpSpPr>
            <a:xfrm>
              <a:off x="6988589" y="2300514"/>
              <a:ext cx="1872343" cy="1799773"/>
              <a:chOff x="4992914" y="2307771"/>
              <a:chExt cx="1872343" cy="1799773"/>
            </a:xfrm>
          </p:grpSpPr>
          <p:sp>
            <p:nvSpPr>
              <p:cNvPr id="18" name="5-Point Star 17"/>
              <p:cNvSpPr/>
              <p:nvPr/>
            </p:nvSpPr>
            <p:spPr>
              <a:xfrm>
                <a:off x="4992914" y="2307771"/>
                <a:ext cx="1872343" cy="1799773"/>
              </a:xfrm>
              <a:prstGeom prst="star5">
                <a:avLst/>
              </a:prstGeom>
              <a:solidFill>
                <a:srgbClr val="92D050">
                  <a:alpha val="7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3" descr="j0264322"/>
              <p:cNvPicPr>
                <a:picLocks noChangeAspect="1" noChangeArrowheads="1"/>
              </p:cNvPicPr>
              <p:nvPr/>
            </p:nvPicPr>
            <p:blipFill>
              <a:blip r:embed="rId4" cstate="email"/>
              <a:srcRect/>
              <a:stretch>
                <a:fillRect/>
              </a:stretch>
            </p:blipFill>
            <p:spPr bwMode="auto">
              <a:xfrm>
                <a:off x="5174622" y="2815417"/>
                <a:ext cx="1474766" cy="984377"/>
              </a:xfrm>
              <a:prstGeom prst="rect">
                <a:avLst/>
              </a:prstGeom>
              <a:noFill/>
            </p:spPr>
          </p:pic>
        </p:grpSp>
        <p:grpSp>
          <p:nvGrpSpPr>
            <p:cNvPr id="8" name="Group 19"/>
            <p:cNvGrpSpPr/>
            <p:nvPr/>
          </p:nvGrpSpPr>
          <p:grpSpPr>
            <a:xfrm>
              <a:off x="6981332" y="4107507"/>
              <a:ext cx="1872343" cy="1799773"/>
              <a:chOff x="4992914" y="2307771"/>
              <a:chExt cx="1872343" cy="1799773"/>
            </a:xfrm>
          </p:grpSpPr>
          <p:sp>
            <p:nvSpPr>
              <p:cNvPr id="21" name="5-Point Star 20"/>
              <p:cNvSpPr/>
              <p:nvPr/>
            </p:nvSpPr>
            <p:spPr>
              <a:xfrm>
                <a:off x="4992914" y="2307771"/>
                <a:ext cx="1872343" cy="1799773"/>
              </a:xfrm>
              <a:prstGeom prst="star5">
                <a:avLst/>
              </a:prstGeom>
              <a:solidFill>
                <a:srgbClr val="92D050">
                  <a:alpha val="7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3" descr="j0264322"/>
              <p:cNvPicPr>
                <a:picLocks noChangeAspect="1" noChangeArrowheads="1"/>
              </p:cNvPicPr>
              <p:nvPr/>
            </p:nvPicPr>
            <p:blipFill>
              <a:blip r:embed="rId4" cstate="email"/>
              <a:srcRect/>
              <a:stretch>
                <a:fillRect/>
              </a:stretch>
            </p:blipFill>
            <p:spPr bwMode="auto">
              <a:xfrm>
                <a:off x="5174622" y="2815417"/>
                <a:ext cx="1474766" cy="984377"/>
              </a:xfrm>
              <a:prstGeom prst="rect">
                <a:avLst/>
              </a:prstGeom>
              <a:noFill/>
            </p:spPr>
          </p:pic>
        </p:grpSp>
        <p:grpSp>
          <p:nvGrpSpPr>
            <p:cNvPr id="9" name="Group 22"/>
            <p:cNvGrpSpPr/>
            <p:nvPr/>
          </p:nvGrpSpPr>
          <p:grpSpPr>
            <a:xfrm>
              <a:off x="5000174" y="4114767"/>
              <a:ext cx="1872343" cy="1799773"/>
              <a:chOff x="4992914" y="2307771"/>
              <a:chExt cx="1872343" cy="1799773"/>
            </a:xfrm>
          </p:grpSpPr>
          <p:sp>
            <p:nvSpPr>
              <p:cNvPr id="24" name="5-Point Star 23"/>
              <p:cNvSpPr/>
              <p:nvPr/>
            </p:nvSpPr>
            <p:spPr>
              <a:xfrm>
                <a:off x="4992914" y="2307771"/>
                <a:ext cx="1872343" cy="1799773"/>
              </a:xfrm>
              <a:prstGeom prst="star5">
                <a:avLst/>
              </a:prstGeom>
              <a:solidFill>
                <a:srgbClr val="FF0000">
                  <a:alpha val="7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3" descr="j0264322"/>
              <p:cNvPicPr>
                <a:picLocks noChangeAspect="1" noChangeArrowheads="1"/>
              </p:cNvPicPr>
              <p:nvPr/>
            </p:nvPicPr>
            <p:blipFill>
              <a:blip r:embed="rId4" cstate="email"/>
              <a:srcRect/>
              <a:stretch>
                <a:fillRect/>
              </a:stretch>
            </p:blipFill>
            <p:spPr bwMode="auto">
              <a:xfrm>
                <a:off x="5174622" y="2815417"/>
                <a:ext cx="1474766" cy="984377"/>
              </a:xfrm>
              <a:prstGeom prst="rect">
                <a:avLst/>
              </a:prstGeom>
              <a:noFill/>
            </p:spPr>
          </p:pic>
        </p:grpSp>
      </p:grpSp>
    </p:spTree>
    <p:custDataLst>
      <p:tags r:id="rId1"/>
    </p:custDataLst>
    <p:extLst>
      <p:ext uri="{BB962C8B-B14F-4D97-AF65-F5344CB8AC3E}">
        <p14:creationId xmlns:p14="http://schemas.microsoft.com/office/powerpoint/2010/main" val="1688741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23091" b="18499"/>
          <a:stretch/>
        </p:blipFill>
        <p:spPr>
          <a:xfrm>
            <a:off x="315867" y="3768436"/>
            <a:ext cx="8349343" cy="2133600"/>
          </a:xfrm>
          <a:prstGeom prst="rect">
            <a:avLst/>
          </a:prstGeom>
        </p:spPr>
      </p:pic>
      <p:sp>
        <p:nvSpPr>
          <p:cNvPr id="2" name="Title 1"/>
          <p:cNvSpPr>
            <a:spLocks noGrp="1"/>
          </p:cNvSpPr>
          <p:nvPr>
            <p:ph type="title"/>
          </p:nvPr>
        </p:nvSpPr>
        <p:spPr>
          <a:xfrm>
            <a:off x="0" y="766763"/>
            <a:ext cx="9144000" cy="1143000"/>
          </a:xfrm>
        </p:spPr>
        <p:txBody>
          <a:bodyPr/>
          <a:lstStyle/>
          <a:p>
            <a:r>
              <a:rPr lang="en-US" dirty="0" smtClean="0"/>
              <a:t>Thermometers		</a:t>
            </a:r>
            <a:endParaRPr lang="en-US" sz="2400" dirty="0"/>
          </a:p>
        </p:txBody>
      </p:sp>
      <p:sp>
        <p:nvSpPr>
          <p:cNvPr id="3" name="Content Placeholder 2"/>
          <p:cNvSpPr>
            <a:spLocks noGrp="1"/>
          </p:cNvSpPr>
          <p:nvPr>
            <p:ph sz="half" idx="1"/>
          </p:nvPr>
        </p:nvSpPr>
        <p:spPr>
          <a:xfrm>
            <a:off x="537026" y="2132856"/>
            <a:ext cx="7921174" cy="3946525"/>
          </a:xfrm>
        </p:spPr>
        <p:txBody>
          <a:bodyPr/>
          <a:lstStyle/>
          <a:p>
            <a:r>
              <a:rPr lang="en-US" sz="3200" dirty="0" smtClean="0"/>
              <a:t>Thermometers are the only sure way to know if a food is safely cooked.</a:t>
            </a:r>
          </a:p>
          <a:p>
            <a:r>
              <a:rPr lang="en-US" sz="3200" dirty="0" smtClean="0"/>
              <a:t>Measure </a:t>
            </a:r>
            <a:r>
              <a:rPr lang="en-US" sz="3200" b="1" dirty="0" smtClean="0"/>
              <a:t>inside the thickest part </a:t>
            </a:r>
            <a:r>
              <a:rPr lang="en-US" sz="3200" dirty="0" smtClean="0"/>
              <a:t>of the food.</a:t>
            </a:r>
            <a:endParaRPr lang="en-US" sz="3200" dirty="0"/>
          </a:p>
        </p:txBody>
      </p:sp>
    </p:spTree>
    <p:custDataLst>
      <p:tags r:id="rId1"/>
    </p:custDataLst>
    <p:extLst>
      <p:ext uri="{BB962C8B-B14F-4D97-AF65-F5344CB8AC3E}">
        <p14:creationId xmlns:p14="http://schemas.microsoft.com/office/powerpoint/2010/main" val="390888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66763"/>
            <a:ext cx="9143999" cy="1143000"/>
          </a:xfrm>
        </p:spPr>
        <p:txBody>
          <a:bodyPr/>
          <a:lstStyle/>
          <a:p>
            <a:r>
              <a:rPr lang="en-US" dirty="0" smtClean="0"/>
              <a:t>Cool Down Hot Foods Quickly</a:t>
            </a:r>
            <a:endParaRPr lang="en-US" sz="2400" dirty="0"/>
          </a:p>
        </p:txBody>
      </p:sp>
      <p:sp>
        <p:nvSpPr>
          <p:cNvPr id="4" name="Content Placeholder 3"/>
          <p:cNvSpPr>
            <a:spLocks noGrp="1"/>
          </p:cNvSpPr>
          <p:nvPr>
            <p:ph sz="half" idx="1"/>
          </p:nvPr>
        </p:nvSpPr>
        <p:spPr>
          <a:xfrm>
            <a:off x="395536" y="2057400"/>
            <a:ext cx="3983037" cy="3946525"/>
          </a:xfrm>
        </p:spPr>
        <p:txBody>
          <a:bodyPr/>
          <a:lstStyle/>
          <a:p>
            <a:r>
              <a:rPr lang="en-US" sz="3200" dirty="0"/>
              <a:t>I</a:t>
            </a:r>
            <a:r>
              <a:rPr lang="en-US" sz="3200" dirty="0" smtClean="0"/>
              <a:t>mproper cooling </a:t>
            </a:r>
            <a:r>
              <a:rPr lang="en-US" dirty="0" smtClean="0"/>
              <a:t>is a </a:t>
            </a:r>
            <a:r>
              <a:rPr lang="en-US" sz="3200" dirty="0" smtClean="0"/>
              <a:t>common cause of outbreaks.</a:t>
            </a:r>
            <a:endParaRPr lang="en-US" sz="1200" dirty="0" smtClean="0"/>
          </a:p>
        </p:txBody>
      </p:sp>
      <p:sp>
        <p:nvSpPr>
          <p:cNvPr id="6" name="Content Placeholder 5"/>
          <p:cNvSpPr>
            <a:spLocks noGrp="1"/>
          </p:cNvSpPr>
          <p:nvPr>
            <p:ph sz="half" idx="2"/>
          </p:nvPr>
        </p:nvSpPr>
        <p:spPr>
          <a:xfrm>
            <a:off x="534725" y="3717032"/>
            <a:ext cx="3750568" cy="3946525"/>
          </a:xfrm>
        </p:spPr>
        <p:txBody>
          <a:bodyPr/>
          <a:lstStyle/>
          <a:p>
            <a:r>
              <a:rPr lang="en-US" sz="3200" dirty="0" smtClean="0"/>
              <a:t>Cool hot foods as quickly                           as possible to 4°C (within 4 – 6 hours).</a:t>
            </a:r>
          </a:p>
        </p:txBody>
      </p:sp>
      <p:pic>
        <p:nvPicPr>
          <p:cNvPr id="7" name="Picture 4" descr="S:\Program Areas\Education\Photographs\Pictures for Revised Food Course\Bad kitchens\Bad kitchens from Edmonton\Aashiana\Aashiana Sept 16 09\IMG_1302.jpg"/>
          <p:cNvPicPr>
            <a:picLocks noChangeAspect="1" noChangeArrowheads="1"/>
          </p:cNvPicPr>
          <p:nvPr/>
        </p:nvPicPr>
        <p:blipFill>
          <a:blip r:embed="rId4" cstate="email">
            <a:lum bright="10000"/>
          </a:blip>
          <a:srcRect/>
          <a:stretch>
            <a:fillRect/>
          </a:stretch>
        </p:blipFill>
        <p:spPr bwMode="auto">
          <a:xfrm>
            <a:off x="4557468" y="1989987"/>
            <a:ext cx="3974972" cy="3173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Multiply 7"/>
          <p:cNvSpPr/>
          <p:nvPr/>
        </p:nvSpPr>
        <p:spPr>
          <a:xfrm rot="581668">
            <a:off x="6976699" y="1381791"/>
            <a:ext cx="2095496" cy="1956754"/>
          </a:xfrm>
          <a:prstGeom prst="mathMultiply">
            <a:avLst>
              <a:gd name="adj1" fmla="val 15207"/>
            </a:avLst>
          </a:prstGeom>
          <a:gradFill flip="none" rotWithShape="1">
            <a:gsLst>
              <a:gs pos="0">
                <a:srgbClr val="FC7F18"/>
              </a:gs>
              <a:gs pos="29000">
                <a:srgbClr val="FF0000"/>
              </a:gs>
              <a:gs pos="68000">
                <a:srgbClr val="C00000"/>
              </a:gs>
              <a:gs pos="100000">
                <a:srgbClr val="FF0000"/>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14850" y="5336351"/>
            <a:ext cx="4190673" cy="707886"/>
          </a:xfrm>
          <a:prstGeom prst="rect">
            <a:avLst/>
          </a:prstGeom>
          <a:noFill/>
        </p:spPr>
        <p:txBody>
          <a:bodyPr wrap="square" rtlCol="0">
            <a:spAutoFit/>
          </a:bodyPr>
          <a:lstStyle/>
          <a:p>
            <a:r>
              <a:rPr lang="en-US" sz="2000" dirty="0" smtClean="0"/>
              <a:t>The larger the volume of hot food, the longer it takes to cool.</a:t>
            </a:r>
            <a:endParaRPr lang="en-US" sz="2000" dirty="0"/>
          </a:p>
        </p:txBody>
      </p:sp>
    </p:spTree>
    <p:custDataLst>
      <p:tags r:id="rId1"/>
    </p:custDataLst>
    <p:extLst>
      <p:ext uri="{BB962C8B-B14F-4D97-AF65-F5344CB8AC3E}">
        <p14:creationId xmlns:p14="http://schemas.microsoft.com/office/powerpoint/2010/main" val="3567325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6763"/>
            <a:ext cx="9144000" cy="1143000"/>
          </a:xfrm>
        </p:spPr>
        <p:txBody>
          <a:bodyPr/>
          <a:lstStyle/>
          <a:p>
            <a:r>
              <a:rPr lang="en-US" dirty="0" smtClean="0"/>
              <a:t>Cooling							</a:t>
            </a:r>
            <a:endParaRPr lang="en-US" sz="2400" dirty="0"/>
          </a:p>
        </p:txBody>
      </p:sp>
      <p:sp>
        <p:nvSpPr>
          <p:cNvPr id="3" name="Content Placeholder 2"/>
          <p:cNvSpPr>
            <a:spLocks noGrp="1"/>
          </p:cNvSpPr>
          <p:nvPr>
            <p:ph sz="half" idx="1"/>
          </p:nvPr>
        </p:nvSpPr>
        <p:spPr>
          <a:xfrm>
            <a:off x="423496" y="1978981"/>
            <a:ext cx="4503346" cy="3946525"/>
          </a:xfrm>
        </p:spPr>
        <p:txBody>
          <a:bodyPr/>
          <a:lstStyle/>
          <a:p>
            <a:pPr marL="0" indent="0">
              <a:buNone/>
            </a:pPr>
            <a:r>
              <a:rPr lang="en-US" sz="3200" dirty="0"/>
              <a:t>B</a:t>
            </a:r>
            <a:r>
              <a:rPr lang="en-US" sz="3200" dirty="0" smtClean="0"/>
              <a:t>reak food down into smaller volumes.</a:t>
            </a:r>
          </a:p>
          <a:p>
            <a:pPr marL="0" indent="0">
              <a:buNone/>
            </a:pPr>
            <a:endParaRPr lang="en-US" sz="1050" dirty="0" smtClean="0"/>
          </a:p>
          <a:p>
            <a:pPr lvl="1"/>
            <a:endParaRPr lang="en-US" sz="1050" dirty="0" smtClean="0"/>
          </a:p>
        </p:txBody>
      </p:sp>
      <p:pic>
        <p:nvPicPr>
          <p:cNvPr id="588806" name="Picture 6"/>
          <p:cNvPicPr>
            <a:picLocks noChangeAspect="1" noChangeArrowheads="1"/>
          </p:cNvPicPr>
          <p:nvPr/>
        </p:nvPicPr>
        <p:blipFill>
          <a:blip r:embed="rId4" cstate="email"/>
          <a:srcRect/>
          <a:stretch>
            <a:fillRect/>
          </a:stretch>
        </p:blipFill>
        <p:spPr bwMode="auto">
          <a:xfrm>
            <a:off x="338272" y="3845058"/>
            <a:ext cx="2711592" cy="2166222"/>
          </a:xfrm>
          <a:prstGeom prst="rect">
            <a:avLst/>
          </a:prstGeom>
          <a:noFill/>
          <a:ln w="9525">
            <a:noFill/>
            <a:miter lim="800000"/>
            <a:headEnd/>
            <a:tailEnd/>
          </a:ln>
        </p:spPr>
      </p:pic>
      <p:pic>
        <p:nvPicPr>
          <p:cNvPr id="588807" name="Picture 7"/>
          <p:cNvPicPr>
            <a:picLocks noChangeAspect="1" noChangeArrowheads="1"/>
          </p:cNvPicPr>
          <p:nvPr/>
        </p:nvPicPr>
        <p:blipFill>
          <a:blip r:embed="rId5" cstate="email"/>
          <a:srcRect/>
          <a:stretch>
            <a:fillRect/>
          </a:stretch>
        </p:blipFill>
        <p:spPr bwMode="auto">
          <a:xfrm>
            <a:off x="5464854" y="2064425"/>
            <a:ext cx="1680814" cy="1961475"/>
          </a:xfrm>
          <a:prstGeom prst="rect">
            <a:avLst/>
          </a:prstGeom>
          <a:noFill/>
          <a:ln w="9525">
            <a:noFill/>
            <a:miter lim="800000"/>
            <a:headEnd/>
            <a:tailEnd/>
          </a:ln>
        </p:spPr>
      </p:pic>
      <p:grpSp>
        <p:nvGrpSpPr>
          <p:cNvPr id="4" name="Group 17"/>
          <p:cNvGrpSpPr/>
          <p:nvPr/>
        </p:nvGrpSpPr>
        <p:grpSpPr>
          <a:xfrm>
            <a:off x="2823001" y="3907562"/>
            <a:ext cx="6088988" cy="2266568"/>
            <a:chOff x="2823001" y="3907562"/>
            <a:chExt cx="6088988" cy="2266568"/>
          </a:xfrm>
        </p:grpSpPr>
        <p:pic>
          <p:nvPicPr>
            <p:cNvPr id="588805" name="Picture 5"/>
            <p:cNvPicPr>
              <a:picLocks noChangeAspect="1" noChangeArrowheads="1"/>
            </p:cNvPicPr>
            <p:nvPr/>
          </p:nvPicPr>
          <p:blipFill>
            <a:blip r:embed="rId6" cstate="email"/>
            <a:srcRect/>
            <a:stretch>
              <a:fillRect/>
            </a:stretch>
          </p:blipFill>
          <p:spPr bwMode="auto">
            <a:xfrm>
              <a:off x="3248159" y="4555200"/>
              <a:ext cx="3193583" cy="1618930"/>
            </a:xfrm>
            <a:prstGeom prst="rect">
              <a:avLst/>
            </a:prstGeom>
            <a:noFill/>
            <a:ln w="9525">
              <a:noFill/>
              <a:miter lim="800000"/>
              <a:headEnd/>
              <a:tailEnd/>
            </a:ln>
          </p:spPr>
        </p:pic>
        <p:sp>
          <p:nvSpPr>
            <p:cNvPr id="13" name="Right Arrow 12"/>
            <p:cNvSpPr/>
            <p:nvPr/>
          </p:nvSpPr>
          <p:spPr>
            <a:xfrm rot="862510">
              <a:off x="2823001" y="4738457"/>
              <a:ext cx="617135" cy="425280"/>
            </a:xfrm>
            <a:prstGeom prst="rightArrow">
              <a:avLst/>
            </a:prstGeom>
            <a:solidFill>
              <a:srgbClr val="92D05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88808" name="Picture 8"/>
            <p:cNvPicPr>
              <a:picLocks noChangeAspect="1" noChangeArrowheads="1"/>
            </p:cNvPicPr>
            <p:nvPr/>
          </p:nvPicPr>
          <p:blipFill>
            <a:blip r:embed="rId7" cstate="email"/>
            <a:srcRect/>
            <a:stretch>
              <a:fillRect/>
            </a:stretch>
          </p:blipFill>
          <p:spPr bwMode="auto">
            <a:xfrm>
              <a:off x="7083190" y="3907562"/>
              <a:ext cx="1828799" cy="909527"/>
            </a:xfrm>
            <a:prstGeom prst="rect">
              <a:avLst/>
            </a:prstGeom>
            <a:noFill/>
            <a:ln w="9525">
              <a:noFill/>
              <a:miter lim="800000"/>
              <a:headEnd/>
              <a:tailEnd/>
            </a:ln>
          </p:spPr>
        </p:pic>
        <p:pic>
          <p:nvPicPr>
            <p:cNvPr id="588809" name="Picture 9"/>
            <p:cNvPicPr>
              <a:picLocks noChangeAspect="1" noChangeArrowheads="1"/>
            </p:cNvPicPr>
            <p:nvPr/>
          </p:nvPicPr>
          <p:blipFill>
            <a:blip r:embed="rId8" cstate="email"/>
            <a:srcRect/>
            <a:stretch>
              <a:fillRect/>
            </a:stretch>
          </p:blipFill>
          <p:spPr bwMode="auto">
            <a:xfrm>
              <a:off x="6987653" y="4838009"/>
              <a:ext cx="1390508" cy="873435"/>
            </a:xfrm>
            <a:prstGeom prst="rect">
              <a:avLst/>
            </a:prstGeom>
            <a:noFill/>
            <a:ln w="9525">
              <a:noFill/>
              <a:miter lim="800000"/>
              <a:headEnd/>
              <a:tailEnd/>
            </a:ln>
          </p:spPr>
        </p:pic>
        <p:sp>
          <p:nvSpPr>
            <p:cNvPr id="15" name="Right Arrow 14"/>
            <p:cNvSpPr/>
            <p:nvPr/>
          </p:nvSpPr>
          <p:spPr>
            <a:xfrm rot="2255363">
              <a:off x="6506954" y="4097443"/>
              <a:ext cx="550781" cy="391046"/>
            </a:xfrm>
            <a:prstGeom prst="rightArrow">
              <a:avLst/>
            </a:prstGeom>
            <a:solidFill>
              <a:srgbClr val="92D05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535635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6763"/>
            <a:ext cx="9144000" cy="1143000"/>
          </a:xfrm>
        </p:spPr>
        <p:txBody>
          <a:bodyPr/>
          <a:lstStyle/>
          <a:p>
            <a:r>
              <a:rPr lang="en-US" dirty="0" smtClean="0"/>
              <a:t>Cooling</a:t>
            </a:r>
            <a:endParaRPr lang="en-US" sz="2400" dirty="0"/>
          </a:p>
        </p:txBody>
      </p:sp>
      <p:sp>
        <p:nvSpPr>
          <p:cNvPr id="3" name="Content Placeholder 2"/>
          <p:cNvSpPr>
            <a:spLocks noGrp="1"/>
          </p:cNvSpPr>
          <p:nvPr>
            <p:ph sz="half" idx="1"/>
          </p:nvPr>
        </p:nvSpPr>
        <p:spPr>
          <a:xfrm>
            <a:off x="539552" y="1628800"/>
            <a:ext cx="4517859" cy="3946525"/>
          </a:xfrm>
        </p:spPr>
        <p:txBody>
          <a:bodyPr/>
          <a:lstStyle/>
          <a:p>
            <a:endParaRPr lang="en-US" sz="1050" dirty="0" smtClean="0"/>
          </a:p>
          <a:p>
            <a:pPr>
              <a:buFont typeface="Arial" panose="020B0604020202020204" pitchFamily="34" charset="0"/>
              <a:buChar char="•"/>
            </a:pPr>
            <a:r>
              <a:rPr lang="en-US" sz="3200" dirty="0"/>
              <a:t>u</a:t>
            </a:r>
            <a:r>
              <a:rPr lang="en-US" sz="3200" dirty="0" smtClean="0"/>
              <a:t>se ice</a:t>
            </a:r>
          </a:p>
          <a:p>
            <a:pPr lvl="1"/>
            <a:r>
              <a:rPr lang="en-US" sz="2800" dirty="0" smtClean="0"/>
              <a:t>ice bath</a:t>
            </a:r>
          </a:p>
          <a:p>
            <a:pPr lvl="1"/>
            <a:r>
              <a:rPr lang="en-US" sz="2800" dirty="0"/>
              <a:t>i</a:t>
            </a:r>
            <a:r>
              <a:rPr lang="en-US" sz="2800" dirty="0" smtClean="0"/>
              <a:t>ce paddle</a:t>
            </a:r>
          </a:p>
          <a:p>
            <a:pPr lvl="1"/>
            <a:r>
              <a:rPr lang="en-US" sz="2800" dirty="0"/>
              <a:t>i</a:t>
            </a:r>
            <a:r>
              <a:rPr lang="en-US" sz="2800" dirty="0" smtClean="0"/>
              <a:t>ce as an                 ingredient</a:t>
            </a:r>
          </a:p>
          <a:p>
            <a:r>
              <a:rPr lang="en-US" sz="3200" dirty="0"/>
              <a:t>k</a:t>
            </a:r>
            <a:r>
              <a:rPr lang="en-US" sz="3200" dirty="0" smtClean="0"/>
              <a:t>eep uncovered</a:t>
            </a:r>
          </a:p>
          <a:p>
            <a:r>
              <a:rPr lang="en-US" sz="3200" dirty="0"/>
              <a:t>s</a:t>
            </a:r>
            <a:r>
              <a:rPr lang="en-US" sz="3200" dirty="0" smtClean="0"/>
              <a:t>tir</a:t>
            </a:r>
          </a:p>
        </p:txBody>
      </p:sp>
      <p:pic>
        <p:nvPicPr>
          <p:cNvPr id="8" name="Picture 7" descr="ice wand in ice bath.jpg"/>
          <p:cNvPicPr>
            <a:picLocks noChangeAspect="1"/>
          </p:cNvPicPr>
          <p:nvPr/>
        </p:nvPicPr>
        <p:blipFill>
          <a:blip r:embed="rId4" cstate="email"/>
          <a:stretch>
            <a:fillRect/>
          </a:stretch>
        </p:blipFill>
        <p:spPr>
          <a:xfrm>
            <a:off x="4572000" y="1962434"/>
            <a:ext cx="3883641" cy="3724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757396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1" name="Picture 5"/>
          <p:cNvPicPr>
            <a:picLocks noChangeAspect="1" noChangeArrowheads="1"/>
          </p:cNvPicPr>
          <p:nvPr/>
        </p:nvPicPr>
        <p:blipFill>
          <a:blip r:embed="rId4" cstate="email"/>
          <a:srcRect/>
          <a:stretch>
            <a:fillRect/>
          </a:stretch>
        </p:blipFill>
        <p:spPr bwMode="auto">
          <a:xfrm>
            <a:off x="5410200" y="1771649"/>
            <a:ext cx="3252788" cy="2196872"/>
          </a:xfrm>
          <a:prstGeom prst="rect">
            <a:avLst/>
          </a:prstGeom>
          <a:noFill/>
          <a:ln w="9525">
            <a:noFill/>
            <a:miter lim="800000"/>
            <a:headEnd/>
            <a:tailEnd/>
          </a:ln>
        </p:spPr>
      </p:pic>
      <p:sp>
        <p:nvSpPr>
          <p:cNvPr id="2" name="Title 1"/>
          <p:cNvSpPr>
            <a:spLocks noGrp="1"/>
          </p:cNvSpPr>
          <p:nvPr>
            <p:ph type="title"/>
          </p:nvPr>
        </p:nvSpPr>
        <p:spPr>
          <a:xfrm>
            <a:off x="0" y="766763"/>
            <a:ext cx="9144000" cy="1143000"/>
          </a:xfrm>
        </p:spPr>
        <p:txBody>
          <a:bodyPr/>
          <a:lstStyle/>
          <a:p>
            <a:r>
              <a:rPr lang="en-US" dirty="0" smtClean="0"/>
              <a:t>Reheat Cold Foods Quickly</a:t>
            </a:r>
            <a:endParaRPr lang="en-US" sz="2400" dirty="0"/>
          </a:p>
        </p:txBody>
      </p:sp>
      <p:sp>
        <p:nvSpPr>
          <p:cNvPr id="3" name="Content Placeholder 2"/>
          <p:cNvSpPr>
            <a:spLocks noGrp="1"/>
          </p:cNvSpPr>
          <p:nvPr>
            <p:ph sz="half" idx="1"/>
          </p:nvPr>
        </p:nvSpPr>
        <p:spPr>
          <a:xfrm>
            <a:off x="531812" y="2070100"/>
            <a:ext cx="4613393" cy="4787900"/>
          </a:xfrm>
        </p:spPr>
        <p:txBody>
          <a:bodyPr/>
          <a:lstStyle/>
          <a:p>
            <a:r>
              <a:rPr lang="en-US" sz="3200" dirty="0" smtClean="0"/>
              <a:t>Reheat foods to         </a:t>
            </a:r>
            <a:r>
              <a:rPr lang="en-US" sz="3200" b="1" dirty="0" smtClean="0"/>
              <a:t>≥ 74</a:t>
            </a:r>
            <a:r>
              <a:rPr lang="en-US" sz="3200" b="1" dirty="0" smtClean="0">
                <a:cs typeface="Arial" charset="0"/>
              </a:rPr>
              <a:t>°C </a:t>
            </a:r>
            <a:r>
              <a:rPr lang="en-US" sz="3200" dirty="0">
                <a:cs typeface="Arial" charset="0"/>
              </a:rPr>
              <a:t>w</a:t>
            </a:r>
            <a:r>
              <a:rPr lang="en-US" sz="3200" dirty="0" smtClean="0">
                <a:cs typeface="Arial" charset="0"/>
              </a:rPr>
              <a:t>ithin 2 hours or less.</a:t>
            </a:r>
          </a:p>
          <a:p>
            <a:r>
              <a:rPr lang="en-US" sz="3200" dirty="0" smtClean="0">
                <a:cs typeface="Arial" charset="0"/>
              </a:rPr>
              <a:t>Do not use hot holding</a:t>
            </a:r>
          </a:p>
          <a:p>
            <a:pPr>
              <a:buNone/>
            </a:pPr>
            <a:r>
              <a:rPr lang="en-US" sz="3200" dirty="0" smtClean="0">
                <a:cs typeface="Arial" charset="0"/>
              </a:rPr>
              <a:t>	equipment to reheat.</a:t>
            </a:r>
          </a:p>
          <a:p>
            <a:r>
              <a:rPr lang="en-US" sz="3200" dirty="0" smtClean="0">
                <a:cs typeface="Arial" charset="0"/>
              </a:rPr>
              <a:t>Only reheat leftovers </a:t>
            </a:r>
            <a:r>
              <a:rPr lang="en-US" sz="3200" b="1" dirty="0" smtClean="0">
                <a:cs typeface="Arial" charset="0"/>
              </a:rPr>
              <a:t>one time.</a:t>
            </a:r>
            <a:endParaRPr lang="en-US" sz="3200" dirty="0" smtClean="0">
              <a:cs typeface="Arial" charset="0"/>
            </a:endParaRPr>
          </a:p>
        </p:txBody>
      </p:sp>
      <p:sp>
        <p:nvSpPr>
          <p:cNvPr id="7" name="Multiply 6"/>
          <p:cNvSpPr/>
          <p:nvPr/>
        </p:nvSpPr>
        <p:spPr>
          <a:xfrm rot="581668">
            <a:off x="5893935" y="1470284"/>
            <a:ext cx="2036378" cy="2420495"/>
          </a:xfrm>
          <a:prstGeom prst="mathMultiply">
            <a:avLst>
              <a:gd name="adj1" fmla="val 15207"/>
            </a:avLst>
          </a:prstGeom>
          <a:gradFill flip="none" rotWithShape="1">
            <a:gsLst>
              <a:gs pos="0">
                <a:srgbClr val="FC7F18"/>
              </a:gs>
              <a:gs pos="29000">
                <a:srgbClr val="FF0000"/>
              </a:gs>
              <a:gs pos="68000">
                <a:srgbClr val="C00000"/>
              </a:gs>
              <a:gs pos="100000">
                <a:srgbClr val="FF0000"/>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descr="Cook_2"/>
          <p:cNvPicPr>
            <a:picLocks noChangeAspect="1" noChangeArrowheads="1"/>
          </p:cNvPicPr>
          <p:nvPr/>
        </p:nvPicPr>
        <p:blipFill>
          <a:blip r:embed="rId5" cstate="email"/>
          <a:srcRect/>
          <a:stretch>
            <a:fillRect/>
          </a:stretch>
        </p:blipFill>
        <p:spPr bwMode="auto">
          <a:xfrm>
            <a:off x="5562599" y="4023806"/>
            <a:ext cx="2755731" cy="2067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202208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a:xfrm>
            <a:off x="0" y="766763"/>
            <a:ext cx="9144000" cy="1143000"/>
          </a:xfrm>
        </p:spPr>
        <p:txBody>
          <a:bodyPr/>
          <a:lstStyle/>
          <a:p>
            <a:r>
              <a:rPr lang="en-US" sz="3200" dirty="0" smtClean="0"/>
              <a:t>Temperature Summary</a:t>
            </a:r>
            <a:endParaRPr lang="en-US" sz="2400" dirty="0"/>
          </a:p>
        </p:txBody>
      </p:sp>
      <p:pic>
        <p:nvPicPr>
          <p:cNvPr id="8"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3609" y="1745654"/>
            <a:ext cx="6912767" cy="4516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4054955223"/>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1" name="Rectangle 3"/>
          <p:cNvSpPr>
            <a:spLocks noGrp="1" noChangeArrowheads="1"/>
          </p:cNvSpPr>
          <p:nvPr>
            <p:ph type="subTitle" sz="quarter" idx="1"/>
          </p:nvPr>
        </p:nvSpPr>
        <p:spPr>
          <a:xfrm>
            <a:off x="468000" y="1188000"/>
            <a:ext cx="7992888" cy="2735262"/>
          </a:xfrm>
        </p:spPr>
        <p:txBody>
          <a:bodyPr anchor="t" anchorCtr="0"/>
          <a:lstStyle/>
          <a:p>
            <a:pPr eaLnBrk="1" hangingPunct="1">
              <a:lnSpc>
                <a:spcPct val="90000"/>
              </a:lnSpc>
            </a:pPr>
            <a:endParaRPr lang="en-GB" sz="1400" b="1" dirty="0" smtClean="0"/>
          </a:p>
          <a:p>
            <a:pPr eaLnBrk="1" hangingPunct="1">
              <a:lnSpc>
                <a:spcPct val="90000"/>
              </a:lnSpc>
            </a:pPr>
            <a:endParaRPr lang="en-GB" sz="1400" b="1" dirty="0" smtClean="0"/>
          </a:p>
          <a:p>
            <a:pPr eaLnBrk="1" hangingPunct="1">
              <a:lnSpc>
                <a:spcPct val="90000"/>
              </a:lnSpc>
            </a:pPr>
            <a:r>
              <a:rPr lang="en-GB" sz="4000" b="1" dirty="0" smtClean="0">
                <a:solidFill>
                  <a:srgbClr val="0070C0"/>
                </a:solidFill>
              </a:rPr>
              <a:t>Separating Foods</a:t>
            </a:r>
            <a:endParaRPr lang="en-GB" sz="4000" dirty="0" smtClean="0">
              <a:solidFill>
                <a:srgbClr val="0070C0"/>
              </a:solidFill>
            </a:endParaRPr>
          </a:p>
        </p:txBody>
      </p:sp>
      <p:sp>
        <p:nvSpPr>
          <p:cNvPr id="2" name="TextBox 1"/>
          <p:cNvSpPr txBox="1"/>
          <p:nvPr/>
        </p:nvSpPr>
        <p:spPr>
          <a:xfrm>
            <a:off x="612016" y="3140968"/>
            <a:ext cx="7848872" cy="954107"/>
          </a:xfrm>
          <a:prstGeom prst="rect">
            <a:avLst/>
          </a:prstGeom>
          <a:noFill/>
        </p:spPr>
        <p:txBody>
          <a:bodyPr wrap="square" rtlCol="0">
            <a:spAutoFit/>
          </a:bodyPr>
          <a:lstStyle/>
          <a:p>
            <a:pPr algn="ctr"/>
            <a:r>
              <a:rPr lang="en-US" sz="2800" dirty="0" smtClean="0"/>
              <a:t>  Always Separate </a:t>
            </a:r>
          </a:p>
          <a:p>
            <a:pPr algn="ctr"/>
            <a:r>
              <a:rPr lang="en-CA" sz="2800" dirty="0" smtClean="0">
                <a:solidFill>
                  <a:srgbClr val="FF0000"/>
                </a:solidFill>
              </a:rPr>
              <a:t>Raw</a:t>
            </a:r>
            <a:r>
              <a:rPr lang="en-CA" sz="2800" dirty="0" smtClean="0"/>
              <a:t> and Ready-to-eat Foods</a:t>
            </a:r>
            <a:endParaRPr lang="en-US" sz="2800" dirty="0"/>
          </a:p>
        </p:txBody>
      </p:sp>
    </p:spTree>
    <p:custDataLst>
      <p:tags r:id="rId1"/>
    </p:custDataLst>
    <p:extLst>
      <p:ext uri="{BB962C8B-B14F-4D97-AF65-F5344CB8AC3E}">
        <p14:creationId xmlns:p14="http://schemas.microsoft.com/office/powerpoint/2010/main" val="3158544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5102" y="1052736"/>
            <a:ext cx="7715250" cy="706437"/>
          </a:xfrm>
        </p:spPr>
        <p:txBody>
          <a:bodyPr/>
          <a:lstStyle/>
          <a:p>
            <a:pPr eaLnBrk="1" hangingPunct="1"/>
            <a:r>
              <a:rPr lang="en-US" b="1" dirty="0" smtClean="0"/>
              <a:t>Cross-Contamination</a:t>
            </a:r>
            <a:endParaRPr lang="en-US" dirty="0" smtClean="0"/>
          </a:p>
        </p:txBody>
      </p:sp>
      <p:sp>
        <p:nvSpPr>
          <p:cNvPr id="55299" name="Rectangle 3"/>
          <p:cNvSpPr>
            <a:spLocks noGrp="1" noChangeArrowheads="1"/>
          </p:cNvSpPr>
          <p:nvPr>
            <p:ph type="body" sz="half" idx="1"/>
          </p:nvPr>
        </p:nvSpPr>
        <p:spPr bwMode="auto">
          <a:xfrm>
            <a:off x="467544" y="1988840"/>
            <a:ext cx="4248472" cy="4320480"/>
          </a:xfrm>
          <a:noFill/>
          <a:ln>
            <a:noFill/>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sz="3200" dirty="0" smtClean="0"/>
              <a:t>The transfer of harmful substances or pathogens to food by:</a:t>
            </a:r>
          </a:p>
          <a:p>
            <a:pPr>
              <a:lnSpc>
                <a:spcPct val="90000"/>
              </a:lnSpc>
            </a:pPr>
            <a:r>
              <a:rPr lang="en-US" sz="2800" dirty="0"/>
              <a:t>h</a:t>
            </a:r>
            <a:r>
              <a:rPr lang="en-US" sz="2800" dirty="0" smtClean="0"/>
              <a:t>ands  </a:t>
            </a:r>
            <a:endParaRPr lang="en-US" sz="2800" dirty="0"/>
          </a:p>
          <a:p>
            <a:pPr>
              <a:lnSpc>
                <a:spcPct val="90000"/>
              </a:lnSpc>
            </a:pPr>
            <a:r>
              <a:rPr lang="en-US" sz="2800" dirty="0"/>
              <a:t>f</a:t>
            </a:r>
            <a:r>
              <a:rPr lang="en-US" sz="2800" dirty="0" smtClean="0"/>
              <a:t>ood-contact surfaces </a:t>
            </a:r>
          </a:p>
          <a:p>
            <a:pPr>
              <a:lnSpc>
                <a:spcPct val="90000"/>
              </a:lnSpc>
            </a:pPr>
            <a:r>
              <a:rPr lang="en-US" sz="2800" dirty="0"/>
              <a:t>r</a:t>
            </a:r>
            <a:r>
              <a:rPr lang="en-US" sz="2800" dirty="0" smtClean="0"/>
              <a:t>aw meats or contaminated foods</a:t>
            </a:r>
          </a:p>
          <a:p>
            <a:pPr>
              <a:lnSpc>
                <a:spcPct val="90000"/>
              </a:lnSpc>
            </a:pPr>
            <a:r>
              <a:rPr lang="en-US" sz="2800" dirty="0"/>
              <a:t>c</a:t>
            </a:r>
            <a:r>
              <a:rPr lang="en-US" sz="2800" dirty="0" smtClean="0"/>
              <a:t>loths and sponges</a:t>
            </a:r>
          </a:p>
        </p:txBody>
      </p:sp>
      <p:pic>
        <p:nvPicPr>
          <p:cNvPr id="55300" name="Picture 7" descr="Separate_1"/>
          <p:cNvPicPr>
            <a:picLocks noGrp="1" noChangeAspect="1" noChangeArrowheads="1"/>
          </p:cNvPicPr>
          <p:nvPr>
            <p:ph sz="half" idx="2"/>
          </p:nvPr>
        </p:nvPicPr>
        <p:blipFill>
          <a:blip r:embed="rId4" cstate="print"/>
          <a:stretch>
            <a:fillRect/>
          </a:stretch>
        </p:blipFill>
        <p:spPr bwMode="auto">
          <a:xfrm>
            <a:off x="4860032" y="2086182"/>
            <a:ext cx="4038600" cy="3033105"/>
          </a:xfrm>
          <a:noFill/>
          <a:ln w="38100" cap="sq">
            <a:solidFill>
              <a:schemeClr val="tx1"/>
            </a:solidFill>
            <a:miter lim="800000"/>
            <a:headEnd/>
            <a:tailEnd/>
          </a:ln>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56176" y="2924944"/>
            <a:ext cx="2645513" cy="2371222"/>
          </a:xfrm>
          <a:prstGeom prst="rect">
            <a:avLst/>
          </a:prstGeom>
          <a:noFill/>
          <a:ln w="9525">
            <a:noFill/>
            <a:miter lim="800000"/>
            <a:headEnd/>
            <a:tailEnd/>
          </a:ln>
        </p:spPr>
      </p:pic>
      <p:sp>
        <p:nvSpPr>
          <p:cNvPr id="549890" name="Rectangle 2"/>
          <p:cNvSpPr>
            <a:spLocks noGrp="1" noChangeArrowheads="1"/>
          </p:cNvSpPr>
          <p:nvPr>
            <p:ph type="title"/>
          </p:nvPr>
        </p:nvSpPr>
        <p:spPr>
          <a:xfrm>
            <a:off x="0" y="766763"/>
            <a:ext cx="8631237" cy="1143000"/>
          </a:xfrm>
        </p:spPr>
        <p:txBody>
          <a:bodyPr/>
          <a:lstStyle/>
          <a:p>
            <a:r>
              <a:rPr lang="en-CA" dirty="0" smtClean="0"/>
              <a:t>Safe Food Handling</a:t>
            </a:r>
            <a:endParaRPr lang="en-CA" dirty="0"/>
          </a:p>
        </p:txBody>
      </p:sp>
      <p:sp>
        <p:nvSpPr>
          <p:cNvPr id="549891" name="Rectangle 3"/>
          <p:cNvSpPr>
            <a:spLocks noGrp="1" noChangeArrowheads="1"/>
          </p:cNvSpPr>
          <p:nvPr>
            <p:ph type="body" idx="1"/>
          </p:nvPr>
        </p:nvSpPr>
        <p:spPr>
          <a:xfrm>
            <a:off x="467544" y="2060848"/>
            <a:ext cx="7772400" cy="3857901"/>
          </a:xfrm>
        </p:spPr>
        <p:txBody>
          <a:bodyPr/>
          <a:lstStyle/>
          <a:p>
            <a:pPr marL="0" indent="0">
              <a:buNone/>
            </a:pPr>
            <a:r>
              <a:rPr lang="en-CA" sz="3200" dirty="0" smtClean="0"/>
              <a:t>Ultimate goal = make less people sick</a:t>
            </a:r>
          </a:p>
          <a:p>
            <a:endParaRPr lang="en-CA" sz="1000" dirty="0" smtClean="0"/>
          </a:p>
          <a:p>
            <a:endParaRPr lang="en-CA" sz="1000" dirty="0" smtClean="0"/>
          </a:p>
          <a:p>
            <a:pPr marL="0" indent="0">
              <a:buNone/>
            </a:pPr>
            <a:r>
              <a:rPr lang="en-CA" sz="3200" dirty="0" smtClean="0"/>
              <a:t>Good food safety:</a:t>
            </a:r>
          </a:p>
          <a:p>
            <a:pPr lvl="1">
              <a:buFont typeface="Arial" panose="020B0604020202020204" pitchFamily="34" charset="0"/>
              <a:buChar char="•"/>
            </a:pPr>
            <a:r>
              <a:rPr lang="en-CA" sz="3200" dirty="0"/>
              <a:t>u</a:t>
            </a:r>
            <a:r>
              <a:rPr lang="en-CA" sz="3200" dirty="0" smtClean="0"/>
              <a:t>nderstand hazards</a:t>
            </a:r>
          </a:p>
          <a:p>
            <a:pPr lvl="1">
              <a:buFont typeface="Arial" panose="020B0604020202020204" pitchFamily="34" charset="0"/>
              <a:buChar char="•"/>
            </a:pPr>
            <a:r>
              <a:rPr lang="en-CA" sz="3200" dirty="0"/>
              <a:t>r</a:t>
            </a:r>
            <a:r>
              <a:rPr lang="en-CA" sz="3200" dirty="0" smtClean="0"/>
              <a:t>ecognize risky situations</a:t>
            </a:r>
          </a:p>
          <a:p>
            <a:pPr lvl="1">
              <a:buFont typeface="Arial" panose="020B0604020202020204" pitchFamily="34" charset="0"/>
              <a:buChar char="•"/>
            </a:pPr>
            <a:r>
              <a:rPr lang="en-CA" sz="3200" dirty="0"/>
              <a:t>k</a:t>
            </a:r>
            <a:r>
              <a:rPr lang="en-CA" sz="3200" dirty="0" smtClean="0"/>
              <a:t>now control measures</a:t>
            </a:r>
          </a:p>
          <a:p>
            <a:pPr lvl="1">
              <a:buNone/>
            </a:pPr>
            <a:endParaRPr lang="en-CA" sz="2600" dirty="0" smtClean="0"/>
          </a:p>
          <a:p>
            <a:pPr lvl="1">
              <a:buNone/>
            </a:pPr>
            <a:endParaRPr lang="en-CA" sz="1050" dirty="0" smtClean="0"/>
          </a:p>
          <a:p>
            <a:pPr>
              <a:buNone/>
            </a:pPr>
            <a:endParaRPr lang="en-CA" sz="2800" dirty="0"/>
          </a:p>
        </p:txBody>
      </p:sp>
    </p:spTree>
    <p:custDataLst>
      <p:tags r:id="rId1"/>
    </p:custDataLst>
    <p:extLst>
      <p:ext uri="{BB962C8B-B14F-4D97-AF65-F5344CB8AC3E}">
        <p14:creationId xmlns:p14="http://schemas.microsoft.com/office/powerpoint/2010/main" val="983162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989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9891">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989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98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b="1" smtClean="0"/>
              <a:t>Contamination in the home</a:t>
            </a:r>
          </a:p>
        </p:txBody>
      </p:sp>
      <p:pic>
        <p:nvPicPr>
          <p:cNvPr id="56323" name="Picture 3" descr="chart"/>
          <p:cNvPicPr>
            <a:picLocks noGrp="1" noChangeAspect="1" noChangeArrowheads="1"/>
          </p:cNvPicPr>
          <p:nvPr>
            <p:ph idx="1"/>
          </p:nvPr>
        </p:nvPicPr>
        <p:blipFill>
          <a:blip r:embed="rId4"/>
          <a:srcRect/>
          <a:stretch>
            <a:fillRect/>
          </a:stretch>
        </p:blipFill>
        <p:spPr bwMode="auto">
          <a:xfrm>
            <a:off x="251520" y="1052737"/>
            <a:ext cx="8569325" cy="5184576"/>
          </a:xfrm>
          <a:noFill/>
          <a:ln>
            <a:miter lim="800000"/>
            <a:headEnd/>
            <a:tailEnd/>
          </a:ln>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Cell Phones</a:t>
            </a:r>
            <a:endParaRPr lang="en-US" dirty="0"/>
          </a:p>
        </p:txBody>
      </p:sp>
      <p:sp>
        <p:nvSpPr>
          <p:cNvPr id="3" name="Content Placeholder 2"/>
          <p:cNvSpPr>
            <a:spLocks noGrp="1"/>
          </p:cNvSpPr>
          <p:nvPr>
            <p:ph idx="1"/>
          </p:nvPr>
        </p:nvSpPr>
        <p:spPr>
          <a:xfrm>
            <a:off x="531813" y="1844824"/>
            <a:ext cx="4400227" cy="3946525"/>
          </a:xfrm>
        </p:spPr>
        <p:txBody>
          <a:bodyPr wrap="square"/>
          <a:lstStyle/>
          <a:p>
            <a:pPr marL="0" indent="0">
              <a:buNone/>
            </a:pPr>
            <a:r>
              <a:rPr lang="en-CA" sz="3200" dirty="0" smtClean="0"/>
              <a:t>A phone has 25,000 bacteria per square inch.</a:t>
            </a:r>
          </a:p>
          <a:p>
            <a:pPr marL="0" indent="0">
              <a:buNone/>
            </a:pPr>
            <a:endParaRPr lang="en-CA" sz="500" dirty="0" smtClean="0"/>
          </a:p>
          <a:p>
            <a:r>
              <a:rPr lang="en-CA" sz="2800" dirty="0"/>
              <a:t>m</a:t>
            </a:r>
            <a:r>
              <a:rPr lang="en-CA" sz="2800" dirty="0" smtClean="0"/>
              <a:t>ore than public toilets, bottoms of shoes, door knobs or kitchen counters</a:t>
            </a:r>
          </a:p>
          <a:p>
            <a:r>
              <a:rPr lang="en-CA" sz="2800" dirty="0"/>
              <a:t>h</a:t>
            </a:r>
            <a:r>
              <a:rPr lang="en-CA" sz="2800" dirty="0" smtClean="0"/>
              <a:t>ighest count </a:t>
            </a:r>
            <a:r>
              <a:rPr lang="en-CA" sz="2800" dirty="0"/>
              <a:t>i</a:t>
            </a:r>
            <a:r>
              <a:rPr lang="en-CA" sz="2800" dirty="0" smtClean="0"/>
              <a:t>s around “home” button</a:t>
            </a:r>
            <a:endParaRPr lang="en-US" sz="2800" dirty="0"/>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92080" y="2057400"/>
            <a:ext cx="3108718" cy="3744418"/>
          </a:xfrm>
          <a:prstGeom prst="rect">
            <a:avLst/>
          </a:prstGeom>
        </p:spPr>
      </p:pic>
      <p:sp>
        <p:nvSpPr>
          <p:cNvPr id="5" name="TextBox 4"/>
          <p:cNvSpPr txBox="1"/>
          <p:nvPr/>
        </p:nvSpPr>
        <p:spPr>
          <a:xfrm>
            <a:off x="5957798" y="5819259"/>
            <a:ext cx="2664296" cy="184666"/>
          </a:xfrm>
          <a:prstGeom prst="rect">
            <a:avLst/>
          </a:prstGeom>
          <a:noFill/>
        </p:spPr>
        <p:txBody>
          <a:bodyPr wrap="square" rtlCol="0">
            <a:spAutoFit/>
          </a:bodyPr>
          <a:lstStyle/>
          <a:p>
            <a:r>
              <a:rPr lang="en-CA" sz="600" dirty="0" smtClean="0"/>
              <a:t>Source: Deb Canada</a:t>
            </a:r>
            <a:endParaRPr lang="en-US" sz="600" dirty="0"/>
          </a:p>
        </p:txBody>
      </p:sp>
    </p:spTree>
    <p:custDataLst>
      <p:tags r:id="rId1"/>
    </p:custDataLst>
    <p:extLst>
      <p:ext uri="{BB962C8B-B14F-4D97-AF65-F5344CB8AC3E}">
        <p14:creationId xmlns:p14="http://schemas.microsoft.com/office/powerpoint/2010/main" val="230179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6512" y="764704"/>
            <a:ext cx="8382000" cy="1143000"/>
          </a:xfrm>
        </p:spPr>
        <p:txBody>
          <a:bodyPr/>
          <a:lstStyle/>
          <a:p>
            <a:pPr eaLnBrk="1" hangingPunct="1"/>
            <a:r>
              <a:rPr lang="en-US" b="1" dirty="0" smtClean="0"/>
              <a:t>Preventing Cross-Contamination</a:t>
            </a:r>
            <a:endParaRPr lang="en-US" dirty="0" smtClean="0"/>
          </a:p>
        </p:txBody>
      </p:sp>
      <p:sp>
        <p:nvSpPr>
          <p:cNvPr id="57347" name="Rectangle 3"/>
          <p:cNvSpPr>
            <a:spLocks noGrp="1" noChangeArrowheads="1"/>
          </p:cNvSpPr>
          <p:nvPr>
            <p:ph idx="1"/>
          </p:nvPr>
        </p:nvSpPr>
        <p:spPr bwMode="auto">
          <a:xfrm>
            <a:off x="575556" y="1916832"/>
            <a:ext cx="4752528" cy="4248473"/>
          </a:xfrm>
          <a:noFill/>
          <a:ln>
            <a:noFill/>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FontTx/>
              <a:buChar char="•"/>
            </a:pPr>
            <a:r>
              <a:rPr lang="en-US" sz="3200" dirty="0"/>
              <a:t>w</a:t>
            </a:r>
            <a:r>
              <a:rPr lang="en-US" sz="3200" dirty="0" smtClean="0"/>
              <a:t>ash hands</a:t>
            </a:r>
          </a:p>
          <a:p>
            <a:pPr eaLnBrk="1" hangingPunct="1">
              <a:lnSpc>
                <a:spcPct val="90000"/>
              </a:lnSpc>
              <a:buFontTx/>
              <a:buChar char="•"/>
            </a:pPr>
            <a:r>
              <a:rPr lang="en-US" sz="3200" dirty="0"/>
              <a:t>c</a:t>
            </a:r>
            <a:r>
              <a:rPr lang="en-US" sz="3200" dirty="0" smtClean="0"/>
              <a:t>lean surfaces, dishes and equipment </a:t>
            </a:r>
          </a:p>
          <a:p>
            <a:pPr eaLnBrk="1" hangingPunct="1">
              <a:lnSpc>
                <a:spcPct val="90000"/>
              </a:lnSpc>
              <a:buFontTx/>
              <a:buChar char="•"/>
            </a:pPr>
            <a:r>
              <a:rPr lang="en-US" sz="3200" dirty="0"/>
              <a:t>k</a:t>
            </a:r>
            <a:r>
              <a:rPr lang="en-US" sz="3200" dirty="0" smtClean="0"/>
              <a:t>eep cloths/sponges clean &amp; sanitized</a:t>
            </a:r>
          </a:p>
          <a:p>
            <a:pPr eaLnBrk="1" hangingPunct="1">
              <a:lnSpc>
                <a:spcPct val="90000"/>
              </a:lnSpc>
              <a:buFontTx/>
              <a:buChar char="•"/>
            </a:pPr>
            <a:r>
              <a:rPr lang="en-US" sz="3200" dirty="0"/>
              <a:t>s</a:t>
            </a:r>
            <a:r>
              <a:rPr lang="en-US" sz="3200" dirty="0" smtClean="0"/>
              <a:t>tore food safely</a:t>
            </a:r>
          </a:p>
          <a:p>
            <a:pPr eaLnBrk="1" hangingPunct="1">
              <a:lnSpc>
                <a:spcPct val="90000"/>
              </a:lnSpc>
              <a:buFontTx/>
              <a:buChar char="•"/>
            </a:pPr>
            <a:endParaRPr lang="en-US" sz="600" dirty="0" smtClean="0"/>
          </a:p>
        </p:txBody>
      </p:sp>
      <p:pic>
        <p:nvPicPr>
          <p:cNvPr id="57348" name="Picture 5" descr="Separate_3"/>
          <p:cNvPicPr>
            <a:picLocks noChangeAspect="1" noChangeArrowheads="1"/>
          </p:cNvPicPr>
          <p:nvPr/>
        </p:nvPicPr>
        <p:blipFill>
          <a:blip r:embed="rId4" cstate="print"/>
          <a:srcRect r="22226"/>
          <a:stretch>
            <a:fillRect/>
          </a:stretch>
        </p:blipFill>
        <p:spPr bwMode="auto">
          <a:xfrm>
            <a:off x="5436096" y="1916832"/>
            <a:ext cx="3023471" cy="3887515"/>
          </a:xfrm>
          <a:prstGeom prst="rect">
            <a:avLst/>
          </a:prstGeom>
          <a:noFill/>
          <a:ln w="38100" cap="sq">
            <a:solidFill>
              <a:schemeClr val="tx1"/>
            </a:solidFill>
            <a:miter lim="800000"/>
            <a:headEnd/>
            <a:tailEnd/>
          </a:ln>
        </p:spPr>
      </p:pic>
      <p:sp>
        <p:nvSpPr>
          <p:cNvPr id="57349" name="Text Box 6"/>
          <p:cNvSpPr txBox="1">
            <a:spLocks noChangeArrowheads="1"/>
          </p:cNvSpPr>
          <p:nvPr/>
        </p:nvSpPr>
        <p:spPr bwMode="auto">
          <a:xfrm>
            <a:off x="5220072" y="5805264"/>
            <a:ext cx="3457575" cy="523220"/>
          </a:xfrm>
          <a:prstGeom prst="rect">
            <a:avLst/>
          </a:prstGeom>
          <a:noFill/>
          <a:ln w="9525">
            <a:noFill/>
            <a:miter lim="800000"/>
            <a:headEnd/>
            <a:tailEnd/>
          </a:ln>
        </p:spPr>
        <p:txBody>
          <a:bodyPr>
            <a:spAutoFit/>
          </a:bodyPr>
          <a:lstStyle/>
          <a:p>
            <a:pPr algn="ctr">
              <a:spcBef>
                <a:spcPct val="50000"/>
              </a:spcBef>
            </a:pPr>
            <a:r>
              <a:rPr lang="en-CA" sz="2800" dirty="0"/>
              <a:t>What is wrong?</a:t>
            </a:r>
            <a:endParaRPr lang="en-US" sz="28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3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3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endParaRPr lang="en-CA" smtClean="0"/>
          </a:p>
        </p:txBody>
      </p:sp>
      <p:sp>
        <p:nvSpPr>
          <p:cNvPr id="26627"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CA" smtClean="0"/>
          </a:p>
        </p:txBody>
      </p:sp>
      <p:pic>
        <p:nvPicPr>
          <p:cNvPr id="26628" name="Picture 2" descr="C:\Documents and Settings\jgbrown\Desktop\slideshow\cooked chicken next to raw chicken.JPG"/>
          <p:cNvPicPr>
            <a:picLocks noChangeAspect="1" noChangeArrowheads="1"/>
          </p:cNvPicPr>
          <p:nvPr/>
        </p:nvPicPr>
        <p:blipFill>
          <a:blip r:embed="rId4"/>
          <a:srcRect l="1543"/>
          <a:stretch>
            <a:fillRect/>
          </a:stretch>
        </p:blipFill>
        <p:spPr bwMode="auto">
          <a:xfrm>
            <a:off x="-180975" y="0"/>
            <a:ext cx="9324975" cy="68580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965909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0354" name="Picture 2"/>
          <p:cNvPicPr>
            <a:picLocks noChangeAspect="1" noChangeArrowheads="1"/>
          </p:cNvPicPr>
          <p:nvPr/>
        </p:nvPicPr>
        <p:blipFill>
          <a:blip r:embed="rId4"/>
          <a:srcRect/>
          <a:stretch>
            <a:fillRect/>
          </a:stretch>
        </p:blipFill>
        <p:spPr bwMode="auto">
          <a:xfrm>
            <a:off x="0" y="-1"/>
            <a:ext cx="9144000" cy="6858001"/>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1028802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p:cNvPicPr>
            <a:picLocks noGrp="1" noChangeAspect="1" noChangeArrowheads="1"/>
          </p:cNvPicPr>
          <p:nvPr>
            <p:ph idx="1"/>
          </p:nvPr>
        </p:nvPicPr>
        <p:blipFill>
          <a:blip r:embed="rId4"/>
          <a:srcRect/>
          <a:stretch>
            <a:fillRect/>
          </a:stretch>
        </p:blipFill>
        <p:spPr bwMode="auto">
          <a:xfrm>
            <a:off x="0" y="0"/>
            <a:ext cx="9144000" cy="6858000"/>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2456962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pic>
        <p:nvPicPr>
          <p:cNvPr id="910338" name="Picture 2"/>
          <p:cNvPicPr>
            <a:picLocks noChangeAspect="1" noChangeArrowheads="1"/>
          </p:cNvPicPr>
          <p:nvPr/>
        </p:nvPicPr>
        <p:blipFill>
          <a:blip r:embed="rId4" cstate="print"/>
          <a:srcRect/>
          <a:stretch>
            <a:fillRect/>
          </a:stretch>
        </p:blipFill>
        <p:spPr bwMode="auto">
          <a:xfrm>
            <a:off x="-1" y="0"/>
            <a:ext cx="9143999"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1" name="Rectangle 3"/>
          <p:cNvSpPr>
            <a:spLocks noGrp="1" noChangeArrowheads="1"/>
          </p:cNvSpPr>
          <p:nvPr>
            <p:ph type="subTitle" sz="quarter" idx="1"/>
          </p:nvPr>
        </p:nvSpPr>
        <p:spPr>
          <a:xfrm>
            <a:off x="470710" y="1196752"/>
            <a:ext cx="7992888" cy="2735262"/>
          </a:xfrm>
        </p:spPr>
        <p:txBody>
          <a:bodyPr anchor="t" anchorCtr="0"/>
          <a:lstStyle/>
          <a:p>
            <a:pPr eaLnBrk="1" hangingPunct="1">
              <a:lnSpc>
                <a:spcPct val="90000"/>
              </a:lnSpc>
            </a:pPr>
            <a:endParaRPr lang="en-GB" sz="1400" b="1" dirty="0" smtClean="0"/>
          </a:p>
          <a:p>
            <a:pPr eaLnBrk="1" hangingPunct="1">
              <a:lnSpc>
                <a:spcPct val="90000"/>
              </a:lnSpc>
            </a:pPr>
            <a:endParaRPr lang="en-GB" sz="1400" b="1" dirty="0" smtClean="0"/>
          </a:p>
          <a:p>
            <a:pPr eaLnBrk="1" hangingPunct="1">
              <a:lnSpc>
                <a:spcPct val="90000"/>
              </a:lnSpc>
            </a:pPr>
            <a:r>
              <a:rPr lang="en-GB" sz="3600" b="1" dirty="0" smtClean="0">
                <a:solidFill>
                  <a:srgbClr val="0070C0"/>
                </a:solidFill>
              </a:rPr>
              <a:t>Cleaning and Sanitizing</a:t>
            </a:r>
            <a:endParaRPr lang="en-GB" sz="3600" dirty="0" smtClean="0">
              <a:solidFill>
                <a:srgbClr val="0070C0"/>
              </a:solidFill>
            </a:endParaRPr>
          </a:p>
        </p:txBody>
      </p:sp>
      <p:sp>
        <p:nvSpPr>
          <p:cNvPr id="2" name="TextBox 1"/>
          <p:cNvSpPr txBox="1"/>
          <p:nvPr/>
        </p:nvSpPr>
        <p:spPr>
          <a:xfrm>
            <a:off x="638809" y="3199987"/>
            <a:ext cx="7848872" cy="646331"/>
          </a:xfrm>
          <a:prstGeom prst="rect">
            <a:avLst/>
          </a:prstGeom>
          <a:noFill/>
        </p:spPr>
        <p:txBody>
          <a:bodyPr wrap="square" rtlCol="0">
            <a:spAutoFit/>
          </a:bodyPr>
          <a:lstStyle/>
          <a:p>
            <a:pPr algn="ctr"/>
            <a:r>
              <a:rPr lang="en-US" sz="3600" dirty="0" smtClean="0"/>
              <a:t>  </a:t>
            </a:r>
            <a:r>
              <a:rPr lang="en-US" sz="2800" dirty="0" smtClean="0"/>
              <a:t>Always Keep Kitchens Clean and Sanitized</a:t>
            </a:r>
          </a:p>
        </p:txBody>
      </p:sp>
    </p:spTree>
    <p:custDataLst>
      <p:tags r:id="rId1"/>
    </p:custDataLst>
    <p:extLst>
      <p:ext uri="{BB962C8B-B14F-4D97-AF65-F5344CB8AC3E}">
        <p14:creationId xmlns:p14="http://schemas.microsoft.com/office/powerpoint/2010/main" val="2524418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b="1" dirty="0" smtClean="0"/>
              <a:t>Cleaning and Sanitizing</a:t>
            </a:r>
          </a:p>
        </p:txBody>
      </p:sp>
      <p:sp>
        <p:nvSpPr>
          <p:cNvPr id="59395" name="Rectangle 3"/>
          <p:cNvSpPr>
            <a:spLocks noGrp="1" noChangeArrowheads="1"/>
          </p:cNvSpPr>
          <p:nvPr>
            <p:ph idx="1"/>
          </p:nvPr>
        </p:nvSpPr>
        <p:spPr bwMode="auto">
          <a:xfrm>
            <a:off x="419441" y="1874238"/>
            <a:ext cx="3902404" cy="4176465"/>
          </a:xfrm>
          <a:noFill/>
          <a:ln>
            <a:noFill/>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sz="3200" dirty="0" smtClean="0"/>
              <a:t>All food contact surfaces and equipment must be: </a:t>
            </a:r>
          </a:p>
          <a:p>
            <a:pPr marL="971550" lvl="1" indent="-514350">
              <a:lnSpc>
                <a:spcPct val="90000"/>
              </a:lnSpc>
              <a:buFont typeface="+mj-lt"/>
              <a:buAutoNum type="arabicPeriod"/>
            </a:pPr>
            <a:r>
              <a:rPr lang="en-US" sz="2800" dirty="0"/>
              <a:t>w</a:t>
            </a:r>
            <a:r>
              <a:rPr lang="en-US" sz="2800" dirty="0" smtClean="0"/>
              <a:t>ashed with warm, soapy water,</a:t>
            </a:r>
          </a:p>
          <a:p>
            <a:pPr marL="971550" lvl="1" indent="-514350">
              <a:lnSpc>
                <a:spcPct val="90000"/>
              </a:lnSpc>
              <a:buFont typeface="+mj-lt"/>
              <a:buAutoNum type="arabicPeriod"/>
            </a:pPr>
            <a:r>
              <a:rPr lang="en-US" sz="2800" dirty="0"/>
              <a:t>r</a:t>
            </a:r>
            <a:r>
              <a:rPr lang="en-US" sz="2800" dirty="0" smtClean="0"/>
              <a:t>insed,</a:t>
            </a:r>
          </a:p>
          <a:p>
            <a:pPr marL="971550" lvl="1" indent="-514350">
              <a:lnSpc>
                <a:spcPct val="90000"/>
              </a:lnSpc>
              <a:buFont typeface="+mj-lt"/>
              <a:buAutoNum type="arabicPeriod"/>
            </a:pPr>
            <a:r>
              <a:rPr lang="en-CA" sz="2800" dirty="0" smtClean="0"/>
              <a:t>sanitized and</a:t>
            </a:r>
            <a:endParaRPr lang="en-US" sz="2800" dirty="0" smtClean="0"/>
          </a:p>
          <a:p>
            <a:pPr marL="971550" lvl="1" indent="-514350">
              <a:lnSpc>
                <a:spcPct val="90000"/>
              </a:lnSpc>
              <a:buFont typeface="+mj-lt"/>
              <a:buAutoNum type="arabicPeriod"/>
            </a:pPr>
            <a:r>
              <a:rPr lang="en-US" sz="2800" dirty="0"/>
              <a:t>a</a:t>
            </a:r>
            <a:r>
              <a:rPr lang="en-US" sz="2800" dirty="0" smtClean="0"/>
              <a:t>ir dried.</a:t>
            </a:r>
          </a:p>
          <a:p>
            <a:pPr eaLnBrk="1" hangingPunct="1">
              <a:lnSpc>
                <a:spcPct val="90000"/>
              </a:lnSpc>
              <a:buFontTx/>
              <a:buChar char="•"/>
            </a:pPr>
            <a:endParaRPr lang="en-US" dirty="0" smtClean="0"/>
          </a:p>
          <a:p>
            <a:pPr eaLnBrk="1" hangingPunct="1">
              <a:lnSpc>
                <a:spcPct val="90000"/>
              </a:lnSpc>
            </a:pPr>
            <a:endParaRPr lang="en-US" dirty="0" smtClean="0"/>
          </a:p>
        </p:txBody>
      </p:sp>
      <p:pic>
        <p:nvPicPr>
          <p:cNvPr id="59396" name="Picture 5" descr="Clean_3"/>
          <p:cNvPicPr>
            <a:picLocks noChangeAspect="1" noChangeArrowheads="1"/>
          </p:cNvPicPr>
          <p:nvPr/>
        </p:nvPicPr>
        <p:blipFill>
          <a:blip r:embed="rId4"/>
          <a:srcRect/>
          <a:stretch>
            <a:fillRect/>
          </a:stretch>
        </p:blipFill>
        <p:spPr bwMode="auto">
          <a:xfrm>
            <a:off x="4513964" y="1916832"/>
            <a:ext cx="4117274" cy="2519562"/>
          </a:xfrm>
          <a:prstGeom prst="rect">
            <a:avLst/>
          </a:prstGeom>
          <a:noFill/>
          <a:ln w="38100" cap="sq">
            <a:solidFill>
              <a:schemeClr val="tx1"/>
            </a:solidFill>
            <a:miter lim="800000"/>
            <a:headEnd/>
            <a:tailEnd/>
          </a:ln>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Simple </a:t>
            </a:r>
            <a:r>
              <a:rPr lang="en-US" dirty="0"/>
              <a:t>S</a:t>
            </a:r>
            <a:r>
              <a:rPr lang="en-US" dirty="0" smtClean="0"/>
              <a:t>anitizing </a:t>
            </a:r>
            <a:r>
              <a:rPr lang="en-US" dirty="0"/>
              <a:t>S</a:t>
            </a:r>
            <a:r>
              <a:rPr lang="en-US" dirty="0" smtClean="0"/>
              <a:t>olution</a:t>
            </a:r>
            <a:endParaRPr lang="en-US" dirty="0"/>
          </a:p>
        </p:txBody>
      </p:sp>
      <p:sp>
        <p:nvSpPr>
          <p:cNvPr id="3" name="Content Placeholder 2"/>
          <p:cNvSpPr>
            <a:spLocks noGrp="1"/>
          </p:cNvSpPr>
          <p:nvPr>
            <p:ph sz="half" idx="1"/>
          </p:nvPr>
        </p:nvSpPr>
        <p:spPr>
          <a:xfrm>
            <a:off x="395536" y="1916832"/>
            <a:ext cx="5112568" cy="3946525"/>
          </a:xfrm>
        </p:spPr>
        <p:txBody>
          <a:bodyPr/>
          <a:lstStyle/>
          <a:p>
            <a:pPr>
              <a:lnSpc>
                <a:spcPct val="90000"/>
              </a:lnSpc>
            </a:pPr>
            <a:r>
              <a:rPr lang="en-US" sz="3200" dirty="0"/>
              <a:t>b</a:t>
            </a:r>
            <a:r>
              <a:rPr lang="en-US" sz="3200" dirty="0" smtClean="0"/>
              <a:t>leach </a:t>
            </a:r>
            <a:r>
              <a:rPr lang="en-US" sz="3200" dirty="0"/>
              <a:t>and </a:t>
            </a:r>
            <a:r>
              <a:rPr lang="en-US" sz="3200" dirty="0" smtClean="0"/>
              <a:t>water </a:t>
            </a:r>
          </a:p>
          <a:p>
            <a:pPr lvl="1">
              <a:lnSpc>
                <a:spcPct val="90000"/>
              </a:lnSpc>
            </a:pPr>
            <a:r>
              <a:rPr lang="en-US" sz="2800" dirty="0" smtClean="0"/>
              <a:t>½ </a:t>
            </a:r>
            <a:r>
              <a:rPr lang="en-US" sz="2800" dirty="0"/>
              <a:t>teaspoon of </a:t>
            </a:r>
            <a:r>
              <a:rPr lang="en-US" sz="2800" dirty="0" smtClean="0"/>
              <a:t>bleach in </a:t>
            </a:r>
            <a:r>
              <a:rPr lang="en-US" sz="2800" dirty="0"/>
              <a:t>1 L of </a:t>
            </a:r>
            <a:r>
              <a:rPr lang="en-US" sz="2800" dirty="0" smtClean="0"/>
              <a:t>water</a:t>
            </a:r>
            <a:endParaRPr lang="en-US" sz="2800" dirty="0"/>
          </a:p>
          <a:p>
            <a:r>
              <a:rPr lang="en-US" sz="3200" dirty="0" smtClean="0"/>
              <a:t>Cloths should be stored </a:t>
            </a:r>
            <a:r>
              <a:rPr lang="en-US" sz="3200" dirty="0"/>
              <a:t>in </a:t>
            </a:r>
            <a:r>
              <a:rPr lang="en-US" sz="3200" dirty="0" smtClean="0"/>
              <a:t>a bucket with sanitizing solution.</a:t>
            </a:r>
            <a:endParaRPr lang="en-US" sz="3200" dirty="0"/>
          </a:p>
          <a:p>
            <a:endParaRPr lang="en-US" dirty="0"/>
          </a:p>
        </p:txBody>
      </p:sp>
      <p:pic>
        <p:nvPicPr>
          <p:cNvPr id="5" name="Picture 6" descr="redbucketinprint"/>
          <p:cNvPicPr>
            <a:picLocks noGrp="1" noChangeAspect="1" noChangeArrowheads="1"/>
          </p:cNvPicPr>
          <p:nvPr>
            <p:ph sz="half" idx="2"/>
          </p:nvPr>
        </p:nvPicPr>
        <p:blipFill>
          <a:blip r:embed="rId4"/>
          <a:srcRect/>
          <a:stretch>
            <a:fillRect/>
          </a:stretch>
        </p:blipFill>
        <p:spPr bwMode="auto">
          <a:xfrm>
            <a:off x="5508104" y="3573016"/>
            <a:ext cx="1728192" cy="1902034"/>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7236296" y="2542686"/>
            <a:ext cx="1194470" cy="294138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686824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sz="quarter" idx="1"/>
          </p:nvPr>
        </p:nvSpPr>
        <p:spPr>
          <a:xfrm>
            <a:off x="1372394" y="3140968"/>
            <a:ext cx="6400800" cy="1752600"/>
          </a:xfrm>
        </p:spPr>
        <p:txBody>
          <a:bodyPr/>
          <a:lstStyle/>
          <a:p>
            <a:pPr marL="342900" indent="-342900" algn="l">
              <a:buFont typeface="Arial" panose="020B0604020202020204" pitchFamily="34" charset="0"/>
              <a:buChar char="•"/>
            </a:pPr>
            <a:r>
              <a:rPr lang="en-CA" sz="3200" dirty="0" smtClean="0"/>
              <a:t>What it </a:t>
            </a:r>
            <a:r>
              <a:rPr lang="en-CA" sz="3200" dirty="0"/>
              <a:t>i</a:t>
            </a:r>
            <a:r>
              <a:rPr lang="en-CA" sz="3200" dirty="0" smtClean="0"/>
              <a:t>s</a:t>
            </a:r>
          </a:p>
          <a:p>
            <a:pPr marL="342900" indent="-342900" algn="l">
              <a:buFont typeface="Arial" panose="020B0604020202020204" pitchFamily="34" charset="0"/>
              <a:buChar char="•"/>
            </a:pPr>
            <a:r>
              <a:rPr lang="en-CA" sz="3200" dirty="0" smtClean="0"/>
              <a:t>What Makes </a:t>
            </a:r>
            <a:r>
              <a:rPr lang="en-CA" sz="3200" dirty="0"/>
              <a:t>P</a:t>
            </a:r>
            <a:r>
              <a:rPr lang="en-CA" sz="3200" dirty="0" smtClean="0"/>
              <a:t>eople </a:t>
            </a:r>
            <a:r>
              <a:rPr lang="en-CA" sz="3200" dirty="0"/>
              <a:t>S</a:t>
            </a:r>
            <a:r>
              <a:rPr lang="en-CA" sz="3200" dirty="0" smtClean="0"/>
              <a:t>ick</a:t>
            </a:r>
          </a:p>
          <a:p>
            <a:pPr marL="342900" indent="-342900" algn="l">
              <a:buFont typeface="Arial" panose="020B0604020202020204" pitchFamily="34" charset="0"/>
              <a:buChar char="•"/>
            </a:pPr>
            <a:r>
              <a:rPr lang="en-CA" sz="3200" dirty="0" smtClean="0"/>
              <a:t>Potentially Hazardous </a:t>
            </a:r>
            <a:r>
              <a:rPr lang="en-CA" sz="3200" dirty="0"/>
              <a:t>F</a:t>
            </a:r>
            <a:r>
              <a:rPr lang="en-CA" sz="3200" dirty="0" smtClean="0"/>
              <a:t>oods</a:t>
            </a:r>
            <a:endParaRPr lang="en-CA" sz="3200" dirty="0"/>
          </a:p>
        </p:txBody>
      </p:sp>
      <p:sp>
        <p:nvSpPr>
          <p:cNvPr id="3" name="Title 2"/>
          <p:cNvSpPr>
            <a:spLocks noGrp="1"/>
          </p:cNvSpPr>
          <p:nvPr>
            <p:ph type="ctrTitle" sz="quarter"/>
          </p:nvPr>
        </p:nvSpPr>
        <p:spPr/>
        <p:txBody>
          <a:bodyPr/>
          <a:lstStyle/>
          <a:p>
            <a:r>
              <a:rPr lang="en-CA" dirty="0" smtClean="0"/>
              <a:t>Part 1: Foodborne Illness</a:t>
            </a:r>
            <a:endParaRPr lang="en-CA" dirty="0"/>
          </a:p>
        </p:txBody>
      </p:sp>
    </p:spTree>
    <p:custDataLst>
      <p:tags r:id="rId1"/>
    </p:custDataLst>
    <p:extLst>
      <p:ext uri="{BB962C8B-B14F-4D97-AF65-F5344CB8AC3E}">
        <p14:creationId xmlns:p14="http://schemas.microsoft.com/office/powerpoint/2010/main" val="3303692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6712"/>
            <a:ext cx="9144000" cy="1143000"/>
          </a:xfrm>
        </p:spPr>
        <p:txBody>
          <a:bodyPr anchor="ctr"/>
          <a:lstStyle/>
          <a:p>
            <a:r>
              <a:rPr lang="en-US" dirty="0" smtClean="0"/>
              <a:t>Dishwashing</a:t>
            </a:r>
            <a:r>
              <a:rPr lang="en-US" dirty="0"/>
              <a:t> </a:t>
            </a:r>
            <a:r>
              <a:rPr lang="en-US" dirty="0" smtClean="0"/>
              <a:t>by Hand	</a:t>
            </a:r>
            <a:endParaRPr lang="en-US" sz="2400" dirty="0"/>
          </a:p>
        </p:txBody>
      </p:sp>
      <p:pic>
        <p:nvPicPr>
          <p:cNvPr id="22221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526" y="2028904"/>
            <a:ext cx="8095152" cy="3952582"/>
          </a:xfrm>
          <a:prstGeom prst="rect">
            <a:avLst/>
          </a:prstGeom>
          <a:noFill/>
          <a:ln w="9525">
            <a:noFill/>
            <a:miter lim="800000"/>
            <a:headEnd/>
            <a:tailEnd/>
          </a:ln>
        </p:spPr>
      </p:pic>
      <p:sp>
        <p:nvSpPr>
          <p:cNvPr id="6" name="TextBox 5"/>
          <p:cNvSpPr txBox="1"/>
          <p:nvPr/>
        </p:nvSpPr>
        <p:spPr>
          <a:xfrm>
            <a:off x="2912012" y="5589240"/>
            <a:ext cx="3362179" cy="523220"/>
          </a:xfrm>
          <a:prstGeom prst="rect">
            <a:avLst/>
          </a:prstGeom>
          <a:noFill/>
        </p:spPr>
        <p:txBody>
          <a:bodyPr wrap="square" rtlCol="0">
            <a:spAutoFit/>
          </a:bodyPr>
          <a:lstStyle/>
          <a:p>
            <a:r>
              <a:rPr lang="en-US" sz="2800" b="1" dirty="0" smtClean="0">
                <a:solidFill>
                  <a:srgbClr val="000000"/>
                </a:solidFill>
              </a:rPr>
              <a:t>Water temp = 45°C</a:t>
            </a:r>
            <a:r>
              <a:rPr lang="en-US" dirty="0" smtClean="0">
                <a:solidFill>
                  <a:srgbClr val="000000"/>
                </a:solidFill>
              </a:rPr>
              <a:t> </a:t>
            </a:r>
            <a:endParaRPr lang="en-US" dirty="0">
              <a:solidFill>
                <a:srgbClr val="000000"/>
              </a:solidFill>
            </a:endParaRPr>
          </a:p>
        </p:txBody>
      </p:sp>
    </p:spTree>
    <p:custDataLst>
      <p:tags r:id="rId1"/>
    </p:custDataLst>
    <p:extLst>
      <p:ext uri="{BB962C8B-B14F-4D97-AF65-F5344CB8AC3E}">
        <p14:creationId xmlns:p14="http://schemas.microsoft.com/office/powerpoint/2010/main" val="1964758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dirty="0" smtClean="0"/>
              <a:t>Machine Dishwashing </a:t>
            </a:r>
          </a:p>
        </p:txBody>
      </p:sp>
      <p:sp>
        <p:nvSpPr>
          <p:cNvPr id="3" name="Content Placeholder 2"/>
          <p:cNvSpPr>
            <a:spLocks noGrp="1"/>
          </p:cNvSpPr>
          <p:nvPr>
            <p:ph idx="1"/>
          </p:nvPr>
        </p:nvSpPr>
        <p:spPr>
          <a:xfrm>
            <a:off x="531813" y="1906588"/>
            <a:ext cx="4611687" cy="4097337"/>
          </a:xfrm>
        </p:spPr>
        <p:txBody>
          <a:bodyPr/>
          <a:lstStyle/>
          <a:p>
            <a:pPr marL="0" indent="0" eaLnBrk="1" hangingPunct="1">
              <a:buNone/>
            </a:pPr>
            <a:r>
              <a:rPr lang="en-US" sz="3200" dirty="0"/>
              <a:t>S</a:t>
            </a:r>
            <a:r>
              <a:rPr lang="en-US" sz="3200" dirty="0" smtClean="0"/>
              <a:t>anitize dishes by heat.</a:t>
            </a:r>
          </a:p>
          <a:p>
            <a:r>
              <a:rPr lang="en-US" sz="2800" dirty="0"/>
              <a:t>R</a:t>
            </a:r>
            <a:r>
              <a:rPr lang="en-US" sz="2800" dirty="0" smtClean="0"/>
              <a:t>inse water must reach </a:t>
            </a:r>
            <a:r>
              <a:rPr lang="en-US" sz="2800" b="1" dirty="0" smtClean="0"/>
              <a:t>82°C </a:t>
            </a:r>
            <a:r>
              <a:rPr lang="en-US" sz="2800" dirty="0" smtClean="0"/>
              <a:t>for 10 seconds at the manifold or </a:t>
            </a:r>
            <a:r>
              <a:rPr lang="en-US" sz="2800" b="1" dirty="0" smtClean="0"/>
              <a:t>71°C  </a:t>
            </a:r>
            <a:r>
              <a:rPr lang="en-US" sz="2800" dirty="0" smtClean="0"/>
              <a:t>at the plate level.</a:t>
            </a:r>
          </a:p>
          <a:p>
            <a:pPr lvl="2" eaLnBrk="1" hangingPunct="1"/>
            <a:endParaRPr lang="en-US" sz="800" dirty="0" smtClean="0"/>
          </a:p>
          <a:p>
            <a:pPr marL="0" indent="0">
              <a:buNone/>
            </a:pPr>
            <a:endParaRPr lang="en-US" dirty="0" smtClean="0"/>
          </a:p>
        </p:txBody>
      </p:sp>
      <p:pic>
        <p:nvPicPr>
          <p:cNvPr id="4" name="Picture 3" descr="S:\Program Areas\Education\Photographs\July 2011 Food Safety Pictures\Finished\_JCF0117.jpg"/>
          <p:cNvPicPr>
            <a:picLocks noChangeAspect="1" noChangeArrowheads="1"/>
          </p:cNvPicPr>
          <p:nvPr/>
        </p:nvPicPr>
        <p:blipFill>
          <a:blip r:embed="rId4"/>
          <a:srcRect/>
          <a:stretch>
            <a:fillRect/>
          </a:stretch>
        </p:blipFill>
        <p:spPr bwMode="auto">
          <a:xfrm>
            <a:off x="5619750" y="1898650"/>
            <a:ext cx="3122613" cy="4164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t>Machine Dishwashing</a:t>
            </a:r>
          </a:p>
        </p:txBody>
      </p:sp>
      <p:sp>
        <p:nvSpPr>
          <p:cNvPr id="3" name="Content Placeholder 2"/>
          <p:cNvSpPr>
            <a:spLocks noGrp="1"/>
          </p:cNvSpPr>
          <p:nvPr>
            <p:ph idx="1"/>
          </p:nvPr>
        </p:nvSpPr>
        <p:spPr>
          <a:xfrm>
            <a:off x="531813" y="1906588"/>
            <a:ext cx="3925887" cy="4097337"/>
          </a:xfrm>
        </p:spPr>
        <p:txBody>
          <a:bodyPr/>
          <a:lstStyle/>
          <a:p>
            <a:pPr marL="0" indent="0" eaLnBrk="1" hangingPunct="1">
              <a:buNone/>
            </a:pPr>
            <a:r>
              <a:rPr lang="en-US" sz="3200" dirty="0"/>
              <a:t>S</a:t>
            </a:r>
            <a:r>
              <a:rPr lang="en-US" sz="3200" dirty="0" smtClean="0"/>
              <a:t>anitize dishes by chemical.</a:t>
            </a:r>
          </a:p>
          <a:p>
            <a:r>
              <a:rPr lang="en-US" sz="2800" dirty="0" smtClean="0"/>
              <a:t>200 ppm </a:t>
            </a:r>
            <a:r>
              <a:rPr lang="en-US" sz="2800" dirty="0" err="1"/>
              <a:t>q</a:t>
            </a:r>
            <a:r>
              <a:rPr lang="en-US" sz="2800" dirty="0" err="1" smtClean="0"/>
              <a:t>uats</a:t>
            </a:r>
            <a:endParaRPr lang="en-US" sz="2800" dirty="0" smtClean="0"/>
          </a:p>
          <a:p>
            <a:r>
              <a:rPr lang="en-US" sz="2800" dirty="0" smtClean="0"/>
              <a:t>100 ppm chlorine</a:t>
            </a:r>
          </a:p>
          <a:p>
            <a:endParaRPr lang="en-US" dirty="0" smtClean="0"/>
          </a:p>
        </p:txBody>
      </p:sp>
      <p:pic>
        <p:nvPicPr>
          <p:cNvPr id="4" name="Picture 2" descr="S:\Program Areas\Education\Photographs\Pictures for Revised Food Course\low temp.jpg"/>
          <p:cNvPicPr>
            <a:picLocks noChangeAspect="1" noChangeArrowheads="1"/>
          </p:cNvPicPr>
          <p:nvPr/>
        </p:nvPicPr>
        <p:blipFill>
          <a:blip r:embed="rId4"/>
          <a:srcRect/>
          <a:stretch>
            <a:fillRect/>
          </a:stretch>
        </p:blipFill>
        <p:spPr bwMode="auto">
          <a:xfrm>
            <a:off x="4872038" y="2066925"/>
            <a:ext cx="3838575" cy="387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Strips</a:t>
            </a:r>
            <a:endParaRPr lang="en-US" dirty="0"/>
          </a:p>
        </p:txBody>
      </p:sp>
      <p:sp>
        <p:nvSpPr>
          <p:cNvPr id="3" name="Content Placeholder 2"/>
          <p:cNvSpPr>
            <a:spLocks noGrp="1"/>
          </p:cNvSpPr>
          <p:nvPr>
            <p:ph sz="half" idx="1"/>
          </p:nvPr>
        </p:nvSpPr>
        <p:spPr/>
        <p:txBody>
          <a:bodyPr/>
          <a:lstStyle/>
          <a:p>
            <a:endParaRPr lang="en-US"/>
          </a:p>
        </p:txBody>
      </p:sp>
      <p:pic>
        <p:nvPicPr>
          <p:cNvPr id="1026" name="Picture 2" descr="S:\Program Areas\Education\DRAFT Education 2012\Multimedia\Photographs\Food Safety Pictures\Free stock photos\AHS Kitchen Stock Images\blue test strip.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Tree>
    <p:custDataLst>
      <p:tags r:id="rId1"/>
    </p:custDataLst>
    <p:extLst>
      <p:ext uri="{BB962C8B-B14F-4D97-AF65-F5344CB8AC3E}">
        <p14:creationId xmlns:p14="http://schemas.microsoft.com/office/powerpoint/2010/main" val="1105581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sz="quarter" idx="1"/>
          </p:nvPr>
        </p:nvSpPr>
        <p:spPr/>
        <p:txBody>
          <a:bodyPr/>
          <a:lstStyle/>
          <a:p>
            <a:endParaRPr lang="en-CA"/>
          </a:p>
        </p:txBody>
      </p:sp>
      <p:sp>
        <p:nvSpPr>
          <p:cNvPr id="3" name="Title 2"/>
          <p:cNvSpPr>
            <a:spLocks noGrp="1"/>
          </p:cNvSpPr>
          <p:nvPr>
            <p:ph type="ctrTitle" sz="quarter"/>
          </p:nvPr>
        </p:nvSpPr>
        <p:spPr/>
        <p:txBody>
          <a:bodyPr/>
          <a:lstStyle/>
          <a:p>
            <a:r>
              <a:rPr lang="en-CA" dirty="0" smtClean="0"/>
              <a:t>Hand Washing and Hygiene</a:t>
            </a:r>
            <a:endParaRPr lang="en-CA" dirty="0"/>
          </a:p>
        </p:txBody>
      </p:sp>
    </p:spTree>
    <p:custDataLst>
      <p:tags r:id="rId1"/>
    </p:custDataLst>
    <p:extLst>
      <p:ext uri="{BB962C8B-B14F-4D97-AF65-F5344CB8AC3E}">
        <p14:creationId xmlns:p14="http://schemas.microsoft.com/office/powerpoint/2010/main" val="3175699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dirty="0" smtClean="0"/>
              <a:t>When to Wash Hands</a:t>
            </a:r>
          </a:p>
        </p:txBody>
      </p:sp>
      <p:sp>
        <p:nvSpPr>
          <p:cNvPr id="3" name="Content Placeholder 2"/>
          <p:cNvSpPr>
            <a:spLocks noGrp="1"/>
          </p:cNvSpPr>
          <p:nvPr>
            <p:ph idx="1"/>
          </p:nvPr>
        </p:nvSpPr>
        <p:spPr>
          <a:xfrm>
            <a:off x="531813" y="1803400"/>
            <a:ext cx="6272467" cy="4200525"/>
          </a:xfrm>
        </p:spPr>
        <p:txBody>
          <a:bodyPr/>
          <a:lstStyle/>
          <a:p>
            <a:pPr>
              <a:buClr>
                <a:schemeClr val="tx1"/>
              </a:buClr>
            </a:pPr>
            <a:r>
              <a:rPr lang="en-US" sz="2800" dirty="0"/>
              <a:t>b</a:t>
            </a:r>
            <a:r>
              <a:rPr lang="en-US" sz="2800" dirty="0" smtClean="0"/>
              <a:t>efore preparing food</a:t>
            </a:r>
          </a:p>
          <a:p>
            <a:pPr>
              <a:buClr>
                <a:schemeClr val="tx1"/>
              </a:buClr>
            </a:pPr>
            <a:r>
              <a:rPr lang="en-US" sz="2800" dirty="0"/>
              <a:t>a</a:t>
            </a:r>
            <a:r>
              <a:rPr lang="en-US" sz="2800" dirty="0" smtClean="0"/>
              <a:t>fter handling raw meats, poultry, seafood</a:t>
            </a:r>
          </a:p>
          <a:p>
            <a:pPr>
              <a:buClr>
                <a:schemeClr val="tx1"/>
              </a:buClr>
            </a:pPr>
            <a:r>
              <a:rPr lang="en-US" sz="2800" dirty="0"/>
              <a:t>a</a:t>
            </a:r>
            <a:r>
              <a:rPr lang="en-US" sz="2800" dirty="0" smtClean="0"/>
              <a:t>fter clearing and wiping tables</a:t>
            </a:r>
          </a:p>
          <a:p>
            <a:pPr>
              <a:buClr>
                <a:schemeClr val="tx1"/>
              </a:buClr>
            </a:pPr>
            <a:r>
              <a:rPr lang="en-US" sz="2800" dirty="0"/>
              <a:t>a</a:t>
            </a:r>
            <a:r>
              <a:rPr lang="en-US" sz="2800" dirty="0" smtClean="0"/>
              <a:t>fter handling soiled objects such as money or garbage</a:t>
            </a:r>
          </a:p>
          <a:p>
            <a:pPr>
              <a:buClr>
                <a:schemeClr val="tx1"/>
              </a:buClr>
            </a:pPr>
            <a:r>
              <a:rPr lang="en-US" sz="2800" dirty="0"/>
              <a:t>a</a:t>
            </a:r>
            <a:r>
              <a:rPr lang="en-US" sz="2800" dirty="0" smtClean="0"/>
              <a:t>fter touching skin, a cut/sore, hair or face</a:t>
            </a:r>
          </a:p>
          <a:p>
            <a:pPr>
              <a:buClr>
                <a:schemeClr val="tx1"/>
              </a:buClr>
            </a:pPr>
            <a:r>
              <a:rPr lang="en-US" sz="2800" dirty="0"/>
              <a:t>a</a:t>
            </a:r>
            <a:r>
              <a:rPr lang="en-US" sz="2800" dirty="0" smtClean="0"/>
              <a:t>fter </a:t>
            </a:r>
            <a:r>
              <a:rPr lang="en-US" sz="2800" dirty="0"/>
              <a:t>using the toilet </a:t>
            </a:r>
          </a:p>
          <a:p>
            <a:pPr lvl="1" eaLnBrk="1" hangingPunct="1">
              <a:buClr>
                <a:schemeClr val="tx1"/>
              </a:buClr>
              <a:buFontTx/>
              <a:buChar char="•"/>
            </a:pPr>
            <a:endParaRPr lang="en-US" sz="2800" dirty="0" smtClean="0"/>
          </a:p>
          <a:p>
            <a:endParaRPr lang="en-US" sz="2800" dirty="0" smtClean="0"/>
          </a:p>
        </p:txBody>
      </p:sp>
      <p:pic>
        <p:nvPicPr>
          <p:cNvPr id="12" name="Picture 12" descr="6c"/>
          <p:cNvPicPr>
            <a:picLocks noChangeAspect="1" noChangeArrowheads="1"/>
          </p:cNvPicPr>
          <p:nvPr/>
        </p:nvPicPr>
        <p:blipFill>
          <a:blip r:embed="rId4"/>
          <a:srcRect l="11748" r="11748" b="4021"/>
          <a:stretch>
            <a:fillRect/>
          </a:stretch>
        </p:blipFill>
        <p:spPr bwMode="auto">
          <a:xfrm>
            <a:off x="6804280" y="4365104"/>
            <a:ext cx="1698060" cy="1438356"/>
          </a:xfrm>
          <a:prstGeom prst="rect">
            <a:avLst/>
          </a:prstGeom>
          <a:noFill/>
          <a:ln w="38100" cap="sq">
            <a:solidFill>
              <a:schemeClr val="tx1"/>
            </a:solidFill>
            <a:miter lim="800000"/>
            <a:headEnd/>
            <a:tailEnd/>
          </a:ln>
        </p:spPr>
      </p:pic>
      <p:pic>
        <p:nvPicPr>
          <p:cNvPr id="6" name="Picture 4" descr="MPj04225030000[1]"/>
          <p:cNvPicPr>
            <a:picLocks noChangeAspect="1" noChangeArrowheads="1"/>
          </p:cNvPicPr>
          <p:nvPr/>
        </p:nvPicPr>
        <p:blipFill>
          <a:blip r:embed="rId5"/>
          <a:srcRect l="13936" t="4219"/>
          <a:stretch>
            <a:fillRect/>
          </a:stretch>
        </p:blipFill>
        <p:spPr bwMode="auto">
          <a:xfrm>
            <a:off x="6995001" y="1909763"/>
            <a:ext cx="1292585" cy="2159266"/>
          </a:xfrm>
          <a:prstGeom prst="rect">
            <a:avLst/>
          </a:prstGeom>
          <a:noFill/>
          <a:ln w="38100">
            <a:solidFill>
              <a:schemeClr val="tx1"/>
            </a:solidFill>
            <a:miter lim="800000"/>
            <a:headEnd/>
            <a:tailEnd/>
          </a:ln>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dirty="0" smtClean="0"/>
              <a:t>Did </a:t>
            </a:r>
            <a:r>
              <a:rPr lang="en-US" dirty="0"/>
              <a:t>y</a:t>
            </a:r>
            <a:r>
              <a:rPr lang="en-US" dirty="0" smtClean="0"/>
              <a:t>ou </a:t>
            </a:r>
            <a:r>
              <a:rPr lang="en-US" dirty="0"/>
              <a:t>K</a:t>
            </a:r>
            <a:r>
              <a:rPr lang="en-US" dirty="0" smtClean="0"/>
              <a:t>now…</a:t>
            </a:r>
          </a:p>
        </p:txBody>
      </p:sp>
      <p:sp>
        <p:nvSpPr>
          <p:cNvPr id="48131" name="Rectangle 3"/>
          <p:cNvSpPr>
            <a:spLocks noGrp="1" noChangeArrowheads="1"/>
          </p:cNvSpPr>
          <p:nvPr>
            <p:ph type="body" idx="1"/>
          </p:nvPr>
        </p:nvSpPr>
        <p:spPr>
          <a:xfrm>
            <a:off x="531812" y="1909764"/>
            <a:ext cx="5480347" cy="4094162"/>
          </a:xfrm>
        </p:spPr>
        <p:txBody>
          <a:bodyPr/>
          <a:lstStyle/>
          <a:p>
            <a:pPr marL="0" indent="0" eaLnBrk="1" hangingPunct="1">
              <a:spcAft>
                <a:spcPts val="600"/>
              </a:spcAft>
              <a:buNone/>
            </a:pPr>
            <a:r>
              <a:rPr lang="en-CA" sz="3200" b="1" dirty="0"/>
              <a:t>1</a:t>
            </a:r>
            <a:r>
              <a:rPr lang="en-CA" sz="3200" b="1" dirty="0" smtClean="0"/>
              <a:t>5% </a:t>
            </a:r>
            <a:r>
              <a:rPr lang="en-CA" sz="3200" dirty="0" smtClean="0"/>
              <a:t>of people don’t wash their hands after going to the bathroom.</a:t>
            </a:r>
          </a:p>
          <a:p>
            <a:pPr>
              <a:spcAft>
                <a:spcPts val="600"/>
              </a:spcAft>
            </a:pPr>
            <a:r>
              <a:rPr lang="en-CA" sz="2800" dirty="0" smtClean="0"/>
              <a:t>93% of women do</a:t>
            </a:r>
          </a:p>
          <a:p>
            <a:pPr>
              <a:spcAft>
                <a:spcPts val="600"/>
              </a:spcAft>
            </a:pPr>
            <a:r>
              <a:rPr lang="en-CA" sz="2800" dirty="0" smtClean="0"/>
              <a:t>77% of men do</a:t>
            </a:r>
          </a:p>
          <a:p>
            <a:pPr lvl="1">
              <a:spcAft>
                <a:spcPts val="600"/>
              </a:spcAft>
            </a:pPr>
            <a:endParaRPr lang="en-CA" sz="2800" dirty="0" smtClean="0"/>
          </a:p>
          <a:p>
            <a:pPr eaLnBrk="1" hangingPunct="1">
              <a:spcAft>
                <a:spcPts val="600"/>
              </a:spcAft>
            </a:pPr>
            <a:endParaRPr lang="en-CA" sz="800" dirty="0" smtClean="0"/>
          </a:p>
          <a:p>
            <a:pPr marL="0" indent="0" eaLnBrk="1" hangingPunct="1">
              <a:buNone/>
            </a:pPr>
            <a:endParaRPr lang="en-US" dirty="0" smtClean="0"/>
          </a:p>
        </p:txBody>
      </p:sp>
      <p:pic>
        <p:nvPicPr>
          <p:cNvPr id="48132" name="Picture 4" descr="MPj04225030000[1]"/>
          <p:cNvPicPr>
            <a:picLocks noChangeAspect="1" noChangeArrowheads="1"/>
          </p:cNvPicPr>
          <p:nvPr/>
        </p:nvPicPr>
        <p:blipFill>
          <a:blip r:embed="rId4"/>
          <a:srcRect l="13936" t="4219"/>
          <a:stretch>
            <a:fillRect/>
          </a:stretch>
        </p:blipFill>
        <p:spPr bwMode="auto">
          <a:xfrm>
            <a:off x="6303751" y="1857054"/>
            <a:ext cx="2482410" cy="4146872"/>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2727935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6763"/>
            <a:ext cx="9144000" cy="1143000"/>
          </a:xfrm>
        </p:spPr>
        <p:txBody>
          <a:bodyPr/>
          <a:lstStyle/>
          <a:p>
            <a:r>
              <a:rPr lang="en-US" dirty="0" smtClean="0"/>
              <a:t>Correct Handwashing Procedure</a:t>
            </a:r>
            <a:r>
              <a:rPr lang="en-US" sz="3200" dirty="0" smtClean="0"/>
              <a:t>	</a:t>
            </a:r>
            <a:endParaRPr lang="en-US" sz="2400" dirty="0"/>
          </a:p>
        </p:txBody>
      </p:sp>
      <p:sp>
        <p:nvSpPr>
          <p:cNvPr id="6" name="Rectangle 4"/>
          <p:cNvSpPr txBox="1">
            <a:spLocks noChangeArrowheads="1"/>
          </p:cNvSpPr>
          <p:nvPr/>
        </p:nvSpPr>
        <p:spPr bwMode="auto">
          <a:xfrm>
            <a:off x="528246" y="1772816"/>
            <a:ext cx="5229085" cy="4306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457200" marR="0" lvl="0" indent="-457200" algn="l" defTabSz="914400" rtl="0" eaLnBrk="1" fontAlgn="base" latinLnBrk="0" hangingPunct="1">
              <a:lnSpc>
                <a:spcPct val="100000"/>
              </a:lnSpc>
              <a:spcBef>
                <a:spcPct val="20000"/>
              </a:spcBef>
              <a:spcAft>
                <a:spcPct val="0"/>
              </a:spcAft>
              <a:buClrTx/>
              <a:buSzTx/>
              <a:buFont typeface="+mj-lt"/>
              <a:buAutoNum type="arabicPeriod"/>
              <a:tabLst/>
              <a:defRPr/>
            </a:pPr>
            <a:r>
              <a:rPr lang="en-CA" sz="3200" kern="0" dirty="0">
                <a:latin typeface="+mn-lt"/>
              </a:rPr>
              <a:t>w</a:t>
            </a:r>
            <a:r>
              <a:rPr kumimoji="0" lang="en-CA" sz="3200" b="0" i="0" u="none" strike="noStrike" kern="0" cap="none" spc="0" normalizeH="0" baseline="0" noProof="0" dirty="0" smtClean="0">
                <a:ln>
                  <a:noFill/>
                </a:ln>
                <a:solidFill>
                  <a:schemeClr val="tx1"/>
                </a:solidFill>
                <a:effectLst/>
                <a:uLnTx/>
                <a:uFillTx/>
                <a:latin typeface="+mn-lt"/>
              </a:rPr>
              <a:t>et hands with warm water</a:t>
            </a:r>
          </a:p>
          <a:p>
            <a:pPr marL="457200" marR="0" lvl="0" indent="-457200" algn="l" defTabSz="914400" rtl="0" eaLnBrk="1" fontAlgn="base" latinLnBrk="0" hangingPunct="1">
              <a:lnSpc>
                <a:spcPct val="100000"/>
              </a:lnSpc>
              <a:spcBef>
                <a:spcPct val="20000"/>
              </a:spcBef>
              <a:spcAft>
                <a:spcPct val="0"/>
              </a:spcAft>
              <a:buClrTx/>
              <a:buSzTx/>
              <a:buFont typeface="+mj-lt"/>
              <a:buAutoNum type="arabicPeriod"/>
              <a:tabLst/>
              <a:defRPr/>
            </a:pPr>
            <a:r>
              <a:rPr lang="en-CA" sz="3200" kern="0" dirty="0">
                <a:latin typeface="+mn-lt"/>
              </a:rPr>
              <a:t>u</a:t>
            </a:r>
            <a:r>
              <a:rPr kumimoji="0" lang="en-CA" sz="3200" b="0" i="0" u="none" strike="noStrike" kern="0" cap="none" spc="0" normalizeH="0" baseline="0" noProof="0" dirty="0" smtClean="0">
                <a:ln>
                  <a:noFill/>
                </a:ln>
                <a:solidFill>
                  <a:schemeClr val="tx1"/>
                </a:solidFill>
                <a:effectLst/>
                <a:uLnTx/>
                <a:uFillTx/>
                <a:latin typeface="+mn-lt"/>
              </a:rPr>
              <a:t>se liquid soap</a:t>
            </a:r>
          </a:p>
          <a:p>
            <a:pPr marL="457200" marR="0" lvl="0" indent="-457200" algn="l" defTabSz="914400" rtl="0" eaLnBrk="1" fontAlgn="base" latinLnBrk="0" hangingPunct="1">
              <a:lnSpc>
                <a:spcPct val="100000"/>
              </a:lnSpc>
              <a:spcBef>
                <a:spcPct val="20000"/>
              </a:spcBef>
              <a:spcAft>
                <a:spcPct val="0"/>
              </a:spcAft>
              <a:buClrTx/>
              <a:buSzTx/>
              <a:buFont typeface="+mj-lt"/>
              <a:buAutoNum type="arabicPeriod"/>
              <a:tabLst/>
              <a:defRPr/>
            </a:pPr>
            <a:r>
              <a:rPr lang="en-CA" sz="3200" kern="0" dirty="0">
                <a:latin typeface="+mn-lt"/>
              </a:rPr>
              <a:t>l</a:t>
            </a:r>
            <a:r>
              <a:rPr kumimoji="0" lang="en-CA" sz="3200" b="0" i="0" u="none" strike="noStrike" kern="0" cap="none" spc="0" normalizeH="0" baseline="0" noProof="0" dirty="0" err="1" smtClean="0">
                <a:ln>
                  <a:noFill/>
                </a:ln>
                <a:solidFill>
                  <a:schemeClr val="tx1"/>
                </a:solidFill>
                <a:effectLst/>
                <a:uLnTx/>
                <a:uFillTx/>
                <a:latin typeface="+mn-lt"/>
              </a:rPr>
              <a:t>ather</a:t>
            </a:r>
            <a:r>
              <a:rPr kumimoji="0" lang="en-CA" sz="3200" b="0" i="0" u="none" strike="noStrike" kern="0" cap="none" spc="0" normalizeH="0" baseline="0" noProof="0" dirty="0" smtClean="0">
                <a:ln>
                  <a:noFill/>
                </a:ln>
                <a:solidFill>
                  <a:schemeClr val="tx1"/>
                </a:solidFill>
                <a:effectLst/>
                <a:uLnTx/>
                <a:uFillTx/>
                <a:latin typeface="+mn-lt"/>
              </a:rPr>
              <a:t> for 20 seconds</a:t>
            </a:r>
          </a:p>
          <a:p>
            <a:pPr marL="914400" lvl="1" indent="-457200">
              <a:spcBef>
                <a:spcPct val="20000"/>
              </a:spcBef>
              <a:buFont typeface="Arial" pitchFamily="34" charset="0"/>
              <a:buChar char="•"/>
              <a:defRPr/>
            </a:pPr>
            <a:r>
              <a:rPr lang="en-CA" sz="2800" kern="0" dirty="0" smtClean="0">
                <a:latin typeface="+mn-lt"/>
              </a:rPr>
              <a:t>u</a:t>
            </a:r>
            <a:r>
              <a:rPr kumimoji="0" lang="en-CA" sz="2800" b="0" i="0" u="none" strike="noStrike" kern="0" cap="none" spc="0" normalizeH="0" baseline="0" noProof="0" dirty="0" smtClean="0">
                <a:ln>
                  <a:noFill/>
                </a:ln>
                <a:solidFill>
                  <a:schemeClr val="tx1"/>
                </a:solidFill>
                <a:effectLst/>
                <a:uLnTx/>
                <a:uFillTx/>
                <a:latin typeface="+mn-lt"/>
              </a:rPr>
              <a:t>se nailbrush</a:t>
            </a:r>
          </a:p>
          <a:p>
            <a:pPr marL="457200" marR="0" lvl="0" indent="-457200" algn="l" defTabSz="914400" rtl="0" eaLnBrk="1" fontAlgn="base" latinLnBrk="0" hangingPunct="1">
              <a:lnSpc>
                <a:spcPct val="100000"/>
              </a:lnSpc>
              <a:spcBef>
                <a:spcPct val="20000"/>
              </a:spcBef>
              <a:spcAft>
                <a:spcPct val="0"/>
              </a:spcAft>
              <a:buClrTx/>
              <a:buSzTx/>
              <a:buFont typeface="+mj-lt"/>
              <a:buAutoNum type="arabicPeriod"/>
              <a:tabLst/>
              <a:defRPr/>
            </a:pPr>
            <a:r>
              <a:rPr lang="en-CA" sz="3200" kern="0" dirty="0">
                <a:latin typeface="+mn-lt"/>
              </a:rPr>
              <a:t>r</a:t>
            </a:r>
            <a:r>
              <a:rPr kumimoji="0" lang="en-CA" sz="3200" b="0" i="0" u="none" strike="noStrike" kern="0" cap="none" spc="0" normalizeH="0" baseline="0" noProof="0" dirty="0" err="1" smtClean="0">
                <a:ln>
                  <a:noFill/>
                </a:ln>
                <a:solidFill>
                  <a:schemeClr val="tx1"/>
                </a:solidFill>
                <a:effectLst/>
                <a:uLnTx/>
                <a:uFillTx/>
                <a:latin typeface="+mn-lt"/>
              </a:rPr>
              <a:t>inse</a:t>
            </a:r>
            <a:endParaRPr kumimoji="0" lang="en-CA" sz="3200" b="0" i="0" u="none" strike="noStrike" kern="0" cap="none" spc="0" normalizeH="0" baseline="0" noProof="0" dirty="0" smtClean="0">
              <a:ln>
                <a:noFill/>
              </a:ln>
              <a:solidFill>
                <a:schemeClr val="tx1"/>
              </a:solidFill>
              <a:effectLst/>
              <a:uLnTx/>
              <a:uFillTx/>
              <a:latin typeface="+mn-lt"/>
            </a:endParaRPr>
          </a:p>
          <a:p>
            <a:pPr marL="457200" marR="0" lvl="0" indent="-457200" algn="l" defTabSz="914400" rtl="0" eaLnBrk="1" fontAlgn="base" latinLnBrk="0" hangingPunct="1">
              <a:lnSpc>
                <a:spcPct val="100000"/>
              </a:lnSpc>
              <a:spcBef>
                <a:spcPct val="20000"/>
              </a:spcBef>
              <a:spcAft>
                <a:spcPct val="0"/>
              </a:spcAft>
              <a:buClrTx/>
              <a:buSzTx/>
              <a:buFont typeface="+mj-lt"/>
              <a:buAutoNum type="arabicPeriod"/>
              <a:tabLst/>
              <a:defRPr/>
            </a:pPr>
            <a:r>
              <a:rPr lang="en-CA" sz="3200" kern="0" dirty="0">
                <a:latin typeface="+mn-lt"/>
              </a:rPr>
              <a:t>d</a:t>
            </a:r>
            <a:r>
              <a:rPr kumimoji="0" lang="en-CA" sz="3200" b="0" i="0" u="none" strike="noStrike" kern="0" cap="none" spc="0" normalizeH="0" baseline="0" noProof="0" dirty="0" err="1" smtClean="0">
                <a:ln>
                  <a:noFill/>
                </a:ln>
                <a:solidFill>
                  <a:schemeClr val="tx1"/>
                </a:solidFill>
                <a:effectLst/>
                <a:uLnTx/>
                <a:uFillTx/>
                <a:latin typeface="+mn-lt"/>
              </a:rPr>
              <a:t>ry</a:t>
            </a:r>
            <a:r>
              <a:rPr kumimoji="0" lang="en-CA" sz="3200" b="0" i="0" u="none" strike="noStrike" kern="0" cap="none" spc="0" normalizeH="0" baseline="0" noProof="0" dirty="0" smtClean="0">
                <a:ln>
                  <a:noFill/>
                </a:ln>
                <a:solidFill>
                  <a:schemeClr val="tx1"/>
                </a:solidFill>
                <a:effectLst/>
                <a:uLnTx/>
                <a:uFillTx/>
                <a:latin typeface="+mn-lt"/>
              </a:rPr>
              <a:t> hands</a:t>
            </a:r>
            <a:r>
              <a:rPr lang="en-CA" sz="3200" kern="0" dirty="0">
                <a:latin typeface="+mn-lt"/>
              </a:rPr>
              <a:t> </a:t>
            </a:r>
            <a:r>
              <a:rPr lang="en-CA" sz="3200" kern="0" dirty="0" smtClean="0">
                <a:latin typeface="+mn-lt"/>
              </a:rPr>
              <a:t>with paper towel</a:t>
            </a:r>
            <a:endParaRPr kumimoji="0" lang="en-CA" sz="3200" b="0" i="0" u="none" strike="noStrike" kern="0" cap="none" spc="0" normalizeH="0" baseline="0" noProof="0" dirty="0" smtClean="0">
              <a:ln>
                <a:noFill/>
              </a:ln>
              <a:solidFill>
                <a:schemeClr val="tx1"/>
              </a:solidFill>
              <a:effectLst/>
              <a:uLnTx/>
              <a:uFillTx/>
              <a:latin typeface="+mn-lt"/>
            </a:endParaRPr>
          </a:p>
        </p:txBody>
      </p:sp>
      <p:pic>
        <p:nvPicPr>
          <p:cNvPr id="8" name="Picture 7" descr="0083.jpg"/>
          <p:cNvPicPr>
            <a:picLocks noChangeAspect="1"/>
          </p:cNvPicPr>
          <p:nvPr/>
        </p:nvPicPr>
        <p:blipFill rotWithShape="1">
          <a:blip r:embed="rId4" cstate="email">
            <a:extLst>
              <a:ext uri="{28A0092B-C50C-407E-A947-70E740481C1C}">
                <a14:useLocalDpi xmlns:a14="http://schemas.microsoft.com/office/drawing/2010/main"/>
              </a:ext>
            </a:extLst>
          </a:blip>
          <a:srcRect r="19532"/>
          <a:stretch/>
        </p:blipFill>
        <p:spPr>
          <a:xfrm flipH="1">
            <a:off x="5580112" y="1978346"/>
            <a:ext cx="3207795" cy="28188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5260114" y="4436655"/>
            <a:ext cx="2396952" cy="1209688"/>
          </a:xfrm>
          <a:prstGeom prst="rect">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50000"/>
              </a:spcBef>
            </a:pPr>
            <a:r>
              <a:rPr lang="en-CA" sz="2000" b="1" dirty="0" smtClean="0">
                <a:solidFill>
                  <a:schemeClr val="bg1"/>
                </a:solidFill>
              </a:rPr>
              <a:t>This procedure takes a minimum of 20 seconds.</a:t>
            </a:r>
            <a:endParaRPr lang="en-CA" sz="2000" b="1" dirty="0">
              <a:solidFill>
                <a:schemeClr val="bg1"/>
              </a:solidFill>
            </a:endParaRPr>
          </a:p>
        </p:txBody>
      </p:sp>
    </p:spTree>
    <p:custDataLst>
      <p:tags r:id="rId1"/>
    </p:custDataLst>
    <p:extLst>
      <p:ext uri="{BB962C8B-B14F-4D97-AF65-F5344CB8AC3E}">
        <p14:creationId xmlns:p14="http://schemas.microsoft.com/office/powerpoint/2010/main" val="720555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b="1" dirty="0" smtClean="0"/>
              <a:t>Instant Hand </a:t>
            </a:r>
            <a:r>
              <a:rPr lang="en-US" dirty="0"/>
              <a:t>S</a:t>
            </a:r>
            <a:r>
              <a:rPr lang="en-US" b="1" dirty="0" smtClean="0"/>
              <a:t>anitizer</a:t>
            </a:r>
          </a:p>
        </p:txBody>
      </p:sp>
      <p:sp>
        <p:nvSpPr>
          <p:cNvPr id="63492" name="Text Box 5"/>
          <p:cNvSpPr txBox="1">
            <a:spLocks noChangeArrowheads="1"/>
          </p:cNvSpPr>
          <p:nvPr/>
        </p:nvSpPr>
        <p:spPr bwMode="auto">
          <a:xfrm>
            <a:off x="7092950" y="6308725"/>
            <a:ext cx="1800225" cy="366713"/>
          </a:xfrm>
          <a:prstGeom prst="rect">
            <a:avLst/>
          </a:prstGeom>
          <a:noFill/>
          <a:ln w="9525">
            <a:noFill/>
            <a:miter lim="800000"/>
            <a:headEnd/>
            <a:tailEnd/>
          </a:ln>
        </p:spPr>
        <p:txBody>
          <a:bodyPr>
            <a:spAutoFit/>
          </a:bodyPr>
          <a:lstStyle/>
          <a:p>
            <a:pPr>
              <a:spcBef>
                <a:spcPct val="50000"/>
              </a:spcBef>
            </a:pPr>
            <a:endParaRPr lang="en-CA">
              <a:latin typeface="Times New Roman" pitchFamily="18" charset="0"/>
            </a:endParaRPr>
          </a:p>
        </p:txBody>
      </p:sp>
      <p:pic>
        <p:nvPicPr>
          <p:cNvPr id="63493" name="Picture 7" descr="DSC00023"/>
          <p:cNvPicPr>
            <a:picLocks noChangeAspect="1" noChangeArrowheads="1"/>
          </p:cNvPicPr>
          <p:nvPr/>
        </p:nvPicPr>
        <p:blipFill>
          <a:blip r:embed="rId4"/>
          <a:srcRect/>
          <a:stretch>
            <a:fillRect/>
          </a:stretch>
        </p:blipFill>
        <p:spPr bwMode="auto">
          <a:xfrm>
            <a:off x="2051720" y="2053921"/>
            <a:ext cx="5212007" cy="3960440"/>
          </a:xfrm>
          <a:prstGeom prst="rect">
            <a:avLst/>
          </a:prstGeom>
          <a:noFill/>
          <a:ln w="38100" cap="sq">
            <a:solidFill>
              <a:schemeClr val="tx1"/>
            </a:solidFill>
            <a:miter lim="800000"/>
            <a:headEnd/>
            <a:tailEnd/>
          </a:ln>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Hygiene</a:t>
            </a:r>
            <a:endParaRPr lang="en-US" dirty="0"/>
          </a:p>
        </p:txBody>
      </p:sp>
      <p:pic>
        <p:nvPicPr>
          <p:cNvPr id="4" name="Picture 7" descr="Apron"/>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3347864" y="2132856"/>
            <a:ext cx="2587898" cy="3404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868412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9346" name="Rectangle 2"/>
          <p:cNvSpPr>
            <a:spLocks noGrp="1" noChangeArrowheads="1"/>
          </p:cNvSpPr>
          <p:nvPr>
            <p:ph type="title" idx="4294967295"/>
          </p:nvPr>
        </p:nvSpPr>
        <p:spPr>
          <a:xfrm>
            <a:off x="1" y="766763"/>
            <a:ext cx="9143999" cy="1143000"/>
          </a:xfrm>
        </p:spPr>
        <p:txBody>
          <a:bodyPr/>
          <a:lstStyle/>
          <a:p>
            <a:r>
              <a:rPr lang="en-US" sz="3200" dirty="0"/>
              <a:t>What is </a:t>
            </a:r>
            <a:r>
              <a:rPr lang="en-US" sz="3200" dirty="0" smtClean="0"/>
              <a:t>Foodborne Illness?		</a:t>
            </a:r>
            <a:endParaRPr lang="en-US" sz="3200" dirty="0"/>
          </a:p>
        </p:txBody>
      </p:sp>
      <p:sp>
        <p:nvSpPr>
          <p:cNvPr id="6" name="Rectangle 3"/>
          <p:cNvSpPr txBox="1">
            <a:spLocks noChangeArrowheads="1"/>
          </p:cNvSpPr>
          <p:nvPr/>
        </p:nvSpPr>
        <p:spPr>
          <a:xfrm>
            <a:off x="480442" y="2132856"/>
            <a:ext cx="3947542" cy="4176712"/>
          </a:xfrm>
          <a:prstGeom prst="rect">
            <a:avLst/>
          </a:prstGeom>
        </p:spPr>
        <p:txBody>
          <a:bodyPr/>
          <a:lstStyle/>
          <a:p>
            <a:pPr>
              <a:spcBef>
                <a:spcPct val="20000"/>
              </a:spcBef>
            </a:pPr>
            <a:r>
              <a:rPr kumimoji="0" lang="en-US" sz="3200" b="0" i="0" u="none" strike="noStrike" kern="0" cap="none" spc="0" normalizeH="0" baseline="0" noProof="0" dirty="0" smtClean="0">
                <a:ln>
                  <a:noFill/>
                </a:ln>
                <a:solidFill>
                  <a:schemeClr val="tx1"/>
                </a:solidFill>
                <a:effectLst/>
                <a:uLnTx/>
                <a:uFillTx/>
                <a:latin typeface="+mn-lt"/>
              </a:rPr>
              <a:t>Any illness caused by consuming contaminated food or </a:t>
            </a:r>
            <a:r>
              <a:rPr lang="en-US" sz="3200" kern="0" noProof="0" dirty="0" smtClean="0">
                <a:latin typeface="+mn-lt"/>
              </a:rPr>
              <a:t>beverage</a:t>
            </a:r>
            <a:r>
              <a:rPr kumimoji="0" lang="en-US" sz="3200" b="0" i="0" u="none" strike="noStrike" kern="0" cap="none" spc="0" normalizeH="0" baseline="0" noProof="0" dirty="0" smtClean="0">
                <a:ln>
                  <a:noFill/>
                </a:ln>
                <a:solidFill>
                  <a:schemeClr val="tx1"/>
                </a:solidFill>
                <a:effectLst/>
                <a:uLnTx/>
                <a:uFillTx/>
                <a:latin typeface="+mn-lt"/>
              </a:rPr>
              <a:t>.</a:t>
            </a:r>
          </a:p>
          <a:p>
            <a:pPr marL="742950" marR="0" lvl="1" indent="-285750" algn="l" defTabSz="914400" rtl="0" eaLnBrk="1" fontAlgn="base" latinLnBrk="0" hangingPunct="1">
              <a:lnSpc>
                <a:spcPct val="100000"/>
              </a:lnSpc>
              <a:spcBef>
                <a:spcPct val="20000"/>
              </a:spcBef>
              <a:spcAft>
                <a:spcPct val="0"/>
              </a:spcAft>
              <a:buClrTx/>
              <a:buSzTx/>
              <a:tabLst/>
              <a:defRPr/>
            </a:pPr>
            <a:endParaRPr kumimoji="0" lang="en-US" sz="1600" b="0" i="0" u="none" strike="noStrike" kern="0" cap="none" spc="0" normalizeH="0" baseline="0" noProof="0" dirty="0" smtClean="0">
              <a:ln>
                <a:noFill/>
              </a:ln>
              <a:solidFill>
                <a:schemeClr val="tx1"/>
              </a:solidFill>
              <a:effectLst/>
              <a:uLnTx/>
              <a:uFillTx/>
              <a:latin typeface="+mn-lt"/>
            </a:endParaRPr>
          </a:p>
          <a:p>
            <a:pPr marR="0" lvl="0" algn="l" defTabSz="914400" rtl="0" eaLnBrk="1" fontAlgn="base" latinLnBrk="0" hangingPunct="1">
              <a:lnSpc>
                <a:spcPct val="100000"/>
              </a:lnSpc>
              <a:spcBef>
                <a:spcPct val="20000"/>
              </a:spcBef>
              <a:spcAft>
                <a:spcPct val="0"/>
              </a:spcAft>
              <a:buClrTx/>
              <a:buSzTx/>
              <a:tabLst/>
              <a:defRPr/>
            </a:pPr>
            <a:endParaRPr kumimoji="0" lang="en-US" sz="3200" b="0" i="0" u="none" strike="noStrike" kern="0" cap="none" spc="0" normalizeH="0" baseline="0" noProof="0" dirty="0" smtClean="0">
              <a:ln>
                <a:noFill/>
              </a:ln>
              <a:solidFill>
                <a:schemeClr val="tx1"/>
              </a:solidFill>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Tx/>
              <a:buSzTx/>
              <a:tabLst/>
              <a:defRPr/>
            </a:pPr>
            <a:endParaRPr kumimoji="0" lang="en-US" sz="3200" b="0" i="0" u="none" strike="noStrike" kern="0" cap="none" spc="0" normalizeH="0" baseline="0" noProof="0" dirty="0">
              <a:ln>
                <a:noFill/>
              </a:ln>
              <a:solidFill>
                <a:schemeClr val="tx1"/>
              </a:solidFill>
              <a:effectLst/>
              <a:uLnTx/>
              <a:uFillTx/>
              <a:latin typeface="+mn-lt"/>
            </a:endParaRPr>
          </a:p>
        </p:txBody>
      </p:sp>
      <p:pic>
        <p:nvPicPr>
          <p:cNvPr id="4" name="Picture 3"/>
          <p:cNvPicPr>
            <a:picLocks noChangeAspect="1"/>
          </p:cNvPicPr>
          <p:nvPr/>
        </p:nvPicPr>
        <p:blipFill>
          <a:blip r:embed="rId4"/>
          <a:stretch>
            <a:fillRect/>
          </a:stretch>
        </p:blipFill>
        <p:spPr>
          <a:xfrm>
            <a:off x="4427984" y="2276872"/>
            <a:ext cx="4273167" cy="3064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939420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shortnails"/>
          <p:cNvPicPr>
            <a:picLocks noChangeAspect="1" noChangeArrowheads="1"/>
          </p:cNvPicPr>
          <p:nvPr/>
        </p:nvPicPr>
        <p:blipFill>
          <a:blip r:embed="rId4"/>
          <a:srcRect/>
          <a:stretch>
            <a:fillRect/>
          </a:stretch>
        </p:blipFill>
        <p:spPr bwMode="auto">
          <a:xfrm>
            <a:off x="5004048" y="2593493"/>
            <a:ext cx="3608387" cy="2590800"/>
          </a:xfrm>
          <a:prstGeom prst="rect">
            <a:avLst/>
          </a:prstGeom>
          <a:noFill/>
          <a:ln w="9525">
            <a:noFill/>
            <a:miter lim="800000"/>
            <a:headEnd/>
            <a:tailEnd/>
          </a:ln>
        </p:spPr>
      </p:pic>
      <p:pic>
        <p:nvPicPr>
          <p:cNvPr id="78851" name="Picture 5" descr="nails-main_Full"/>
          <p:cNvPicPr>
            <a:picLocks noChangeAspect="1" noChangeArrowheads="1"/>
          </p:cNvPicPr>
          <p:nvPr/>
        </p:nvPicPr>
        <p:blipFill>
          <a:blip r:embed="rId5"/>
          <a:srcRect/>
          <a:stretch>
            <a:fillRect/>
          </a:stretch>
        </p:blipFill>
        <p:spPr bwMode="auto">
          <a:xfrm>
            <a:off x="964065" y="1884709"/>
            <a:ext cx="2640013" cy="1800225"/>
          </a:xfrm>
          <a:prstGeom prst="rect">
            <a:avLst/>
          </a:prstGeom>
          <a:noFill/>
          <a:ln w="9525">
            <a:noFill/>
            <a:miter lim="800000"/>
            <a:headEnd/>
            <a:tailEnd/>
          </a:ln>
        </p:spPr>
      </p:pic>
      <p:sp>
        <p:nvSpPr>
          <p:cNvPr id="78852" name="Rectangle 7"/>
          <p:cNvSpPr>
            <a:spLocks noGrp="1" noChangeArrowheads="1"/>
          </p:cNvSpPr>
          <p:nvPr>
            <p:ph type="title"/>
          </p:nvPr>
        </p:nvSpPr>
        <p:spPr>
          <a:xfrm>
            <a:off x="428625" y="766763"/>
            <a:ext cx="8202613" cy="1143000"/>
          </a:xfrm>
        </p:spPr>
        <p:txBody>
          <a:bodyPr/>
          <a:lstStyle/>
          <a:p>
            <a:pPr marL="0" eaLnBrk="1" hangingPunct="1"/>
            <a:r>
              <a:rPr lang="en-US" dirty="0" smtClean="0"/>
              <a:t>Fingernails</a:t>
            </a:r>
          </a:p>
        </p:txBody>
      </p:sp>
      <p:sp>
        <p:nvSpPr>
          <p:cNvPr id="9" name="Multiply 8"/>
          <p:cNvSpPr/>
          <p:nvPr/>
        </p:nvSpPr>
        <p:spPr>
          <a:xfrm rot="581668">
            <a:off x="3100840" y="1546571"/>
            <a:ext cx="1174750" cy="1343025"/>
          </a:xfrm>
          <a:prstGeom prst="mathMultiply">
            <a:avLst>
              <a:gd name="adj1" fmla="val 15207"/>
            </a:avLst>
          </a:prstGeom>
          <a:gradFill flip="none" rotWithShape="1">
            <a:gsLst>
              <a:gs pos="0">
                <a:srgbClr val="FC7F18"/>
              </a:gs>
              <a:gs pos="29000">
                <a:srgbClr val="FF0000"/>
              </a:gs>
              <a:gs pos="68000">
                <a:srgbClr val="C00000"/>
              </a:gs>
              <a:gs pos="100000">
                <a:srgbClr val="FF0000"/>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L-Shape 10"/>
          <p:cNvSpPr/>
          <p:nvPr/>
        </p:nvSpPr>
        <p:spPr>
          <a:xfrm rot="3116042" flipH="1">
            <a:off x="7779791" y="1998975"/>
            <a:ext cx="500063" cy="1149350"/>
          </a:xfrm>
          <a:prstGeom prst="corner">
            <a:avLst>
              <a:gd name="adj1" fmla="val 39850"/>
              <a:gd name="adj2" fmla="val 46149"/>
            </a:avLst>
          </a:prstGeom>
          <a:solidFill>
            <a:srgbClr val="92D050"/>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8855" name="Picture 2" descr="http://farm8.staticflickr.com/7207/6917685189_bf66d794a6.jpg"/>
          <p:cNvPicPr>
            <a:picLocks noChangeAspect="1" noChangeArrowheads="1"/>
          </p:cNvPicPr>
          <p:nvPr/>
        </p:nvPicPr>
        <p:blipFill>
          <a:blip r:embed="rId6"/>
          <a:srcRect/>
          <a:stretch>
            <a:fillRect/>
          </a:stretch>
        </p:blipFill>
        <p:spPr bwMode="auto">
          <a:xfrm>
            <a:off x="1506990" y="3962746"/>
            <a:ext cx="2641600" cy="1981200"/>
          </a:xfrm>
          <a:prstGeom prst="rect">
            <a:avLst/>
          </a:prstGeom>
          <a:noFill/>
          <a:ln w="9525">
            <a:noFill/>
            <a:miter lim="800000"/>
            <a:headEnd/>
            <a:tailEnd/>
          </a:ln>
        </p:spPr>
      </p:pic>
      <p:sp>
        <p:nvSpPr>
          <p:cNvPr id="10" name="Multiply 9"/>
          <p:cNvSpPr/>
          <p:nvPr/>
        </p:nvSpPr>
        <p:spPr>
          <a:xfrm rot="581668">
            <a:off x="3554865" y="3469034"/>
            <a:ext cx="1187450" cy="1271587"/>
          </a:xfrm>
          <a:prstGeom prst="mathMultiply">
            <a:avLst>
              <a:gd name="adj1" fmla="val 15207"/>
            </a:avLst>
          </a:prstGeom>
          <a:gradFill flip="none" rotWithShape="1">
            <a:gsLst>
              <a:gs pos="0">
                <a:srgbClr val="FC7F18"/>
              </a:gs>
              <a:gs pos="29000">
                <a:srgbClr val="FF0000"/>
              </a:gs>
              <a:gs pos="68000">
                <a:srgbClr val="C00000"/>
              </a:gs>
              <a:gs pos="100000">
                <a:srgbClr val="FF0000"/>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857" name="TextBox 11"/>
          <p:cNvSpPr txBox="1">
            <a:spLocks noChangeArrowheads="1"/>
          </p:cNvSpPr>
          <p:nvPr/>
        </p:nvSpPr>
        <p:spPr bwMode="auto">
          <a:xfrm>
            <a:off x="1427615" y="5943946"/>
            <a:ext cx="2800350" cy="200025"/>
          </a:xfrm>
          <a:prstGeom prst="rect">
            <a:avLst/>
          </a:prstGeom>
          <a:noFill/>
          <a:ln w="9525">
            <a:noFill/>
            <a:miter lim="800000"/>
            <a:headEnd/>
            <a:tailEnd/>
          </a:ln>
        </p:spPr>
        <p:txBody>
          <a:bodyPr>
            <a:spAutoFit/>
          </a:bodyPr>
          <a:lstStyle/>
          <a:p>
            <a:r>
              <a:rPr lang="en-US" sz="700" dirty="0">
                <a:solidFill>
                  <a:srgbClr val="FFC000"/>
                </a:solidFill>
              </a:rPr>
              <a:t>borispumps@flickr.com</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6763"/>
            <a:ext cx="9144000" cy="1143000"/>
          </a:xfrm>
        </p:spPr>
        <p:txBody>
          <a:bodyPr/>
          <a:lstStyle/>
          <a:p>
            <a:r>
              <a:rPr lang="en-US" dirty="0" smtClean="0"/>
              <a:t>Hair Control						</a:t>
            </a:r>
            <a:r>
              <a:rPr lang="en-US" sz="2400" dirty="0" smtClean="0"/>
              <a:t>47</a:t>
            </a:r>
            <a:endParaRPr lang="en-US" sz="2400" dirty="0"/>
          </a:p>
        </p:txBody>
      </p:sp>
      <p:pic>
        <p:nvPicPr>
          <p:cNvPr id="4" name="Picture 2" descr="FootMist_07"/>
          <p:cNvPicPr>
            <a:picLocks noChangeAspect="1" noChangeArrowheads="1"/>
          </p:cNvPicPr>
          <p:nvPr/>
        </p:nvPicPr>
        <p:blipFill>
          <a:blip r:embed="rId4" cstate="print"/>
          <a:srcRect/>
          <a:stretch>
            <a:fillRect/>
          </a:stretch>
        </p:blipFill>
        <p:spPr bwMode="auto">
          <a:xfrm>
            <a:off x="5809080" y="2099256"/>
            <a:ext cx="3000070" cy="3618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hair_beard_net"/>
          <p:cNvPicPr>
            <a:picLocks noChangeAspect="1" noChangeArrowheads="1"/>
          </p:cNvPicPr>
          <p:nvPr/>
        </p:nvPicPr>
        <p:blipFill>
          <a:blip r:embed="rId5" cstate="print"/>
          <a:srcRect/>
          <a:stretch>
            <a:fillRect/>
          </a:stretch>
        </p:blipFill>
        <p:spPr bwMode="auto">
          <a:xfrm flipH="1">
            <a:off x="296214" y="2125013"/>
            <a:ext cx="2943674" cy="36060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baseball_cap">
            <a:hlinkClick r:id="rId6"/>
          </p:cNvPr>
          <p:cNvPicPr>
            <a:picLocks noChangeAspect="1" noChangeArrowheads="1"/>
          </p:cNvPicPr>
          <p:nvPr/>
        </p:nvPicPr>
        <p:blipFill>
          <a:blip r:embed="rId7" cstate="print"/>
          <a:srcRect/>
          <a:stretch>
            <a:fillRect/>
          </a:stretch>
        </p:blipFill>
        <p:spPr bwMode="auto">
          <a:xfrm>
            <a:off x="3422580" y="1854609"/>
            <a:ext cx="2227774" cy="19961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97">
            <a:hlinkClick r:id="rId8"/>
          </p:cNvPr>
          <p:cNvPicPr>
            <a:picLocks noChangeAspect="1" noChangeArrowheads="1"/>
          </p:cNvPicPr>
          <p:nvPr/>
        </p:nvPicPr>
        <p:blipFill>
          <a:blip r:embed="rId9" cstate="print"/>
          <a:srcRect/>
          <a:stretch>
            <a:fillRect/>
          </a:stretch>
        </p:blipFill>
        <p:spPr bwMode="auto">
          <a:xfrm>
            <a:off x="3438658" y="3940934"/>
            <a:ext cx="2202288" cy="1983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206574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endParaRPr lang="en-US" smtClean="0"/>
          </a:p>
        </p:txBody>
      </p:sp>
      <p:sp>
        <p:nvSpPr>
          <p:cNvPr id="29699" name="Rectangle 3"/>
          <p:cNvSpPr>
            <a:spLocks noGrp="1" noChangeArrowheads="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mtClean="0"/>
          </a:p>
        </p:txBody>
      </p:sp>
      <p:pic>
        <p:nvPicPr>
          <p:cNvPr id="29700" name="Picture 4" descr="P9120227"/>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sz="3200" b="1" dirty="0" smtClean="0"/>
              <a:t>If </a:t>
            </a:r>
            <a:r>
              <a:rPr lang="en-US" sz="3200" dirty="0"/>
              <a:t>y</a:t>
            </a:r>
            <a:r>
              <a:rPr lang="en-US" sz="3200" b="1" dirty="0" smtClean="0"/>
              <a:t>ou are Vomiting or Have </a:t>
            </a:r>
            <a:r>
              <a:rPr lang="en-US" sz="3200" dirty="0" smtClean="0"/>
              <a:t>D</a:t>
            </a:r>
            <a:r>
              <a:rPr lang="en-US" sz="3200" b="1" dirty="0" smtClean="0"/>
              <a:t>iarrhea…</a:t>
            </a:r>
          </a:p>
        </p:txBody>
      </p:sp>
      <p:sp>
        <p:nvSpPr>
          <p:cNvPr id="64515" name="Rectangle 3"/>
          <p:cNvSpPr>
            <a:spLocks noGrp="1" noChangeArrowheads="1"/>
          </p:cNvSpPr>
          <p:nvPr>
            <p:ph idx="1"/>
          </p:nvPr>
        </p:nvSpPr>
        <p:spPr bwMode="auto">
          <a:xfrm>
            <a:off x="539552" y="1844824"/>
            <a:ext cx="8424935" cy="4248472"/>
          </a:xfrm>
          <a:solidFill>
            <a:srgbClr val="FFFFFF"/>
          </a:solidFill>
          <a:ln>
            <a:noFill/>
            <a:miter lim="800000"/>
            <a:headEnd/>
            <a:tailEnd/>
          </a:ln>
        </p:spPr>
        <p:txBody>
          <a:bodyPr vert="horz" wrap="square" lIns="91440" tIns="45720" rIns="91440" bIns="45720" numCol="1" anchor="t" anchorCtr="0" compatLnSpc="1">
            <a:prstTxWarp prst="textNoShape">
              <a:avLst/>
            </a:prstTxWarp>
          </a:bodyPr>
          <a:lstStyle/>
          <a:p>
            <a:pPr marL="0" indent="0" eaLnBrk="1" hangingPunct="1">
              <a:buNone/>
            </a:pPr>
            <a:r>
              <a:rPr lang="en-US" sz="3200" dirty="0" smtClean="0"/>
              <a:t>Do not prepare or handle food for others for at least 48 hours after your symptoms stop! </a:t>
            </a:r>
            <a:endParaRPr lang="en-US" sz="3200" dirty="0"/>
          </a:p>
          <a:p>
            <a:pPr marL="0" indent="0" eaLnBrk="1" hangingPunct="1">
              <a:buNone/>
            </a:pPr>
            <a:endParaRPr lang="en-US" sz="2800" b="1" dirty="0" smtClean="0">
              <a:noFill/>
            </a:endParaRPr>
          </a:p>
          <a:p>
            <a:pPr marL="0" indent="0" eaLnBrk="1" hangingPunct="1">
              <a:buNone/>
            </a:pPr>
            <a:endParaRPr lang="en-US" sz="2800" b="1" dirty="0" smtClean="0"/>
          </a:p>
        </p:txBody>
      </p:sp>
      <p:grpSp>
        <p:nvGrpSpPr>
          <p:cNvPr id="2" name="Group 1"/>
          <p:cNvGrpSpPr/>
          <p:nvPr/>
        </p:nvGrpSpPr>
        <p:grpSpPr>
          <a:xfrm>
            <a:off x="794904" y="3400800"/>
            <a:ext cx="7521512" cy="2495384"/>
            <a:chOff x="362856" y="3047804"/>
            <a:chExt cx="8315421" cy="3230861"/>
          </a:xfrm>
        </p:grpSpPr>
        <p:pic>
          <p:nvPicPr>
            <p:cNvPr id="9" name="Picture 2"/>
            <p:cNvPicPr>
              <a:picLocks noChangeAspect="1" noChangeArrowheads="1"/>
            </p:cNvPicPr>
            <p:nvPr/>
          </p:nvPicPr>
          <p:blipFill>
            <a:blip r:embed="rId4" cstate="email"/>
            <a:srcRect/>
            <a:stretch>
              <a:fillRect/>
            </a:stretch>
          </p:blipFill>
          <p:spPr bwMode="auto">
            <a:xfrm>
              <a:off x="362856" y="3047804"/>
              <a:ext cx="2252066" cy="3230861"/>
            </a:xfrm>
            <a:prstGeom prst="rect">
              <a:avLst/>
            </a:prstGeom>
            <a:noFill/>
            <a:ln w="9525">
              <a:noFill/>
              <a:miter lim="800000"/>
              <a:headEnd/>
              <a:tailEnd/>
            </a:ln>
          </p:spPr>
        </p:pic>
        <p:pic>
          <p:nvPicPr>
            <p:cNvPr id="10" name="Picture 3"/>
            <p:cNvPicPr>
              <a:picLocks noChangeAspect="1" noChangeArrowheads="1"/>
            </p:cNvPicPr>
            <p:nvPr/>
          </p:nvPicPr>
          <p:blipFill>
            <a:blip r:embed="rId5" cstate="email"/>
            <a:srcRect/>
            <a:stretch>
              <a:fillRect/>
            </a:stretch>
          </p:blipFill>
          <p:spPr bwMode="auto">
            <a:xfrm rot="20926584">
              <a:off x="3294741" y="3254137"/>
              <a:ext cx="2223182" cy="2866232"/>
            </a:xfrm>
            <a:prstGeom prst="rect">
              <a:avLst/>
            </a:prstGeom>
            <a:noFill/>
            <a:ln w="9525">
              <a:noFill/>
              <a:miter lim="800000"/>
              <a:headEnd/>
              <a:tailEnd/>
            </a:ln>
          </p:spPr>
        </p:pic>
        <p:pic>
          <p:nvPicPr>
            <p:cNvPr id="11" name="Picture 4"/>
            <p:cNvPicPr>
              <a:picLocks noChangeAspect="1" noChangeArrowheads="1"/>
            </p:cNvPicPr>
            <p:nvPr/>
          </p:nvPicPr>
          <p:blipFill>
            <a:blip r:embed="rId6" cstate="email"/>
            <a:srcRect/>
            <a:stretch>
              <a:fillRect/>
            </a:stretch>
          </p:blipFill>
          <p:spPr bwMode="auto">
            <a:xfrm>
              <a:off x="6387191" y="3128158"/>
              <a:ext cx="2291086" cy="3099253"/>
            </a:xfrm>
            <a:prstGeom prst="rect">
              <a:avLst/>
            </a:prstGeom>
            <a:noFill/>
            <a:ln w="9525">
              <a:noFill/>
              <a:miter lim="800000"/>
              <a:headEnd/>
              <a:tailEnd/>
            </a:ln>
          </p:spPr>
        </p:pic>
        <p:sp>
          <p:nvSpPr>
            <p:cNvPr id="12" name="Curved Down Arrow 11"/>
            <p:cNvSpPr/>
            <p:nvPr/>
          </p:nvSpPr>
          <p:spPr>
            <a:xfrm rot="232705">
              <a:off x="1704557" y="3546679"/>
              <a:ext cx="2907207" cy="1398022"/>
            </a:xfrm>
            <a:prstGeom prst="curvedDownArrow">
              <a:avLst>
                <a:gd name="adj1" fmla="val 22287"/>
                <a:gd name="adj2" fmla="val 41279"/>
                <a:gd name="adj3" fmla="val 37542"/>
              </a:avLst>
            </a:prstGeom>
            <a:gradFill>
              <a:gsLst>
                <a:gs pos="0">
                  <a:srgbClr val="D6B19C"/>
                </a:gs>
                <a:gs pos="30000">
                  <a:srgbClr val="D49E6C"/>
                </a:gs>
                <a:gs pos="70000">
                  <a:srgbClr val="A65528"/>
                </a:gs>
                <a:gs pos="100000">
                  <a:srgbClr val="66301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2" descr="C:\Documents and Settings\jfeltham\Local Settings\Temporary Internet Files\Content.IE5\0TT6Q821\MC900441748[1].png"/>
            <p:cNvPicPr>
              <a:picLocks noChangeAspect="1" noChangeArrowheads="1"/>
            </p:cNvPicPr>
            <p:nvPr/>
          </p:nvPicPr>
          <p:blipFill>
            <a:blip r:embed="rId7" cstate="email"/>
            <a:srcRect/>
            <a:stretch>
              <a:fillRect/>
            </a:stretch>
          </p:blipFill>
          <p:spPr bwMode="auto">
            <a:xfrm>
              <a:off x="5047091" y="4043820"/>
              <a:ext cx="1572370" cy="1572370"/>
            </a:xfrm>
            <a:prstGeom prst="rect">
              <a:avLst/>
            </a:prstGeom>
            <a:noFill/>
          </p:spPr>
        </p:pic>
        <p:grpSp>
          <p:nvGrpSpPr>
            <p:cNvPr id="14" name="Group 13"/>
            <p:cNvGrpSpPr/>
            <p:nvPr/>
          </p:nvGrpSpPr>
          <p:grpSpPr>
            <a:xfrm>
              <a:off x="3935896" y="5729497"/>
              <a:ext cx="764650" cy="397564"/>
              <a:chOff x="3935896" y="5025225"/>
              <a:chExt cx="764650" cy="397564"/>
            </a:xfrm>
          </p:grpSpPr>
          <p:sp>
            <p:nvSpPr>
              <p:cNvPr id="15" name="Cloud 14"/>
              <p:cNvSpPr/>
              <p:nvPr/>
            </p:nvSpPr>
            <p:spPr>
              <a:xfrm>
                <a:off x="3935896" y="5088835"/>
                <a:ext cx="174928" cy="210046"/>
              </a:xfrm>
              <a:prstGeom prst="cloud">
                <a:avLst/>
              </a:prstGeom>
              <a:solidFill>
                <a:srgbClr val="903A0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Cloud 15"/>
              <p:cNvSpPr/>
              <p:nvPr/>
            </p:nvSpPr>
            <p:spPr>
              <a:xfrm>
                <a:off x="4213694" y="5128591"/>
                <a:ext cx="159523" cy="294198"/>
              </a:xfrm>
              <a:prstGeom prst="cloud">
                <a:avLst/>
              </a:prstGeom>
              <a:solidFill>
                <a:srgbClr val="903A0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Cloud 16"/>
              <p:cNvSpPr/>
              <p:nvPr/>
            </p:nvSpPr>
            <p:spPr>
              <a:xfrm>
                <a:off x="4524292" y="5025225"/>
                <a:ext cx="176254" cy="298836"/>
              </a:xfrm>
              <a:prstGeom prst="cloud">
                <a:avLst/>
              </a:prstGeom>
              <a:solidFill>
                <a:srgbClr val="903A0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8" name="Curved Down Arrow 17"/>
            <p:cNvSpPr/>
            <p:nvPr/>
          </p:nvSpPr>
          <p:spPr>
            <a:xfrm rot="232705">
              <a:off x="4378142" y="3300324"/>
              <a:ext cx="1894194" cy="1037894"/>
            </a:xfrm>
            <a:prstGeom prst="curvedDownArrow">
              <a:avLst>
                <a:gd name="adj1" fmla="val 22287"/>
                <a:gd name="adj2" fmla="val 41279"/>
                <a:gd name="adj3" fmla="val 37542"/>
              </a:avLst>
            </a:prstGeom>
            <a:gradFill>
              <a:gsLst>
                <a:gs pos="0">
                  <a:srgbClr val="D6B19C"/>
                </a:gs>
                <a:gs pos="30000">
                  <a:srgbClr val="D49E6C"/>
                </a:gs>
                <a:gs pos="70000">
                  <a:srgbClr val="A65528"/>
                </a:gs>
                <a:gs pos="100000">
                  <a:srgbClr val="66301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p:cNvSpPr/>
            <p:nvPr/>
          </p:nvSpPr>
          <p:spPr>
            <a:xfrm rot="1052192">
              <a:off x="6069675" y="4154159"/>
              <a:ext cx="1658901" cy="612802"/>
            </a:xfrm>
            <a:prstGeom prst="curvedDownArrow">
              <a:avLst>
                <a:gd name="adj1" fmla="val 22287"/>
                <a:gd name="adj2" fmla="val 41279"/>
                <a:gd name="adj3" fmla="val 37542"/>
              </a:avLst>
            </a:prstGeom>
            <a:gradFill>
              <a:gsLst>
                <a:gs pos="0">
                  <a:srgbClr val="D6B19C"/>
                </a:gs>
                <a:gs pos="30000">
                  <a:srgbClr val="D49E6C"/>
                </a:gs>
                <a:gs pos="70000">
                  <a:srgbClr val="A65528"/>
                </a:gs>
                <a:gs pos="100000">
                  <a:srgbClr val="66301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Cough or Sneeze into your Sleeve</a:t>
            </a:r>
            <a:endParaRPr lang="en-US" dirty="0"/>
          </a:p>
        </p:txBody>
      </p:sp>
      <p:pic>
        <p:nvPicPr>
          <p:cNvPr id="222210" name="Picture 2"/>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2987824" y="1772816"/>
            <a:ext cx="3490465" cy="4504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rot="20320010">
            <a:off x="421363" y="2495988"/>
            <a:ext cx="5493812" cy="1754326"/>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Staphylococcus</a:t>
            </a:r>
          </a:p>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bacteria</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ustDataLst>
      <p:tags r:id="rId1"/>
    </p:custDataLst>
    <p:extLst>
      <p:ext uri="{BB962C8B-B14F-4D97-AF65-F5344CB8AC3E}">
        <p14:creationId xmlns:p14="http://schemas.microsoft.com/office/powerpoint/2010/main" val="3963018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Recap – Foodborne Illness</a:t>
            </a:r>
            <a:endParaRPr lang="en-CA" dirty="0"/>
          </a:p>
        </p:txBody>
      </p:sp>
      <p:sp>
        <p:nvSpPr>
          <p:cNvPr id="3" name="Content Placeholder 2"/>
          <p:cNvSpPr>
            <a:spLocks noGrp="1"/>
          </p:cNvSpPr>
          <p:nvPr>
            <p:ph idx="1"/>
          </p:nvPr>
        </p:nvSpPr>
        <p:spPr>
          <a:xfrm>
            <a:off x="531813" y="1844824"/>
            <a:ext cx="8118475" cy="3946525"/>
          </a:xfrm>
        </p:spPr>
        <p:txBody>
          <a:bodyPr/>
          <a:lstStyle/>
          <a:p>
            <a:r>
              <a:rPr lang="en-CA" sz="2800" dirty="0" smtClean="0"/>
              <a:t>FBI can be caused by biological, physical and chemical contamination.</a:t>
            </a:r>
          </a:p>
          <a:p>
            <a:r>
              <a:rPr lang="en-CA" sz="2800" dirty="0" smtClean="0"/>
              <a:t>FBI can cause severe illness and even death.</a:t>
            </a:r>
          </a:p>
          <a:p>
            <a:r>
              <a:rPr lang="en-CA" sz="2800" dirty="0" smtClean="0"/>
              <a:t>There are many sources of pathogens including people, raw foods, pests and the environment.</a:t>
            </a:r>
          </a:p>
          <a:p>
            <a:r>
              <a:rPr lang="en-CA" sz="2800" dirty="0"/>
              <a:t>C</a:t>
            </a:r>
            <a:r>
              <a:rPr lang="en-CA" sz="2800" dirty="0" smtClean="0"/>
              <a:t>ommon ways pathogens are spread are through the fecal oral route and cross contamination.</a:t>
            </a:r>
          </a:p>
          <a:p>
            <a:endParaRPr lang="en-CA" dirty="0"/>
          </a:p>
        </p:txBody>
      </p:sp>
    </p:spTree>
    <p:custDataLst>
      <p:tags r:id="rId1"/>
    </p:custDataLst>
    <p:extLst>
      <p:ext uri="{BB962C8B-B14F-4D97-AF65-F5344CB8AC3E}">
        <p14:creationId xmlns:p14="http://schemas.microsoft.com/office/powerpoint/2010/main" val="1362565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Recap – Keeping Food </a:t>
            </a:r>
            <a:r>
              <a:rPr lang="en-CA" dirty="0"/>
              <a:t>S</a:t>
            </a:r>
            <a:r>
              <a:rPr lang="en-CA" dirty="0" smtClean="0"/>
              <a:t>afe</a:t>
            </a:r>
            <a:endParaRPr lang="en-CA" dirty="0"/>
          </a:p>
        </p:txBody>
      </p:sp>
      <p:sp>
        <p:nvSpPr>
          <p:cNvPr id="3" name="Content Placeholder 2"/>
          <p:cNvSpPr>
            <a:spLocks noGrp="1"/>
          </p:cNvSpPr>
          <p:nvPr>
            <p:ph idx="1"/>
          </p:nvPr>
        </p:nvSpPr>
        <p:spPr>
          <a:xfrm>
            <a:off x="531813" y="1844824"/>
            <a:ext cx="8118475" cy="3946525"/>
          </a:xfrm>
        </p:spPr>
        <p:txBody>
          <a:bodyPr/>
          <a:lstStyle/>
          <a:p>
            <a:pPr marL="0" indent="0">
              <a:buNone/>
            </a:pPr>
            <a:r>
              <a:rPr lang="en-CA" sz="2800" dirty="0"/>
              <a:t>To prevent foodborne illness we </a:t>
            </a:r>
            <a:r>
              <a:rPr lang="en-CA" sz="2800" dirty="0" smtClean="0"/>
              <a:t>should:</a:t>
            </a:r>
            <a:endParaRPr lang="en-CA" sz="2800" dirty="0"/>
          </a:p>
          <a:p>
            <a:r>
              <a:rPr lang="en-CA" dirty="0"/>
              <a:t>k</a:t>
            </a:r>
            <a:r>
              <a:rPr lang="en-CA" dirty="0" smtClean="0"/>
              <a:t>eep </a:t>
            </a:r>
            <a:r>
              <a:rPr lang="en-CA" dirty="0"/>
              <a:t>food out of the </a:t>
            </a:r>
            <a:r>
              <a:rPr lang="en-CA" dirty="0" smtClean="0"/>
              <a:t>Danger </a:t>
            </a:r>
            <a:r>
              <a:rPr lang="en-CA" dirty="0"/>
              <a:t>Z</a:t>
            </a:r>
            <a:r>
              <a:rPr lang="en-CA" dirty="0" smtClean="0"/>
              <a:t>one</a:t>
            </a:r>
            <a:endParaRPr lang="en-CA" dirty="0"/>
          </a:p>
          <a:p>
            <a:r>
              <a:rPr lang="en-CA" dirty="0"/>
              <a:t>s</a:t>
            </a:r>
            <a:r>
              <a:rPr lang="en-CA" dirty="0" smtClean="0"/>
              <a:t>tore </a:t>
            </a:r>
            <a:r>
              <a:rPr lang="en-CA" dirty="0"/>
              <a:t>foods at </a:t>
            </a:r>
            <a:r>
              <a:rPr lang="en-CA" dirty="0" smtClean="0"/>
              <a:t>4°C </a:t>
            </a:r>
            <a:r>
              <a:rPr lang="en-CA" dirty="0"/>
              <a:t>or colder, or 60°C or </a:t>
            </a:r>
            <a:r>
              <a:rPr lang="en-CA" dirty="0" smtClean="0"/>
              <a:t>warmer</a:t>
            </a:r>
          </a:p>
          <a:p>
            <a:r>
              <a:rPr lang="en-CA" dirty="0"/>
              <a:t>a</a:t>
            </a:r>
            <a:r>
              <a:rPr lang="en-CA" dirty="0" smtClean="0"/>
              <a:t>void cross contamination</a:t>
            </a:r>
            <a:endParaRPr lang="en-CA" dirty="0"/>
          </a:p>
          <a:p>
            <a:r>
              <a:rPr lang="en-CA" dirty="0"/>
              <a:t>c</a:t>
            </a:r>
            <a:r>
              <a:rPr lang="en-CA" dirty="0" smtClean="0"/>
              <a:t>ool </a:t>
            </a:r>
            <a:r>
              <a:rPr lang="en-CA" dirty="0"/>
              <a:t>and reheat foods quickly</a:t>
            </a:r>
          </a:p>
          <a:p>
            <a:r>
              <a:rPr lang="en-CA" dirty="0"/>
              <a:t>c</a:t>
            </a:r>
            <a:r>
              <a:rPr lang="en-CA" dirty="0" smtClean="0"/>
              <a:t>ook </a:t>
            </a:r>
            <a:r>
              <a:rPr lang="en-CA" dirty="0"/>
              <a:t>foods thoroughly </a:t>
            </a:r>
            <a:endParaRPr lang="en-CA" dirty="0" smtClean="0"/>
          </a:p>
          <a:p>
            <a:r>
              <a:rPr lang="en-CA" dirty="0"/>
              <a:t>c</a:t>
            </a:r>
            <a:r>
              <a:rPr lang="en-CA" dirty="0" smtClean="0"/>
              <a:t>lean and sanitize dishes, counters and equipment</a:t>
            </a:r>
          </a:p>
          <a:p>
            <a:r>
              <a:rPr lang="en-CA" dirty="0"/>
              <a:t>w</a:t>
            </a:r>
            <a:r>
              <a:rPr lang="en-CA" dirty="0" smtClean="0"/>
              <a:t>ash hands</a:t>
            </a:r>
          </a:p>
          <a:p>
            <a:r>
              <a:rPr lang="en-CA" dirty="0"/>
              <a:t>h</a:t>
            </a:r>
            <a:r>
              <a:rPr lang="en-CA" dirty="0" smtClean="0"/>
              <a:t>ave good personal hygiene</a:t>
            </a:r>
            <a:endParaRPr lang="en-CA" dirty="0"/>
          </a:p>
          <a:p>
            <a:endParaRPr lang="en-CA" dirty="0"/>
          </a:p>
        </p:txBody>
      </p:sp>
    </p:spTree>
    <p:custDataLst>
      <p:tags r:id="rId1"/>
    </p:custDataLst>
    <p:extLst>
      <p:ext uri="{BB962C8B-B14F-4D97-AF65-F5344CB8AC3E}">
        <p14:creationId xmlns:p14="http://schemas.microsoft.com/office/powerpoint/2010/main" val="967461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GB" dirty="0" smtClean="0"/>
              <a:t>Contact</a:t>
            </a:r>
            <a:endParaRPr lang="en-GB" b="1" dirty="0" smtClean="0"/>
          </a:p>
        </p:txBody>
      </p:sp>
      <p:graphicFrame>
        <p:nvGraphicFramePr>
          <p:cNvPr id="240643" name="Object 3"/>
          <p:cNvGraphicFramePr>
            <a:graphicFrameLocks noGrp="1" noChangeAspect="1"/>
          </p:cNvGraphicFramePr>
          <p:nvPr>
            <p:ph idx="1"/>
            <p:extLst>
              <p:ext uri="{D42A27DB-BD31-4B8C-83A1-F6EECF244321}">
                <p14:modId xmlns:p14="http://schemas.microsoft.com/office/powerpoint/2010/main" val="3315630698"/>
              </p:ext>
            </p:extLst>
          </p:nvPr>
        </p:nvGraphicFramePr>
        <p:xfrm>
          <a:off x="539552" y="2265551"/>
          <a:ext cx="802957" cy="1728192"/>
        </p:xfrm>
        <a:graphic>
          <a:graphicData uri="http://schemas.openxmlformats.org/presentationml/2006/ole">
            <mc:AlternateContent xmlns:mc="http://schemas.openxmlformats.org/markup-compatibility/2006">
              <mc:Choice xmlns:v="urn:schemas-microsoft-com:vml" Requires="v">
                <p:oleObj spid="_x0000_s221379" name="Clip" r:id="rId5" imgW="1857600" imgH="3995640" progId="">
                  <p:embed/>
                </p:oleObj>
              </mc:Choice>
              <mc:Fallback>
                <p:oleObj name="Clip" r:id="rId5" imgW="1857600" imgH="399564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2265551"/>
                        <a:ext cx="802957" cy="1728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0" name="Rectangle 4"/>
          <p:cNvSpPr>
            <a:spLocks noChangeArrowheads="1"/>
          </p:cNvSpPr>
          <p:nvPr/>
        </p:nvSpPr>
        <p:spPr bwMode="auto">
          <a:xfrm>
            <a:off x="0" y="1700808"/>
            <a:ext cx="9144000" cy="4093428"/>
          </a:xfrm>
          <a:prstGeom prst="rect">
            <a:avLst/>
          </a:prstGeom>
          <a:noFill/>
          <a:ln w="9525">
            <a:noFill/>
            <a:miter lim="800000"/>
            <a:headEnd/>
            <a:tailEnd/>
          </a:ln>
        </p:spPr>
        <p:txBody>
          <a:bodyPr wrap="square">
            <a:spAutoFit/>
          </a:bodyPr>
          <a:lstStyle/>
          <a:p>
            <a:pPr algn="ctr"/>
            <a:endParaRPr lang="en-US" sz="3200" dirty="0">
              <a:latin typeface="Times New Roman" pitchFamily="18" charset="0"/>
            </a:endParaRPr>
          </a:p>
          <a:p>
            <a:pPr algn="ctr"/>
            <a:r>
              <a:rPr lang="en-US" sz="2000" dirty="0" smtClean="0">
                <a:latin typeface="Times New Roman" pitchFamily="18" charset="0"/>
              </a:rPr>
              <a:t>Northern Alberta</a:t>
            </a:r>
          </a:p>
          <a:p>
            <a:pPr algn="ctr"/>
            <a:r>
              <a:rPr lang="en-US" sz="2000" dirty="0" smtClean="0">
                <a:latin typeface="Times New Roman" pitchFamily="18" charset="0"/>
                <a:hlinkClick r:id="rId7"/>
              </a:rPr>
              <a:t>Northzone.environmentalhealth@ahs.ca</a:t>
            </a:r>
            <a:endParaRPr lang="en-US" sz="2000" dirty="0" smtClean="0">
              <a:latin typeface="Times New Roman" pitchFamily="18" charset="0"/>
            </a:endParaRPr>
          </a:p>
          <a:p>
            <a:pPr algn="ctr"/>
            <a:r>
              <a:rPr lang="en-US" sz="2000" dirty="0" smtClean="0">
                <a:latin typeface="Times New Roman" pitchFamily="18" charset="0"/>
              </a:rPr>
              <a:t>Edmonton and Area</a:t>
            </a:r>
          </a:p>
          <a:p>
            <a:pPr algn="ctr"/>
            <a:r>
              <a:rPr lang="en-US" sz="2000" dirty="0" smtClean="0">
                <a:latin typeface="Times New Roman" pitchFamily="18" charset="0"/>
                <a:hlinkClick r:id="rId8"/>
              </a:rPr>
              <a:t>Edmontonzone.environmentalhealth@ahs.ca</a:t>
            </a:r>
            <a:endParaRPr lang="en-US" sz="2000" dirty="0" smtClean="0">
              <a:latin typeface="Times New Roman" pitchFamily="18" charset="0"/>
            </a:endParaRPr>
          </a:p>
          <a:p>
            <a:pPr algn="ctr"/>
            <a:r>
              <a:rPr lang="en-US" sz="2000" dirty="0" smtClean="0">
                <a:latin typeface="Times New Roman" pitchFamily="18" charset="0"/>
              </a:rPr>
              <a:t>Central Alberta</a:t>
            </a:r>
          </a:p>
          <a:p>
            <a:pPr algn="ctr"/>
            <a:r>
              <a:rPr lang="en-US" sz="2000" dirty="0" smtClean="0">
                <a:latin typeface="Times New Roman" pitchFamily="18" charset="0"/>
                <a:hlinkClick r:id="rId9"/>
              </a:rPr>
              <a:t>Centralzone.environmentalhealth@ahs.ca</a:t>
            </a:r>
            <a:endParaRPr lang="en-US" sz="2000" dirty="0" smtClean="0">
              <a:latin typeface="Times New Roman" pitchFamily="18" charset="0"/>
            </a:endParaRPr>
          </a:p>
          <a:p>
            <a:pPr algn="ctr"/>
            <a:r>
              <a:rPr lang="en-US" sz="2000" dirty="0" smtClean="0">
                <a:latin typeface="Times New Roman" pitchFamily="18" charset="0"/>
              </a:rPr>
              <a:t>Calgary, Banff and Area</a:t>
            </a:r>
          </a:p>
          <a:p>
            <a:pPr algn="ctr"/>
            <a:r>
              <a:rPr lang="en-US" sz="2000" dirty="0" smtClean="0">
                <a:latin typeface="Times New Roman" pitchFamily="18" charset="0"/>
                <a:hlinkClick r:id="rId10"/>
              </a:rPr>
              <a:t>Calgaryzone.environmentalhealth@ahs.ca</a:t>
            </a:r>
            <a:endParaRPr lang="en-US" sz="2000" dirty="0" smtClean="0">
              <a:latin typeface="Times New Roman" pitchFamily="18" charset="0"/>
            </a:endParaRPr>
          </a:p>
          <a:p>
            <a:pPr algn="ctr"/>
            <a:r>
              <a:rPr lang="en-US" sz="2000" dirty="0" smtClean="0">
                <a:latin typeface="Times New Roman" pitchFamily="18" charset="0"/>
              </a:rPr>
              <a:t>Southern Zone</a:t>
            </a:r>
          </a:p>
          <a:p>
            <a:pPr algn="ctr"/>
            <a:r>
              <a:rPr lang="en-US" sz="2000" dirty="0" smtClean="0">
                <a:latin typeface="Times New Roman" pitchFamily="18" charset="0"/>
                <a:hlinkClick r:id="rId11"/>
              </a:rPr>
              <a:t>Southzone.environmentalhealth@ahs.ca</a:t>
            </a:r>
            <a:endParaRPr lang="en-US" sz="2000" dirty="0" smtClean="0">
              <a:latin typeface="Times New Roman" pitchFamily="18" charset="0"/>
            </a:endParaRPr>
          </a:p>
          <a:p>
            <a:pPr algn="ctr"/>
            <a:endParaRPr lang="en-US" sz="800" dirty="0" smtClean="0">
              <a:latin typeface="Times New Roman" pitchFamily="18" charset="0"/>
            </a:endParaRPr>
          </a:p>
          <a:p>
            <a:pPr algn="ctr"/>
            <a:endParaRPr lang="en-US" sz="2000" dirty="0">
              <a:latin typeface="Times New Roman" pitchFamily="18" charset="0"/>
            </a:endParaRPr>
          </a:p>
        </p:txBody>
      </p:sp>
    </p:spTree>
    <p:custDataLst>
      <p:tags r:id="rId2"/>
    </p:custDataLst>
    <p:extLst>
      <p:ext uri="{BB962C8B-B14F-4D97-AF65-F5344CB8AC3E}">
        <p14:creationId xmlns:p14="http://schemas.microsoft.com/office/powerpoint/2010/main" val="797595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240643"/>
                                        </p:tgtEl>
                                        <p:attrNameLst>
                                          <p:attrName>style.visibility</p:attrName>
                                        </p:attrNameLst>
                                      </p:cBhvr>
                                      <p:to>
                                        <p:strVal val="visible"/>
                                      </p:to>
                                    </p:set>
                                    <p:anim calcmode="lin" valueType="num">
                                      <p:cBhvr>
                                        <p:cTn id="7" dur="5000" fill="hold"/>
                                        <p:tgtEl>
                                          <p:spTgt spid="240643"/>
                                        </p:tgtEl>
                                        <p:attrNameLst>
                                          <p:attrName>ppt_w</p:attrName>
                                        </p:attrNameLst>
                                      </p:cBhvr>
                                      <p:tavLst>
                                        <p:tav tm="0" fmla="#ppt_w*sin(2.5*pi*$)">
                                          <p:val>
                                            <p:fltVal val="0"/>
                                          </p:val>
                                        </p:tav>
                                        <p:tav tm="100000">
                                          <p:val>
                                            <p:fltVal val="1"/>
                                          </p:val>
                                        </p:tav>
                                      </p:tavLst>
                                    </p:anim>
                                    <p:anim calcmode="lin" valueType="num">
                                      <p:cBhvr>
                                        <p:cTn id="8" dur="5000" fill="hold"/>
                                        <p:tgtEl>
                                          <p:spTgt spid="24064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endParaRPr lang="en-US" dirty="0" smtClean="0"/>
          </a:p>
        </p:txBody>
      </p:sp>
      <p:pic>
        <p:nvPicPr>
          <p:cNvPr id="2" name="Picture 1"/>
          <p:cNvPicPr>
            <a:picLocks noChangeAspect="1"/>
          </p:cNvPicPr>
          <p:nvPr/>
        </p:nvPicPr>
        <p:blipFill rotWithShape="1">
          <a:blip r:embed="rId4"/>
          <a:srcRect t="2187" b="2701"/>
          <a:stretch/>
        </p:blipFill>
        <p:spPr>
          <a:xfrm>
            <a:off x="-36512" y="-27384"/>
            <a:ext cx="9180512" cy="6264696"/>
          </a:xfrm>
          <a:prstGeom prst="rect">
            <a:avLst/>
          </a:prstGeom>
        </p:spPr>
      </p:pic>
      <p:sp>
        <p:nvSpPr>
          <p:cNvPr id="7" name="AutoShape 4"/>
          <p:cNvSpPr>
            <a:spLocks noChangeArrowheads="1"/>
          </p:cNvSpPr>
          <p:nvPr/>
        </p:nvSpPr>
        <p:spPr bwMode="auto">
          <a:xfrm>
            <a:off x="457200" y="2720975"/>
            <a:ext cx="8229600" cy="977900"/>
          </a:xfrm>
          <a:prstGeom prst="roundRect">
            <a:avLst>
              <a:gd name="adj" fmla="val 16667"/>
            </a:avLst>
          </a:prstGeom>
          <a:solidFill>
            <a:schemeClr val="accent1"/>
          </a:solidFill>
          <a:ln w="9525" algn="ctr">
            <a:solidFill>
              <a:schemeClr val="tx1"/>
            </a:solidFill>
            <a:round/>
            <a:headEnd/>
            <a:tailEnd/>
          </a:ln>
        </p:spPr>
        <p:txBody>
          <a:bodyPr wrap="none" anchor="ctr"/>
          <a:lstStyle/>
          <a:p>
            <a:pPr algn="ctr"/>
            <a:r>
              <a:rPr lang="en-CA" sz="2800" b="1" u="sng" dirty="0" smtClean="0">
                <a:solidFill>
                  <a:schemeClr val="accent1">
                    <a:lumMod val="50000"/>
                  </a:schemeClr>
                </a:solidFill>
                <a:hlinkClick r:id="rId5"/>
              </a:rPr>
              <a:t>www.ahs.ca/eph</a:t>
            </a:r>
            <a:endParaRPr lang="en-CA" sz="2800" b="1" u="sng" dirty="0" smtClean="0">
              <a:solidFill>
                <a:schemeClr val="accent1">
                  <a:lumMod val="50000"/>
                </a:schemeClr>
              </a:solidFill>
            </a:endParaRPr>
          </a:p>
        </p:txBody>
      </p:sp>
    </p:spTree>
    <p:custDataLst>
      <p:tags r:id="rId1"/>
    </p:custDataLst>
    <p:extLst>
      <p:ext uri="{BB962C8B-B14F-4D97-AF65-F5344CB8AC3E}">
        <p14:creationId xmlns:p14="http://schemas.microsoft.com/office/powerpoint/2010/main" val="3597959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Restaurant Inspections</a:t>
            </a:r>
            <a:endParaRPr lang="en-US" dirty="0"/>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rotWithShape="1">
          <a:blip r:embed="rId4"/>
          <a:srcRect t="1494" b="4369"/>
          <a:stretch/>
        </p:blipFill>
        <p:spPr>
          <a:xfrm>
            <a:off x="-5696" y="1700808"/>
            <a:ext cx="9012760" cy="4536504"/>
          </a:xfrm>
          <a:prstGeom prst="rect">
            <a:avLst/>
          </a:prstGeom>
        </p:spPr>
      </p:pic>
    </p:spTree>
    <p:custDataLst>
      <p:tags r:id="rId1"/>
    </p:custDataLst>
    <p:extLst>
      <p:ext uri="{BB962C8B-B14F-4D97-AF65-F5344CB8AC3E}">
        <p14:creationId xmlns:p14="http://schemas.microsoft.com/office/powerpoint/2010/main" val="3026790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8" name="Picture 4" descr="http://www.century21.ca/Deployments/C21/Branding/Splash/ProvinceMap.png"/>
          <p:cNvPicPr>
            <a:picLocks noChangeAspect="1" noChangeArrowheads="1"/>
          </p:cNvPicPr>
          <p:nvPr/>
        </p:nvPicPr>
        <p:blipFill>
          <a:blip r:embed="rId4" cstate="email"/>
          <a:srcRect/>
          <a:stretch>
            <a:fillRect/>
          </a:stretch>
        </p:blipFill>
        <p:spPr bwMode="auto">
          <a:xfrm>
            <a:off x="5061198" y="1868438"/>
            <a:ext cx="3793410" cy="3082918"/>
          </a:xfrm>
          <a:prstGeom prst="rect">
            <a:avLst/>
          </a:prstGeom>
          <a:noFill/>
        </p:spPr>
      </p:pic>
      <p:sp>
        <p:nvSpPr>
          <p:cNvPr id="1215490" name="Rectangle 2"/>
          <p:cNvSpPr>
            <a:spLocks noGrp="1" noChangeArrowheads="1"/>
          </p:cNvSpPr>
          <p:nvPr>
            <p:ph type="title" idx="4294967295"/>
          </p:nvPr>
        </p:nvSpPr>
        <p:spPr/>
        <p:txBody>
          <a:bodyPr/>
          <a:lstStyle/>
          <a:p>
            <a:r>
              <a:rPr lang="en-US" dirty="0"/>
              <a:t>Foodborne </a:t>
            </a:r>
            <a:r>
              <a:rPr lang="en-US" dirty="0" smtClean="0"/>
              <a:t>Illness </a:t>
            </a:r>
            <a:r>
              <a:rPr lang="en-US" dirty="0"/>
              <a:t>in Canada</a:t>
            </a:r>
          </a:p>
        </p:txBody>
      </p:sp>
      <p:sp>
        <p:nvSpPr>
          <p:cNvPr id="36867" name="Rectangle 3"/>
          <p:cNvSpPr>
            <a:spLocks noGrp="1" noChangeArrowheads="1"/>
          </p:cNvSpPr>
          <p:nvPr>
            <p:ph type="body" sz="half" idx="4294967295"/>
          </p:nvPr>
        </p:nvSpPr>
        <p:spPr>
          <a:xfrm>
            <a:off x="539552" y="1874540"/>
            <a:ext cx="4184203" cy="4176429"/>
          </a:xfrm>
        </p:spPr>
        <p:txBody>
          <a:bodyPr/>
          <a:lstStyle/>
          <a:p>
            <a:pPr marL="381000" indent="-381000"/>
            <a:r>
              <a:rPr lang="en-US" sz="3200" dirty="0" smtClean="0"/>
              <a:t>1 in 8 will have a foodborne illness each year.</a:t>
            </a:r>
          </a:p>
          <a:p>
            <a:pPr lvl="1"/>
            <a:r>
              <a:rPr lang="en-CA" sz="2800" dirty="0"/>
              <a:t>o</a:t>
            </a:r>
            <a:r>
              <a:rPr lang="en-CA" sz="2800" dirty="0" smtClean="0"/>
              <a:t>ver </a:t>
            </a:r>
            <a:r>
              <a:rPr lang="en-CA" sz="2800" dirty="0"/>
              <a:t>11,000 </a:t>
            </a:r>
            <a:r>
              <a:rPr lang="en-CA" sz="2800" dirty="0" smtClean="0"/>
              <a:t>hospitalizations</a:t>
            </a:r>
          </a:p>
          <a:p>
            <a:pPr lvl="1"/>
            <a:r>
              <a:rPr lang="en-CA" sz="2800" dirty="0"/>
              <a:t>o</a:t>
            </a:r>
            <a:r>
              <a:rPr lang="en-CA" sz="2800" dirty="0" smtClean="0"/>
              <a:t>ver </a:t>
            </a:r>
            <a:r>
              <a:rPr lang="en-CA" sz="2800" dirty="0"/>
              <a:t>200 deaths</a:t>
            </a:r>
            <a:endParaRPr lang="en-US" sz="2800" b="1" dirty="0"/>
          </a:p>
          <a:p>
            <a:pPr marL="438150" indent="-381000"/>
            <a:endParaRPr lang="en-CA" sz="1000" dirty="0" smtClean="0"/>
          </a:p>
          <a:p>
            <a:pPr marL="438150" indent="-381000"/>
            <a:r>
              <a:rPr lang="en-US" sz="3200" dirty="0" smtClean="0"/>
              <a:t>Only 1 out of 350 cases is reported.</a:t>
            </a:r>
            <a:endParaRPr lang="en-US" sz="3200" dirty="0"/>
          </a:p>
          <a:p>
            <a:pPr marL="838200" lvl="1" indent="-381000">
              <a:buNone/>
            </a:pPr>
            <a:endParaRPr lang="en-US" sz="1800" dirty="0"/>
          </a:p>
        </p:txBody>
      </p:sp>
      <p:sp>
        <p:nvSpPr>
          <p:cNvPr id="5" name="Rectangle 4"/>
          <p:cNvSpPr/>
          <p:nvPr/>
        </p:nvSpPr>
        <p:spPr>
          <a:xfrm>
            <a:off x="4857750" y="4991784"/>
            <a:ext cx="3581064" cy="954107"/>
          </a:xfrm>
          <a:prstGeom prst="rect">
            <a:avLst/>
          </a:prstGeom>
        </p:spPr>
        <p:txBody>
          <a:bodyPr wrap="square">
            <a:spAutoFit/>
          </a:bodyPr>
          <a:lstStyle/>
          <a:p>
            <a:pPr marL="438150" indent="-381000" algn="ctr"/>
            <a:r>
              <a:rPr lang="en-US" sz="2800" dirty="0" smtClean="0"/>
              <a:t>Over 4 million cases per year.</a:t>
            </a:r>
            <a:endParaRPr lang="en-US" sz="2800" dirty="0"/>
          </a:p>
        </p:txBody>
      </p:sp>
      <p:pic>
        <p:nvPicPr>
          <p:cNvPr id="6" name="Picture 5"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258012" y="3766905"/>
            <a:ext cx="491994" cy="426921"/>
          </a:xfrm>
          <a:prstGeom prst="rect">
            <a:avLst/>
          </a:prstGeom>
          <a:noFill/>
          <a:ln w="9525">
            <a:noFill/>
            <a:miter lim="800000"/>
            <a:headEnd/>
            <a:tailEnd/>
          </a:ln>
        </p:spPr>
      </p:pic>
      <p:pic>
        <p:nvPicPr>
          <p:cNvPr id="9" name="Picture 8"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438814" y="3654969"/>
            <a:ext cx="491994" cy="426921"/>
          </a:xfrm>
          <a:prstGeom prst="rect">
            <a:avLst/>
          </a:prstGeom>
          <a:noFill/>
          <a:ln w="9525">
            <a:noFill/>
            <a:miter lim="800000"/>
            <a:headEnd/>
            <a:tailEnd/>
          </a:ln>
        </p:spPr>
      </p:pic>
      <p:pic>
        <p:nvPicPr>
          <p:cNvPr id="10" name="Picture 9"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56376" y="3663476"/>
            <a:ext cx="491994" cy="426921"/>
          </a:xfrm>
          <a:prstGeom prst="rect">
            <a:avLst/>
          </a:prstGeom>
          <a:noFill/>
          <a:ln w="9525">
            <a:noFill/>
            <a:miter lim="800000"/>
            <a:headEnd/>
            <a:tailEnd/>
          </a:ln>
        </p:spPr>
      </p:pic>
      <p:pic>
        <p:nvPicPr>
          <p:cNvPr id="11" name="Picture 10"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76656" y="2962257"/>
            <a:ext cx="491994" cy="426921"/>
          </a:xfrm>
          <a:prstGeom prst="rect">
            <a:avLst/>
          </a:prstGeom>
          <a:noFill/>
          <a:ln w="9525">
            <a:noFill/>
            <a:miter lim="800000"/>
            <a:headEnd/>
            <a:tailEnd/>
          </a:ln>
        </p:spPr>
      </p:pic>
      <p:pic>
        <p:nvPicPr>
          <p:cNvPr id="12" name="Picture 11"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60504" y="3941440"/>
            <a:ext cx="491994" cy="426921"/>
          </a:xfrm>
          <a:prstGeom prst="rect">
            <a:avLst/>
          </a:prstGeom>
          <a:noFill/>
          <a:ln w="9525">
            <a:noFill/>
            <a:miter lim="800000"/>
            <a:headEnd/>
            <a:tailEnd/>
          </a:ln>
        </p:spPr>
      </p:pic>
      <p:pic>
        <p:nvPicPr>
          <p:cNvPr id="32" name="Picture 31"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81812" y="4067122"/>
            <a:ext cx="491994" cy="426921"/>
          </a:xfrm>
          <a:prstGeom prst="rect">
            <a:avLst/>
          </a:prstGeom>
          <a:noFill/>
          <a:ln w="9525">
            <a:noFill/>
            <a:miter lim="800000"/>
            <a:headEnd/>
            <a:tailEnd/>
          </a:ln>
        </p:spPr>
      </p:pic>
      <p:pic>
        <p:nvPicPr>
          <p:cNvPr id="33" name="Picture 32"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54216" y="3441508"/>
            <a:ext cx="491994" cy="426921"/>
          </a:xfrm>
          <a:prstGeom prst="rect">
            <a:avLst/>
          </a:prstGeom>
          <a:noFill/>
          <a:ln w="9525">
            <a:noFill/>
            <a:miter lim="800000"/>
            <a:headEnd/>
            <a:tailEnd/>
          </a:ln>
        </p:spPr>
      </p:pic>
      <p:pic>
        <p:nvPicPr>
          <p:cNvPr id="34" name="Picture 33"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99486" y="3925091"/>
            <a:ext cx="491994" cy="426921"/>
          </a:xfrm>
          <a:prstGeom prst="rect">
            <a:avLst/>
          </a:prstGeom>
          <a:noFill/>
          <a:ln w="9525">
            <a:noFill/>
            <a:miter lim="800000"/>
            <a:headEnd/>
            <a:tailEnd/>
          </a:ln>
        </p:spPr>
      </p:pic>
      <p:pic>
        <p:nvPicPr>
          <p:cNvPr id="35" name="Picture 34"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213200" y="2874954"/>
            <a:ext cx="491994" cy="426921"/>
          </a:xfrm>
          <a:prstGeom prst="rect">
            <a:avLst/>
          </a:prstGeom>
          <a:noFill/>
          <a:ln w="9525">
            <a:noFill/>
            <a:miter lim="800000"/>
            <a:headEnd/>
            <a:tailEnd/>
          </a:ln>
        </p:spPr>
      </p:pic>
      <p:pic>
        <p:nvPicPr>
          <p:cNvPr id="36" name="Picture 35"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89710" y="3360815"/>
            <a:ext cx="491994" cy="426921"/>
          </a:xfrm>
          <a:prstGeom prst="rect">
            <a:avLst/>
          </a:prstGeom>
          <a:noFill/>
          <a:ln w="9525">
            <a:noFill/>
            <a:miter lim="800000"/>
            <a:headEnd/>
            <a:tailEnd/>
          </a:ln>
        </p:spPr>
      </p:pic>
      <p:pic>
        <p:nvPicPr>
          <p:cNvPr id="37" name="Picture 36"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71528" y="2819937"/>
            <a:ext cx="491994" cy="426921"/>
          </a:xfrm>
          <a:prstGeom prst="rect">
            <a:avLst/>
          </a:prstGeom>
          <a:noFill/>
          <a:ln w="9525">
            <a:noFill/>
            <a:miter lim="800000"/>
            <a:headEnd/>
            <a:tailEnd/>
          </a:ln>
        </p:spPr>
      </p:pic>
      <p:pic>
        <p:nvPicPr>
          <p:cNvPr id="38" name="Picture 37"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93920" y="3287045"/>
            <a:ext cx="491994" cy="426921"/>
          </a:xfrm>
          <a:prstGeom prst="rect">
            <a:avLst/>
          </a:prstGeom>
          <a:noFill/>
          <a:ln w="9525">
            <a:noFill/>
            <a:miter lim="800000"/>
            <a:headEnd/>
            <a:tailEnd/>
          </a:ln>
        </p:spPr>
      </p:pic>
      <p:pic>
        <p:nvPicPr>
          <p:cNvPr id="39" name="Picture 38"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808462" y="3211972"/>
            <a:ext cx="491994" cy="426921"/>
          </a:xfrm>
          <a:prstGeom prst="rect">
            <a:avLst/>
          </a:prstGeom>
          <a:noFill/>
          <a:ln w="9525">
            <a:noFill/>
            <a:miter lim="800000"/>
            <a:headEnd/>
            <a:tailEnd/>
          </a:ln>
        </p:spPr>
      </p:pic>
      <p:pic>
        <p:nvPicPr>
          <p:cNvPr id="40" name="Picture 39"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548423" y="4123700"/>
            <a:ext cx="491994" cy="426921"/>
          </a:xfrm>
          <a:prstGeom prst="rect">
            <a:avLst/>
          </a:prstGeom>
          <a:noFill/>
          <a:ln w="9525">
            <a:noFill/>
            <a:miter lim="800000"/>
            <a:headEnd/>
            <a:tailEnd/>
          </a:ln>
        </p:spPr>
      </p:pic>
      <p:pic>
        <p:nvPicPr>
          <p:cNvPr id="41" name="Picture 40"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542110" y="3513215"/>
            <a:ext cx="491994" cy="426921"/>
          </a:xfrm>
          <a:prstGeom prst="rect">
            <a:avLst/>
          </a:prstGeom>
          <a:noFill/>
          <a:ln w="9525">
            <a:noFill/>
            <a:miter lim="800000"/>
            <a:headEnd/>
            <a:tailEnd/>
          </a:ln>
        </p:spPr>
      </p:pic>
      <p:pic>
        <p:nvPicPr>
          <p:cNvPr id="42" name="Picture 41"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43880" y="3749293"/>
            <a:ext cx="491994" cy="426921"/>
          </a:xfrm>
          <a:prstGeom prst="rect">
            <a:avLst/>
          </a:prstGeom>
          <a:noFill/>
          <a:ln w="9525">
            <a:noFill/>
            <a:miter lim="800000"/>
            <a:headEnd/>
            <a:tailEnd/>
          </a:ln>
        </p:spPr>
      </p:pic>
      <p:pic>
        <p:nvPicPr>
          <p:cNvPr id="43" name="Picture 42"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597591" y="3338112"/>
            <a:ext cx="491994" cy="426921"/>
          </a:xfrm>
          <a:prstGeom prst="rect">
            <a:avLst/>
          </a:prstGeom>
          <a:noFill/>
          <a:ln w="9525">
            <a:noFill/>
            <a:miter lim="800000"/>
            <a:headEnd/>
            <a:tailEnd/>
          </a:ln>
        </p:spPr>
      </p:pic>
      <p:pic>
        <p:nvPicPr>
          <p:cNvPr id="44" name="Picture 43"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694510" y="3665615"/>
            <a:ext cx="491994" cy="426921"/>
          </a:xfrm>
          <a:prstGeom prst="rect">
            <a:avLst/>
          </a:prstGeom>
          <a:noFill/>
          <a:ln w="9525">
            <a:noFill/>
            <a:miter lim="800000"/>
            <a:headEnd/>
            <a:tailEnd/>
          </a:ln>
        </p:spPr>
      </p:pic>
      <p:pic>
        <p:nvPicPr>
          <p:cNvPr id="45" name="Picture 44"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43713" y="2829763"/>
            <a:ext cx="491994" cy="426921"/>
          </a:xfrm>
          <a:prstGeom prst="rect">
            <a:avLst/>
          </a:prstGeom>
          <a:noFill/>
          <a:ln w="9525">
            <a:noFill/>
            <a:miter lim="800000"/>
            <a:headEnd/>
            <a:tailEnd/>
          </a:ln>
        </p:spPr>
      </p:pic>
      <p:pic>
        <p:nvPicPr>
          <p:cNvPr id="46" name="Picture 45"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50867" y="3023852"/>
            <a:ext cx="491994" cy="426921"/>
          </a:xfrm>
          <a:prstGeom prst="rect">
            <a:avLst/>
          </a:prstGeom>
          <a:noFill/>
          <a:ln w="9525">
            <a:noFill/>
            <a:miter lim="800000"/>
            <a:headEnd/>
            <a:tailEnd/>
          </a:ln>
        </p:spPr>
      </p:pic>
      <p:pic>
        <p:nvPicPr>
          <p:cNvPr id="47" name="Picture 46"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33445" y="3439446"/>
            <a:ext cx="491994" cy="426921"/>
          </a:xfrm>
          <a:prstGeom prst="rect">
            <a:avLst/>
          </a:prstGeom>
          <a:noFill/>
          <a:ln w="9525">
            <a:noFill/>
            <a:miter lim="800000"/>
            <a:headEnd/>
            <a:tailEnd/>
          </a:ln>
        </p:spPr>
      </p:pic>
      <p:pic>
        <p:nvPicPr>
          <p:cNvPr id="48" name="Picture 47"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43091" y="3686749"/>
            <a:ext cx="491994" cy="426921"/>
          </a:xfrm>
          <a:prstGeom prst="rect">
            <a:avLst/>
          </a:prstGeom>
          <a:noFill/>
          <a:ln w="9525">
            <a:noFill/>
            <a:miter lim="800000"/>
            <a:headEnd/>
            <a:tailEnd/>
          </a:ln>
        </p:spPr>
      </p:pic>
      <p:pic>
        <p:nvPicPr>
          <p:cNvPr id="49" name="Picture 48"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55957" y="3730677"/>
            <a:ext cx="491994" cy="426921"/>
          </a:xfrm>
          <a:prstGeom prst="rect">
            <a:avLst/>
          </a:prstGeom>
          <a:noFill/>
          <a:ln w="9525">
            <a:noFill/>
            <a:miter lim="800000"/>
            <a:headEnd/>
            <a:tailEnd/>
          </a:ln>
        </p:spPr>
      </p:pic>
      <p:pic>
        <p:nvPicPr>
          <p:cNvPr id="50" name="Picture 49"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508357" y="3883077"/>
            <a:ext cx="491994" cy="426921"/>
          </a:xfrm>
          <a:prstGeom prst="rect">
            <a:avLst/>
          </a:prstGeom>
          <a:noFill/>
          <a:ln w="9525">
            <a:noFill/>
            <a:miter lim="800000"/>
            <a:headEnd/>
            <a:tailEnd/>
          </a:ln>
        </p:spPr>
      </p:pic>
      <p:pic>
        <p:nvPicPr>
          <p:cNvPr id="51" name="Picture 50"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83525" y="3000210"/>
            <a:ext cx="491994" cy="426921"/>
          </a:xfrm>
          <a:prstGeom prst="rect">
            <a:avLst/>
          </a:prstGeom>
          <a:noFill/>
          <a:ln w="9525">
            <a:noFill/>
            <a:miter lim="800000"/>
            <a:headEnd/>
            <a:tailEnd/>
          </a:ln>
        </p:spPr>
      </p:pic>
      <p:pic>
        <p:nvPicPr>
          <p:cNvPr id="52" name="Picture 51"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235925" y="3152610"/>
            <a:ext cx="491994" cy="426921"/>
          </a:xfrm>
          <a:prstGeom prst="rect">
            <a:avLst/>
          </a:prstGeom>
          <a:noFill/>
          <a:ln w="9525">
            <a:noFill/>
            <a:miter lim="800000"/>
            <a:headEnd/>
            <a:tailEnd/>
          </a:ln>
        </p:spPr>
      </p:pic>
      <p:pic>
        <p:nvPicPr>
          <p:cNvPr id="53" name="Picture 52"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530905" y="3163622"/>
            <a:ext cx="491994" cy="426921"/>
          </a:xfrm>
          <a:prstGeom prst="rect">
            <a:avLst/>
          </a:prstGeom>
          <a:noFill/>
          <a:ln w="9525">
            <a:noFill/>
            <a:miter lim="800000"/>
            <a:headEnd/>
            <a:tailEnd/>
          </a:ln>
        </p:spPr>
      </p:pic>
      <p:pic>
        <p:nvPicPr>
          <p:cNvPr id="54" name="Picture 53"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99697" y="3532099"/>
            <a:ext cx="491994" cy="426921"/>
          </a:xfrm>
          <a:prstGeom prst="rect">
            <a:avLst/>
          </a:prstGeom>
          <a:noFill/>
          <a:ln w="9525">
            <a:noFill/>
            <a:miter lim="800000"/>
            <a:headEnd/>
            <a:tailEnd/>
          </a:ln>
        </p:spPr>
      </p:pic>
      <p:pic>
        <p:nvPicPr>
          <p:cNvPr id="55" name="Picture 54"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71403" y="3208415"/>
            <a:ext cx="491994" cy="426921"/>
          </a:xfrm>
          <a:prstGeom prst="rect">
            <a:avLst/>
          </a:prstGeom>
          <a:noFill/>
          <a:ln w="9525">
            <a:noFill/>
            <a:miter lim="800000"/>
            <a:headEnd/>
            <a:tailEnd/>
          </a:ln>
        </p:spPr>
      </p:pic>
      <p:pic>
        <p:nvPicPr>
          <p:cNvPr id="56" name="Picture 55"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36986" y="3511984"/>
            <a:ext cx="491994" cy="426921"/>
          </a:xfrm>
          <a:prstGeom prst="rect">
            <a:avLst/>
          </a:prstGeom>
          <a:noFill/>
          <a:ln w="9525">
            <a:noFill/>
            <a:miter lim="800000"/>
            <a:headEnd/>
            <a:tailEnd/>
          </a:ln>
        </p:spPr>
      </p:pic>
      <p:pic>
        <p:nvPicPr>
          <p:cNvPr id="57" name="Picture 56"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61719" y="3685451"/>
            <a:ext cx="491994" cy="426921"/>
          </a:xfrm>
          <a:prstGeom prst="rect">
            <a:avLst/>
          </a:prstGeom>
          <a:noFill/>
          <a:ln w="9525">
            <a:noFill/>
            <a:miter lim="800000"/>
            <a:headEnd/>
            <a:tailEnd/>
          </a:ln>
        </p:spPr>
      </p:pic>
      <p:pic>
        <p:nvPicPr>
          <p:cNvPr id="58" name="Picture 57"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50325" y="4067010"/>
            <a:ext cx="491994" cy="426921"/>
          </a:xfrm>
          <a:prstGeom prst="rect">
            <a:avLst/>
          </a:prstGeom>
          <a:noFill/>
          <a:ln w="9525">
            <a:noFill/>
            <a:miter lim="800000"/>
            <a:headEnd/>
            <a:tailEnd/>
          </a:ln>
        </p:spPr>
      </p:pic>
      <p:pic>
        <p:nvPicPr>
          <p:cNvPr id="59" name="Picture 58"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58988" y="3298523"/>
            <a:ext cx="491994" cy="426921"/>
          </a:xfrm>
          <a:prstGeom prst="rect">
            <a:avLst/>
          </a:prstGeom>
          <a:noFill/>
          <a:ln w="9525">
            <a:noFill/>
            <a:miter lim="800000"/>
            <a:headEnd/>
            <a:tailEnd/>
          </a:ln>
        </p:spPr>
      </p:pic>
      <p:pic>
        <p:nvPicPr>
          <p:cNvPr id="60" name="Picture 59"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36835" y="3135006"/>
            <a:ext cx="491994" cy="426921"/>
          </a:xfrm>
          <a:prstGeom prst="rect">
            <a:avLst/>
          </a:prstGeom>
          <a:noFill/>
          <a:ln w="9525">
            <a:noFill/>
            <a:miter lim="800000"/>
            <a:headEnd/>
            <a:tailEnd/>
          </a:ln>
        </p:spPr>
      </p:pic>
      <p:pic>
        <p:nvPicPr>
          <p:cNvPr id="61" name="Picture 60"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031048" y="3980365"/>
            <a:ext cx="491994" cy="426921"/>
          </a:xfrm>
          <a:prstGeom prst="rect">
            <a:avLst/>
          </a:prstGeom>
          <a:noFill/>
          <a:ln w="9525">
            <a:noFill/>
            <a:miter lim="800000"/>
            <a:headEnd/>
            <a:tailEnd/>
          </a:ln>
        </p:spPr>
      </p:pic>
      <p:pic>
        <p:nvPicPr>
          <p:cNvPr id="62" name="Picture 61"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27612" y="2875700"/>
            <a:ext cx="491994" cy="426921"/>
          </a:xfrm>
          <a:prstGeom prst="rect">
            <a:avLst/>
          </a:prstGeom>
          <a:noFill/>
          <a:ln w="9525">
            <a:noFill/>
            <a:miter lim="800000"/>
            <a:headEnd/>
            <a:tailEnd/>
          </a:ln>
        </p:spPr>
      </p:pic>
      <p:pic>
        <p:nvPicPr>
          <p:cNvPr id="63" name="Picture 62"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14453" y="3989249"/>
            <a:ext cx="491994" cy="426921"/>
          </a:xfrm>
          <a:prstGeom prst="rect">
            <a:avLst/>
          </a:prstGeom>
          <a:noFill/>
          <a:ln w="9525">
            <a:noFill/>
            <a:miter lim="800000"/>
            <a:headEnd/>
            <a:tailEnd/>
          </a:ln>
        </p:spPr>
      </p:pic>
      <p:pic>
        <p:nvPicPr>
          <p:cNvPr id="64" name="Picture 63"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36835" y="4500536"/>
            <a:ext cx="491994" cy="426921"/>
          </a:xfrm>
          <a:prstGeom prst="rect">
            <a:avLst/>
          </a:prstGeom>
          <a:noFill/>
          <a:ln w="9525">
            <a:noFill/>
            <a:miter lim="800000"/>
            <a:headEnd/>
            <a:tailEnd/>
          </a:ln>
        </p:spPr>
      </p:pic>
      <p:pic>
        <p:nvPicPr>
          <p:cNvPr id="65" name="Picture 64"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08776" y="3471990"/>
            <a:ext cx="491994" cy="426921"/>
          </a:xfrm>
          <a:prstGeom prst="rect">
            <a:avLst/>
          </a:prstGeom>
          <a:noFill/>
          <a:ln w="9525">
            <a:noFill/>
            <a:miter lim="800000"/>
            <a:headEnd/>
            <a:tailEnd/>
          </a:ln>
        </p:spPr>
      </p:pic>
      <p:pic>
        <p:nvPicPr>
          <p:cNvPr id="66" name="Picture 65"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26206" y="4239246"/>
            <a:ext cx="491994" cy="426921"/>
          </a:xfrm>
          <a:prstGeom prst="rect">
            <a:avLst/>
          </a:prstGeom>
          <a:noFill/>
          <a:ln w="9525">
            <a:noFill/>
            <a:miter lim="800000"/>
            <a:headEnd/>
            <a:tailEnd/>
          </a:ln>
        </p:spPr>
      </p:pic>
      <p:pic>
        <p:nvPicPr>
          <p:cNvPr id="67" name="Picture 66"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50026" y="4280470"/>
            <a:ext cx="491994" cy="426921"/>
          </a:xfrm>
          <a:prstGeom prst="rect">
            <a:avLst/>
          </a:prstGeom>
          <a:noFill/>
          <a:ln w="9525">
            <a:noFill/>
            <a:miter lim="800000"/>
            <a:headEnd/>
            <a:tailEnd/>
          </a:ln>
        </p:spPr>
      </p:pic>
      <p:pic>
        <p:nvPicPr>
          <p:cNvPr id="68" name="Picture 67"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20614" y="4187315"/>
            <a:ext cx="491994" cy="426921"/>
          </a:xfrm>
          <a:prstGeom prst="rect">
            <a:avLst/>
          </a:prstGeom>
          <a:noFill/>
          <a:ln w="9525">
            <a:noFill/>
            <a:miter lim="800000"/>
            <a:headEnd/>
            <a:tailEnd/>
          </a:ln>
        </p:spPr>
      </p:pic>
      <p:pic>
        <p:nvPicPr>
          <p:cNvPr id="69" name="Picture 68"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77318" y="3297684"/>
            <a:ext cx="491994" cy="426921"/>
          </a:xfrm>
          <a:prstGeom prst="rect">
            <a:avLst/>
          </a:prstGeom>
          <a:noFill/>
          <a:ln w="9525">
            <a:noFill/>
            <a:miter lim="800000"/>
            <a:headEnd/>
            <a:tailEnd/>
          </a:ln>
        </p:spPr>
      </p:pic>
      <p:pic>
        <p:nvPicPr>
          <p:cNvPr id="70" name="Picture 69"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87853" y="4095411"/>
            <a:ext cx="491994" cy="426921"/>
          </a:xfrm>
          <a:prstGeom prst="rect">
            <a:avLst/>
          </a:prstGeom>
          <a:noFill/>
          <a:ln w="9525">
            <a:noFill/>
            <a:miter lim="800000"/>
            <a:headEnd/>
            <a:tailEnd/>
          </a:ln>
        </p:spPr>
      </p:pic>
      <p:pic>
        <p:nvPicPr>
          <p:cNvPr id="71" name="Picture 70"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940163" y="4123700"/>
            <a:ext cx="491994" cy="426921"/>
          </a:xfrm>
          <a:prstGeom prst="rect">
            <a:avLst/>
          </a:prstGeom>
          <a:noFill/>
          <a:ln w="9525">
            <a:noFill/>
            <a:miter lim="800000"/>
            <a:headEnd/>
            <a:tailEnd/>
          </a:ln>
        </p:spPr>
      </p:pic>
      <p:pic>
        <p:nvPicPr>
          <p:cNvPr id="72" name="Picture 71"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205775" y="3426230"/>
            <a:ext cx="491994" cy="426921"/>
          </a:xfrm>
          <a:prstGeom prst="rect">
            <a:avLst/>
          </a:prstGeom>
          <a:noFill/>
          <a:ln w="9525">
            <a:noFill/>
            <a:miter lim="800000"/>
            <a:headEnd/>
            <a:tailEnd/>
          </a:ln>
        </p:spPr>
      </p:pic>
      <p:pic>
        <p:nvPicPr>
          <p:cNvPr id="73" name="Picture 72"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39693" y="3747742"/>
            <a:ext cx="491994" cy="426921"/>
          </a:xfrm>
          <a:prstGeom prst="rect">
            <a:avLst/>
          </a:prstGeom>
          <a:noFill/>
          <a:ln w="9525">
            <a:noFill/>
            <a:miter lim="800000"/>
            <a:headEnd/>
            <a:tailEnd/>
          </a:ln>
        </p:spPr>
      </p:pic>
      <p:pic>
        <p:nvPicPr>
          <p:cNvPr id="74" name="Picture 73"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200170" y="3503810"/>
            <a:ext cx="491994" cy="426921"/>
          </a:xfrm>
          <a:prstGeom prst="rect">
            <a:avLst/>
          </a:prstGeom>
          <a:noFill/>
          <a:ln w="9525">
            <a:noFill/>
            <a:miter lim="800000"/>
            <a:headEnd/>
            <a:tailEnd/>
          </a:ln>
        </p:spPr>
      </p:pic>
      <p:pic>
        <p:nvPicPr>
          <p:cNvPr id="75" name="Picture 74"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901535" y="3792224"/>
            <a:ext cx="491994" cy="426921"/>
          </a:xfrm>
          <a:prstGeom prst="rect">
            <a:avLst/>
          </a:prstGeom>
          <a:noFill/>
          <a:ln w="9525">
            <a:noFill/>
            <a:miter lim="800000"/>
            <a:headEnd/>
            <a:tailEnd/>
          </a:ln>
        </p:spPr>
      </p:pic>
      <p:pic>
        <p:nvPicPr>
          <p:cNvPr id="76" name="Picture 75"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54216" y="2728052"/>
            <a:ext cx="491994" cy="426921"/>
          </a:xfrm>
          <a:prstGeom prst="rect">
            <a:avLst/>
          </a:prstGeom>
          <a:noFill/>
          <a:ln w="9525">
            <a:noFill/>
            <a:miter lim="800000"/>
            <a:headEnd/>
            <a:tailEnd/>
          </a:ln>
        </p:spPr>
      </p:pic>
      <p:pic>
        <p:nvPicPr>
          <p:cNvPr id="77" name="Picture 76"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585914" y="2167208"/>
            <a:ext cx="491994" cy="426921"/>
          </a:xfrm>
          <a:prstGeom prst="rect">
            <a:avLst/>
          </a:prstGeom>
          <a:noFill/>
          <a:ln w="9525">
            <a:noFill/>
            <a:miter lim="800000"/>
            <a:headEnd/>
            <a:tailEnd/>
          </a:ln>
        </p:spPr>
      </p:pic>
      <p:pic>
        <p:nvPicPr>
          <p:cNvPr id="78" name="Picture 77"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972348" y="2658759"/>
            <a:ext cx="491994" cy="426921"/>
          </a:xfrm>
          <a:prstGeom prst="rect">
            <a:avLst/>
          </a:prstGeom>
          <a:noFill/>
          <a:ln w="9525">
            <a:noFill/>
            <a:miter lim="800000"/>
            <a:headEnd/>
            <a:tailEnd/>
          </a:ln>
        </p:spPr>
      </p:pic>
      <p:pic>
        <p:nvPicPr>
          <p:cNvPr id="79" name="Picture 78"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60185" y="2540727"/>
            <a:ext cx="491994" cy="426921"/>
          </a:xfrm>
          <a:prstGeom prst="rect">
            <a:avLst/>
          </a:prstGeom>
          <a:noFill/>
          <a:ln w="9525">
            <a:noFill/>
            <a:miter lim="800000"/>
            <a:headEnd/>
            <a:tailEnd/>
          </a:ln>
        </p:spPr>
      </p:pic>
      <p:pic>
        <p:nvPicPr>
          <p:cNvPr id="80" name="Picture 79"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38522" y="3821728"/>
            <a:ext cx="491994" cy="426921"/>
          </a:xfrm>
          <a:prstGeom prst="rect">
            <a:avLst/>
          </a:prstGeom>
          <a:noFill/>
          <a:ln w="9525">
            <a:noFill/>
            <a:miter lim="800000"/>
            <a:headEnd/>
            <a:tailEnd/>
          </a:ln>
        </p:spPr>
      </p:pic>
      <p:pic>
        <p:nvPicPr>
          <p:cNvPr id="81" name="Picture 80"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03844" y="4063988"/>
            <a:ext cx="491994" cy="426921"/>
          </a:xfrm>
          <a:prstGeom prst="rect">
            <a:avLst/>
          </a:prstGeom>
          <a:noFill/>
          <a:ln w="9525">
            <a:noFill/>
            <a:miter lim="800000"/>
            <a:headEnd/>
            <a:tailEnd/>
          </a:ln>
        </p:spPr>
      </p:pic>
      <p:pic>
        <p:nvPicPr>
          <p:cNvPr id="82" name="Picture 81"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244992" y="2002768"/>
            <a:ext cx="491994" cy="426921"/>
          </a:xfrm>
          <a:prstGeom prst="rect">
            <a:avLst/>
          </a:prstGeom>
          <a:noFill/>
          <a:ln w="9525">
            <a:noFill/>
            <a:miter lim="800000"/>
            <a:headEnd/>
            <a:tailEnd/>
          </a:ln>
        </p:spPr>
      </p:pic>
      <p:pic>
        <p:nvPicPr>
          <p:cNvPr id="83" name="Picture 82"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253749" y="2630052"/>
            <a:ext cx="491994" cy="426921"/>
          </a:xfrm>
          <a:prstGeom prst="rect">
            <a:avLst/>
          </a:prstGeom>
          <a:noFill/>
          <a:ln w="9525">
            <a:noFill/>
            <a:miter lim="800000"/>
            <a:headEnd/>
            <a:tailEnd/>
          </a:ln>
        </p:spPr>
      </p:pic>
      <p:pic>
        <p:nvPicPr>
          <p:cNvPr id="84" name="Picture 83"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504851" y="2680686"/>
            <a:ext cx="491994" cy="426921"/>
          </a:xfrm>
          <a:prstGeom prst="rect">
            <a:avLst/>
          </a:prstGeom>
          <a:noFill/>
          <a:ln w="9525">
            <a:noFill/>
            <a:miter lim="800000"/>
            <a:headEnd/>
            <a:tailEnd/>
          </a:ln>
        </p:spPr>
      </p:pic>
      <p:pic>
        <p:nvPicPr>
          <p:cNvPr id="85" name="Picture 84"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27919" y="2311726"/>
            <a:ext cx="491994" cy="426921"/>
          </a:xfrm>
          <a:prstGeom prst="rect">
            <a:avLst/>
          </a:prstGeom>
          <a:noFill/>
          <a:ln w="9525">
            <a:noFill/>
            <a:miter lim="800000"/>
            <a:headEnd/>
            <a:tailEnd/>
          </a:ln>
        </p:spPr>
      </p:pic>
      <p:pic>
        <p:nvPicPr>
          <p:cNvPr id="86" name="Picture 85"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58996" y="2456244"/>
            <a:ext cx="491994" cy="426921"/>
          </a:xfrm>
          <a:prstGeom prst="rect">
            <a:avLst/>
          </a:prstGeom>
          <a:noFill/>
          <a:ln w="9525">
            <a:noFill/>
            <a:miter lim="800000"/>
            <a:headEnd/>
            <a:tailEnd/>
          </a:ln>
        </p:spPr>
      </p:pic>
      <p:pic>
        <p:nvPicPr>
          <p:cNvPr id="87" name="Picture 86"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258275" y="2606476"/>
            <a:ext cx="491994" cy="426921"/>
          </a:xfrm>
          <a:prstGeom prst="rect">
            <a:avLst/>
          </a:prstGeom>
          <a:noFill/>
          <a:ln w="9525">
            <a:noFill/>
            <a:miter lim="800000"/>
            <a:headEnd/>
            <a:tailEnd/>
          </a:ln>
        </p:spPr>
      </p:pic>
      <p:pic>
        <p:nvPicPr>
          <p:cNvPr id="88" name="Picture 87"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85290" y="2644610"/>
            <a:ext cx="491994" cy="426921"/>
          </a:xfrm>
          <a:prstGeom prst="rect">
            <a:avLst/>
          </a:prstGeom>
          <a:noFill/>
          <a:ln w="9525">
            <a:noFill/>
            <a:miter lim="800000"/>
            <a:headEnd/>
            <a:tailEnd/>
          </a:ln>
        </p:spPr>
      </p:pic>
      <p:pic>
        <p:nvPicPr>
          <p:cNvPr id="89" name="Picture 88"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57703" y="2867073"/>
            <a:ext cx="491994" cy="426921"/>
          </a:xfrm>
          <a:prstGeom prst="rect">
            <a:avLst/>
          </a:prstGeom>
          <a:noFill/>
          <a:ln w="9525">
            <a:noFill/>
            <a:miter lim="800000"/>
            <a:headEnd/>
            <a:tailEnd/>
          </a:ln>
        </p:spPr>
      </p:pic>
      <p:pic>
        <p:nvPicPr>
          <p:cNvPr id="90" name="Picture 89"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67614" y="3200298"/>
            <a:ext cx="491994" cy="426921"/>
          </a:xfrm>
          <a:prstGeom prst="rect">
            <a:avLst/>
          </a:prstGeom>
          <a:noFill/>
          <a:ln w="9525">
            <a:noFill/>
            <a:miter lim="800000"/>
            <a:headEnd/>
            <a:tailEnd/>
          </a:ln>
        </p:spPr>
      </p:pic>
      <p:pic>
        <p:nvPicPr>
          <p:cNvPr id="91" name="Picture 90"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52107" y="3700965"/>
            <a:ext cx="491994" cy="426921"/>
          </a:xfrm>
          <a:prstGeom prst="rect">
            <a:avLst/>
          </a:prstGeom>
          <a:noFill/>
          <a:ln w="9525">
            <a:noFill/>
            <a:miter lim="800000"/>
            <a:headEnd/>
            <a:tailEnd/>
          </a:ln>
        </p:spPr>
      </p:pic>
      <p:pic>
        <p:nvPicPr>
          <p:cNvPr id="92" name="Picture 91"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06339" y="3086809"/>
            <a:ext cx="491994" cy="426921"/>
          </a:xfrm>
          <a:prstGeom prst="rect">
            <a:avLst/>
          </a:prstGeom>
          <a:noFill/>
          <a:ln w="9525">
            <a:noFill/>
            <a:miter lim="800000"/>
            <a:headEnd/>
            <a:tailEnd/>
          </a:ln>
        </p:spPr>
      </p:pic>
      <p:pic>
        <p:nvPicPr>
          <p:cNvPr id="93" name="Picture 92"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992412" y="2105447"/>
            <a:ext cx="491994" cy="426921"/>
          </a:xfrm>
          <a:prstGeom prst="rect">
            <a:avLst/>
          </a:prstGeom>
          <a:noFill/>
          <a:ln w="9525">
            <a:noFill/>
            <a:miter lim="800000"/>
            <a:headEnd/>
            <a:tailEnd/>
          </a:ln>
        </p:spPr>
      </p:pic>
      <p:pic>
        <p:nvPicPr>
          <p:cNvPr id="94" name="Picture 93"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60350" y="2304352"/>
            <a:ext cx="491994" cy="426921"/>
          </a:xfrm>
          <a:prstGeom prst="rect">
            <a:avLst/>
          </a:prstGeom>
          <a:noFill/>
          <a:ln w="9525">
            <a:noFill/>
            <a:miter lim="800000"/>
            <a:headEnd/>
            <a:tailEnd/>
          </a:ln>
        </p:spPr>
      </p:pic>
      <p:pic>
        <p:nvPicPr>
          <p:cNvPr id="95" name="Picture 94"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218345" y="2477478"/>
            <a:ext cx="491994" cy="426921"/>
          </a:xfrm>
          <a:prstGeom prst="rect">
            <a:avLst/>
          </a:prstGeom>
          <a:noFill/>
          <a:ln w="9525">
            <a:noFill/>
            <a:miter lim="800000"/>
            <a:headEnd/>
            <a:tailEnd/>
          </a:ln>
        </p:spPr>
      </p:pic>
      <p:pic>
        <p:nvPicPr>
          <p:cNvPr id="96" name="Picture 95"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873861" y="2291516"/>
            <a:ext cx="491994" cy="426921"/>
          </a:xfrm>
          <a:prstGeom prst="rect">
            <a:avLst/>
          </a:prstGeom>
          <a:noFill/>
          <a:ln w="9525">
            <a:noFill/>
            <a:miter lim="800000"/>
            <a:headEnd/>
            <a:tailEnd/>
          </a:ln>
        </p:spPr>
      </p:pic>
      <p:pic>
        <p:nvPicPr>
          <p:cNvPr id="97" name="Picture 96" descr="j042445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48119" y="2513560"/>
            <a:ext cx="491994" cy="426921"/>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214216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5000"/>
                            </p:stCondLst>
                            <p:childTnLst>
                              <p:par>
                                <p:cTn id="8" presetID="1" presetClass="entr" presetSubtype="0" fill="hold" nodeType="afterEffect">
                                  <p:stCondLst>
                                    <p:cond delay="35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8500"/>
                            </p:stCondLst>
                            <p:childTnLst>
                              <p:par>
                                <p:cTn id="11" presetID="1" presetClass="entr" presetSubtype="0" fill="hold" nodeType="afterEffect">
                                  <p:stCondLst>
                                    <p:cond delay="2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0500"/>
                            </p:stCondLst>
                            <p:childTnLst>
                              <p:par>
                                <p:cTn id="14" presetID="1" presetClass="entr" presetSubtype="0" fill="hold" nodeType="afterEffect">
                                  <p:stCondLst>
                                    <p:cond delay="10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11500"/>
                            </p:stCondLst>
                            <p:childTnLst>
                              <p:par>
                                <p:cTn id="17" presetID="1" presetClass="entr" presetSubtype="0"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12000"/>
                            </p:stCondLst>
                            <p:childTnLst>
                              <p:par>
                                <p:cTn id="20" presetID="1" presetClass="entr" presetSubtype="0" fill="hold" nodeType="afterEffect">
                                  <p:stCondLst>
                                    <p:cond delay="25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2250"/>
                            </p:stCondLst>
                            <p:childTnLst>
                              <p:par>
                                <p:cTn id="23" presetID="1" presetClass="entr" presetSubtype="0" fill="hold" nodeType="afterEffect">
                                  <p:stCondLst>
                                    <p:cond delay="250"/>
                                  </p:stCondLst>
                                  <p:childTnLst>
                                    <p:set>
                                      <p:cBhvr>
                                        <p:cTn id="24" dur="1" fill="hold">
                                          <p:stCondLst>
                                            <p:cond delay="0"/>
                                          </p:stCondLst>
                                        </p:cTn>
                                        <p:tgtEl>
                                          <p:spTgt spid="33"/>
                                        </p:tgtEl>
                                        <p:attrNameLst>
                                          <p:attrName>style.visibility</p:attrName>
                                        </p:attrNameLst>
                                      </p:cBhvr>
                                      <p:to>
                                        <p:strVal val="visible"/>
                                      </p:to>
                                    </p:set>
                                  </p:childTnLst>
                                </p:cTn>
                              </p:par>
                            </p:childTnLst>
                          </p:cTn>
                        </p:par>
                        <p:par>
                          <p:cTn id="25" fill="hold">
                            <p:stCondLst>
                              <p:cond delay="12500"/>
                            </p:stCondLst>
                            <p:childTnLst>
                              <p:par>
                                <p:cTn id="26" presetID="1" presetClass="entr" presetSubtype="0" fill="hold" nodeType="afterEffect">
                                  <p:stCondLst>
                                    <p:cond delay="250"/>
                                  </p:stCondLst>
                                  <p:childTnLst>
                                    <p:set>
                                      <p:cBhvr>
                                        <p:cTn id="27" dur="1" fill="hold">
                                          <p:stCondLst>
                                            <p:cond delay="0"/>
                                          </p:stCondLst>
                                        </p:cTn>
                                        <p:tgtEl>
                                          <p:spTgt spid="34"/>
                                        </p:tgtEl>
                                        <p:attrNameLst>
                                          <p:attrName>style.visibility</p:attrName>
                                        </p:attrNameLst>
                                      </p:cBhvr>
                                      <p:to>
                                        <p:strVal val="visible"/>
                                      </p:to>
                                    </p:set>
                                  </p:childTnLst>
                                </p:cTn>
                              </p:par>
                            </p:childTnLst>
                          </p:cTn>
                        </p:par>
                        <p:par>
                          <p:cTn id="28" fill="hold">
                            <p:stCondLst>
                              <p:cond delay="12750"/>
                            </p:stCondLst>
                            <p:childTnLst>
                              <p:par>
                                <p:cTn id="29" presetID="1" presetClass="entr" presetSubtype="0" fill="hold" nodeType="afterEffect">
                                  <p:stCondLst>
                                    <p:cond delay="250"/>
                                  </p:stCondLst>
                                  <p:childTnLst>
                                    <p:set>
                                      <p:cBhvr>
                                        <p:cTn id="30" dur="1" fill="hold">
                                          <p:stCondLst>
                                            <p:cond delay="0"/>
                                          </p:stCondLst>
                                        </p:cTn>
                                        <p:tgtEl>
                                          <p:spTgt spid="35"/>
                                        </p:tgtEl>
                                        <p:attrNameLst>
                                          <p:attrName>style.visibility</p:attrName>
                                        </p:attrNameLst>
                                      </p:cBhvr>
                                      <p:to>
                                        <p:strVal val="visible"/>
                                      </p:to>
                                    </p:set>
                                  </p:childTnLst>
                                </p:cTn>
                              </p:par>
                            </p:childTnLst>
                          </p:cTn>
                        </p:par>
                        <p:par>
                          <p:cTn id="31" fill="hold">
                            <p:stCondLst>
                              <p:cond delay="13000"/>
                            </p:stCondLst>
                            <p:childTnLst>
                              <p:par>
                                <p:cTn id="32" presetID="1" presetClass="entr" presetSubtype="0" fill="hold" nodeType="afterEffect">
                                  <p:stCondLst>
                                    <p:cond delay="25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13250"/>
                            </p:stCondLst>
                            <p:childTnLst>
                              <p:par>
                                <p:cTn id="35" presetID="1" presetClass="entr" presetSubtype="0" fill="hold" nodeType="afterEffect">
                                  <p:stCondLst>
                                    <p:cond delay="250"/>
                                  </p:stCondLst>
                                  <p:childTnLst>
                                    <p:set>
                                      <p:cBhvr>
                                        <p:cTn id="36" dur="1" fill="hold">
                                          <p:stCondLst>
                                            <p:cond delay="0"/>
                                          </p:stCondLst>
                                        </p:cTn>
                                        <p:tgtEl>
                                          <p:spTgt spid="37"/>
                                        </p:tgtEl>
                                        <p:attrNameLst>
                                          <p:attrName>style.visibility</p:attrName>
                                        </p:attrNameLst>
                                      </p:cBhvr>
                                      <p:to>
                                        <p:strVal val="visible"/>
                                      </p:to>
                                    </p:set>
                                  </p:childTnLst>
                                </p:cTn>
                              </p:par>
                            </p:childTnLst>
                          </p:cTn>
                        </p:par>
                        <p:par>
                          <p:cTn id="37" fill="hold">
                            <p:stCondLst>
                              <p:cond delay="13500"/>
                            </p:stCondLst>
                            <p:childTnLst>
                              <p:par>
                                <p:cTn id="38" presetID="1" presetClass="entr" presetSubtype="0" fill="hold" nodeType="afterEffect">
                                  <p:stCondLst>
                                    <p:cond delay="250"/>
                                  </p:stCondLst>
                                  <p:childTnLst>
                                    <p:set>
                                      <p:cBhvr>
                                        <p:cTn id="39" dur="1" fill="hold">
                                          <p:stCondLst>
                                            <p:cond delay="0"/>
                                          </p:stCondLst>
                                        </p:cTn>
                                        <p:tgtEl>
                                          <p:spTgt spid="38"/>
                                        </p:tgtEl>
                                        <p:attrNameLst>
                                          <p:attrName>style.visibility</p:attrName>
                                        </p:attrNameLst>
                                      </p:cBhvr>
                                      <p:to>
                                        <p:strVal val="visible"/>
                                      </p:to>
                                    </p:set>
                                  </p:childTnLst>
                                </p:cTn>
                              </p:par>
                            </p:childTnLst>
                          </p:cTn>
                        </p:par>
                        <p:par>
                          <p:cTn id="40" fill="hold">
                            <p:stCondLst>
                              <p:cond delay="13750"/>
                            </p:stCondLst>
                            <p:childTnLst>
                              <p:par>
                                <p:cTn id="41" presetID="1" presetClass="entr" presetSubtype="0" fill="hold" nodeType="afterEffect">
                                  <p:stCondLst>
                                    <p:cond delay="250"/>
                                  </p:stCondLst>
                                  <p:childTnLst>
                                    <p:set>
                                      <p:cBhvr>
                                        <p:cTn id="42" dur="1" fill="hold">
                                          <p:stCondLst>
                                            <p:cond delay="0"/>
                                          </p:stCondLst>
                                        </p:cTn>
                                        <p:tgtEl>
                                          <p:spTgt spid="39"/>
                                        </p:tgtEl>
                                        <p:attrNameLst>
                                          <p:attrName>style.visibility</p:attrName>
                                        </p:attrNameLst>
                                      </p:cBhvr>
                                      <p:to>
                                        <p:strVal val="visible"/>
                                      </p:to>
                                    </p:set>
                                  </p:childTnLst>
                                </p:cTn>
                              </p:par>
                            </p:childTnLst>
                          </p:cTn>
                        </p:par>
                        <p:par>
                          <p:cTn id="43" fill="hold">
                            <p:stCondLst>
                              <p:cond delay="14000"/>
                            </p:stCondLst>
                            <p:childTnLst>
                              <p:par>
                                <p:cTn id="44" presetID="1" presetClass="entr" presetSubtype="0" fill="hold" nodeType="afterEffect">
                                  <p:stCondLst>
                                    <p:cond delay="250"/>
                                  </p:stCondLst>
                                  <p:childTnLst>
                                    <p:set>
                                      <p:cBhvr>
                                        <p:cTn id="45" dur="1" fill="hold">
                                          <p:stCondLst>
                                            <p:cond delay="0"/>
                                          </p:stCondLst>
                                        </p:cTn>
                                        <p:tgtEl>
                                          <p:spTgt spid="40"/>
                                        </p:tgtEl>
                                        <p:attrNameLst>
                                          <p:attrName>style.visibility</p:attrName>
                                        </p:attrNameLst>
                                      </p:cBhvr>
                                      <p:to>
                                        <p:strVal val="visible"/>
                                      </p:to>
                                    </p:set>
                                  </p:childTnLst>
                                </p:cTn>
                              </p:par>
                            </p:childTnLst>
                          </p:cTn>
                        </p:par>
                        <p:par>
                          <p:cTn id="46" fill="hold">
                            <p:stCondLst>
                              <p:cond delay="14250"/>
                            </p:stCondLst>
                            <p:childTnLst>
                              <p:par>
                                <p:cTn id="47" presetID="1" presetClass="entr" presetSubtype="0" fill="hold" nodeType="afterEffect">
                                  <p:stCondLst>
                                    <p:cond delay="250"/>
                                  </p:stCondLst>
                                  <p:childTnLst>
                                    <p:set>
                                      <p:cBhvr>
                                        <p:cTn id="48" dur="1" fill="hold">
                                          <p:stCondLst>
                                            <p:cond delay="0"/>
                                          </p:stCondLst>
                                        </p:cTn>
                                        <p:tgtEl>
                                          <p:spTgt spid="41"/>
                                        </p:tgtEl>
                                        <p:attrNameLst>
                                          <p:attrName>style.visibility</p:attrName>
                                        </p:attrNameLst>
                                      </p:cBhvr>
                                      <p:to>
                                        <p:strVal val="visible"/>
                                      </p:to>
                                    </p:set>
                                  </p:childTnLst>
                                </p:cTn>
                              </p:par>
                            </p:childTnLst>
                          </p:cTn>
                        </p:par>
                        <p:par>
                          <p:cTn id="49" fill="hold">
                            <p:stCondLst>
                              <p:cond delay="14500"/>
                            </p:stCondLst>
                            <p:childTnLst>
                              <p:par>
                                <p:cTn id="50" presetID="1" presetClass="entr" presetSubtype="0" fill="hold" nodeType="afterEffect">
                                  <p:stCondLst>
                                    <p:cond delay="100"/>
                                  </p:stCondLst>
                                  <p:childTnLst>
                                    <p:set>
                                      <p:cBhvr>
                                        <p:cTn id="51" dur="1" fill="hold">
                                          <p:stCondLst>
                                            <p:cond delay="0"/>
                                          </p:stCondLst>
                                        </p:cTn>
                                        <p:tgtEl>
                                          <p:spTgt spid="42"/>
                                        </p:tgtEl>
                                        <p:attrNameLst>
                                          <p:attrName>style.visibility</p:attrName>
                                        </p:attrNameLst>
                                      </p:cBhvr>
                                      <p:to>
                                        <p:strVal val="visible"/>
                                      </p:to>
                                    </p:set>
                                  </p:childTnLst>
                                </p:cTn>
                              </p:par>
                            </p:childTnLst>
                          </p:cTn>
                        </p:par>
                        <p:par>
                          <p:cTn id="52" fill="hold">
                            <p:stCondLst>
                              <p:cond delay="14600"/>
                            </p:stCondLst>
                            <p:childTnLst>
                              <p:par>
                                <p:cTn id="53" presetID="1" presetClass="entr" presetSubtype="0" fill="hold" nodeType="afterEffect">
                                  <p:stCondLst>
                                    <p:cond delay="100"/>
                                  </p:stCondLst>
                                  <p:childTnLst>
                                    <p:set>
                                      <p:cBhvr>
                                        <p:cTn id="54" dur="1" fill="hold">
                                          <p:stCondLst>
                                            <p:cond delay="0"/>
                                          </p:stCondLst>
                                        </p:cTn>
                                        <p:tgtEl>
                                          <p:spTgt spid="43"/>
                                        </p:tgtEl>
                                        <p:attrNameLst>
                                          <p:attrName>style.visibility</p:attrName>
                                        </p:attrNameLst>
                                      </p:cBhvr>
                                      <p:to>
                                        <p:strVal val="visible"/>
                                      </p:to>
                                    </p:set>
                                  </p:childTnLst>
                                </p:cTn>
                              </p:par>
                            </p:childTnLst>
                          </p:cTn>
                        </p:par>
                        <p:par>
                          <p:cTn id="55" fill="hold">
                            <p:stCondLst>
                              <p:cond delay="14700"/>
                            </p:stCondLst>
                            <p:childTnLst>
                              <p:par>
                                <p:cTn id="56" presetID="1" presetClass="entr" presetSubtype="0" fill="hold" nodeType="afterEffect">
                                  <p:stCondLst>
                                    <p:cond delay="100"/>
                                  </p:stCondLst>
                                  <p:childTnLst>
                                    <p:set>
                                      <p:cBhvr>
                                        <p:cTn id="57" dur="1" fill="hold">
                                          <p:stCondLst>
                                            <p:cond delay="0"/>
                                          </p:stCondLst>
                                        </p:cTn>
                                        <p:tgtEl>
                                          <p:spTgt spid="44"/>
                                        </p:tgtEl>
                                        <p:attrNameLst>
                                          <p:attrName>style.visibility</p:attrName>
                                        </p:attrNameLst>
                                      </p:cBhvr>
                                      <p:to>
                                        <p:strVal val="visible"/>
                                      </p:to>
                                    </p:set>
                                  </p:childTnLst>
                                </p:cTn>
                              </p:par>
                            </p:childTnLst>
                          </p:cTn>
                        </p:par>
                        <p:par>
                          <p:cTn id="58" fill="hold">
                            <p:stCondLst>
                              <p:cond delay="14800"/>
                            </p:stCondLst>
                            <p:childTnLst>
                              <p:par>
                                <p:cTn id="59" presetID="1" presetClass="entr" presetSubtype="0" fill="hold" nodeType="afterEffect">
                                  <p:stCondLst>
                                    <p:cond delay="100"/>
                                  </p:stCondLst>
                                  <p:childTnLst>
                                    <p:set>
                                      <p:cBhvr>
                                        <p:cTn id="60" dur="1" fill="hold">
                                          <p:stCondLst>
                                            <p:cond delay="0"/>
                                          </p:stCondLst>
                                        </p:cTn>
                                        <p:tgtEl>
                                          <p:spTgt spid="45"/>
                                        </p:tgtEl>
                                        <p:attrNameLst>
                                          <p:attrName>style.visibility</p:attrName>
                                        </p:attrNameLst>
                                      </p:cBhvr>
                                      <p:to>
                                        <p:strVal val="visible"/>
                                      </p:to>
                                    </p:set>
                                  </p:childTnLst>
                                </p:cTn>
                              </p:par>
                            </p:childTnLst>
                          </p:cTn>
                        </p:par>
                        <p:par>
                          <p:cTn id="61" fill="hold">
                            <p:stCondLst>
                              <p:cond delay="14900"/>
                            </p:stCondLst>
                            <p:childTnLst>
                              <p:par>
                                <p:cTn id="62" presetID="1" presetClass="entr" presetSubtype="0" fill="hold" nodeType="afterEffect">
                                  <p:stCondLst>
                                    <p:cond delay="100"/>
                                  </p:stCondLst>
                                  <p:childTnLst>
                                    <p:set>
                                      <p:cBhvr>
                                        <p:cTn id="63" dur="1" fill="hold">
                                          <p:stCondLst>
                                            <p:cond delay="0"/>
                                          </p:stCondLst>
                                        </p:cTn>
                                        <p:tgtEl>
                                          <p:spTgt spid="46"/>
                                        </p:tgtEl>
                                        <p:attrNameLst>
                                          <p:attrName>style.visibility</p:attrName>
                                        </p:attrNameLst>
                                      </p:cBhvr>
                                      <p:to>
                                        <p:strVal val="visible"/>
                                      </p:to>
                                    </p:set>
                                  </p:childTnLst>
                                </p:cTn>
                              </p:par>
                            </p:childTnLst>
                          </p:cTn>
                        </p:par>
                        <p:par>
                          <p:cTn id="64" fill="hold">
                            <p:stCondLst>
                              <p:cond delay="15000"/>
                            </p:stCondLst>
                            <p:childTnLst>
                              <p:par>
                                <p:cTn id="65" presetID="1" presetClass="entr" presetSubtype="0" fill="hold" nodeType="afterEffect">
                                  <p:stCondLst>
                                    <p:cond delay="100"/>
                                  </p:stCondLst>
                                  <p:childTnLst>
                                    <p:set>
                                      <p:cBhvr>
                                        <p:cTn id="66" dur="1" fill="hold">
                                          <p:stCondLst>
                                            <p:cond delay="0"/>
                                          </p:stCondLst>
                                        </p:cTn>
                                        <p:tgtEl>
                                          <p:spTgt spid="47"/>
                                        </p:tgtEl>
                                        <p:attrNameLst>
                                          <p:attrName>style.visibility</p:attrName>
                                        </p:attrNameLst>
                                      </p:cBhvr>
                                      <p:to>
                                        <p:strVal val="visible"/>
                                      </p:to>
                                    </p:set>
                                  </p:childTnLst>
                                </p:cTn>
                              </p:par>
                            </p:childTnLst>
                          </p:cTn>
                        </p:par>
                        <p:par>
                          <p:cTn id="67" fill="hold">
                            <p:stCondLst>
                              <p:cond delay="15100"/>
                            </p:stCondLst>
                            <p:childTnLst>
                              <p:par>
                                <p:cTn id="68" presetID="1" presetClass="entr" presetSubtype="0" fill="hold" nodeType="afterEffect">
                                  <p:stCondLst>
                                    <p:cond delay="50"/>
                                  </p:stCondLst>
                                  <p:childTnLst>
                                    <p:set>
                                      <p:cBhvr>
                                        <p:cTn id="69" dur="1" fill="hold">
                                          <p:stCondLst>
                                            <p:cond delay="0"/>
                                          </p:stCondLst>
                                        </p:cTn>
                                        <p:tgtEl>
                                          <p:spTgt spid="48"/>
                                        </p:tgtEl>
                                        <p:attrNameLst>
                                          <p:attrName>style.visibility</p:attrName>
                                        </p:attrNameLst>
                                      </p:cBhvr>
                                      <p:to>
                                        <p:strVal val="visible"/>
                                      </p:to>
                                    </p:set>
                                  </p:childTnLst>
                                </p:cTn>
                              </p:par>
                            </p:childTnLst>
                          </p:cTn>
                        </p:par>
                        <p:par>
                          <p:cTn id="70" fill="hold">
                            <p:stCondLst>
                              <p:cond delay="15150"/>
                            </p:stCondLst>
                            <p:childTnLst>
                              <p:par>
                                <p:cTn id="71" presetID="1" presetClass="entr" presetSubtype="0" fill="hold" nodeType="afterEffect">
                                  <p:stCondLst>
                                    <p:cond delay="50"/>
                                  </p:stCondLst>
                                  <p:childTnLst>
                                    <p:set>
                                      <p:cBhvr>
                                        <p:cTn id="72" dur="1" fill="hold">
                                          <p:stCondLst>
                                            <p:cond delay="0"/>
                                          </p:stCondLst>
                                        </p:cTn>
                                        <p:tgtEl>
                                          <p:spTgt spid="49"/>
                                        </p:tgtEl>
                                        <p:attrNameLst>
                                          <p:attrName>style.visibility</p:attrName>
                                        </p:attrNameLst>
                                      </p:cBhvr>
                                      <p:to>
                                        <p:strVal val="visible"/>
                                      </p:to>
                                    </p:set>
                                  </p:childTnLst>
                                </p:cTn>
                              </p:par>
                            </p:childTnLst>
                          </p:cTn>
                        </p:par>
                        <p:par>
                          <p:cTn id="73" fill="hold">
                            <p:stCondLst>
                              <p:cond delay="15200"/>
                            </p:stCondLst>
                            <p:childTnLst>
                              <p:par>
                                <p:cTn id="74" presetID="1" presetClass="entr" presetSubtype="0" fill="hold" nodeType="afterEffect">
                                  <p:stCondLst>
                                    <p:cond delay="50"/>
                                  </p:stCondLst>
                                  <p:childTnLst>
                                    <p:set>
                                      <p:cBhvr>
                                        <p:cTn id="75" dur="1" fill="hold">
                                          <p:stCondLst>
                                            <p:cond delay="0"/>
                                          </p:stCondLst>
                                        </p:cTn>
                                        <p:tgtEl>
                                          <p:spTgt spid="50"/>
                                        </p:tgtEl>
                                        <p:attrNameLst>
                                          <p:attrName>style.visibility</p:attrName>
                                        </p:attrNameLst>
                                      </p:cBhvr>
                                      <p:to>
                                        <p:strVal val="visible"/>
                                      </p:to>
                                    </p:set>
                                  </p:childTnLst>
                                </p:cTn>
                              </p:par>
                            </p:childTnLst>
                          </p:cTn>
                        </p:par>
                        <p:par>
                          <p:cTn id="76" fill="hold">
                            <p:stCondLst>
                              <p:cond delay="15250"/>
                            </p:stCondLst>
                            <p:childTnLst>
                              <p:par>
                                <p:cTn id="77" presetID="1" presetClass="entr" presetSubtype="0" fill="hold" nodeType="afterEffect">
                                  <p:stCondLst>
                                    <p:cond delay="50"/>
                                  </p:stCondLst>
                                  <p:childTnLst>
                                    <p:set>
                                      <p:cBhvr>
                                        <p:cTn id="78" dur="1" fill="hold">
                                          <p:stCondLst>
                                            <p:cond delay="0"/>
                                          </p:stCondLst>
                                        </p:cTn>
                                        <p:tgtEl>
                                          <p:spTgt spid="51"/>
                                        </p:tgtEl>
                                        <p:attrNameLst>
                                          <p:attrName>style.visibility</p:attrName>
                                        </p:attrNameLst>
                                      </p:cBhvr>
                                      <p:to>
                                        <p:strVal val="visible"/>
                                      </p:to>
                                    </p:set>
                                  </p:childTnLst>
                                </p:cTn>
                              </p:par>
                            </p:childTnLst>
                          </p:cTn>
                        </p:par>
                        <p:par>
                          <p:cTn id="79" fill="hold">
                            <p:stCondLst>
                              <p:cond delay="15300"/>
                            </p:stCondLst>
                            <p:childTnLst>
                              <p:par>
                                <p:cTn id="80" presetID="1" presetClass="entr" presetSubtype="0" fill="hold" nodeType="afterEffect">
                                  <p:stCondLst>
                                    <p:cond delay="50"/>
                                  </p:stCondLst>
                                  <p:childTnLst>
                                    <p:set>
                                      <p:cBhvr>
                                        <p:cTn id="81" dur="1" fill="hold">
                                          <p:stCondLst>
                                            <p:cond delay="0"/>
                                          </p:stCondLst>
                                        </p:cTn>
                                        <p:tgtEl>
                                          <p:spTgt spid="52"/>
                                        </p:tgtEl>
                                        <p:attrNameLst>
                                          <p:attrName>style.visibility</p:attrName>
                                        </p:attrNameLst>
                                      </p:cBhvr>
                                      <p:to>
                                        <p:strVal val="visible"/>
                                      </p:to>
                                    </p:set>
                                  </p:childTnLst>
                                </p:cTn>
                              </p:par>
                            </p:childTnLst>
                          </p:cTn>
                        </p:par>
                        <p:par>
                          <p:cTn id="82" fill="hold">
                            <p:stCondLst>
                              <p:cond delay="15350"/>
                            </p:stCondLst>
                            <p:childTnLst>
                              <p:par>
                                <p:cTn id="83" presetID="1" presetClass="entr" presetSubtype="0" fill="hold" nodeType="afterEffect">
                                  <p:stCondLst>
                                    <p:cond delay="50"/>
                                  </p:stCondLst>
                                  <p:childTnLst>
                                    <p:set>
                                      <p:cBhvr>
                                        <p:cTn id="84" dur="1" fill="hold">
                                          <p:stCondLst>
                                            <p:cond delay="0"/>
                                          </p:stCondLst>
                                        </p:cTn>
                                        <p:tgtEl>
                                          <p:spTgt spid="53"/>
                                        </p:tgtEl>
                                        <p:attrNameLst>
                                          <p:attrName>style.visibility</p:attrName>
                                        </p:attrNameLst>
                                      </p:cBhvr>
                                      <p:to>
                                        <p:strVal val="visible"/>
                                      </p:to>
                                    </p:set>
                                  </p:childTnLst>
                                </p:cTn>
                              </p:par>
                            </p:childTnLst>
                          </p:cTn>
                        </p:par>
                        <p:par>
                          <p:cTn id="85" fill="hold">
                            <p:stCondLst>
                              <p:cond delay="15400"/>
                            </p:stCondLst>
                            <p:childTnLst>
                              <p:par>
                                <p:cTn id="86" presetID="1" presetClass="entr" presetSubtype="0" fill="hold" nodeType="afterEffect">
                                  <p:stCondLst>
                                    <p:cond delay="50"/>
                                  </p:stCondLst>
                                  <p:childTnLst>
                                    <p:set>
                                      <p:cBhvr>
                                        <p:cTn id="87" dur="1" fill="hold">
                                          <p:stCondLst>
                                            <p:cond delay="0"/>
                                          </p:stCondLst>
                                        </p:cTn>
                                        <p:tgtEl>
                                          <p:spTgt spid="54"/>
                                        </p:tgtEl>
                                        <p:attrNameLst>
                                          <p:attrName>style.visibility</p:attrName>
                                        </p:attrNameLst>
                                      </p:cBhvr>
                                      <p:to>
                                        <p:strVal val="visible"/>
                                      </p:to>
                                    </p:set>
                                  </p:childTnLst>
                                </p:cTn>
                              </p:par>
                            </p:childTnLst>
                          </p:cTn>
                        </p:par>
                        <p:par>
                          <p:cTn id="88" fill="hold">
                            <p:stCondLst>
                              <p:cond delay="15450"/>
                            </p:stCondLst>
                            <p:childTnLst>
                              <p:par>
                                <p:cTn id="89" presetID="1" presetClass="entr" presetSubtype="0" fill="hold" nodeType="afterEffect">
                                  <p:stCondLst>
                                    <p:cond delay="50"/>
                                  </p:stCondLst>
                                  <p:childTnLst>
                                    <p:set>
                                      <p:cBhvr>
                                        <p:cTn id="90" dur="1" fill="hold">
                                          <p:stCondLst>
                                            <p:cond delay="0"/>
                                          </p:stCondLst>
                                        </p:cTn>
                                        <p:tgtEl>
                                          <p:spTgt spid="55"/>
                                        </p:tgtEl>
                                        <p:attrNameLst>
                                          <p:attrName>style.visibility</p:attrName>
                                        </p:attrNameLst>
                                      </p:cBhvr>
                                      <p:to>
                                        <p:strVal val="visible"/>
                                      </p:to>
                                    </p:set>
                                  </p:childTnLst>
                                </p:cTn>
                              </p:par>
                            </p:childTnLst>
                          </p:cTn>
                        </p:par>
                        <p:par>
                          <p:cTn id="91" fill="hold">
                            <p:stCondLst>
                              <p:cond delay="15500"/>
                            </p:stCondLst>
                            <p:childTnLst>
                              <p:par>
                                <p:cTn id="92" presetID="1" presetClass="entr" presetSubtype="0" fill="hold" nodeType="afterEffect">
                                  <p:stCondLst>
                                    <p:cond delay="50"/>
                                  </p:stCondLst>
                                  <p:childTnLst>
                                    <p:set>
                                      <p:cBhvr>
                                        <p:cTn id="93" dur="1" fill="hold">
                                          <p:stCondLst>
                                            <p:cond delay="0"/>
                                          </p:stCondLst>
                                        </p:cTn>
                                        <p:tgtEl>
                                          <p:spTgt spid="56"/>
                                        </p:tgtEl>
                                        <p:attrNameLst>
                                          <p:attrName>style.visibility</p:attrName>
                                        </p:attrNameLst>
                                      </p:cBhvr>
                                      <p:to>
                                        <p:strVal val="visible"/>
                                      </p:to>
                                    </p:set>
                                  </p:childTnLst>
                                </p:cTn>
                              </p:par>
                            </p:childTnLst>
                          </p:cTn>
                        </p:par>
                        <p:par>
                          <p:cTn id="94" fill="hold">
                            <p:stCondLst>
                              <p:cond delay="15550"/>
                            </p:stCondLst>
                            <p:childTnLst>
                              <p:par>
                                <p:cTn id="95" presetID="1" presetClass="entr" presetSubtype="0" fill="hold" nodeType="afterEffect">
                                  <p:stCondLst>
                                    <p:cond delay="50"/>
                                  </p:stCondLst>
                                  <p:childTnLst>
                                    <p:set>
                                      <p:cBhvr>
                                        <p:cTn id="96" dur="1" fill="hold">
                                          <p:stCondLst>
                                            <p:cond delay="0"/>
                                          </p:stCondLst>
                                        </p:cTn>
                                        <p:tgtEl>
                                          <p:spTgt spid="57"/>
                                        </p:tgtEl>
                                        <p:attrNameLst>
                                          <p:attrName>style.visibility</p:attrName>
                                        </p:attrNameLst>
                                      </p:cBhvr>
                                      <p:to>
                                        <p:strVal val="visible"/>
                                      </p:to>
                                    </p:set>
                                  </p:childTnLst>
                                </p:cTn>
                              </p:par>
                            </p:childTnLst>
                          </p:cTn>
                        </p:par>
                        <p:par>
                          <p:cTn id="97" fill="hold">
                            <p:stCondLst>
                              <p:cond delay="15600"/>
                            </p:stCondLst>
                            <p:childTnLst>
                              <p:par>
                                <p:cTn id="98" presetID="1" presetClass="entr" presetSubtype="0" fill="hold" nodeType="afterEffect">
                                  <p:stCondLst>
                                    <p:cond delay="50"/>
                                  </p:stCondLst>
                                  <p:childTnLst>
                                    <p:set>
                                      <p:cBhvr>
                                        <p:cTn id="99" dur="1" fill="hold">
                                          <p:stCondLst>
                                            <p:cond delay="0"/>
                                          </p:stCondLst>
                                        </p:cTn>
                                        <p:tgtEl>
                                          <p:spTgt spid="58"/>
                                        </p:tgtEl>
                                        <p:attrNameLst>
                                          <p:attrName>style.visibility</p:attrName>
                                        </p:attrNameLst>
                                      </p:cBhvr>
                                      <p:to>
                                        <p:strVal val="visible"/>
                                      </p:to>
                                    </p:set>
                                  </p:childTnLst>
                                </p:cTn>
                              </p:par>
                            </p:childTnLst>
                          </p:cTn>
                        </p:par>
                        <p:par>
                          <p:cTn id="100" fill="hold">
                            <p:stCondLst>
                              <p:cond delay="15650"/>
                            </p:stCondLst>
                            <p:childTnLst>
                              <p:par>
                                <p:cTn id="101" presetID="1" presetClass="entr" presetSubtype="0" fill="hold" nodeType="afterEffect">
                                  <p:stCondLst>
                                    <p:cond delay="50"/>
                                  </p:stCondLst>
                                  <p:childTnLst>
                                    <p:set>
                                      <p:cBhvr>
                                        <p:cTn id="102" dur="1" fill="hold">
                                          <p:stCondLst>
                                            <p:cond delay="0"/>
                                          </p:stCondLst>
                                        </p:cTn>
                                        <p:tgtEl>
                                          <p:spTgt spid="59"/>
                                        </p:tgtEl>
                                        <p:attrNameLst>
                                          <p:attrName>style.visibility</p:attrName>
                                        </p:attrNameLst>
                                      </p:cBhvr>
                                      <p:to>
                                        <p:strVal val="visible"/>
                                      </p:to>
                                    </p:set>
                                  </p:childTnLst>
                                </p:cTn>
                              </p:par>
                            </p:childTnLst>
                          </p:cTn>
                        </p:par>
                        <p:par>
                          <p:cTn id="103" fill="hold">
                            <p:stCondLst>
                              <p:cond delay="15700"/>
                            </p:stCondLst>
                            <p:childTnLst>
                              <p:par>
                                <p:cTn id="104" presetID="1" presetClass="entr" presetSubtype="0" fill="hold" nodeType="afterEffect">
                                  <p:stCondLst>
                                    <p:cond delay="50"/>
                                  </p:stCondLst>
                                  <p:childTnLst>
                                    <p:set>
                                      <p:cBhvr>
                                        <p:cTn id="105" dur="1" fill="hold">
                                          <p:stCondLst>
                                            <p:cond delay="0"/>
                                          </p:stCondLst>
                                        </p:cTn>
                                        <p:tgtEl>
                                          <p:spTgt spid="60"/>
                                        </p:tgtEl>
                                        <p:attrNameLst>
                                          <p:attrName>style.visibility</p:attrName>
                                        </p:attrNameLst>
                                      </p:cBhvr>
                                      <p:to>
                                        <p:strVal val="visible"/>
                                      </p:to>
                                    </p:set>
                                  </p:childTnLst>
                                </p:cTn>
                              </p:par>
                            </p:childTnLst>
                          </p:cTn>
                        </p:par>
                        <p:par>
                          <p:cTn id="106" fill="hold">
                            <p:stCondLst>
                              <p:cond delay="15750"/>
                            </p:stCondLst>
                            <p:childTnLst>
                              <p:par>
                                <p:cTn id="107" presetID="1" presetClass="entr" presetSubtype="0" fill="hold" nodeType="afterEffect">
                                  <p:stCondLst>
                                    <p:cond delay="50"/>
                                  </p:stCondLst>
                                  <p:childTnLst>
                                    <p:set>
                                      <p:cBhvr>
                                        <p:cTn id="108" dur="1" fill="hold">
                                          <p:stCondLst>
                                            <p:cond delay="0"/>
                                          </p:stCondLst>
                                        </p:cTn>
                                        <p:tgtEl>
                                          <p:spTgt spid="61"/>
                                        </p:tgtEl>
                                        <p:attrNameLst>
                                          <p:attrName>style.visibility</p:attrName>
                                        </p:attrNameLst>
                                      </p:cBhvr>
                                      <p:to>
                                        <p:strVal val="visible"/>
                                      </p:to>
                                    </p:set>
                                  </p:childTnLst>
                                </p:cTn>
                              </p:par>
                            </p:childTnLst>
                          </p:cTn>
                        </p:par>
                        <p:par>
                          <p:cTn id="109" fill="hold">
                            <p:stCondLst>
                              <p:cond delay="15800"/>
                            </p:stCondLst>
                            <p:childTnLst>
                              <p:par>
                                <p:cTn id="110" presetID="1" presetClass="entr" presetSubtype="0" fill="hold" nodeType="afterEffect">
                                  <p:stCondLst>
                                    <p:cond delay="50"/>
                                  </p:stCondLst>
                                  <p:childTnLst>
                                    <p:set>
                                      <p:cBhvr>
                                        <p:cTn id="111" dur="1" fill="hold">
                                          <p:stCondLst>
                                            <p:cond delay="0"/>
                                          </p:stCondLst>
                                        </p:cTn>
                                        <p:tgtEl>
                                          <p:spTgt spid="62"/>
                                        </p:tgtEl>
                                        <p:attrNameLst>
                                          <p:attrName>style.visibility</p:attrName>
                                        </p:attrNameLst>
                                      </p:cBhvr>
                                      <p:to>
                                        <p:strVal val="visible"/>
                                      </p:to>
                                    </p:set>
                                  </p:childTnLst>
                                </p:cTn>
                              </p:par>
                            </p:childTnLst>
                          </p:cTn>
                        </p:par>
                        <p:par>
                          <p:cTn id="112" fill="hold">
                            <p:stCondLst>
                              <p:cond delay="15850"/>
                            </p:stCondLst>
                            <p:childTnLst>
                              <p:par>
                                <p:cTn id="113" presetID="1" presetClass="entr" presetSubtype="0" fill="hold" nodeType="afterEffect">
                                  <p:stCondLst>
                                    <p:cond delay="50"/>
                                  </p:stCondLst>
                                  <p:childTnLst>
                                    <p:set>
                                      <p:cBhvr>
                                        <p:cTn id="114" dur="1" fill="hold">
                                          <p:stCondLst>
                                            <p:cond delay="0"/>
                                          </p:stCondLst>
                                        </p:cTn>
                                        <p:tgtEl>
                                          <p:spTgt spid="63"/>
                                        </p:tgtEl>
                                        <p:attrNameLst>
                                          <p:attrName>style.visibility</p:attrName>
                                        </p:attrNameLst>
                                      </p:cBhvr>
                                      <p:to>
                                        <p:strVal val="visible"/>
                                      </p:to>
                                    </p:set>
                                  </p:childTnLst>
                                </p:cTn>
                              </p:par>
                            </p:childTnLst>
                          </p:cTn>
                        </p:par>
                        <p:par>
                          <p:cTn id="115" fill="hold">
                            <p:stCondLst>
                              <p:cond delay="15900"/>
                            </p:stCondLst>
                            <p:childTnLst>
                              <p:par>
                                <p:cTn id="116" presetID="1" presetClass="entr" presetSubtype="0" fill="hold" nodeType="afterEffect">
                                  <p:stCondLst>
                                    <p:cond delay="50"/>
                                  </p:stCondLst>
                                  <p:childTnLst>
                                    <p:set>
                                      <p:cBhvr>
                                        <p:cTn id="117" dur="1" fill="hold">
                                          <p:stCondLst>
                                            <p:cond delay="0"/>
                                          </p:stCondLst>
                                        </p:cTn>
                                        <p:tgtEl>
                                          <p:spTgt spid="64"/>
                                        </p:tgtEl>
                                        <p:attrNameLst>
                                          <p:attrName>style.visibility</p:attrName>
                                        </p:attrNameLst>
                                      </p:cBhvr>
                                      <p:to>
                                        <p:strVal val="visible"/>
                                      </p:to>
                                    </p:set>
                                  </p:childTnLst>
                                </p:cTn>
                              </p:par>
                            </p:childTnLst>
                          </p:cTn>
                        </p:par>
                        <p:par>
                          <p:cTn id="118" fill="hold">
                            <p:stCondLst>
                              <p:cond delay="15950"/>
                            </p:stCondLst>
                            <p:childTnLst>
                              <p:par>
                                <p:cTn id="119" presetID="1" presetClass="entr" presetSubtype="0" fill="hold" nodeType="afterEffect">
                                  <p:stCondLst>
                                    <p:cond delay="50"/>
                                  </p:stCondLst>
                                  <p:childTnLst>
                                    <p:set>
                                      <p:cBhvr>
                                        <p:cTn id="120" dur="1" fill="hold">
                                          <p:stCondLst>
                                            <p:cond delay="0"/>
                                          </p:stCondLst>
                                        </p:cTn>
                                        <p:tgtEl>
                                          <p:spTgt spid="65"/>
                                        </p:tgtEl>
                                        <p:attrNameLst>
                                          <p:attrName>style.visibility</p:attrName>
                                        </p:attrNameLst>
                                      </p:cBhvr>
                                      <p:to>
                                        <p:strVal val="visible"/>
                                      </p:to>
                                    </p:set>
                                  </p:childTnLst>
                                </p:cTn>
                              </p:par>
                            </p:childTnLst>
                          </p:cTn>
                        </p:par>
                        <p:par>
                          <p:cTn id="121" fill="hold">
                            <p:stCondLst>
                              <p:cond delay="16000"/>
                            </p:stCondLst>
                            <p:childTnLst>
                              <p:par>
                                <p:cTn id="122" presetID="1" presetClass="entr" presetSubtype="0" fill="hold" nodeType="afterEffect">
                                  <p:stCondLst>
                                    <p:cond delay="50"/>
                                  </p:stCondLst>
                                  <p:childTnLst>
                                    <p:set>
                                      <p:cBhvr>
                                        <p:cTn id="123" dur="1" fill="hold">
                                          <p:stCondLst>
                                            <p:cond delay="0"/>
                                          </p:stCondLst>
                                        </p:cTn>
                                        <p:tgtEl>
                                          <p:spTgt spid="66"/>
                                        </p:tgtEl>
                                        <p:attrNameLst>
                                          <p:attrName>style.visibility</p:attrName>
                                        </p:attrNameLst>
                                      </p:cBhvr>
                                      <p:to>
                                        <p:strVal val="visible"/>
                                      </p:to>
                                    </p:set>
                                  </p:childTnLst>
                                </p:cTn>
                              </p:par>
                            </p:childTnLst>
                          </p:cTn>
                        </p:par>
                        <p:par>
                          <p:cTn id="124" fill="hold">
                            <p:stCondLst>
                              <p:cond delay="16050"/>
                            </p:stCondLst>
                            <p:childTnLst>
                              <p:par>
                                <p:cTn id="125" presetID="1" presetClass="entr" presetSubtype="0" fill="hold" nodeType="afterEffect">
                                  <p:stCondLst>
                                    <p:cond delay="50"/>
                                  </p:stCondLst>
                                  <p:childTnLst>
                                    <p:set>
                                      <p:cBhvr>
                                        <p:cTn id="126" dur="1" fill="hold">
                                          <p:stCondLst>
                                            <p:cond delay="0"/>
                                          </p:stCondLst>
                                        </p:cTn>
                                        <p:tgtEl>
                                          <p:spTgt spid="67"/>
                                        </p:tgtEl>
                                        <p:attrNameLst>
                                          <p:attrName>style.visibility</p:attrName>
                                        </p:attrNameLst>
                                      </p:cBhvr>
                                      <p:to>
                                        <p:strVal val="visible"/>
                                      </p:to>
                                    </p:set>
                                  </p:childTnLst>
                                </p:cTn>
                              </p:par>
                            </p:childTnLst>
                          </p:cTn>
                        </p:par>
                        <p:par>
                          <p:cTn id="127" fill="hold">
                            <p:stCondLst>
                              <p:cond delay="16100"/>
                            </p:stCondLst>
                            <p:childTnLst>
                              <p:par>
                                <p:cTn id="128" presetID="1" presetClass="entr" presetSubtype="0" fill="hold" nodeType="afterEffect">
                                  <p:stCondLst>
                                    <p:cond delay="50"/>
                                  </p:stCondLst>
                                  <p:childTnLst>
                                    <p:set>
                                      <p:cBhvr>
                                        <p:cTn id="129" dur="1" fill="hold">
                                          <p:stCondLst>
                                            <p:cond delay="0"/>
                                          </p:stCondLst>
                                        </p:cTn>
                                        <p:tgtEl>
                                          <p:spTgt spid="68"/>
                                        </p:tgtEl>
                                        <p:attrNameLst>
                                          <p:attrName>style.visibility</p:attrName>
                                        </p:attrNameLst>
                                      </p:cBhvr>
                                      <p:to>
                                        <p:strVal val="visible"/>
                                      </p:to>
                                    </p:set>
                                  </p:childTnLst>
                                </p:cTn>
                              </p:par>
                            </p:childTnLst>
                          </p:cTn>
                        </p:par>
                        <p:par>
                          <p:cTn id="130" fill="hold">
                            <p:stCondLst>
                              <p:cond delay="16150"/>
                            </p:stCondLst>
                            <p:childTnLst>
                              <p:par>
                                <p:cTn id="131" presetID="1" presetClass="entr" presetSubtype="0" fill="hold" nodeType="afterEffect">
                                  <p:stCondLst>
                                    <p:cond delay="50"/>
                                  </p:stCondLst>
                                  <p:childTnLst>
                                    <p:set>
                                      <p:cBhvr>
                                        <p:cTn id="132" dur="1" fill="hold">
                                          <p:stCondLst>
                                            <p:cond delay="0"/>
                                          </p:stCondLst>
                                        </p:cTn>
                                        <p:tgtEl>
                                          <p:spTgt spid="69"/>
                                        </p:tgtEl>
                                        <p:attrNameLst>
                                          <p:attrName>style.visibility</p:attrName>
                                        </p:attrNameLst>
                                      </p:cBhvr>
                                      <p:to>
                                        <p:strVal val="visible"/>
                                      </p:to>
                                    </p:set>
                                  </p:childTnLst>
                                </p:cTn>
                              </p:par>
                            </p:childTnLst>
                          </p:cTn>
                        </p:par>
                        <p:par>
                          <p:cTn id="133" fill="hold">
                            <p:stCondLst>
                              <p:cond delay="16200"/>
                            </p:stCondLst>
                            <p:childTnLst>
                              <p:par>
                                <p:cTn id="134" presetID="1" presetClass="entr" presetSubtype="0" fill="hold" nodeType="afterEffect">
                                  <p:stCondLst>
                                    <p:cond delay="50"/>
                                  </p:stCondLst>
                                  <p:childTnLst>
                                    <p:set>
                                      <p:cBhvr>
                                        <p:cTn id="135" dur="1" fill="hold">
                                          <p:stCondLst>
                                            <p:cond delay="0"/>
                                          </p:stCondLst>
                                        </p:cTn>
                                        <p:tgtEl>
                                          <p:spTgt spid="70"/>
                                        </p:tgtEl>
                                        <p:attrNameLst>
                                          <p:attrName>style.visibility</p:attrName>
                                        </p:attrNameLst>
                                      </p:cBhvr>
                                      <p:to>
                                        <p:strVal val="visible"/>
                                      </p:to>
                                    </p:set>
                                  </p:childTnLst>
                                </p:cTn>
                              </p:par>
                            </p:childTnLst>
                          </p:cTn>
                        </p:par>
                        <p:par>
                          <p:cTn id="136" fill="hold">
                            <p:stCondLst>
                              <p:cond delay="16250"/>
                            </p:stCondLst>
                            <p:childTnLst>
                              <p:par>
                                <p:cTn id="137" presetID="1" presetClass="entr" presetSubtype="0" fill="hold" nodeType="afterEffect">
                                  <p:stCondLst>
                                    <p:cond delay="50"/>
                                  </p:stCondLst>
                                  <p:childTnLst>
                                    <p:set>
                                      <p:cBhvr>
                                        <p:cTn id="138" dur="1" fill="hold">
                                          <p:stCondLst>
                                            <p:cond delay="0"/>
                                          </p:stCondLst>
                                        </p:cTn>
                                        <p:tgtEl>
                                          <p:spTgt spid="71"/>
                                        </p:tgtEl>
                                        <p:attrNameLst>
                                          <p:attrName>style.visibility</p:attrName>
                                        </p:attrNameLst>
                                      </p:cBhvr>
                                      <p:to>
                                        <p:strVal val="visible"/>
                                      </p:to>
                                    </p:set>
                                  </p:childTnLst>
                                </p:cTn>
                              </p:par>
                            </p:childTnLst>
                          </p:cTn>
                        </p:par>
                        <p:par>
                          <p:cTn id="139" fill="hold">
                            <p:stCondLst>
                              <p:cond delay="16300"/>
                            </p:stCondLst>
                            <p:childTnLst>
                              <p:par>
                                <p:cTn id="140" presetID="1" presetClass="entr" presetSubtype="0" fill="hold" nodeType="afterEffect">
                                  <p:stCondLst>
                                    <p:cond delay="50"/>
                                  </p:stCondLst>
                                  <p:childTnLst>
                                    <p:set>
                                      <p:cBhvr>
                                        <p:cTn id="141" dur="1" fill="hold">
                                          <p:stCondLst>
                                            <p:cond delay="0"/>
                                          </p:stCondLst>
                                        </p:cTn>
                                        <p:tgtEl>
                                          <p:spTgt spid="72"/>
                                        </p:tgtEl>
                                        <p:attrNameLst>
                                          <p:attrName>style.visibility</p:attrName>
                                        </p:attrNameLst>
                                      </p:cBhvr>
                                      <p:to>
                                        <p:strVal val="visible"/>
                                      </p:to>
                                    </p:set>
                                  </p:childTnLst>
                                </p:cTn>
                              </p:par>
                            </p:childTnLst>
                          </p:cTn>
                        </p:par>
                        <p:par>
                          <p:cTn id="142" fill="hold">
                            <p:stCondLst>
                              <p:cond delay="16350"/>
                            </p:stCondLst>
                            <p:childTnLst>
                              <p:par>
                                <p:cTn id="143" presetID="1" presetClass="entr" presetSubtype="0" fill="hold" nodeType="afterEffect">
                                  <p:stCondLst>
                                    <p:cond delay="50"/>
                                  </p:stCondLst>
                                  <p:childTnLst>
                                    <p:set>
                                      <p:cBhvr>
                                        <p:cTn id="144" dur="1" fill="hold">
                                          <p:stCondLst>
                                            <p:cond delay="0"/>
                                          </p:stCondLst>
                                        </p:cTn>
                                        <p:tgtEl>
                                          <p:spTgt spid="73"/>
                                        </p:tgtEl>
                                        <p:attrNameLst>
                                          <p:attrName>style.visibility</p:attrName>
                                        </p:attrNameLst>
                                      </p:cBhvr>
                                      <p:to>
                                        <p:strVal val="visible"/>
                                      </p:to>
                                    </p:set>
                                  </p:childTnLst>
                                </p:cTn>
                              </p:par>
                            </p:childTnLst>
                          </p:cTn>
                        </p:par>
                        <p:par>
                          <p:cTn id="145" fill="hold">
                            <p:stCondLst>
                              <p:cond delay="16400"/>
                            </p:stCondLst>
                            <p:childTnLst>
                              <p:par>
                                <p:cTn id="146" presetID="1" presetClass="entr" presetSubtype="0" fill="hold" nodeType="afterEffect">
                                  <p:stCondLst>
                                    <p:cond delay="50"/>
                                  </p:stCondLst>
                                  <p:childTnLst>
                                    <p:set>
                                      <p:cBhvr>
                                        <p:cTn id="147" dur="1" fill="hold">
                                          <p:stCondLst>
                                            <p:cond delay="0"/>
                                          </p:stCondLst>
                                        </p:cTn>
                                        <p:tgtEl>
                                          <p:spTgt spid="74"/>
                                        </p:tgtEl>
                                        <p:attrNameLst>
                                          <p:attrName>style.visibility</p:attrName>
                                        </p:attrNameLst>
                                      </p:cBhvr>
                                      <p:to>
                                        <p:strVal val="visible"/>
                                      </p:to>
                                    </p:set>
                                  </p:childTnLst>
                                </p:cTn>
                              </p:par>
                            </p:childTnLst>
                          </p:cTn>
                        </p:par>
                        <p:par>
                          <p:cTn id="148" fill="hold">
                            <p:stCondLst>
                              <p:cond delay="16450"/>
                            </p:stCondLst>
                            <p:childTnLst>
                              <p:par>
                                <p:cTn id="149" presetID="1" presetClass="entr" presetSubtype="0" fill="hold" nodeType="afterEffect">
                                  <p:stCondLst>
                                    <p:cond delay="50"/>
                                  </p:stCondLst>
                                  <p:childTnLst>
                                    <p:set>
                                      <p:cBhvr>
                                        <p:cTn id="150" dur="1" fill="hold">
                                          <p:stCondLst>
                                            <p:cond delay="0"/>
                                          </p:stCondLst>
                                        </p:cTn>
                                        <p:tgtEl>
                                          <p:spTgt spid="75"/>
                                        </p:tgtEl>
                                        <p:attrNameLst>
                                          <p:attrName>style.visibility</p:attrName>
                                        </p:attrNameLst>
                                      </p:cBhvr>
                                      <p:to>
                                        <p:strVal val="visible"/>
                                      </p:to>
                                    </p:set>
                                  </p:childTnLst>
                                </p:cTn>
                              </p:par>
                            </p:childTnLst>
                          </p:cTn>
                        </p:par>
                        <p:par>
                          <p:cTn id="151" fill="hold">
                            <p:stCondLst>
                              <p:cond delay="16500"/>
                            </p:stCondLst>
                            <p:childTnLst>
                              <p:par>
                                <p:cTn id="152" presetID="1" presetClass="entr" presetSubtype="0" fill="hold" nodeType="afterEffect">
                                  <p:stCondLst>
                                    <p:cond delay="50"/>
                                  </p:stCondLst>
                                  <p:childTnLst>
                                    <p:set>
                                      <p:cBhvr>
                                        <p:cTn id="153" dur="1" fill="hold">
                                          <p:stCondLst>
                                            <p:cond delay="0"/>
                                          </p:stCondLst>
                                        </p:cTn>
                                        <p:tgtEl>
                                          <p:spTgt spid="76"/>
                                        </p:tgtEl>
                                        <p:attrNameLst>
                                          <p:attrName>style.visibility</p:attrName>
                                        </p:attrNameLst>
                                      </p:cBhvr>
                                      <p:to>
                                        <p:strVal val="visible"/>
                                      </p:to>
                                    </p:set>
                                  </p:childTnLst>
                                </p:cTn>
                              </p:par>
                            </p:childTnLst>
                          </p:cTn>
                        </p:par>
                        <p:par>
                          <p:cTn id="154" fill="hold">
                            <p:stCondLst>
                              <p:cond delay="16550"/>
                            </p:stCondLst>
                            <p:childTnLst>
                              <p:par>
                                <p:cTn id="155" presetID="1" presetClass="entr" presetSubtype="0" fill="hold" nodeType="afterEffect">
                                  <p:stCondLst>
                                    <p:cond delay="50"/>
                                  </p:stCondLst>
                                  <p:childTnLst>
                                    <p:set>
                                      <p:cBhvr>
                                        <p:cTn id="156" dur="1" fill="hold">
                                          <p:stCondLst>
                                            <p:cond delay="0"/>
                                          </p:stCondLst>
                                        </p:cTn>
                                        <p:tgtEl>
                                          <p:spTgt spid="77"/>
                                        </p:tgtEl>
                                        <p:attrNameLst>
                                          <p:attrName>style.visibility</p:attrName>
                                        </p:attrNameLst>
                                      </p:cBhvr>
                                      <p:to>
                                        <p:strVal val="visible"/>
                                      </p:to>
                                    </p:set>
                                  </p:childTnLst>
                                </p:cTn>
                              </p:par>
                            </p:childTnLst>
                          </p:cTn>
                        </p:par>
                        <p:par>
                          <p:cTn id="157" fill="hold">
                            <p:stCondLst>
                              <p:cond delay="16600"/>
                            </p:stCondLst>
                            <p:childTnLst>
                              <p:par>
                                <p:cTn id="158" presetID="1" presetClass="entr" presetSubtype="0" fill="hold" nodeType="afterEffect">
                                  <p:stCondLst>
                                    <p:cond delay="50"/>
                                  </p:stCondLst>
                                  <p:childTnLst>
                                    <p:set>
                                      <p:cBhvr>
                                        <p:cTn id="159" dur="1" fill="hold">
                                          <p:stCondLst>
                                            <p:cond delay="0"/>
                                          </p:stCondLst>
                                        </p:cTn>
                                        <p:tgtEl>
                                          <p:spTgt spid="78"/>
                                        </p:tgtEl>
                                        <p:attrNameLst>
                                          <p:attrName>style.visibility</p:attrName>
                                        </p:attrNameLst>
                                      </p:cBhvr>
                                      <p:to>
                                        <p:strVal val="visible"/>
                                      </p:to>
                                    </p:set>
                                  </p:childTnLst>
                                </p:cTn>
                              </p:par>
                            </p:childTnLst>
                          </p:cTn>
                        </p:par>
                        <p:par>
                          <p:cTn id="160" fill="hold">
                            <p:stCondLst>
                              <p:cond delay="16650"/>
                            </p:stCondLst>
                            <p:childTnLst>
                              <p:par>
                                <p:cTn id="161" presetID="1" presetClass="entr" presetSubtype="0" fill="hold" nodeType="afterEffect">
                                  <p:stCondLst>
                                    <p:cond delay="50"/>
                                  </p:stCondLst>
                                  <p:childTnLst>
                                    <p:set>
                                      <p:cBhvr>
                                        <p:cTn id="162" dur="1" fill="hold">
                                          <p:stCondLst>
                                            <p:cond delay="0"/>
                                          </p:stCondLst>
                                        </p:cTn>
                                        <p:tgtEl>
                                          <p:spTgt spid="79"/>
                                        </p:tgtEl>
                                        <p:attrNameLst>
                                          <p:attrName>style.visibility</p:attrName>
                                        </p:attrNameLst>
                                      </p:cBhvr>
                                      <p:to>
                                        <p:strVal val="visible"/>
                                      </p:to>
                                    </p:set>
                                  </p:childTnLst>
                                </p:cTn>
                              </p:par>
                            </p:childTnLst>
                          </p:cTn>
                        </p:par>
                        <p:par>
                          <p:cTn id="163" fill="hold">
                            <p:stCondLst>
                              <p:cond delay="16700"/>
                            </p:stCondLst>
                            <p:childTnLst>
                              <p:par>
                                <p:cTn id="164" presetID="1" presetClass="entr" presetSubtype="0" fill="hold" nodeType="afterEffect">
                                  <p:stCondLst>
                                    <p:cond delay="50"/>
                                  </p:stCondLst>
                                  <p:childTnLst>
                                    <p:set>
                                      <p:cBhvr>
                                        <p:cTn id="165" dur="1" fill="hold">
                                          <p:stCondLst>
                                            <p:cond delay="0"/>
                                          </p:stCondLst>
                                        </p:cTn>
                                        <p:tgtEl>
                                          <p:spTgt spid="80"/>
                                        </p:tgtEl>
                                        <p:attrNameLst>
                                          <p:attrName>style.visibility</p:attrName>
                                        </p:attrNameLst>
                                      </p:cBhvr>
                                      <p:to>
                                        <p:strVal val="visible"/>
                                      </p:to>
                                    </p:set>
                                  </p:childTnLst>
                                </p:cTn>
                              </p:par>
                            </p:childTnLst>
                          </p:cTn>
                        </p:par>
                        <p:par>
                          <p:cTn id="166" fill="hold">
                            <p:stCondLst>
                              <p:cond delay="16750"/>
                            </p:stCondLst>
                            <p:childTnLst>
                              <p:par>
                                <p:cTn id="167" presetID="1" presetClass="entr" presetSubtype="0" fill="hold" nodeType="afterEffect">
                                  <p:stCondLst>
                                    <p:cond delay="50"/>
                                  </p:stCondLst>
                                  <p:childTnLst>
                                    <p:set>
                                      <p:cBhvr>
                                        <p:cTn id="168" dur="1" fill="hold">
                                          <p:stCondLst>
                                            <p:cond delay="0"/>
                                          </p:stCondLst>
                                        </p:cTn>
                                        <p:tgtEl>
                                          <p:spTgt spid="81"/>
                                        </p:tgtEl>
                                        <p:attrNameLst>
                                          <p:attrName>style.visibility</p:attrName>
                                        </p:attrNameLst>
                                      </p:cBhvr>
                                      <p:to>
                                        <p:strVal val="visible"/>
                                      </p:to>
                                    </p:set>
                                  </p:childTnLst>
                                </p:cTn>
                              </p:par>
                            </p:childTnLst>
                          </p:cTn>
                        </p:par>
                        <p:par>
                          <p:cTn id="169" fill="hold">
                            <p:stCondLst>
                              <p:cond delay="16800"/>
                            </p:stCondLst>
                            <p:childTnLst>
                              <p:par>
                                <p:cTn id="170" presetID="1" presetClass="entr" presetSubtype="0" fill="hold" nodeType="afterEffect">
                                  <p:stCondLst>
                                    <p:cond delay="50"/>
                                  </p:stCondLst>
                                  <p:childTnLst>
                                    <p:set>
                                      <p:cBhvr>
                                        <p:cTn id="171" dur="1" fill="hold">
                                          <p:stCondLst>
                                            <p:cond delay="0"/>
                                          </p:stCondLst>
                                        </p:cTn>
                                        <p:tgtEl>
                                          <p:spTgt spid="82"/>
                                        </p:tgtEl>
                                        <p:attrNameLst>
                                          <p:attrName>style.visibility</p:attrName>
                                        </p:attrNameLst>
                                      </p:cBhvr>
                                      <p:to>
                                        <p:strVal val="visible"/>
                                      </p:to>
                                    </p:set>
                                  </p:childTnLst>
                                </p:cTn>
                              </p:par>
                            </p:childTnLst>
                          </p:cTn>
                        </p:par>
                        <p:par>
                          <p:cTn id="172" fill="hold">
                            <p:stCondLst>
                              <p:cond delay="16850"/>
                            </p:stCondLst>
                            <p:childTnLst>
                              <p:par>
                                <p:cTn id="173" presetID="1" presetClass="entr" presetSubtype="0" fill="hold" nodeType="afterEffect">
                                  <p:stCondLst>
                                    <p:cond delay="50"/>
                                  </p:stCondLst>
                                  <p:childTnLst>
                                    <p:set>
                                      <p:cBhvr>
                                        <p:cTn id="174" dur="1" fill="hold">
                                          <p:stCondLst>
                                            <p:cond delay="0"/>
                                          </p:stCondLst>
                                        </p:cTn>
                                        <p:tgtEl>
                                          <p:spTgt spid="83"/>
                                        </p:tgtEl>
                                        <p:attrNameLst>
                                          <p:attrName>style.visibility</p:attrName>
                                        </p:attrNameLst>
                                      </p:cBhvr>
                                      <p:to>
                                        <p:strVal val="visible"/>
                                      </p:to>
                                    </p:set>
                                  </p:childTnLst>
                                </p:cTn>
                              </p:par>
                            </p:childTnLst>
                          </p:cTn>
                        </p:par>
                        <p:par>
                          <p:cTn id="175" fill="hold">
                            <p:stCondLst>
                              <p:cond delay="16900"/>
                            </p:stCondLst>
                            <p:childTnLst>
                              <p:par>
                                <p:cTn id="176" presetID="1" presetClass="entr" presetSubtype="0" fill="hold" nodeType="afterEffect">
                                  <p:stCondLst>
                                    <p:cond delay="50"/>
                                  </p:stCondLst>
                                  <p:childTnLst>
                                    <p:set>
                                      <p:cBhvr>
                                        <p:cTn id="177" dur="1" fill="hold">
                                          <p:stCondLst>
                                            <p:cond delay="0"/>
                                          </p:stCondLst>
                                        </p:cTn>
                                        <p:tgtEl>
                                          <p:spTgt spid="84"/>
                                        </p:tgtEl>
                                        <p:attrNameLst>
                                          <p:attrName>style.visibility</p:attrName>
                                        </p:attrNameLst>
                                      </p:cBhvr>
                                      <p:to>
                                        <p:strVal val="visible"/>
                                      </p:to>
                                    </p:set>
                                  </p:childTnLst>
                                </p:cTn>
                              </p:par>
                            </p:childTnLst>
                          </p:cTn>
                        </p:par>
                        <p:par>
                          <p:cTn id="178" fill="hold">
                            <p:stCondLst>
                              <p:cond delay="16950"/>
                            </p:stCondLst>
                            <p:childTnLst>
                              <p:par>
                                <p:cTn id="179" presetID="1" presetClass="entr" presetSubtype="0" fill="hold" nodeType="afterEffect">
                                  <p:stCondLst>
                                    <p:cond delay="50"/>
                                  </p:stCondLst>
                                  <p:childTnLst>
                                    <p:set>
                                      <p:cBhvr>
                                        <p:cTn id="180" dur="1" fill="hold">
                                          <p:stCondLst>
                                            <p:cond delay="0"/>
                                          </p:stCondLst>
                                        </p:cTn>
                                        <p:tgtEl>
                                          <p:spTgt spid="85"/>
                                        </p:tgtEl>
                                        <p:attrNameLst>
                                          <p:attrName>style.visibility</p:attrName>
                                        </p:attrNameLst>
                                      </p:cBhvr>
                                      <p:to>
                                        <p:strVal val="visible"/>
                                      </p:to>
                                    </p:set>
                                  </p:childTnLst>
                                </p:cTn>
                              </p:par>
                            </p:childTnLst>
                          </p:cTn>
                        </p:par>
                        <p:par>
                          <p:cTn id="181" fill="hold">
                            <p:stCondLst>
                              <p:cond delay="17000"/>
                            </p:stCondLst>
                            <p:childTnLst>
                              <p:par>
                                <p:cTn id="182" presetID="1" presetClass="entr" presetSubtype="0" fill="hold" nodeType="afterEffect">
                                  <p:stCondLst>
                                    <p:cond delay="50"/>
                                  </p:stCondLst>
                                  <p:childTnLst>
                                    <p:set>
                                      <p:cBhvr>
                                        <p:cTn id="183" dur="1" fill="hold">
                                          <p:stCondLst>
                                            <p:cond delay="0"/>
                                          </p:stCondLst>
                                        </p:cTn>
                                        <p:tgtEl>
                                          <p:spTgt spid="86"/>
                                        </p:tgtEl>
                                        <p:attrNameLst>
                                          <p:attrName>style.visibility</p:attrName>
                                        </p:attrNameLst>
                                      </p:cBhvr>
                                      <p:to>
                                        <p:strVal val="visible"/>
                                      </p:to>
                                    </p:set>
                                  </p:childTnLst>
                                </p:cTn>
                              </p:par>
                            </p:childTnLst>
                          </p:cTn>
                        </p:par>
                        <p:par>
                          <p:cTn id="184" fill="hold">
                            <p:stCondLst>
                              <p:cond delay="17050"/>
                            </p:stCondLst>
                            <p:childTnLst>
                              <p:par>
                                <p:cTn id="185" presetID="1" presetClass="entr" presetSubtype="0" fill="hold" nodeType="afterEffect">
                                  <p:stCondLst>
                                    <p:cond delay="50"/>
                                  </p:stCondLst>
                                  <p:childTnLst>
                                    <p:set>
                                      <p:cBhvr>
                                        <p:cTn id="186" dur="1" fill="hold">
                                          <p:stCondLst>
                                            <p:cond delay="0"/>
                                          </p:stCondLst>
                                        </p:cTn>
                                        <p:tgtEl>
                                          <p:spTgt spid="87"/>
                                        </p:tgtEl>
                                        <p:attrNameLst>
                                          <p:attrName>style.visibility</p:attrName>
                                        </p:attrNameLst>
                                      </p:cBhvr>
                                      <p:to>
                                        <p:strVal val="visible"/>
                                      </p:to>
                                    </p:set>
                                  </p:childTnLst>
                                </p:cTn>
                              </p:par>
                            </p:childTnLst>
                          </p:cTn>
                        </p:par>
                        <p:par>
                          <p:cTn id="187" fill="hold">
                            <p:stCondLst>
                              <p:cond delay="17100"/>
                            </p:stCondLst>
                            <p:childTnLst>
                              <p:par>
                                <p:cTn id="188" presetID="1" presetClass="entr" presetSubtype="0" fill="hold" nodeType="afterEffect">
                                  <p:stCondLst>
                                    <p:cond delay="50"/>
                                  </p:stCondLst>
                                  <p:childTnLst>
                                    <p:set>
                                      <p:cBhvr>
                                        <p:cTn id="189" dur="1" fill="hold">
                                          <p:stCondLst>
                                            <p:cond delay="0"/>
                                          </p:stCondLst>
                                        </p:cTn>
                                        <p:tgtEl>
                                          <p:spTgt spid="88"/>
                                        </p:tgtEl>
                                        <p:attrNameLst>
                                          <p:attrName>style.visibility</p:attrName>
                                        </p:attrNameLst>
                                      </p:cBhvr>
                                      <p:to>
                                        <p:strVal val="visible"/>
                                      </p:to>
                                    </p:set>
                                  </p:childTnLst>
                                </p:cTn>
                              </p:par>
                            </p:childTnLst>
                          </p:cTn>
                        </p:par>
                        <p:par>
                          <p:cTn id="190" fill="hold">
                            <p:stCondLst>
                              <p:cond delay="17150"/>
                            </p:stCondLst>
                            <p:childTnLst>
                              <p:par>
                                <p:cTn id="191" presetID="1" presetClass="entr" presetSubtype="0" fill="hold" nodeType="afterEffect">
                                  <p:stCondLst>
                                    <p:cond delay="50"/>
                                  </p:stCondLst>
                                  <p:childTnLst>
                                    <p:set>
                                      <p:cBhvr>
                                        <p:cTn id="192" dur="1" fill="hold">
                                          <p:stCondLst>
                                            <p:cond delay="0"/>
                                          </p:stCondLst>
                                        </p:cTn>
                                        <p:tgtEl>
                                          <p:spTgt spid="89"/>
                                        </p:tgtEl>
                                        <p:attrNameLst>
                                          <p:attrName>style.visibility</p:attrName>
                                        </p:attrNameLst>
                                      </p:cBhvr>
                                      <p:to>
                                        <p:strVal val="visible"/>
                                      </p:to>
                                    </p:set>
                                  </p:childTnLst>
                                </p:cTn>
                              </p:par>
                            </p:childTnLst>
                          </p:cTn>
                        </p:par>
                        <p:par>
                          <p:cTn id="193" fill="hold">
                            <p:stCondLst>
                              <p:cond delay="17200"/>
                            </p:stCondLst>
                            <p:childTnLst>
                              <p:par>
                                <p:cTn id="194" presetID="1" presetClass="entr" presetSubtype="0" fill="hold" nodeType="afterEffect">
                                  <p:stCondLst>
                                    <p:cond delay="10"/>
                                  </p:stCondLst>
                                  <p:childTnLst>
                                    <p:set>
                                      <p:cBhvr>
                                        <p:cTn id="195" dur="1" fill="hold">
                                          <p:stCondLst>
                                            <p:cond delay="0"/>
                                          </p:stCondLst>
                                        </p:cTn>
                                        <p:tgtEl>
                                          <p:spTgt spid="90"/>
                                        </p:tgtEl>
                                        <p:attrNameLst>
                                          <p:attrName>style.visibility</p:attrName>
                                        </p:attrNameLst>
                                      </p:cBhvr>
                                      <p:to>
                                        <p:strVal val="visible"/>
                                      </p:to>
                                    </p:set>
                                  </p:childTnLst>
                                </p:cTn>
                              </p:par>
                            </p:childTnLst>
                          </p:cTn>
                        </p:par>
                        <p:par>
                          <p:cTn id="196" fill="hold">
                            <p:stCondLst>
                              <p:cond delay="17210"/>
                            </p:stCondLst>
                            <p:childTnLst>
                              <p:par>
                                <p:cTn id="197" presetID="1" presetClass="entr" presetSubtype="0" fill="hold" nodeType="afterEffect">
                                  <p:stCondLst>
                                    <p:cond delay="10"/>
                                  </p:stCondLst>
                                  <p:childTnLst>
                                    <p:set>
                                      <p:cBhvr>
                                        <p:cTn id="198" dur="1" fill="hold">
                                          <p:stCondLst>
                                            <p:cond delay="0"/>
                                          </p:stCondLst>
                                        </p:cTn>
                                        <p:tgtEl>
                                          <p:spTgt spid="91"/>
                                        </p:tgtEl>
                                        <p:attrNameLst>
                                          <p:attrName>style.visibility</p:attrName>
                                        </p:attrNameLst>
                                      </p:cBhvr>
                                      <p:to>
                                        <p:strVal val="visible"/>
                                      </p:to>
                                    </p:set>
                                  </p:childTnLst>
                                </p:cTn>
                              </p:par>
                            </p:childTnLst>
                          </p:cTn>
                        </p:par>
                        <p:par>
                          <p:cTn id="199" fill="hold">
                            <p:stCondLst>
                              <p:cond delay="17220"/>
                            </p:stCondLst>
                            <p:childTnLst>
                              <p:par>
                                <p:cTn id="200" presetID="1" presetClass="entr" presetSubtype="0" fill="hold" nodeType="afterEffect">
                                  <p:stCondLst>
                                    <p:cond delay="10"/>
                                  </p:stCondLst>
                                  <p:childTnLst>
                                    <p:set>
                                      <p:cBhvr>
                                        <p:cTn id="201" dur="1" fill="hold">
                                          <p:stCondLst>
                                            <p:cond delay="0"/>
                                          </p:stCondLst>
                                        </p:cTn>
                                        <p:tgtEl>
                                          <p:spTgt spid="92"/>
                                        </p:tgtEl>
                                        <p:attrNameLst>
                                          <p:attrName>style.visibility</p:attrName>
                                        </p:attrNameLst>
                                      </p:cBhvr>
                                      <p:to>
                                        <p:strVal val="visible"/>
                                      </p:to>
                                    </p:set>
                                  </p:childTnLst>
                                </p:cTn>
                              </p:par>
                            </p:childTnLst>
                          </p:cTn>
                        </p:par>
                        <p:par>
                          <p:cTn id="202" fill="hold">
                            <p:stCondLst>
                              <p:cond delay="17230"/>
                            </p:stCondLst>
                            <p:childTnLst>
                              <p:par>
                                <p:cTn id="203" presetID="1" presetClass="entr" presetSubtype="0" fill="hold" nodeType="afterEffect">
                                  <p:stCondLst>
                                    <p:cond delay="10"/>
                                  </p:stCondLst>
                                  <p:childTnLst>
                                    <p:set>
                                      <p:cBhvr>
                                        <p:cTn id="204" dur="1" fill="hold">
                                          <p:stCondLst>
                                            <p:cond delay="0"/>
                                          </p:stCondLst>
                                        </p:cTn>
                                        <p:tgtEl>
                                          <p:spTgt spid="93"/>
                                        </p:tgtEl>
                                        <p:attrNameLst>
                                          <p:attrName>style.visibility</p:attrName>
                                        </p:attrNameLst>
                                      </p:cBhvr>
                                      <p:to>
                                        <p:strVal val="visible"/>
                                      </p:to>
                                    </p:set>
                                  </p:childTnLst>
                                </p:cTn>
                              </p:par>
                            </p:childTnLst>
                          </p:cTn>
                        </p:par>
                        <p:par>
                          <p:cTn id="205" fill="hold">
                            <p:stCondLst>
                              <p:cond delay="17240"/>
                            </p:stCondLst>
                            <p:childTnLst>
                              <p:par>
                                <p:cTn id="206" presetID="1" presetClass="entr" presetSubtype="0" fill="hold" nodeType="afterEffect">
                                  <p:stCondLst>
                                    <p:cond delay="10"/>
                                  </p:stCondLst>
                                  <p:childTnLst>
                                    <p:set>
                                      <p:cBhvr>
                                        <p:cTn id="207" dur="1" fill="hold">
                                          <p:stCondLst>
                                            <p:cond delay="0"/>
                                          </p:stCondLst>
                                        </p:cTn>
                                        <p:tgtEl>
                                          <p:spTgt spid="94"/>
                                        </p:tgtEl>
                                        <p:attrNameLst>
                                          <p:attrName>style.visibility</p:attrName>
                                        </p:attrNameLst>
                                      </p:cBhvr>
                                      <p:to>
                                        <p:strVal val="visible"/>
                                      </p:to>
                                    </p:set>
                                  </p:childTnLst>
                                </p:cTn>
                              </p:par>
                            </p:childTnLst>
                          </p:cTn>
                        </p:par>
                        <p:par>
                          <p:cTn id="208" fill="hold">
                            <p:stCondLst>
                              <p:cond delay="17250"/>
                            </p:stCondLst>
                            <p:childTnLst>
                              <p:par>
                                <p:cTn id="209" presetID="1" presetClass="entr" presetSubtype="0" fill="hold" nodeType="afterEffect">
                                  <p:stCondLst>
                                    <p:cond delay="10"/>
                                  </p:stCondLst>
                                  <p:childTnLst>
                                    <p:set>
                                      <p:cBhvr>
                                        <p:cTn id="210" dur="1" fill="hold">
                                          <p:stCondLst>
                                            <p:cond delay="0"/>
                                          </p:stCondLst>
                                        </p:cTn>
                                        <p:tgtEl>
                                          <p:spTgt spid="95"/>
                                        </p:tgtEl>
                                        <p:attrNameLst>
                                          <p:attrName>style.visibility</p:attrName>
                                        </p:attrNameLst>
                                      </p:cBhvr>
                                      <p:to>
                                        <p:strVal val="visible"/>
                                      </p:to>
                                    </p:set>
                                  </p:childTnLst>
                                </p:cTn>
                              </p:par>
                            </p:childTnLst>
                          </p:cTn>
                        </p:par>
                        <p:par>
                          <p:cTn id="211" fill="hold">
                            <p:stCondLst>
                              <p:cond delay="17260"/>
                            </p:stCondLst>
                            <p:childTnLst>
                              <p:par>
                                <p:cTn id="212" presetID="1" presetClass="entr" presetSubtype="0" fill="hold" nodeType="afterEffect">
                                  <p:stCondLst>
                                    <p:cond delay="10"/>
                                  </p:stCondLst>
                                  <p:childTnLst>
                                    <p:set>
                                      <p:cBhvr>
                                        <p:cTn id="213" dur="1" fill="hold">
                                          <p:stCondLst>
                                            <p:cond delay="0"/>
                                          </p:stCondLst>
                                        </p:cTn>
                                        <p:tgtEl>
                                          <p:spTgt spid="96"/>
                                        </p:tgtEl>
                                        <p:attrNameLst>
                                          <p:attrName>style.visibility</p:attrName>
                                        </p:attrNameLst>
                                      </p:cBhvr>
                                      <p:to>
                                        <p:strVal val="visible"/>
                                      </p:to>
                                    </p:set>
                                  </p:childTnLst>
                                </p:cTn>
                              </p:par>
                            </p:childTnLst>
                          </p:cTn>
                        </p:par>
                        <p:par>
                          <p:cTn id="214" fill="hold">
                            <p:stCondLst>
                              <p:cond delay="17270"/>
                            </p:stCondLst>
                            <p:childTnLst>
                              <p:par>
                                <p:cTn id="215" presetID="1" presetClass="entr" presetSubtype="0" fill="hold" nodeType="afterEffect">
                                  <p:stCondLst>
                                    <p:cond delay="50"/>
                                  </p:stCondLst>
                                  <p:childTnLst>
                                    <p:set>
                                      <p:cBhvr>
                                        <p:cTn id="21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Mobile Version</a:t>
            </a:r>
            <a:endParaRPr lang="en-CA" dirty="0"/>
          </a:p>
        </p:txBody>
      </p:sp>
      <p:pic>
        <p:nvPicPr>
          <p:cNvPr id="174084" name="Picture 4"/>
          <p:cNvPicPr>
            <a:picLocks noChangeAspect="1" noChangeArrowheads="1"/>
          </p:cNvPicPr>
          <p:nvPr/>
        </p:nvPicPr>
        <p:blipFill rotWithShape="1">
          <a:blip r:embed="rId4">
            <a:extLst>
              <a:ext uri="{28A0092B-C50C-407E-A947-70E740481C1C}">
                <a14:useLocalDpi xmlns:a14="http://schemas.microsoft.com/office/drawing/2010/main"/>
              </a:ext>
            </a:extLst>
          </a:blip>
          <a:srcRect l="60988" t="37577" b="45962"/>
          <a:stretch/>
        </p:blipFill>
        <p:spPr bwMode="auto">
          <a:xfrm>
            <a:off x="3923928" y="6251236"/>
            <a:ext cx="1224136" cy="34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a:ext>
            </a:extLst>
          </a:blip>
          <a:stretch>
            <a:fillRect/>
          </a:stretch>
        </p:blipFill>
        <p:spPr>
          <a:xfrm>
            <a:off x="1333464" y="1909762"/>
            <a:ext cx="2734479" cy="4615581"/>
          </a:xfrm>
        </p:spPr>
      </p:pic>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88024" y="1889728"/>
            <a:ext cx="2721988" cy="4655647"/>
          </a:xfrm>
          <a:prstGeom prst="rect">
            <a:avLst/>
          </a:prstGeom>
        </p:spPr>
      </p:pic>
    </p:spTree>
    <p:custDataLst>
      <p:tags r:id="rId1"/>
    </p:custDataLst>
    <p:extLst>
      <p:ext uri="{BB962C8B-B14F-4D97-AF65-F5344CB8AC3E}">
        <p14:creationId xmlns:p14="http://schemas.microsoft.com/office/powerpoint/2010/main" val="4047548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Factors are Involved</a:t>
            </a:r>
            <a:endParaRPr lang="en-US" dirty="0"/>
          </a:p>
        </p:txBody>
      </p:sp>
      <p:sp>
        <p:nvSpPr>
          <p:cNvPr id="3" name="Content Placeholder 2"/>
          <p:cNvSpPr>
            <a:spLocks noGrp="1"/>
          </p:cNvSpPr>
          <p:nvPr>
            <p:ph idx="1"/>
          </p:nvPr>
        </p:nvSpPr>
        <p:spPr/>
        <p:txBody>
          <a:bodyPr/>
          <a:lstStyle/>
          <a:p>
            <a:pPr marL="514350" indent="-514350">
              <a:lnSpc>
                <a:spcPct val="150000"/>
              </a:lnSpc>
              <a:buFont typeface="+mj-lt"/>
              <a:buAutoNum type="arabicPeriod"/>
            </a:pPr>
            <a:r>
              <a:rPr lang="en-US" sz="3200" dirty="0" smtClean="0"/>
              <a:t>How long does it take to get sick?</a:t>
            </a:r>
          </a:p>
          <a:p>
            <a:pPr marL="514350" indent="-514350">
              <a:buFont typeface="+mj-lt"/>
              <a:buAutoNum type="arabicPeriod"/>
            </a:pPr>
            <a:r>
              <a:rPr lang="en-US" sz="3200" dirty="0" smtClean="0"/>
              <a:t>How many germs do you have to consume to get sick?</a:t>
            </a:r>
          </a:p>
          <a:p>
            <a:pPr marL="514350" indent="-514350">
              <a:lnSpc>
                <a:spcPct val="150000"/>
              </a:lnSpc>
              <a:buFont typeface="+mj-lt"/>
              <a:buAutoNum type="arabicPeriod"/>
            </a:pPr>
            <a:r>
              <a:rPr lang="en-US" sz="3200" dirty="0" smtClean="0"/>
              <a:t>How long are you sick for?</a:t>
            </a:r>
            <a:endParaRPr lang="en-US" sz="32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b="1" dirty="0" smtClean="0"/>
              <a:t>High Risk Populations</a:t>
            </a:r>
            <a:endParaRPr lang="en-US" dirty="0" smtClean="0"/>
          </a:p>
        </p:txBody>
      </p:sp>
      <p:pic>
        <p:nvPicPr>
          <p:cNvPr id="8" name="Picture 4" descr="http://iweb.calgaryhealthregion.ca/communications/faces-photo-gallery/images/140_lr.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915816" y="4077072"/>
            <a:ext cx="3073401" cy="2048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pregnant woman by molly_darlingatflickrdotcom.jpg"/>
          <p:cNvPicPr>
            <a:picLocks noChangeAspect="1"/>
          </p:cNvPicPr>
          <p:nvPr/>
        </p:nvPicPr>
        <p:blipFill>
          <a:blip r:embed="rId5" cstate="print"/>
          <a:stretch>
            <a:fillRect/>
          </a:stretch>
        </p:blipFill>
        <p:spPr>
          <a:xfrm>
            <a:off x="323528" y="2204864"/>
            <a:ext cx="2317096" cy="34729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77_hr.jpg"/>
          <p:cNvPicPr>
            <a:picLocks noChangeAspect="1"/>
          </p:cNvPicPr>
          <p:nvPr/>
        </p:nvPicPr>
        <p:blipFill>
          <a:blip r:embed="rId6" cstate="print"/>
          <a:stretch>
            <a:fillRect/>
          </a:stretch>
        </p:blipFill>
        <p:spPr>
          <a:xfrm>
            <a:off x="6588224" y="2276872"/>
            <a:ext cx="2347283" cy="347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9"/>
          <p:cNvPicPr>
            <a:picLocks noGrp="1" noChangeAspect="1" noChangeArrowheads="1"/>
          </p:cNvPicPr>
          <p:nvPr>
            <p:ph idx="1"/>
          </p:nvPr>
        </p:nvPicPr>
        <p:blipFill>
          <a:blip r:embed="rId7" cstate="print"/>
          <a:srcRect/>
          <a:stretch>
            <a:fillRect/>
          </a:stretch>
        </p:blipFill>
        <p:spPr bwMode="auto">
          <a:xfrm>
            <a:off x="3131840" y="1844824"/>
            <a:ext cx="3046761" cy="2032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owerPoint Template MASTER - February 15-07">
  <a:themeElements>
    <a:clrScheme name="PowerPoint Template MASTER - February 15-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owerPoint Template MASTER - February 15-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owerPoint Template MASTER - February 15-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 Template MASTER - February 15-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 Template MASTER - February 15-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 Template MASTER - February 15-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 Template MASTER - February 15-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 Template MASTER - February 15-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 Template MASTER - February 15-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 Template MASTER - February 15-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 Template MASTER - February 15-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 Template MASTER - February 15-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 Template MASTER - February 15-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 Template MASTER - February 15-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in Body Slide">
  <a:themeElements>
    <a:clrScheme name="Main Body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in Body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ain Body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in Body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in Body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in Body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in Body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in Body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in Body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in Body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in Body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in Body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in Body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in Body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Chart Master">
  <a:themeElements>
    <a:clrScheme name="Photo/Char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Chart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hoto/Char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hoto/Chart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hoto/Chart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hoto/Chart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hoto/Chart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hoto/Chart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hoto/Chart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hoto/Chart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hoto/Chart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hoto/Chart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hoto/Chart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hoto/Chart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eme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FAF5495A002F4DA98065FFED49DBA0" ma:contentTypeVersion="1" ma:contentTypeDescription="Create a new document." ma:contentTypeScope="" ma:versionID="52b50b1e4277e3a63502599fcbfffa2a">
  <xsd:schema xmlns:xsd="http://www.w3.org/2001/XMLSchema" xmlns:xs="http://www.w3.org/2001/XMLSchema" xmlns:p="http://schemas.microsoft.com/office/2006/metadata/properties" xmlns:ns2="7779263f-12c7-4a26-a67c-feafd3f1c197" targetNamespace="http://schemas.microsoft.com/office/2006/metadata/properties" ma:root="true" ma:fieldsID="8d39e934a3d6e49832353577f5d341ba" ns2:_="">
    <xsd:import namespace="7779263f-12c7-4a26-a67c-feafd3f1c197"/>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79263f-12c7-4a26-a67c-feafd3f1c19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EAF6F31-DCDE-4FBB-AE43-60235DA0B795}"/>
</file>

<file path=customXml/itemProps2.xml><?xml version="1.0" encoding="utf-8"?>
<ds:datastoreItem xmlns:ds="http://schemas.openxmlformats.org/officeDocument/2006/customXml" ds:itemID="{AB91BCD5-0782-4CC7-AF37-43786AF898AF}"/>
</file>

<file path=customXml/itemProps3.xml><?xml version="1.0" encoding="utf-8"?>
<ds:datastoreItem xmlns:ds="http://schemas.openxmlformats.org/officeDocument/2006/customXml" ds:itemID="{817C100A-4D24-48DF-98E8-0362017BCB5F}"/>
</file>

<file path=docProps/app.xml><?xml version="1.0" encoding="utf-8"?>
<Properties xmlns="http://schemas.openxmlformats.org/officeDocument/2006/extended-properties" xmlns:vt="http://schemas.openxmlformats.org/officeDocument/2006/docPropsVTypes">
  <Template>AHS PowerPoint Template colour border shade</Template>
  <TotalTime>12788</TotalTime>
  <Words>6102</Words>
  <Application>Microsoft Office PowerPoint</Application>
  <PresentationFormat>On-screen Show (4:3)</PresentationFormat>
  <Paragraphs>709</Paragraphs>
  <Slides>70</Slides>
  <Notes>70</Notes>
  <HiddenSlides>0</HiddenSlides>
  <MMClips>0</MMClips>
  <ScaleCrop>false</ScaleCrop>
  <HeadingPairs>
    <vt:vector size="8" baseType="variant">
      <vt:variant>
        <vt:lpstr>Fonts Used</vt:lpstr>
      </vt:variant>
      <vt:variant>
        <vt:i4>3</vt:i4>
      </vt:variant>
      <vt:variant>
        <vt:lpstr>Theme</vt:lpstr>
      </vt:variant>
      <vt:variant>
        <vt:i4>5</vt:i4>
      </vt:variant>
      <vt:variant>
        <vt:lpstr>Embedded OLE Servers</vt:lpstr>
      </vt:variant>
      <vt:variant>
        <vt:i4>1</vt:i4>
      </vt:variant>
      <vt:variant>
        <vt:lpstr>Slide Titles</vt:lpstr>
      </vt:variant>
      <vt:variant>
        <vt:i4>70</vt:i4>
      </vt:variant>
    </vt:vector>
  </HeadingPairs>
  <TitlesOfParts>
    <vt:vector size="79" baseType="lpstr">
      <vt:lpstr>Arial</vt:lpstr>
      <vt:lpstr>Times New Roman</vt:lpstr>
      <vt:lpstr>Wingdings</vt:lpstr>
      <vt:lpstr>PowerPoint Template MASTER - February 15-07</vt:lpstr>
      <vt:lpstr>Main Body Slide</vt:lpstr>
      <vt:lpstr>Photo/Chart Master</vt:lpstr>
      <vt:lpstr>Theme1</vt:lpstr>
      <vt:lpstr>Default Design</vt:lpstr>
      <vt:lpstr>Clip</vt:lpstr>
      <vt:lpstr>Alberta Food Safety Facts</vt:lpstr>
      <vt:lpstr>PowerPoint Presentation</vt:lpstr>
      <vt:lpstr>Alberta Food Safety Facts</vt:lpstr>
      <vt:lpstr>Safe Food Handling</vt:lpstr>
      <vt:lpstr>Part 1: Foodborne Illness</vt:lpstr>
      <vt:lpstr>What is Foodborne Illness?  </vt:lpstr>
      <vt:lpstr>Foodborne Illness in Canada</vt:lpstr>
      <vt:lpstr>Many Factors are Involved</vt:lpstr>
      <vt:lpstr>High Risk Populations</vt:lpstr>
      <vt:lpstr>The Symptoms</vt:lpstr>
      <vt:lpstr>What Makes People Sick</vt:lpstr>
      <vt:lpstr>What Makes People Sick?</vt:lpstr>
      <vt:lpstr>PowerPoint Presentation</vt:lpstr>
      <vt:lpstr>Physical Contamination</vt:lpstr>
      <vt:lpstr>Physical Contamination</vt:lpstr>
      <vt:lpstr>Biological Contamination</vt:lpstr>
      <vt:lpstr>Pathogens Sources</vt:lpstr>
      <vt:lpstr>Pathogen Sources: Fecal – Oral Route    </vt:lpstr>
      <vt:lpstr>Pathogen Sources: Fruits and Vegetables</vt:lpstr>
      <vt:lpstr>Common Pathogens</vt:lpstr>
      <vt:lpstr>Potentially Hazardous Foods</vt:lpstr>
      <vt:lpstr>Potentially Hazardous Food</vt:lpstr>
      <vt:lpstr>Potentially Hazardous Foods</vt:lpstr>
      <vt:lpstr>Part 2: Keeping Food Safe</vt:lpstr>
      <vt:lpstr>PowerPoint Presentation</vt:lpstr>
      <vt:lpstr>Temperature Danger Zone   </vt:lpstr>
      <vt:lpstr>Keep Hot Foods Hot</vt:lpstr>
      <vt:lpstr>Keep Cold Foods Cold</vt:lpstr>
      <vt:lpstr>Thawing      </vt:lpstr>
      <vt:lpstr>Cook foods thoroughly.</vt:lpstr>
      <vt:lpstr>Color as an Indicator</vt:lpstr>
      <vt:lpstr>Thermometers  </vt:lpstr>
      <vt:lpstr>Cool Down Hot Foods Quickly</vt:lpstr>
      <vt:lpstr>Cooling       </vt:lpstr>
      <vt:lpstr>Cooling</vt:lpstr>
      <vt:lpstr>Reheat Cold Foods Quickly</vt:lpstr>
      <vt:lpstr>Temperature Summary</vt:lpstr>
      <vt:lpstr>PowerPoint Presentation</vt:lpstr>
      <vt:lpstr>Cross-Contamination</vt:lpstr>
      <vt:lpstr>Contamination in the home</vt:lpstr>
      <vt:lpstr>Cell Phones</vt:lpstr>
      <vt:lpstr>Preventing Cross-Contamination</vt:lpstr>
      <vt:lpstr>PowerPoint Presentation</vt:lpstr>
      <vt:lpstr>PowerPoint Presentation</vt:lpstr>
      <vt:lpstr>PowerPoint Presentation</vt:lpstr>
      <vt:lpstr>PowerPoint Presentation</vt:lpstr>
      <vt:lpstr>PowerPoint Presentation</vt:lpstr>
      <vt:lpstr>Cleaning and Sanitizing</vt:lpstr>
      <vt:lpstr>A Simple Sanitizing Solution</vt:lpstr>
      <vt:lpstr>Dishwashing by Hand </vt:lpstr>
      <vt:lpstr>Machine Dishwashing </vt:lpstr>
      <vt:lpstr>Machine Dishwashing</vt:lpstr>
      <vt:lpstr>Test Strips</vt:lpstr>
      <vt:lpstr>Hand Washing and Hygiene</vt:lpstr>
      <vt:lpstr>When to Wash Hands</vt:lpstr>
      <vt:lpstr>Did you Know…</vt:lpstr>
      <vt:lpstr>Correct Handwashing Procedure </vt:lpstr>
      <vt:lpstr>Instant Hand Sanitizer</vt:lpstr>
      <vt:lpstr>Personal Hygiene</vt:lpstr>
      <vt:lpstr>Fingernails</vt:lpstr>
      <vt:lpstr>Hair Control      47</vt:lpstr>
      <vt:lpstr>PowerPoint Presentation</vt:lpstr>
      <vt:lpstr>If you are Vomiting or Have Diarrhea…</vt:lpstr>
      <vt:lpstr>Cough or Sneeze into your Sleeve</vt:lpstr>
      <vt:lpstr>Recap – Foodborne Illness</vt:lpstr>
      <vt:lpstr>Recap – Keeping Food Safe</vt:lpstr>
      <vt:lpstr>Contact</vt:lpstr>
      <vt:lpstr>PowerPoint Presentation</vt:lpstr>
      <vt:lpstr>Restaurant Inspections</vt:lpstr>
      <vt:lpstr>Mobile Version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Food Handling</dc:title>
  <dc:creator>Theresa Wawrykow</dc:creator>
  <cp:lastModifiedBy>Nadine Newman</cp:lastModifiedBy>
  <cp:revision>518</cp:revision>
  <cp:lastPrinted>2017-08-23T14:58:50Z</cp:lastPrinted>
  <dcterms:created xsi:type="dcterms:W3CDTF">2001-06-27T04:11:52Z</dcterms:created>
  <dcterms:modified xsi:type="dcterms:W3CDTF">2018-06-19T15:56:18Z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6946CC12-EC83-432A-99AE-7C19ED10C568</vt:lpwstr>
  </property>
  <property fmtid="{D5CDD505-2E9C-101B-9397-08002B2CF9AE}" pid="3" name="ArticulatePath">
    <vt:lpwstr>T Highschool food safety Holy Cross May 2016</vt:lpwstr>
  </property>
  <property fmtid="{D5CDD505-2E9C-101B-9397-08002B2CF9AE}" pid="4" name="ContentTypeId">
    <vt:lpwstr>0x0101001CFAF5495A002F4DA98065FFED49DBA0</vt:lpwstr>
  </property>
</Properties>
</file>