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ppt/tags/tag3.xml" ContentType="application/vnd.openxmlformats-officedocument.presentationml.tags+xml"/>
  <Override PartName="/ppt/tags/tag2.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docProps/app.xml" ContentType="application/vnd.openxmlformats-officedocument.extended-propertie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69" r:id="rId3"/>
    <p:sldId id="257" r:id="rId4"/>
    <p:sldId id="258" r:id="rId5"/>
    <p:sldId id="259" r:id="rId6"/>
    <p:sldId id="260" r:id="rId7"/>
    <p:sldId id="266" r:id="rId8"/>
    <p:sldId id="267" r:id="rId9"/>
    <p:sldId id="263" r:id="rId10"/>
    <p:sldId id="264" r:id="rId11"/>
  </p:sldIdLst>
  <p:sldSz cx="9144000" cy="6858000" type="screen4x3"/>
  <p:notesSz cx="7010400" cy="92964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56" autoAdjust="0"/>
  </p:normalViewPr>
  <p:slideViewPr>
    <p:cSldViewPr>
      <p:cViewPr varScale="1">
        <p:scale>
          <a:sx n="84" d="100"/>
          <a:sy n="84" d="100"/>
        </p:scale>
        <p:origin x="628" y="7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15EF43C3-5D88-42D5-B935-88E00A4A6109}" type="datetimeFigureOut">
              <a:rPr lang="en-CA"/>
              <a:pPr>
                <a:defRPr/>
              </a:pPr>
              <a:t>19/06/2018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84F6867D-52D6-49DF-9172-673E0AC1EF32}" type="slidenum">
              <a:rPr lang="en-CA" altLang="en-US"/>
              <a:pPr>
                <a:defRPr/>
              </a:pPr>
              <a:t>‹#›</a:t>
            </a:fld>
            <a:endParaRPr lang="en-CA" altLang="en-US"/>
          </a:p>
        </p:txBody>
      </p:sp>
    </p:spTree>
    <p:extLst>
      <p:ext uri="{BB962C8B-B14F-4D97-AF65-F5344CB8AC3E}">
        <p14:creationId xmlns:p14="http://schemas.microsoft.com/office/powerpoint/2010/main" val="3340222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Times New Roman" panose="02020603050405020304" pitchFamily="18" charset="0"/>
                <a:cs typeface="Times New Roman" panose="02020603050405020304" pitchFamily="18" charset="0"/>
              </a:rPr>
              <a:t>This presentation holds a Creative Commons License: Attribution-</a:t>
            </a:r>
            <a:r>
              <a:rPr lang="en-US" altLang="en-US" dirty="0" err="1" smtClean="0">
                <a:latin typeface="Times New Roman" panose="02020603050405020304" pitchFamily="18" charset="0"/>
                <a:cs typeface="Times New Roman" panose="02020603050405020304" pitchFamily="18" charset="0"/>
              </a:rPr>
              <a:t>NonCommercial</a:t>
            </a:r>
            <a:r>
              <a:rPr lang="en-US" altLang="en-US" dirty="0" smtClean="0">
                <a:latin typeface="Times New Roman" panose="02020603050405020304" pitchFamily="18" charset="0"/>
                <a:cs typeface="Times New Roman" panose="02020603050405020304" pitchFamily="18" charset="0"/>
              </a:rPr>
              <a:t>-</a:t>
            </a:r>
            <a:r>
              <a:rPr lang="en-US" altLang="en-US" dirty="0" err="1" smtClean="0">
                <a:latin typeface="Times New Roman" panose="02020603050405020304" pitchFamily="18" charset="0"/>
                <a:cs typeface="Times New Roman" panose="02020603050405020304" pitchFamily="18" charset="0"/>
              </a:rPr>
              <a:t>ShareAlike</a:t>
            </a:r>
            <a:r>
              <a:rPr lang="en-US" altLang="en-US" dirty="0" smtClean="0">
                <a:latin typeface="Times New Roman" panose="02020603050405020304" pitchFamily="18" charset="0"/>
                <a:cs typeface="Times New Roman" panose="02020603050405020304" pitchFamily="18" charset="0"/>
              </a:rPr>
              <a:t> 4.0 International. Please see</a:t>
            </a:r>
            <a:r>
              <a:rPr lang="en-US" altLang="en-US" baseline="0" dirty="0" smtClean="0">
                <a:latin typeface="Times New Roman" panose="02020603050405020304" pitchFamily="18" charset="0"/>
                <a:cs typeface="Times New Roman" panose="02020603050405020304" pitchFamily="18" charset="0"/>
              </a:rPr>
              <a:t> the next slide for more information</a:t>
            </a:r>
            <a:r>
              <a:rPr lang="en-US" altLang="en-US" dirty="0" smtClean="0">
                <a:latin typeface="Times New Roman" panose="02020603050405020304" pitchFamily="18" charset="0"/>
                <a:cs typeface="Times New Roman" panose="02020603050405020304" pitchFamily="18" charset="0"/>
              </a:rPr>
              <a:t>.</a:t>
            </a:r>
          </a:p>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6611D16-359E-43B4-8D33-2D554917DC62}" type="slidenum">
              <a:rPr lang="en-CA" altLang="en-US" smtClean="0"/>
              <a:pPr/>
              <a:t>1</a:t>
            </a:fld>
            <a:endParaRPr lang="en-CA" altLang="en-US" smtClean="0"/>
          </a:p>
        </p:txBody>
      </p:sp>
    </p:spTree>
    <p:extLst>
      <p:ext uri="{BB962C8B-B14F-4D97-AF65-F5344CB8AC3E}">
        <p14:creationId xmlns:p14="http://schemas.microsoft.com/office/powerpoint/2010/main" val="15595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44" tIns="44222" rIns="88444" bIns="44222"/>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8CA5257-B1D5-45DC-98EC-1A3810C4278B}" type="slidenum">
              <a:rPr lang="en-CA" altLang="en-US" smtClean="0"/>
              <a:pPr/>
              <a:t>10</a:t>
            </a:fld>
            <a:endParaRPr lang="en-CA" altLang="en-US" smtClean="0"/>
          </a:p>
        </p:txBody>
      </p:sp>
      <p:sp>
        <p:nvSpPr>
          <p:cNvPr id="245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4" tIns="46748" rIns="93494" bIns="46748" anchor="b"/>
          <a:lstStyle>
            <a:lvl1pPr defTabSz="917575">
              <a:defRPr>
                <a:solidFill>
                  <a:schemeClr val="tx1"/>
                </a:solidFill>
                <a:latin typeface="Calibri" panose="020F0502020204030204" pitchFamily="34" charset="0"/>
                <a:cs typeface="Arial" panose="020B0604020202020204" pitchFamily="34" charset="0"/>
              </a:defRPr>
            </a:lvl1pPr>
            <a:lvl2pPr marL="742950" indent="-285750" defTabSz="917575">
              <a:defRPr>
                <a:solidFill>
                  <a:schemeClr val="tx1"/>
                </a:solidFill>
                <a:latin typeface="Calibri" panose="020F0502020204030204" pitchFamily="34" charset="0"/>
                <a:cs typeface="Arial" panose="020B0604020202020204" pitchFamily="34" charset="0"/>
              </a:defRPr>
            </a:lvl2pPr>
            <a:lvl3pPr marL="1143000" indent="-228600" defTabSz="917575">
              <a:defRPr>
                <a:solidFill>
                  <a:schemeClr val="tx1"/>
                </a:solidFill>
                <a:latin typeface="Calibri" panose="020F0502020204030204" pitchFamily="34" charset="0"/>
                <a:cs typeface="Arial" panose="020B0604020202020204" pitchFamily="34" charset="0"/>
              </a:defRPr>
            </a:lvl3pPr>
            <a:lvl4pPr marL="1600200" indent="-228600" defTabSz="917575">
              <a:defRPr>
                <a:solidFill>
                  <a:schemeClr val="tx1"/>
                </a:solidFill>
                <a:latin typeface="Calibri" panose="020F0502020204030204" pitchFamily="34" charset="0"/>
                <a:cs typeface="Arial" panose="020B0604020202020204" pitchFamily="34" charset="0"/>
              </a:defRPr>
            </a:lvl4pPr>
            <a:lvl5pPr marL="2057400" indent="-228600" defTabSz="917575">
              <a:defRPr>
                <a:solidFill>
                  <a:schemeClr val="tx1"/>
                </a:solidFill>
                <a:latin typeface="Calibri" panose="020F0502020204030204" pitchFamily="34" charset="0"/>
                <a:cs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0708C9F6-371B-428B-A8BA-712709D5E34A}" type="slidenum">
              <a:rPr lang="en-CA" altLang="en-US" sz="1200"/>
              <a:pPr algn="r" eaLnBrk="1" hangingPunct="1"/>
              <a:t>10</a:t>
            </a:fld>
            <a:endParaRPr lang="en-CA" altLang="en-US" sz="1200"/>
          </a:p>
        </p:txBody>
      </p:sp>
      <p:sp>
        <p:nvSpPr>
          <p:cNvPr id="24580" name="Rectangle 2"/>
          <p:cNvSpPr>
            <a:spLocks noGrp="1" noRot="1" noChangeAspect="1" noChangeArrowheads="1" noTextEdit="1"/>
          </p:cNvSpPr>
          <p:nvPr>
            <p:ph type="sldImg"/>
          </p:nvPr>
        </p:nvSpPr>
        <p:spPr bwMode="auto">
          <a:xfrm>
            <a:off x="1122363" y="723900"/>
            <a:ext cx="1409700" cy="1057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3"/>
          <p:cNvSpPr>
            <a:spLocks noGrp="1" noChangeArrowheads="1"/>
          </p:cNvSpPr>
          <p:nvPr>
            <p:ph type="body" idx="1"/>
          </p:nvPr>
        </p:nvSpPr>
        <p:spPr bwMode="auto">
          <a:xfrm>
            <a:off x="923925" y="2049463"/>
            <a:ext cx="5086350" cy="63166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1775" indent="-231775" eaLnBrk="1" hangingPunct="1">
              <a:spcBef>
                <a:spcPct val="0"/>
              </a:spcBef>
              <a:buFontTx/>
              <a:buAutoNum type="arabicPeriod"/>
              <a:defRPr/>
            </a:pPr>
            <a:r>
              <a:rPr lang="en-US" altLang="en-US" b="1" dirty="0" smtClean="0">
                <a:latin typeface="Times New Roman" panose="02020603050405020304" pitchFamily="18" charset="0"/>
                <a:cs typeface="Times New Roman" panose="02020603050405020304" pitchFamily="18" charset="0"/>
              </a:rPr>
              <a:t>What is the food safety concern(s) in the picture?</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Food is uncovered.</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Food is being stacked on top of one another. </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Food isn’t labelled.</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Food stored in non food-grade containers such as the red plastic containers.</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Fridge is too full. </a:t>
            </a:r>
          </a:p>
          <a:p>
            <a:pPr marL="698500" lvl="1" indent="-231775" eaLnBrk="1" hangingPunct="1">
              <a:spcBef>
                <a:spcPct val="0"/>
              </a:spcBef>
              <a:buFontTx/>
              <a:buAutoNum type="arabicPeriod"/>
              <a:defRPr/>
            </a:pPr>
            <a:endParaRPr lang="en-US" altLang="en-US" b="1" dirty="0" smtClean="0">
              <a:latin typeface="Times New Roman" panose="02020603050405020304" pitchFamily="18" charset="0"/>
              <a:cs typeface="Times New Roman" panose="02020603050405020304" pitchFamily="18" charset="0"/>
            </a:endParaRPr>
          </a:p>
          <a:p>
            <a:pPr marL="231775" indent="-231775" eaLnBrk="1" hangingPunct="1">
              <a:spcBef>
                <a:spcPct val="0"/>
              </a:spcBef>
              <a:defRPr/>
            </a:pPr>
            <a:r>
              <a:rPr lang="en-US" altLang="en-US" b="1" dirty="0" smtClean="0">
                <a:latin typeface="Times New Roman" panose="02020603050405020304" pitchFamily="18" charset="0"/>
                <a:cs typeface="Times New Roman" panose="02020603050405020304" pitchFamily="18" charset="0"/>
              </a:rPr>
              <a:t>2. Why is it a risk to the public?</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Food may be contaminated.</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Food may be too warm because the fridge is too full and doesn’t allow proper air circulation.</a:t>
            </a:r>
          </a:p>
          <a:p>
            <a:pPr marL="698500" lvl="1" indent="-231775" eaLnBrk="1" hangingPunct="1">
              <a:spcBef>
                <a:spcPct val="0"/>
              </a:spcBef>
              <a:buFont typeface="Calibri" pitchFamily="34" charset="0"/>
              <a:buAutoNum type="arabicPeriod"/>
              <a:defRPr/>
            </a:pPr>
            <a:endParaRPr lang="en-US" altLang="en-US" dirty="0" smtClean="0">
              <a:latin typeface="Times New Roman" panose="02020603050405020304" pitchFamily="18" charset="0"/>
              <a:cs typeface="Times New Roman" panose="02020603050405020304" pitchFamily="18" charset="0"/>
            </a:endParaRPr>
          </a:p>
          <a:p>
            <a:pPr marL="231775" indent="-231775" eaLnBrk="1" hangingPunct="1">
              <a:spcBef>
                <a:spcPct val="0"/>
              </a:spcBef>
              <a:defRPr/>
            </a:pPr>
            <a:r>
              <a:rPr lang="en-US" altLang="en-US" b="1" dirty="0" smtClean="0">
                <a:latin typeface="Times New Roman" panose="02020603050405020304" pitchFamily="18" charset="0"/>
                <a:cs typeface="Times New Roman" panose="02020603050405020304" pitchFamily="18" charset="0"/>
              </a:rPr>
              <a:t>3. How could the concern be fixed/ what could you change in the future?</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Discard any contaminated food.</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Replace non food grade containers.</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Label containers.</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Cover foods.</a:t>
            </a:r>
          </a:p>
          <a:p>
            <a:pPr marL="698500" lvl="1" indent="-231775" eaLnBrk="1" hangingPunct="1">
              <a:spcBef>
                <a:spcPct val="0"/>
              </a:spcBef>
              <a:buFont typeface="Arial" panose="020B0604020202020204" pitchFamily="34" charset="0"/>
              <a:buChar char="•"/>
              <a:defRPr/>
            </a:pPr>
            <a:r>
              <a:rPr lang="en-US" altLang="en-US" dirty="0" smtClean="0">
                <a:latin typeface="Times New Roman" panose="02020603050405020304" pitchFamily="18" charset="0"/>
                <a:cs typeface="Times New Roman" panose="02020603050405020304" pitchFamily="18" charset="0"/>
              </a:rPr>
              <a:t>Move some food to other fridge or freezer or change food delivery schedule, amounts ordered, etc.</a:t>
            </a:r>
          </a:p>
          <a:p>
            <a:pPr marL="698500" lvl="1" indent="-231775" eaLnBrk="1" hangingPunct="1">
              <a:spcBef>
                <a:spcPct val="0"/>
              </a:spcBef>
              <a:buFont typeface="Calibri" pitchFamily="34" charset="0"/>
              <a:buAutoNum type="arabicPeriod"/>
              <a:defRPr/>
            </a:pPr>
            <a:endParaRPr lang="en-US" altLang="en-US" dirty="0" smtClean="0">
              <a:latin typeface="Times New Roman" panose="02020603050405020304" pitchFamily="18" charset="0"/>
              <a:cs typeface="Times New Roman" panose="02020603050405020304" pitchFamily="18" charset="0"/>
            </a:endParaRPr>
          </a:p>
          <a:p>
            <a:pPr marL="231775" indent="-231775" eaLnBrk="1" hangingPunct="1">
              <a:spcBef>
                <a:spcPct val="0"/>
              </a:spcBef>
              <a:defRPr/>
            </a:pPr>
            <a:r>
              <a:rPr lang="en-US" altLang="en-US" dirty="0" smtClean="0">
                <a:latin typeface="Times New Roman" panose="02020603050405020304" pitchFamily="18" charset="0"/>
                <a:cs typeface="Times New Roman" panose="02020603050405020304" pitchFamily="18" charset="0"/>
              </a:rPr>
              <a:t> © AHS EPH</a:t>
            </a:r>
          </a:p>
          <a:p>
            <a:pPr marL="231775" indent="-231775">
              <a:defRPr/>
            </a:pPr>
            <a:endParaRPr lang="en-US" altLang="en-US" dirty="0" smtClean="0">
              <a:latin typeface="Times New Roman" panose="02020603050405020304" pitchFamily="18" charset="0"/>
              <a:cs typeface="Times New Roman" panose="02020603050405020304" pitchFamily="18" charset="0"/>
            </a:endParaRPr>
          </a:p>
          <a:p>
            <a:pPr eaLnBrk="1" hangingPunct="1">
              <a:spcBef>
                <a:spcPct val="0"/>
              </a:spcBef>
              <a:defRPr/>
            </a:pPr>
            <a:endParaRPr lang="en-CA" altLang="en-US" dirty="0" smtClean="0">
              <a:latin typeface="Times New Roman" panose="02020603050405020304" pitchFamily="18" charset="0"/>
              <a:cs typeface="Times New Roman" panose="02020603050405020304" pitchFamily="18" charset="0"/>
            </a:endParaRPr>
          </a:p>
          <a:p>
            <a:pPr marL="231775" indent="-231775" eaLnBrk="1" hangingPunct="1">
              <a:spcBef>
                <a:spcPct val="0"/>
              </a:spcBef>
              <a:defRPr/>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37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Copyright</a:t>
            </a:r>
            <a:r>
              <a:rPr lang="en-US" baseline="0" dirty="0" smtClean="0"/>
              <a:t> and Disclaimer information</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a:defRPr/>
            </a:pPr>
            <a:fld id="{57414F14-C132-481C-B6BA-C519113B2900}" type="slidenum">
              <a:rPr lang="en-US" smtClean="0"/>
              <a:pPr>
                <a:defRPr/>
              </a:pPr>
              <a:t>2</a:t>
            </a:fld>
            <a:endParaRPr lang="en-US"/>
          </a:p>
        </p:txBody>
      </p:sp>
    </p:spTree>
    <p:extLst>
      <p:ext uri="{BB962C8B-B14F-4D97-AF65-F5344CB8AC3E}">
        <p14:creationId xmlns:p14="http://schemas.microsoft.com/office/powerpoint/2010/main" val="172863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cs typeface="Times New Roman" panose="02020603050405020304" pitchFamily="18" charset="0"/>
              </a:rPr>
              <a:t>Next are some slides showing food safety violations. All pictures are from food facilities in Alberta.</a:t>
            </a:r>
          </a:p>
          <a:p>
            <a:pPr eaLnBrk="1" hangingPunct="1">
              <a:spcBef>
                <a:spcPct val="0"/>
              </a:spcBef>
            </a:pPr>
            <a:endParaRPr lang="en-US" altLang="en-US" smtClean="0">
              <a:latin typeface="Times New Roman" panose="02020603050405020304" pitchFamily="18" charset="0"/>
              <a:cs typeface="Times New Roman" panose="02020603050405020304" pitchFamily="18" charset="0"/>
            </a:endParaRPr>
          </a:p>
          <a:p>
            <a:pPr eaLnBrk="1" hangingPunct="1">
              <a:spcBef>
                <a:spcPct val="0"/>
              </a:spcBef>
            </a:pPr>
            <a:r>
              <a:rPr lang="en-US" altLang="en-US" b="1" smtClean="0">
                <a:latin typeface="Times New Roman" panose="02020603050405020304" pitchFamily="18" charset="0"/>
                <a:cs typeface="Times New Roman" panose="02020603050405020304" pitchFamily="18" charset="0"/>
              </a:rPr>
              <a:t>ACTIVITY: </a:t>
            </a:r>
          </a:p>
          <a:p>
            <a:pPr eaLnBrk="1" hangingPunct="1">
              <a:spcBef>
                <a:spcPct val="0"/>
              </a:spcBef>
            </a:pPr>
            <a:r>
              <a:rPr lang="en-US" altLang="en-US" smtClean="0">
                <a:latin typeface="Times New Roman" panose="02020603050405020304" pitchFamily="18" charset="0"/>
                <a:cs typeface="Times New Roman" panose="02020603050405020304" pitchFamily="18" charset="0"/>
              </a:rPr>
              <a:t>1. What is the food safety concern(s) in the picture?</a:t>
            </a:r>
          </a:p>
          <a:p>
            <a:pPr eaLnBrk="1" hangingPunct="1">
              <a:spcBef>
                <a:spcPct val="0"/>
              </a:spcBef>
            </a:pPr>
            <a:r>
              <a:rPr lang="en-US" altLang="en-US" smtClean="0">
                <a:latin typeface="Times New Roman" panose="02020603050405020304" pitchFamily="18" charset="0"/>
                <a:cs typeface="Times New Roman" panose="02020603050405020304" pitchFamily="18" charset="0"/>
              </a:rPr>
              <a:t>2. Why is it a risk to the public?</a:t>
            </a:r>
          </a:p>
          <a:p>
            <a:pPr eaLnBrk="1" hangingPunct="1">
              <a:spcBef>
                <a:spcPct val="0"/>
              </a:spcBef>
            </a:pPr>
            <a:r>
              <a:rPr lang="en-US" altLang="en-US" smtClean="0">
                <a:latin typeface="Times New Roman" panose="02020603050405020304" pitchFamily="18" charset="0"/>
                <a:cs typeface="Times New Roman" panose="02020603050405020304" pitchFamily="18" charset="0"/>
              </a:rPr>
              <a:t>3. How could the concern be fixed?</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F30AF2-D076-4313-9D86-E84F0369957F}" type="slidenum">
              <a:rPr lang="en-US" altLang="en-US" smtClean="0"/>
              <a:pPr/>
              <a:t>3</a:t>
            </a:fld>
            <a:endParaRPr lang="en-US" altLang="en-US" smtClean="0"/>
          </a:p>
        </p:txBody>
      </p:sp>
    </p:spTree>
    <p:extLst>
      <p:ext uri="{BB962C8B-B14F-4D97-AF65-F5344CB8AC3E}">
        <p14:creationId xmlns:p14="http://schemas.microsoft.com/office/powerpoint/2010/main" val="230392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dirty="0" smtClean="0">
                <a:latin typeface="Times New Roman" pitchFamily="18" charset="0"/>
                <a:cs typeface="Times New Roman" pitchFamily="18" charset="0"/>
              </a:rPr>
              <a:t>ACTIVITY: </a:t>
            </a:r>
          </a:p>
          <a:p>
            <a:pPr marL="228600" indent="-228600" eaLnBrk="1" hangingPunct="1">
              <a:spcBef>
                <a:spcPct val="0"/>
              </a:spcBef>
              <a:buFontTx/>
              <a:buAutoNum type="arabicPeriod"/>
              <a:defRPr/>
            </a:pPr>
            <a:r>
              <a:rPr lang="en-US" altLang="en-US" b="1" dirty="0" smtClean="0">
                <a:latin typeface="Times New Roman" pitchFamily="18" charset="0"/>
                <a:cs typeface="Times New Roman" pitchFamily="18" charset="0"/>
              </a:rPr>
              <a:t>What is the food safety concern(s) in the picture?</a:t>
            </a:r>
          </a:p>
          <a:p>
            <a:pPr marL="685800" lvl="1" indent="-228600" eaLnBrk="1" hangingPunct="1">
              <a:spcBef>
                <a:spcPct val="0"/>
              </a:spcBef>
              <a:buFont typeface="Arial" panose="020B0604020202020204" pitchFamily="34" charset="0"/>
              <a:buChar char="•"/>
              <a:defRPr/>
            </a:pPr>
            <a:r>
              <a:rPr lang="en-US" altLang="en-US" dirty="0" smtClean="0">
                <a:latin typeface="Times New Roman" pitchFamily="18" charset="0"/>
                <a:cs typeface="Times New Roman" pitchFamily="18" charset="0"/>
              </a:rPr>
              <a:t>mouse droppings</a:t>
            </a:r>
          </a:p>
          <a:p>
            <a:pPr eaLnBrk="1" hangingPunct="1">
              <a:spcBef>
                <a:spcPct val="0"/>
              </a:spcBef>
              <a:defRPr/>
            </a:pPr>
            <a:endParaRPr lang="en-US" altLang="en-US" dirty="0" smtClean="0">
              <a:latin typeface="Times New Roman" pitchFamily="18" charset="0"/>
              <a:cs typeface="Times New Roman" pitchFamily="18" charset="0"/>
            </a:endParaRPr>
          </a:p>
          <a:p>
            <a:pPr eaLnBrk="1" hangingPunct="1">
              <a:spcBef>
                <a:spcPct val="0"/>
              </a:spcBef>
              <a:defRPr/>
            </a:pPr>
            <a:r>
              <a:rPr lang="en-US" altLang="en-US" b="1" dirty="0" smtClean="0">
                <a:latin typeface="Times New Roman" pitchFamily="18" charset="0"/>
                <a:cs typeface="Times New Roman" pitchFamily="18" charset="0"/>
              </a:rPr>
              <a:t>2. Why is it a risk to the public?</a:t>
            </a:r>
          </a:p>
          <a:p>
            <a:pPr marL="628650" lvl="1" indent="-171450" eaLnBrk="1" hangingPunct="1">
              <a:spcBef>
                <a:spcPct val="0"/>
              </a:spcBef>
              <a:buFont typeface="Arial" panose="020B0604020202020204" pitchFamily="34" charset="0"/>
              <a:buChar char="•"/>
              <a:defRPr/>
            </a:pPr>
            <a:r>
              <a:rPr lang="en-US" altLang="en-US" dirty="0" smtClean="0">
                <a:latin typeface="Times New Roman" pitchFamily="18" charset="0"/>
                <a:cs typeface="Times New Roman" pitchFamily="18" charset="0"/>
              </a:rPr>
              <a:t>Mice and their droppings carry pathogens (disease-causing microbes/germs) which can then contaminate the food.</a:t>
            </a:r>
          </a:p>
          <a:p>
            <a:pPr eaLnBrk="1" hangingPunct="1">
              <a:spcBef>
                <a:spcPct val="0"/>
              </a:spcBef>
              <a:defRPr/>
            </a:pPr>
            <a:endParaRPr lang="en-US" altLang="en-US" b="1" dirty="0" smtClean="0">
              <a:latin typeface="Times New Roman" pitchFamily="18" charset="0"/>
              <a:cs typeface="Times New Roman" pitchFamily="18" charset="0"/>
            </a:endParaRPr>
          </a:p>
          <a:p>
            <a:pPr eaLnBrk="1" hangingPunct="1">
              <a:spcBef>
                <a:spcPct val="0"/>
              </a:spcBef>
              <a:defRPr/>
            </a:pPr>
            <a:r>
              <a:rPr lang="en-US" altLang="en-US" b="1" dirty="0" smtClean="0">
                <a:latin typeface="Times New Roman" pitchFamily="18" charset="0"/>
                <a:cs typeface="Times New Roman" pitchFamily="18" charset="0"/>
              </a:rPr>
              <a:t>3. How could you fix the concern?</a:t>
            </a:r>
          </a:p>
          <a:p>
            <a:pPr marL="628650" lvl="1" indent="-171450" eaLnBrk="1" hangingPunct="1">
              <a:spcBef>
                <a:spcPct val="0"/>
              </a:spcBef>
              <a:buFont typeface="Arial" panose="020B0604020202020204" pitchFamily="34" charset="0"/>
              <a:buChar char="•"/>
              <a:defRPr/>
            </a:pPr>
            <a:r>
              <a:rPr lang="en-US" altLang="en-US" dirty="0" smtClean="0">
                <a:latin typeface="Times New Roman" pitchFamily="18" charset="0"/>
                <a:cs typeface="Times New Roman" pitchFamily="18" charset="0"/>
              </a:rPr>
              <a:t>Droppings must be sprayed with a sanitizer solution like a mild bleach solution (100ppm bleach – ½ teaspoon of bleach in 1 liter of water) and wiped up using paper towel and gloves. Area should then be sanitized again</a:t>
            </a:r>
          </a:p>
          <a:p>
            <a:pPr marL="628650" lvl="1" indent="-171450" eaLnBrk="1" hangingPunct="1">
              <a:spcBef>
                <a:spcPct val="0"/>
              </a:spcBef>
              <a:buFont typeface="Arial" panose="020B0604020202020204" pitchFamily="34" charset="0"/>
              <a:buChar char="•"/>
              <a:defRPr/>
            </a:pPr>
            <a:r>
              <a:rPr lang="en-US" altLang="en-US" dirty="0" smtClean="0">
                <a:latin typeface="Times New Roman" pitchFamily="18" charset="0"/>
                <a:cs typeface="Times New Roman" pitchFamily="18" charset="0"/>
              </a:rPr>
              <a:t>All areas must be cleaned and sanitized.</a:t>
            </a:r>
          </a:p>
          <a:p>
            <a:pPr marL="628650" lvl="1" indent="-171450" eaLnBrk="1" hangingPunct="1">
              <a:spcBef>
                <a:spcPct val="0"/>
              </a:spcBef>
              <a:buFont typeface="Arial" panose="020B0604020202020204" pitchFamily="34" charset="0"/>
              <a:buChar char="•"/>
              <a:defRPr/>
            </a:pPr>
            <a:r>
              <a:rPr lang="en-US" altLang="en-US" dirty="0" smtClean="0">
                <a:latin typeface="Times New Roman" pitchFamily="18" charset="0"/>
                <a:cs typeface="Times New Roman" pitchFamily="18" charset="0"/>
              </a:rPr>
              <a:t>Any contaminated food must be discarded.</a:t>
            </a:r>
          </a:p>
          <a:p>
            <a:pPr marL="628650" lvl="1" indent="-171450" eaLnBrk="1" hangingPunct="1">
              <a:spcBef>
                <a:spcPct val="0"/>
              </a:spcBef>
              <a:buFont typeface="Arial" panose="020B0604020202020204" pitchFamily="34" charset="0"/>
              <a:buChar char="•"/>
              <a:defRPr/>
            </a:pPr>
            <a:r>
              <a:rPr lang="en-US" altLang="en-US" dirty="0" smtClean="0">
                <a:latin typeface="Times New Roman" pitchFamily="18" charset="0"/>
                <a:cs typeface="Times New Roman" pitchFamily="18" charset="0"/>
              </a:rPr>
              <a:t>You must hire a pest control operator to deal with an infestation.</a:t>
            </a:r>
          </a:p>
          <a:p>
            <a:pPr marL="628650" lvl="1" indent="-171450" eaLnBrk="1" hangingPunct="1">
              <a:spcBef>
                <a:spcPct val="0"/>
              </a:spcBef>
              <a:buFont typeface="Arial" panose="020B0604020202020204" pitchFamily="34" charset="0"/>
              <a:buChar char="•"/>
              <a:defRPr/>
            </a:pPr>
            <a:r>
              <a:rPr lang="en-US" altLang="en-US" dirty="0" smtClean="0">
                <a:latin typeface="Times New Roman" pitchFamily="18" charset="0"/>
                <a:cs typeface="Times New Roman" pitchFamily="18" charset="0"/>
              </a:rPr>
              <a:t>In severe cases, the food facility would be closed.</a:t>
            </a:r>
          </a:p>
          <a:p>
            <a:pPr>
              <a:defRPr/>
            </a:pPr>
            <a:endParaRPr lang="en-US" altLang="en-US" dirty="0" smtClean="0">
              <a:latin typeface="Times New Roman" pitchFamily="18" charset="0"/>
              <a:cs typeface="Times New Roman" pitchFamily="18" charset="0"/>
            </a:endParaRPr>
          </a:p>
          <a:p>
            <a:pPr>
              <a:defRPr/>
            </a:pPr>
            <a:r>
              <a:rPr lang="en-US" altLang="en-US" dirty="0" smtClean="0">
                <a:latin typeface="Times New Roman" pitchFamily="18" charset="0"/>
                <a:cs typeface="Times New Roman" pitchFamily="18" charset="0"/>
              </a:rPr>
              <a:t>© AHS EPH</a:t>
            </a:r>
          </a:p>
          <a:p>
            <a:pPr eaLnBrk="1" hangingPunct="1">
              <a:spcBef>
                <a:spcPct val="0"/>
              </a:spcBef>
              <a:defRPr/>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3B16BC-B125-431A-8F68-A3054F8F497D}" type="slidenum">
              <a:rPr lang="en-US" altLang="en-US" smtClean="0"/>
              <a:pPr/>
              <a:t>4</a:t>
            </a:fld>
            <a:endParaRPr lang="en-US" altLang="en-US" smtClean="0"/>
          </a:p>
        </p:txBody>
      </p:sp>
    </p:spTree>
    <p:extLst>
      <p:ext uri="{BB962C8B-B14F-4D97-AF65-F5344CB8AC3E}">
        <p14:creationId xmlns:p14="http://schemas.microsoft.com/office/powerpoint/2010/main" val="337952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2943" indent="-232943" eaLnBrk="1" fontAlgn="auto" hangingPunct="1">
              <a:spcBef>
                <a:spcPts val="0"/>
              </a:spcBef>
              <a:spcAft>
                <a:spcPts val="0"/>
              </a:spcAft>
              <a:buFontTx/>
              <a:buAutoNum type="arabicPeriod"/>
              <a:defRPr/>
            </a:pPr>
            <a:r>
              <a:rPr lang="en-US" b="1" dirty="0" smtClean="0">
                <a:latin typeface="Times New Roman" panose="02020603050405020304" pitchFamily="18" charset="0"/>
                <a:cs typeface="Times New Roman" panose="02020603050405020304" pitchFamily="18" charset="0"/>
              </a:rPr>
              <a:t>What is the food safety concern(s) in the picture?</a:t>
            </a:r>
          </a:p>
          <a:p>
            <a:pPr marL="690143"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There is a cockroach in the sugar bowl.</a:t>
            </a:r>
          </a:p>
          <a:p>
            <a:pPr marL="690143"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The bowl and spoon are dirty.</a:t>
            </a:r>
          </a:p>
          <a:p>
            <a:pPr marL="174708" indent="-174708" eaLnBrk="1" fontAlgn="auto" hangingPunct="1">
              <a:spcBef>
                <a:spcPts val="0"/>
              </a:spcBef>
              <a:spcAft>
                <a:spcPts val="0"/>
              </a:spcAft>
              <a:buFontTx/>
              <a:buChar char="-"/>
              <a:defRPr/>
            </a:pPr>
            <a:endParaRPr lang="en-US" dirty="0" smtClean="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b="1" dirty="0" smtClean="0">
                <a:latin typeface="Times New Roman" panose="02020603050405020304" pitchFamily="18" charset="0"/>
                <a:cs typeface="Times New Roman" panose="02020603050405020304" pitchFamily="18" charset="0"/>
              </a:rPr>
              <a:t>2. Why is it a risk to the public?</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Cockroaches can carry pathogens such as Salmonella.</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Contaminated containers and utensils can contaminate food.</a:t>
            </a:r>
          </a:p>
          <a:p>
            <a:pPr eaLnBrk="1" fontAlgn="auto" hangingPunct="1">
              <a:spcBef>
                <a:spcPts val="0"/>
              </a:spcBef>
              <a:spcAft>
                <a:spcPts val="0"/>
              </a:spcAft>
              <a:defRPr/>
            </a:pPr>
            <a:endParaRPr lang="en-US" dirty="0" smtClean="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b="1" dirty="0" smtClean="0">
                <a:latin typeface="Times New Roman" panose="02020603050405020304" pitchFamily="18" charset="0"/>
                <a:cs typeface="Times New Roman" panose="02020603050405020304" pitchFamily="18" charset="0"/>
              </a:rPr>
              <a:t>3. How could the concern be fixed?</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Sugar must be discarded.</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Bowl and spoon must be washed.</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 system for washing food containers, equipment and utensils must be established.</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Pest control operator must be called immediately to remedy the cockroach infestation (often closure is needed to eliminate the infestation).</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All food contact surfaces must be cleaned and sanitized.</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Any contaminated food must be discarded.</a:t>
            </a:r>
          </a:p>
          <a:p>
            <a:pPr>
              <a:defRPr/>
            </a:pPr>
            <a:endParaRPr lang="en-US" dirty="0" smtClean="0">
              <a:latin typeface="Times New Roman" panose="02020603050405020304" pitchFamily="18" charset="0"/>
              <a:cs typeface="Times New Roman" panose="02020603050405020304" pitchFamily="18" charset="0"/>
            </a:endParaRPr>
          </a:p>
          <a:p>
            <a:pPr>
              <a:defRPr/>
            </a:pPr>
            <a:r>
              <a:rPr lang="en-US" dirty="0" smtClean="0">
                <a:latin typeface="Times New Roman" panose="02020603050405020304" pitchFamily="18" charset="0"/>
                <a:cs typeface="Times New Roman" panose="02020603050405020304" pitchFamily="18" charset="0"/>
              </a:rPr>
              <a:t>© AHS EPH</a:t>
            </a:r>
          </a:p>
          <a:p>
            <a:pPr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5F3808-E538-4E69-A741-9AE97984FC1D}" type="slidenum">
              <a:rPr lang="en-US" altLang="en-US" smtClean="0"/>
              <a:pPr/>
              <a:t>5</a:t>
            </a:fld>
            <a:endParaRPr lang="en-US" altLang="en-US" smtClean="0"/>
          </a:p>
        </p:txBody>
      </p:sp>
    </p:spTree>
    <p:extLst>
      <p:ext uri="{BB962C8B-B14F-4D97-AF65-F5344CB8AC3E}">
        <p14:creationId xmlns:p14="http://schemas.microsoft.com/office/powerpoint/2010/main" val="121994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cs typeface="Times New Roman" panose="02020603050405020304" pitchFamily="18" charset="0"/>
              </a:rPr>
              <a:t>Follow up from previous slide: this picture shows a huge infestation of cockroaches.</a:t>
            </a:r>
          </a:p>
          <a:p>
            <a:pPr eaLnBrk="1" hangingPunct="1">
              <a:spcBef>
                <a:spcPct val="0"/>
              </a:spcBef>
            </a:pPr>
            <a:endParaRPr lang="en-US" altLang="en-US" smtClean="0">
              <a:latin typeface="Times New Roman" panose="02020603050405020304" pitchFamily="18" charset="0"/>
              <a:cs typeface="Times New Roman" panose="02020603050405020304" pitchFamily="18" charset="0"/>
            </a:endParaRPr>
          </a:p>
          <a:p>
            <a:pPr eaLnBrk="1" hangingPunct="1">
              <a:spcBef>
                <a:spcPct val="0"/>
              </a:spcBef>
            </a:pPr>
            <a:r>
              <a:rPr lang="en-US" altLang="en-US" smtClean="0">
                <a:latin typeface="Times New Roman" panose="02020603050405020304" pitchFamily="18" charset="0"/>
                <a:cs typeface="Times New Roman" panose="02020603050405020304" pitchFamily="18" charset="0"/>
              </a:rPr>
              <a:t>© AHS EPH</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0AEC3B5-5778-4C37-B36D-DBB56EE54980}" type="slidenum">
              <a:rPr lang="en-US" altLang="en-US" smtClean="0"/>
              <a:pPr/>
              <a:t>6</a:t>
            </a:fld>
            <a:endParaRPr lang="en-US" altLang="en-US" smtClean="0"/>
          </a:p>
        </p:txBody>
      </p:sp>
    </p:spTree>
    <p:extLst>
      <p:ext uri="{BB962C8B-B14F-4D97-AF65-F5344CB8AC3E}">
        <p14:creationId xmlns:p14="http://schemas.microsoft.com/office/powerpoint/2010/main" val="231524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2943" indent="-232943" eaLnBrk="1" fontAlgn="auto" hangingPunct="1">
              <a:spcBef>
                <a:spcPts val="0"/>
              </a:spcBef>
              <a:spcAft>
                <a:spcPts val="0"/>
              </a:spcAft>
              <a:buFontTx/>
              <a:buAutoNum type="arabicPeriod"/>
              <a:defRPr/>
            </a:pPr>
            <a:r>
              <a:rPr lang="en-US" b="1" dirty="0" smtClean="0">
                <a:latin typeface="Times New Roman" panose="02020603050405020304" pitchFamily="18" charset="0"/>
                <a:cs typeface="Times New Roman" panose="02020603050405020304" pitchFamily="18" charset="0"/>
              </a:rPr>
              <a:t>What is the food safety concern(s) in the picture?</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There are large amounts of perishable foods (chicken) left at room temperature uncovered and exposed to contamination.</a:t>
            </a:r>
            <a:endParaRPr lang="en-US" b="1" dirty="0" smtClean="0">
              <a:latin typeface="Times New Roman" panose="02020603050405020304" pitchFamily="18" charset="0"/>
              <a:cs typeface="Times New Roman" panose="02020603050405020304" pitchFamily="18" charset="0"/>
            </a:endParaRPr>
          </a:p>
          <a:p>
            <a:pPr marL="174708" indent="-174708" eaLnBrk="1" fontAlgn="auto" hangingPunct="1">
              <a:spcBef>
                <a:spcPts val="0"/>
              </a:spcBef>
              <a:spcAft>
                <a:spcPts val="0"/>
              </a:spcAft>
              <a:buFontTx/>
              <a:buChar char="-"/>
              <a:defRPr/>
            </a:pPr>
            <a:endParaRPr lang="en-US" dirty="0" smtClean="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b="1" dirty="0" smtClean="0">
                <a:latin typeface="Times New Roman" panose="02020603050405020304" pitchFamily="18" charset="0"/>
                <a:cs typeface="Times New Roman" panose="02020603050405020304" pitchFamily="18" charset="0"/>
              </a:rPr>
              <a:t>2. Why is it a risk to the public?</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Bacteria will grow to large numbers.</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Chicken is easily contaminated.</a:t>
            </a:r>
          </a:p>
          <a:p>
            <a:pPr eaLnBrk="1" fontAlgn="auto" hangingPunct="1">
              <a:spcBef>
                <a:spcPts val="0"/>
              </a:spcBef>
              <a:spcAft>
                <a:spcPts val="0"/>
              </a:spcAft>
              <a:defRPr/>
            </a:pPr>
            <a:endParaRPr lang="en-US" dirty="0" smtClean="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b="1" dirty="0" smtClean="0">
                <a:latin typeface="Times New Roman" panose="02020603050405020304" pitchFamily="18" charset="0"/>
                <a:cs typeface="Times New Roman" panose="02020603050405020304" pitchFamily="18" charset="0"/>
              </a:rPr>
              <a:t>3. How could the concern be fixed?</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Place chicken in food safety containers and cover.</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Move chicken to fridge or freezer.</a:t>
            </a:r>
          </a:p>
          <a:p>
            <a:pPr marL="628650" lvl="1" indent="-171450"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Discard the food if necessary.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  © AHS EPH</a:t>
            </a:r>
          </a:p>
          <a:p>
            <a:pPr>
              <a:defRPr/>
            </a:pPr>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0A3C505-37B2-4CD2-8E45-D7C0FE760047}" type="slidenum">
              <a:rPr lang="en-CA" altLang="en-US" smtClean="0"/>
              <a:pPr/>
              <a:t>7</a:t>
            </a:fld>
            <a:endParaRPr lang="en-CA" altLang="en-US" smtClean="0"/>
          </a:p>
        </p:txBody>
      </p:sp>
    </p:spTree>
    <p:extLst>
      <p:ext uri="{BB962C8B-B14F-4D97-AF65-F5344CB8AC3E}">
        <p14:creationId xmlns:p14="http://schemas.microsoft.com/office/powerpoint/2010/main" val="110880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cs typeface="Times New Roman" panose="02020603050405020304" pitchFamily="18" charset="0"/>
              </a:rPr>
              <a:t>Follow-up from previous slide: ~ $100,000  worth of product discarded. </a:t>
            </a:r>
          </a:p>
          <a:p>
            <a:pPr eaLnBrk="1" hangingPunct="1">
              <a:spcBef>
                <a:spcPct val="0"/>
              </a:spcBef>
            </a:pPr>
            <a:endParaRPr lang="en-US" altLang="en-US" smtClean="0">
              <a:latin typeface="Times New Roman" panose="02020603050405020304" pitchFamily="18" charset="0"/>
              <a:cs typeface="Times New Roman" panose="02020603050405020304" pitchFamily="18" charset="0"/>
            </a:endParaRPr>
          </a:p>
          <a:p>
            <a:pPr eaLnBrk="1" hangingPunct="1">
              <a:spcBef>
                <a:spcPct val="0"/>
              </a:spcBef>
            </a:pPr>
            <a:r>
              <a:rPr lang="en-US" altLang="en-US" smtClean="0">
                <a:latin typeface="Times New Roman" panose="02020603050405020304" pitchFamily="18" charset="0"/>
                <a:cs typeface="Times New Roman" panose="02020603050405020304" pitchFamily="18" charset="0"/>
              </a:rPr>
              <a:t>Photo: © AHS EPH</a:t>
            </a:r>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F3B658-1177-4107-844D-B6FB591CEB67}" type="slidenum">
              <a:rPr lang="en-CA" altLang="en-US" smtClean="0"/>
              <a:pPr/>
              <a:t>8</a:t>
            </a:fld>
            <a:endParaRPr lang="en-CA" altLang="en-US" smtClean="0"/>
          </a:p>
        </p:txBody>
      </p:sp>
    </p:spTree>
    <p:extLst>
      <p:ext uri="{BB962C8B-B14F-4D97-AF65-F5344CB8AC3E}">
        <p14:creationId xmlns:p14="http://schemas.microsoft.com/office/powerpoint/2010/main" val="373891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latin typeface="Times New Roman" panose="02020603050405020304" pitchFamily="18" charset="0"/>
                <a:cs typeface="Times New Roman" panose="02020603050405020304" pitchFamily="18" charset="0"/>
              </a:rPr>
              <a:t>Context: this was an outdoor, summer festival with hundreds of attendees.</a:t>
            </a:r>
          </a:p>
          <a:p>
            <a:pPr>
              <a:defRPr/>
            </a:pPr>
            <a:endParaRPr lang="en-US" b="1" dirty="0" smtClean="0">
              <a:latin typeface="Times New Roman" panose="02020603050405020304" pitchFamily="18" charset="0"/>
              <a:cs typeface="Times New Roman" panose="02020603050405020304" pitchFamily="18" charset="0"/>
            </a:endParaRPr>
          </a:p>
          <a:p>
            <a:pPr marL="232943" indent="-232943" eaLnBrk="1" fontAlgn="auto" hangingPunct="1">
              <a:spcBef>
                <a:spcPts val="0"/>
              </a:spcBef>
              <a:spcAft>
                <a:spcPts val="0"/>
              </a:spcAft>
              <a:buFontTx/>
              <a:buAutoNum type="arabicPeriod"/>
              <a:defRPr/>
            </a:pPr>
            <a:r>
              <a:rPr lang="en-US" b="1" dirty="0" smtClean="0">
                <a:latin typeface="Times New Roman" panose="02020603050405020304" pitchFamily="18" charset="0"/>
                <a:cs typeface="Times New Roman" panose="02020603050405020304" pitchFamily="18" charset="0"/>
              </a:rPr>
              <a:t>What is the food safety concern(s) in the picture?</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is being held in the Danger Zone (4°C – 60°C).</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is being held in old cardboard boxes.</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is uncovered.</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is being served using bare hands and a cup without a handle.</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handlers are wearing jewelry.</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handlers are wearing loose clothing.</a:t>
            </a:r>
          </a:p>
          <a:p>
            <a:pPr marL="698830" lvl="1" indent="-232943" eaLnBrk="1" fontAlgn="auto" hangingPunct="1">
              <a:spcBef>
                <a:spcPts val="0"/>
              </a:spcBef>
              <a:spcAft>
                <a:spcPts val="0"/>
              </a:spcAft>
              <a:buFontTx/>
              <a:buAutoNum type="arabicPeriod"/>
              <a:defRPr/>
            </a:pPr>
            <a:endParaRPr lang="en-US" b="1" dirty="0" smtClean="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b="1" dirty="0" smtClean="0">
                <a:latin typeface="Times New Roman" panose="02020603050405020304" pitchFamily="18" charset="0"/>
                <a:cs typeface="Times New Roman" panose="02020603050405020304" pitchFamily="18" charset="0"/>
              </a:rPr>
              <a:t>2. Why is it a risk to the public?</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Bacteria will grow quickly in the food.</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could be contaminated from the old cardboard boxes.</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could be easily contaminated by flies and people.</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could easily be contaminated by the food handlers hands.</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could be easily contaminated by the jewelry.</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Food could be easily contaminated by loose clothing.</a:t>
            </a:r>
          </a:p>
          <a:p>
            <a:pPr marL="698830" lvl="1" indent="-232943" eaLnBrk="1" fontAlgn="auto" hangingPunct="1">
              <a:spcBef>
                <a:spcPts val="0"/>
              </a:spcBef>
              <a:spcAft>
                <a:spcPts val="0"/>
              </a:spcAft>
              <a:buFont typeface="+mj-lt"/>
              <a:buAutoNum type="arabicPeriod"/>
              <a:defRPr/>
            </a:pPr>
            <a:endParaRPr lang="en-US" dirty="0" smtClean="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b="1" dirty="0" smtClean="0">
                <a:latin typeface="Times New Roman" panose="02020603050405020304" pitchFamily="18" charset="0"/>
                <a:cs typeface="Times New Roman" panose="02020603050405020304" pitchFamily="18" charset="0"/>
              </a:rPr>
              <a:t>3. How could the concern be fixed/ what could you change in the future?</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Discard the food. In the future, ensure food is kept in food grade equipment/containers with proper heat control. Chafing dishes would be a good option.</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Cover the food.</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Use gloves and utensils with handles while serving food.</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Remove jewelry.</a:t>
            </a:r>
          </a:p>
          <a:p>
            <a:pPr marL="698830" lvl="1" indent="-232943" eaLnBrk="1" fontAlgn="auto" hangingPunct="1">
              <a:spcBef>
                <a:spcPts val="0"/>
              </a:spcBef>
              <a:spcAft>
                <a:spcPts val="0"/>
              </a:spcAft>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Remove loose clothing (scarves, etc.).</a:t>
            </a:r>
          </a:p>
          <a:p>
            <a:pPr>
              <a:defRPr/>
            </a:pPr>
            <a:r>
              <a:rPr lang="en-US" dirty="0" smtClean="0">
                <a:latin typeface="Times New Roman" panose="02020603050405020304" pitchFamily="18" charset="0"/>
                <a:cs typeface="Times New Roman" panose="02020603050405020304" pitchFamily="18" charset="0"/>
              </a:rPr>
              <a:t>© AHS EPH</a:t>
            </a:r>
          </a:p>
          <a:p>
            <a:pPr>
              <a:defRPr/>
            </a:pPr>
            <a:endParaRPr lang="en-US" dirty="0">
              <a:latin typeface="Times New Roman" panose="02020603050405020304" pitchFamily="18" charset="0"/>
              <a:cs typeface="Times New Roman" panose="02020603050405020304" pitchFamily="18"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EEF320-0380-458F-A95A-74D9D1457503}" type="slidenum">
              <a:rPr lang="en-US" altLang="en-US" smtClean="0"/>
              <a:pPr/>
              <a:t>9</a:t>
            </a:fld>
            <a:endParaRPr lang="en-US" altLang="en-US" smtClean="0"/>
          </a:p>
        </p:txBody>
      </p:sp>
    </p:spTree>
    <p:extLst>
      <p:ext uri="{BB962C8B-B14F-4D97-AF65-F5344CB8AC3E}">
        <p14:creationId xmlns:p14="http://schemas.microsoft.com/office/powerpoint/2010/main" val="2494186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43" descr="template power point_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88"/>
            <a:ext cx="9144000"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6"/>
          <p:cNvSpPr>
            <a:spLocks noChangeArrowheads="1"/>
          </p:cNvSpPr>
          <p:nvPr/>
        </p:nvSpPr>
        <p:spPr bwMode="auto">
          <a:xfrm>
            <a:off x="549275" y="1535113"/>
            <a:ext cx="8034338" cy="995362"/>
          </a:xfrm>
          <a:prstGeom prst="rect">
            <a:avLst/>
          </a:prstGeom>
          <a:solidFill>
            <a:srgbClr val="DDDDDD"/>
          </a:solidFill>
          <a:ln w="76200">
            <a:solidFill>
              <a:srgbClr val="00B173"/>
            </a:solidFill>
            <a:miter lim="800000"/>
            <a:headEnd/>
            <a:tailEnd/>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defRPr/>
            </a:pPr>
            <a:endParaRPr lang="en-US" altLang="en-US" sz="2400" smtClean="0"/>
          </a:p>
        </p:txBody>
      </p:sp>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5384" name="Rectangle 24"/>
          <p:cNvSpPr>
            <a:spLocks noGrp="1" noChangeArrowheads="1"/>
          </p:cNvSpPr>
          <p:nvPr>
            <p:ph type="ctrTitle" sz="quarter"/>
          </p:nvPr>
        </p:nvSpPr>
        <p:spPr>
          <a:xfrm>
            <a:off x="574675" y="1292226"/>
            <a:ext cx="7996239" cy="1470025"/>
          </a:xfrm>
        </p:spPr>
        <p:txBody>
          <a:bodyPr/>
          <a:lstStyle>
            <a:lvl1pPr marL="0" algn="ctr">
              <a:defRPr/>
            </a:lvl1pPr>
          </a:lstStyle>
          <a:p>
            <a:r>
              <a:rPr lang="en-US" smtClean="0"/>
              <a:t>Click to edit Master title style</a:t>
            </a:r>
            <a:endParaRPr lang="en-US"/>
          </a:p>
        </p:txBody>
      </p:sp>
    </p:spTree>
    <p:extLst>
      <p:ext uri="{BB962C8B-B14F-4D97-AF65-F5344CB8AC3E}">
        <p14:creationId xmlns:p14="http://schemas.microsoft.com/office/powerpoint/2010/main" val="411562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panose="020B0604020202020204" pitchFamily="34" charset="0"/>
              </a:defRPr>
            </a:lvl1pPr>
          </a:lstStyle>
          <a:p>
            <a:pPr>
              <a:defRPr/>
            </a:pPr>
            <a:fld id="{C4921B4F-6E96-4D99-8DE5-34C33AC06D8B}" type="datetimeFigureOut">
              <a:rPr lang="en-CA"/>
              <a:pPr>
                <a:defRPr/>
              </a:pPr>
              <a:t>19/06/2018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panose="020B0604020202020204" pitchFamily="34" charset="0"/>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2B49151-A3DD-4D4A-A6D6-6A7EA35DAD03}" type="slidenum">
              <a:rPr lang="en-CA" altLang="en-US"/>
              <a:pPr>
                <a:defRPr/>
              </a:pPr>
              <a:t>‹#›</a:t>
            </a:fld>
            <a:endParaRPr lang="en-CA" altLang="en-US"/>
          </a:p>
        </p:txBody>
      </p:sp>
    </p:spTree>
    <p:extLst>
      <p:ext uri="{BB962C8B-B14F-4D97-AF65-F5344CB8AC3E}">
        <p14:creationId xmlns:p14="http://schemas.microsoft.com/office/powerpoint/2010/main" val="266726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panose="020B0604020202020204" pitchFamily="34" charset="0"/>
              </a:defRPr>
            </a:lvl1pPr>
          </a:lstStyle>
          <a:p>
            <a:pPr>
              <a:defRPr/>
            </a:pPr>
            <a:fld id="{22C05F5A-6066-4314-B05F-BD0E0A9F813B}" type="datetimeFigureOut">
              <a:rPr lang="en-CA"/>
              <a:pPr>
                <a:defRPr/>
              </a:pPr>
              <a:t>19/06/2018</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panose="020B0604020202020204" pitchFamily="34" charset="0"/>
              </a:defRPr>
            </a:lvl1pPr>
          </a:lstStyle>
          <a:p>
            <a:pPr>
              <a:defRPr/>
            </a:pPr>
            <a:endParaRPr lang="en-CA"/>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A89518E-0CD2-4274-A13C-F36B410934F7}" type="slidenum">
              <a:rPr lang="en-CA" altLang="en-US"/>
              <a:pPr>
                <a:defRPr/>
              </a:pPr>
              <a:t>‹#›</a:t>
            </a:fld>
            <a:endParaRPr lang="en-CA" altLang="en-US"/>
          </a:p>
        </p:txBody>
      </p:sp>
    </p:spTree>
    <p:extLst>
      <p:ext uri="{BB962C8B-B14F-4D97-AF65-F5344CB8AC3E}">
        <p14:creationId xmlns:p14="http://schemas.microsoft.com/office/powerpoint/2010/main" val="383217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panose="020B0604020202020204" pitchFamily="34" charset="0"/>
              </a:defRPr>
            </a:lvl1pPr>
          </a:lstStyle>
          <a:p>
            <a:pPr>
              <a:defRPr/>
            </a:pPr>
            <a:fld id="{29B6D389-8609-4494-BC67-5D03EB4FAC32}" type="datetimeFigureOut">
              <a:rPr lang="en-CA"/>
              <a:pPr>
                <a:defRPr/>
              </a:pPr>
              <a:t>19/06/2018</a:t>
            </a:fld>
            <a:endParaRPr lang="en-CA"/>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panose="020B0604020202020204" pitchFamily="34" charset="0"/>
              </a:defRPr>
            </a:lvl1pPr>
          </a:lstStyle>
          <a:p>
            <a:pPr>
              <a:defRPr/>
            </a:pPr>
            <a:endParaRPr lang="en-CA"/>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925E4FA-17C8-434E-A694-83935A378854}" type="slidenum">
              <a:rPr lang="en-CA" altLang="en-US"/>
              <a:pPr>
                <a:defRPr/>
              </a:pPr>
              <a:t>‹#›</a:t>
            </a:fld>
            <a:endParaRPr lang="en-CA" altLang="en-US"/>
          </a:p>
        </p:txBody>
      </p:sp>
    </p:spTree>
    <p:extLst>
      <p:ext uri="{BB962C8B-B14F-4D97-AF65-F5344CB8AC3E}">
        <p14:creationId xmlns:p14="http://schemas.microsoft.com/office/powerpoint/2010/main" val="4141098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8" descr="template power point_insi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8588"/>
            <a:ext cx="9144000"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6"/>
          <p:cNvSpPr>
            <a:spLocks noGrp="1" noChangeArrowheads="1"/>
          </p:cNvSpPr>
          <p:nvPr>
            <p:ph type="title"/>
          </p:nvPr>
        </p:nvSpPr>
        <p:spPr bwMode="auto">
          <a:xfrm>
            <a:off x="0" y="766763"/>
            <a:ext cx="8631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7"/>
          <p:cNvSpPr>
            <a:spLocks noGrp="1" noChangeArrowheads="1"/>
          </p:cNvSpPr>
          <p:nvPr>
            <p:ph type="body" idx="1"/>
          </p:nvPr>
        </p:nvSpPr>
        <p:spPr bwMode="auto">
          <a:xfrm>
            <a:off x="531813" y="2057400"/>
            <a:ext cx="811847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 Box 28"/>
          <p:cNvSpPr txBox="1">
            <a:spLocks noChangeArrowheads="1"/>
          </p:cNvSpPr>
          <p:nvPr/>
        </p:nvSpPr>
        <p:spPr bwMode="auto">
          <a:xfrm>
            <a:off x="8340725" y="628491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50000"/>
              </a:spcBef>
              <a:defRPr/>
            </a:pPr>
            <a:fld id="{B36C7259-2CA9-4368-98E7-9CAB6BA61099}" type="slidenum">
              <a:rPr lang="en-CA" altLang="en-US" smtClean="0">
                <a:solidFill>
                  <a:schemeClr val="bg1"/>
                </a:solidFill>
              </a:rPr>
              <a:pPr algn="ctr">
                <a:spcBef>
                  <a:spcPct val="50000"/>
                </a:spcBef>
                <a:defRPr/>
              </a:pPr>
              <a:t>‹#›</a:t>
            </a:fld>
            <a:endParaRPr lang="en-CA" altLang="en-US"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marL="444500" algn="l" rtl="0" eaLnBrk="0" fontAlgn="base" hangingPunct="0">
        <a:spcBef>
          <a:spcPct val="0"/>
        </a:spcBef>
        <a:spcAft>
          <a:spcPct val="0"/>
        </a:spcAft>
        <a:defRPr sz="3600" b="1">
          <a:solidFill>
            <a:srgbClr val="0065BD"/>
          </a:solidFill>
          <a:latin typeface="+mj-lt"/>
          <a:ea typeface="+mj-ea"/>
          <a:cs typeface="+mj-cs"/>
        </a:defRPr>
      </a:lvl1pPr>
      <a:lvl2pPr marL="444500" algn="l" rtl="0" eaLnBrk="0" fontAlgn="base" hangingPunct="0">
        <a:spcBef>
          <a:spcPct val="0"/>
        </a:spcBef>
        <a:spcAft>
          <a:spcPct val="0"/>
        </a:spcAft>
        <a:defRPr sz="3600" b="1">
          <a:solidFill>
            <a:srgbClr val="0065BD"/>
          </a:solidFill>
          <a:latin typeface="Arial" charset="0"/>
        </a:defRPr>
      </a:lvl2pPr>
      <a:lvl3pPr marL="444500" algn="l" rtl="0" eaLnBrk="0" fontAlgn="base" hangingPunct="0">
        <a:spcBef>
          <a:spcPct val="0"/>
        </a:spcBef>
        <a:spcAft>
          <a:spcPct val="0"/>
        </a:spcAft>
        <a:defRPr sz="3600" b="1">
          <a:solidFill>
            <a:srgbClr val="0065BD"/>
          </a:solidFill>
          <a:latin typeface="Arial" charset="0"/>
        </a:defRPr>
      </a:lvl3pPr>
      <a:lvl4pPr marL="444500" algn="l" rtl="0" eaLnBrk="0" fontAlgn="base" hangingPunct="0">
        <a:spcBef>
          <a:spcPct val="0"/>
        </a:spcBef>
        <a:spcAft>
          <a:spcPct val="0"/>
        </a:spcAft>
        <a:defRPr sz="3600" b="1">
          <a:solidFill>
            <a:srgbClr val="0065BD"/>
          </a:solidFill>
          <a:latin typeface="Arial" charset="0"/>
        </a:defRPr>
      </a:lvl4pPr>
      <a:lvl5pPr marL="444500" algn="l" rtl="0" eaLnBrk="0" fontAlgn="base" hangingPunct="0">
        <a:spcBef>
          <a:spcPct val="0"/>
        </a:spcBef>
        <a:spcAft>
          <a:spcPct val="0"/>
        </a:spcAft>
        <a:defRPr sz="3600" b="1">
          <a:solidFill>
            <a:srgbClr val="0065BD"/>
          </a:solidFill>
          <a:latin typeface="Arial" charset="0"/>
        </a:defRPr>
      </a:lvl5pPr>
      <a:lvl6pPr marL="901700" algn="l" rtl="0" eaLnBrk="1" fontAlgn="base" hangingPunct="1">
        <a:spcBef>
          <a:spcPct val="0"/>
        </a:spcBef>
        <a:spcAft>
          <a:spcPct val="0"/>
        </a:spcAft>
        <a:defRPr sz="3600" b="1">
          <a:solidFill>
            <a:srgbClr val="0065BD"/>
          </a:solidFill>
          <a:latin typeface="Arial" charset="0"/>
        </a:defRPr>
      </a:lvl6pPr>
      <a:lvl7pPr marL="1358900" algn="l" rtl="0" eaLnBrk="1" fontAlgn="base" hangingPunct="1">
        <a:spcBef>
          <a:spcPct val="0"/>
        </a:spcBef>
        <a:spcAft>
          <a:spcPct val="0"/>
        </a:spcAft>
        <a:defRPr sz="3600" b="1">
          <a:solidFill>
            <a:srgbClr val="0065BD"/>
          </a:solidFill>
          <a:latin typeface="Arial" charset="0"/>
        </a:defRPr>
      </a:lvl7pPr>
      <a:lvl8pPr marL="1816100" algn="l" rtl="0" eaLnBrk="1" fontAlgn="base" hangingPunct="1">
        <a:spcBef>
          <a:spcPct val="0"/>
        </a:spcBef>
        <a:spcAft>
          <a:spcPct val="0"/>
        </a:spcAft>
        <a:defRPr sz="3600" b="1">
          <a:solidFill>
            <a:srgbClr val="0065BD"/>
          </a:solidFill>
          <a:latin typeface="Arial" charset="0"/>
        </a:defRPr>
      </a:lvl8pPr>
      <a:lvl9pPr marL="2273300" algn="l" rtl="0" eaLnBrk="1" fontAlgn="base" hangingPunct="1">
        <a:spcBef>
          <a:spcPct val="0"/>
        </a:spcBef>
        <a:spcAft>
          <a:spcPct val="0"/>
        </a:spcAft>
        <a:defRPr sz="3600" b="1">
          <a:solidFill>
            <a:srgbClr val="0065BD"/>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s://creativecommons.org/licenses/by-nc-sa/4.0/"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p:cNvSpPr>
            <a:spLocks noGrp="1"/>
          </p:cNvSpPr>
          <p:nvPr>
            <p:ph type="subTitle" sz="quarter" idx="1"/>
          </p:nvPr>
        </p:nvSpPr>
        <p:spPr/>
        <p:txBody>
          <a:bodyPr/>
          <a:lstStyle/>
          <a:p>
            <a:pPr eaLnBrk="1" hangingPunct="1"/>
            <a:endParaRPr lang="en-US" altLang="en-US" smtClean="0"/>
          </a:p>
        </p:txBody>
      </p:sp>
      <p:sp>
        <p:nvSpPr>
          <p:cNvPr id="7171" name="Title 2"/>
          <p:cNvSpPr>
            <a:spLocks noGrp="1"/>
          </p:cNvSpPr>
          <p:nvPr>
            <p:ph type="ctrTitle" sz="quarter"/>
          </p:nvPr>
        </p:nvSpPr>
        <p:spPr>
          <a:xfrm>
            <a:off x="574675" y="1292225"/>
            <a:ext cx="7996238" cy="1470025"/>
          </a:xfrm>
        </p:spPr>
        <p:txBody>
          <a:bodyPr/>
          <a:lstStyle/>
          <a:p>
            <a:pPr eaLnBrk="1" hangingPunct="1"/>
            <a:r>
              <a:rPr lang="en-US" altLang="en-US" dirty="0" smtClean="0"/>
              <a:t>Food Safety Fails</a:t>
            </a:r>
          </a:p>
        </p:txBody>
      </p:sp>
      <p:pic>
        <p:nvPicPr>
          <p:cNvPr id="717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660650"/>
            <a:ext cx="52562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7451725" y="5805488"/>
            <a:ext cx="1512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r>
              <a:rPr lang="en-US" altLang="en-US" sz="800" dirty="0" smtClean="0"/>
              <a:t>PUB-0009-201806</a:t>
            </a:r>
          </a:p>
          <a:p>
            <a:pPr algn="r"/>
            <a:r>
              <a:rPr lang="en-US" altLang="en-US" sz="800" dirty="0" smtClean="0">
                <a:hlinkClick r:id="rId5"/>
              </a:rPr>
              <a:t>CC BY-NC-SA 4.0</a:t>
            </a:r>
            <a:endParaRPr lang="en-US" altLang="en-US" sz="8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pic>
        <p:nvPicPr>
          <p:cNvPr id="23555" name="Picture 2" descr="S:\Program Areas\Education\DRAFT Education 2012\Multimedia\Photographs\Food Safety Pictures\Bad kitchens\Miscellaneous bad kitchens\P1000942.JPG"/>
          <p:cNvPicPr>
            <a:picLocks noChangeAspect="1" noChangeArrowheads="1"/>
          </p:cNvPicPr>
          <p:nvPr/>
        </p:nvPicPr>
        <p:blipFill>
          <a:blip r:embed="rId4">
            <a:lum bright="6000" contrast="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44824"/>
            <a:ext cx="8136904" cy="3877985"/>
          </a:xfrm>
          <a:prstGeom prst="rect">
            <a:avLst/>
          </a:prstGeom>
        </p:spPr>
        <p:txBody>
          <a:bodyPr wrap="square">
            <a:spAutoFit/>
          </a:bodyPr>
          <a:lstStyle/>
          <a:p>
            <a:pPr marL="0" indent="0">
              <a:buNone/>
            </a:pPr>
            <a:r>
              <a:rPr lang="en-US" sz="1200" dirty="0">
                <a:latin typeface="+mn-lt"/>
              </a:rPr>
              <a:t>©</a:t>
            </a:r>
            <a:r>
              <a:rPr lang="en-US" sz="1200" dirty="0" smtClean="0">
                <a:latin typeface="+mn-lt"/>
              </a:rPr>
              <a:t>2018 </a:t>
            </a:r>
            <a:r>
              <a:rPr lang="en-US" sz="1200" dirty="0">
                <a:latin typeface="+mn-lt"/>
              </a:rPr>
              <a:t>Alberta Health Services, Knowledge Management</a:t>
            </a:r>
            <a:r>
              <a:rPr lang="en-US" sz="1200" dirty="0" smtClean="0">
                <a:latin typeface="+mn-lt"/>
              </a:rPr>
              <a:t>.</a:t>
            </a:r>
          </a:p>
          <a:p>
            <a:pPr marL="0" indent="0">
              <a:buNone/>
            </a:pPr>
            <a:endParaRPr lang="en-US" sz="1200" dirty="0">
              <a:latin typeface="+mn-lt"/>
            </a:endParaRPr>
          </a:p>
          <a:p>
            <a:pPr marL="0" indent="0">
              <a:buNone/>
            </a:pPr>
            <a:r>
              <a:rPr lang="en-US" sz="1200" dirty="0">
                <a:latin typeface="+mn-lt"/>
              </a:rPr>
              <a:t> 			</a:t>
            </a:r>
          </a:p>
          <a:p>
            <a:pPr marL="0" indent="0">
              <a:buNone/>
            </a:pPr>
            <a:endParaRPr lang="en-US" sz="1200" dirty="0" smtClean="0">
              <a:latin typeface="+mn-lt"/>
            </a:endParaRPr>
          </a:p>
          <a:p>
            <a:pPr marL="0" indent="0">
              <a:buNone/>
            </a:pPr>
            <a:endParaRPr lang="en-US" sz="1200" dirty="0">
              <a:latin typeface="+mn-lt"/>
            </a:endParaRPr>
          </a:p>
          <a:p>
            <a:pPr marL="0" indent="0">
              <a:buNone/>
            </a:pPr>
            <a:endParaRPr lang="en-US" sz="1200" dirty="0" smtClean="0">
              <a:latin typeface="+mn-lt"/>
            </a:endParaRPr>
          </a:p>
          <a:p>
            <a:pPr marL="0" indent="0">
              <a:buNone/>
            </a:pPr>
            <a:r>
              <a:rPr lang="en-US" sz="1200" dirty="0" smtClean="0">
                <a:latin typeface="+mn-lt"/>
              </a:rPr>
              <a:t>This </a:t>
            </a:r>
            <a:r>
              <a:rPr lang="en-US" sz="1200" dirty="0">
                <a:latin typeface="+mn-lt"/>
              </a:rPr>
              <a:t>work is licensed under a </a:t>
            </a:r>
            <a:r>
              <a:rPr lang="en-US" sz="1200" dirty="0" smtClean="0">
                <a:latin typeface="+mn-lt"/>
                <a:hlinkClick r:id="rId4"/>
              </a:rPr>
              <a:t>Creative Commons </a:t>
            </a:r>
            <a:r>
              <a:rPr lang="en-US" sz="1200" dirty="0">
                <a:latin typeface="+mn-lt"/>
                <a:hlinkClick r:id="rId4"/>
              </a:rPr>
              <a:t>Attribution-Non-commercial-Share Alike 4.0</a:t>
            </a:r>
            <a:r>
              <a:rPr lang="en-US" sz="1200" dirty="0">
                <a:latin typeface="+mn-lt"/>
              </a:rPr>
              <a:t> International license. You are free to </a:t>
            </a:r>
            <a:r>
              <a:rPr lang="en-US" sz="1200" dirty="0" smtClean="0">
                <a:latin typeface="+mn-lt"/>
              </a:rPr>
              <a:t>copy</a:t>
            </a:r>
            <a:r>
              <a:rPr lang="en-US" sz="1200" dirty="0">
                <a:latin typeface="+mn-lt"/>
              </a:rPr>
              <a:t>, distribute and adapt the work for non-commercial purposes, as long as you attribute the work to Alberta Health services and abide by the other </a:t>
            </a:r>
            <a:r>
              <a:rPr lang="en-US" sz="1200" dirty="0" err="1" smtClean="0">
                <a:latin typeface="+mn-lt"/>
              </a:rPr>
              <a:t>licence</a:t>
            </a:r>
            <a:r>
              <a:rPr lang="en-US" sz="1200" dirty="0" smtClean="0">
                <a:latin typeface="+mn-lt"/>
              </a:rPr>
              <a:t> </a:t>
            </a:r>
            <a:r>
              <a:rPr lang="en-US" sz="1200" dirty="0">
                <a:latin typeface="+mn-lt"/>
              </a:rPr>
              <a:t>terms. If you alter, transform, or build upon this work, you may distribute the resulting work only under the same, similar, or compatible </a:t>
            </a:r>
            <a:r>
              <a:rPr lang="en-US" sz="1200" dirty="0" err="1" smtClean="0">
                <a:latin typeface="+mn-lt"/>
              </a:rPr>
              <a:t>licence</a:t>
            </a:r>
            <a:r>
              <a:rPr lang="en-US" sz="1200" dirty="0">
                <a:latin typeface="+mn-lt"/>
              </a:rPr>
              <a:t>. The </a:t>
            </a:r>
            <a:r>
              <a:rPr lang="en-US" sz="1200" dirty="0" err="1" smtClean="0">
                <a:latin typeface="+mn-lt"/>
              </a:rPr>
              <a:t>licence</a:t>
            </a:r>
            <a:r>
              <a:rPr lang="en-US" sz="1200" dirty="0" smtClean="0">
                <a:latin typeface="+mn-lt"/>
              </a:rPr>
              <a:t> </a:t>
            </a:r>
            <a:r>
              <a:rPr lang="en-US" sz="1200" dirty="0">
                <a:latin typeface="+mn-lt"/>
              </a:rPr>
              <a:t>does not apply to content for which the Alberta Health Services is not the copyright owner. To view a copy of this </a:t>
            </a:r>
            <a:r>
              <a:rPr lang="en-US" sz="1200" dirty="0" err="1" smtClean="0">
                <a:latin typeface="+mn-lt"/>
              </a:rPr>
              <a:t>licence</a:t>
            </a:r>
            <a:r>
              <a:rPr lang="en-US" sz="1200" dirty="0">
                <a:latin typeface="+mn-lt"/>
              </a:rPr>
              <a:t>, see </a:t>
            </a:r>
            <a:r>
              <a:rPr lang="en-US" sz="1200" dirty="0">
                <a:latin typeface="+mn-lt"/>
                <a:hlinkClick r:id="rId4"/>
              </a:rPr>
              <a:t>https://creativecommons.org/licenses/by-nc-sa/4.0</a:t>
            </a:r>
            <a:r>
              <a:rPr lang="en-US" sz="1200" dirty="0" smtClean="0">
                <a:latin typeface="+mn-lt"/>
                <a:hlinkClick r:id="rId4"/>
              </a:rPr>
              <a:t>/</a:t>
            </a:r>
            <a:endParaRPr lang="en-US" sz="1200" dirty="0" smtClean="0">
              <a:latin typeface="+mn-lt"/>
            </a:endParaRPr>
          </a:p>
          <a:p>
            <a:pPr marL="0" indent="0">
              <a:buNone/>
            </a:pPr>
            <a:endParaRPr lang="en-US" sz="1200" dirty="0" smtClean="0">
              <a:latin typeface="+mn-lt"/>
            </a:endParaRPr>
          </a:p>
          <a:p>
            <a:r>
              <a:rPr lang="en-US" baseline="30000" dirty="0">
                <a:latin typeface="+mn-lt"/>
              </a:rPr>
              <a:t>This material is intended for general information only and is provided on an “as is”, “where is” basis. Although reasonable efforts were made to confirm the accuracy of the information, Alberta Health Services does not make any representation or warranty, express, implied or statutory, as to the accuracy, reliability, completeness, applicability or fitness for a particular purpose of such information. This material is not a substitute for the advice of a qualified health professional. Alberta Health Services expressly disclaims all liability for the use of these materials, and for any claims, actions, demands or suits arising from such use.</a:t>
            </a:r>
          </a:p>
          <a:p>
            <a:pPr marL="0" indent="0">
              <a:buNone/>
            </a:pPr>
            <a:endParaRPr lang="en-US" dirty="0"/>
          </a:p>
        </p:txBody>
      </p:sp>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64" y="2276872"/>
            <a:ext cx="1560576"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53655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3"/>
          <p:cNvSpPr>
            <a:spLocks noGrp="1" noChangeArrowheads="1"/>
          </p:cNvSpPr>
          <p:nvPr>
            <p:ph type="subTitle" sz="quarter" idx="1"/>
          </p:nvPr>
        </p:nvSpPr>
        <p:spPr>
          <a:xfrm>
            <a:off x="1403350" y="2997200"/>
            <a:ext cx="6400800" cy="1752600"/>
          </a:xfrm>
        </p:spPr>
        <p:txBody>
          <a:bodyPr/>
          <a:lstStyle/>
          <a:p>
            <a:pPr marL="457200" indent="-457200" algn="l" eaLnBrk="1" hangingPunct="1">
              <a:buFontTx/>
              <a:buAutoNum type="arabicPeriod"/>
            </a:pPr>
            <a:r>
              <a:rPr lang="en-US" altLang="en-US" sz="3200" dirty="0" smtClean="0"/>
              <a:t>What is the food safety concern(s) in the picture?</a:t>
            </a:r>
          </a:p>
          <a:p>
            <a:pPr marL="457200" indent="-457200" algn="l" eaLnBrk="1" hangingPunct="1">
              <a:buFontTx/>
              <a:buAutoNum type="arabicPeriod"/>
            </a:pPr>
            <a:r>
              <a:rPr lang="en-US" altLang="en-US" sz="3200" dirty="0" smtClean="0"/>
              <a:t>Why is it a risk to the public?</a:t>
            </a:r>
          </a:p>
          <a:p>
            <a:pPr marL="457200" indent="-457200" algn="l" eaLnBrk="1" hangingPunct="1">
              <a:buFontTx/>
              <a:buAutoNum type="arabicPeriod"/>
            </a:pPr>
            <a:r>
              <a:rPr lang="en-US" altLang="en-US" sz="3200" dirty="0" smtClean="0"/>
              <a:t>How could the concern be fixed?</a:t>
            </a:r>
          </a:p>
          <a:p>
            <a:pPr marL="457200" indent="-457200" eaLnBrk="1" hangingPunct="1"/>
            <a:endParaRPr lang="en-US" altLang="en-US" dirty="0" smtClean="0"/>
          </a:p>
        </p:txBody>
      </p:sp>
      <p:sp>
        <p:nvSpPr>
          <p:cNvPr id="9219" name="Title 1"/>
          <p:cNvSpPr>
            <a:spLocks noGrp="1"/>
          </p:cNvSpPr>
          <p:nvPr>
            <p:ph type="ctrTitle" sz="quarter"/>
          </p:nvPr>
        </p:nvSpPr>
        <p:spPr>
          <a:xfrm>
            <a:off x="574675" y="1292225"/>
            <a:ext cx="7996238" cy="1470025"/>
          </a:xfrm>
        </p:spPr>
        <p:txBody>
          <a:bodyPr/>
          <a:lstStyle/>
          <a:p>
            <a:pPr eaLnBrk="1" hangingPunct="1"/>
            <a:r>
              <a:rPr lang="en-US" altLang="en-US" smtClean="0"/>
              <a:t>Food Safety Fails</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ltLang="en-US" smtClean="0"/>
          </a:p>
        </p:txBody>
      </p:sp>
      <p:sp>
        <p:nvSpPr>
          <p:cNvPr id="11267" name="Rectangle 3"/>
          <p:cNvSpPr>
            <a:spLocks noGrp="1" noChangeArrowheads="1"/>
          </p:cNvSpPr>
          <p:nvPr>
            <p:ph idx="1"/>
          </p:nvPr>
        </p:nvSpPr>
        <p:spPr/>
        <p:txBody>
          <a:bodyPr/>
          <a:lstStyle/>
          <a:p>
            <a:pPr eaLnBrk="1" hangingPunct="1"/>
            <a:endParaRPr lang="en-US" altLang="en-US" smtClean="0"/>
          </a:p>
        </p:txBody>
      </p:sp>
      <p:pic>
        <p:nvPicPr>
          <p:cNvPr id="11268" name="Picture 4" descr="P1000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mtClean="0"/>
          </a:p>
        </p:txBody>
      </p:sp>
      <p:pic>
        <p:nvPicPr>
          <p:cNvPr id="13315" name="Picture 2" descr="C:\Documents and Settings\twawrykow\Desktop\cockroach in bowl.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CA" altLang="en-US" smtClean="0"/>
          </a:p>
        </p:txBody>
      </p:sp>
      <p:sp>
        <p:nvSpPr>
          <p:cNvPr id="15363" name="Content Placeholder 2"/>
          <p:cNvSpPr>
            <a:spLocks noGrp="1"/>
          </p:cNvSpPr>
          <p:nvPr>
            <p:ph sz="half" idx="1"/>
          </p:nvPr>
        </p:nvSpPr>
        <p:spPr/>
        <p:txBody>
          <a:bodyPr/>
          <a:lstStyle/>
          <a:p>
            <a:pPr eaLnBrk="1" hangingPunct="1"/>
            <a:endParaRPr lang="en-CA" altLang="en-US" smtClean="0"/>
          </a:p>
        </p:txBody>
      </p:sp>
      <p:sp>
        <p:nvSpPr>
          <p:cNvPr id="15364" name="Content Placeholder 3"/>
          <p:cNvSpPr>
            <a:spLocks noGrp="1"/>
          </p:cNvSpPr>
          <p:nvPr>
            <p:ph sz="half" idx="2"/>
          </p:nvPr>
        </p:nvSpPr>
        <p:spPr/>
        <p:txBody>
          <a:bodyPr/>
          <a:lstStyle/>
          <a:p>
            <a:pPr eaLnBrk="1" hangingPunct="1"/>
            <a:endParaRPr lang="en-CA" altLang="en-US" smtClean="0"/>
          </a:p>
        </p:txBody>
      </p:sp>
      <p:pic>
        <p:nvPicPr>
          <p:cNvPr id="15365" name="Picture 2" descr="http://barfblog.com/wp-content/uploads/2012/10/cockroach-infest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93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tLang="en-US" smtClean="0"/>
          </a:p>
        </p:txBody>
      </p:sp>
      <p:sp>
        <p:nvSpPr>
          <p:cNvPr id="21507" name="Rectangle 3"/>
          <p:cNvSpPr>
            <a:spLocks noGrp="1" noChangeArrowheads="1"/>
          </p:cNvSpPr>
          <p:nvPr>
            <p:ph idx="1"/>
          </p:nvPr>
        </p:nvSpPr>
        <p:spPr/>
        <p:txBody>
          <a:bodyPr/>
          <a:lstStyle/>
          <a:p>
            <a:pPr eaLnBrk="1" hangingPunct="1"/>
            <a:endParaRPr lang="en-US" altLang="en-US" smtClean="0"/>
          </a:p>
        </p:txBody>
      </p:sp>
      <p:pic>
        <p:nvPicPr>
          <p:cNvPr id="21508" name="Picture 4" descr="P50107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PPTEA85.TMP" val="Aad3h3Nc"/>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EA85.tm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AF5495A002F4DA98065FFED49DBA0" ma:contentTypeVersion="1" ma:contentTypeDescription="Create a new document." ma:contentTypeScope="" ma:versionID="52b50b1e4277e3a63502599fcbfffa2a">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C0A91C-F0AF-4FB0-AE38-7B641F3C70C6}"/>
</file>

<file path=customXml/itemProps2.xml><?xml version="1.0" encoding="utf-8"?>
<ds:datastoreItem xmlns:ds="http://schemas.openxmlformats.org/officeDocument/2006/customXml" ds:itemID="{67076BA3-A4D2-46CB-B545-7615FEB45D2F}"/>
</file>

<file path=customXml/itemProps3.xml><?xml version="1.0" encoding="utf-8"?>
<ds:datastoreItem xmlns:ds="http://schemas.openxmlformats.org/officeDocument/2006/customXml" ds:itemID="{F400E9CD-0364-4E01-945F-1E18D0C4EF53}"/>
</file>

<file path=docProps/app.xml><?xml version="1.0" encoding="utf-8"?>
<Properties xmlns="http://schemas.openxmlformats.org/officeDocument/2006/extended-properties" xmlns:vt="http://schemas.openxmlformats.org/officeDocument/2006/docPropsVTypes">
  <Template>pptA666.tmp</Template>
  <TotalTime>177</TotalTime>
  <Words>887</Words>
  <Application>Microsoft Office PowerPoint</Application>
  <PresentationFormat>On-screen Show (4:3)</PresentationFormat>
  <Paragraphs>131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pptEA85.tmp</vt:lpstr>
      <vt:lpstr>Food Safety Fails</vt:lpstr>
      <vt:lpstr>PowerPoint Presentation</vt:lpstr>
      <vt:lpstr>Food Safety Fails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Alberta Health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Fails!</dc:title>
  <dc:creator>jgbrown</dc:creator>
  <cp:lastModifiedBy>Nadine Newman</cp:lastModifiedBy>
  <cp:revision>17</cp:revision>
  <dcterms:created xsi:type="dcterms:W3CDTF">2017-05-05T19:39:01Z</dcterms:created>
  <dcterms:modified xsi:type="dcterms:W3CDTF">2018-06-19T15:48:56Z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F287382E-A298-4A94-AB7A-0E32867721E8</vt:lpwstr>
  </property>
  <property fmtid="{D5CDD505-2E9C-101B-9397-08002B2CF9AE}" pid="3" name="ArticulatePath">
    <vt:lpwstr>Food Safety Fails - Picture Activity</vt:lpwstr>
  </property>
  <property fmtid="{D5CDD505-2E9C-101B-9397-08002B2CF9AE}" pid="4" name="ContentTypeId">
    <vt:lpwstr>0x0101001CFAF5495A002F4DA98065FFED49DBA0</vt:lpwstr>
  </property>
</Properties>
</file>