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3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57" r:id="rId6"/>
    <p:sldId id="260" r:id="rId7"/>
    <p:sldId id="326" r:id="rId8"/>
    <p:sldId id="368" r:id="rId9"/>
    <p:sldId id="334" r:id="rId10"/>
    <p:sldId id="307" r:id="rId11"/>
    <p:sldId id="357" r:id="rId12"/>
    <p:sldId id="328" r:id="rId13"/>
    <p:sldId id="358" r:id="rId14"/>
    <p:sldId id="316" r:id="rId15"/>
    <p:sldId id="315" r:id="rId16"/>
    <p:sldId id="312" r:id="rId17"/>
    <p:sldId id="318" r:id="rId18"/>
    <p:sldId id="369" r:id="rId19"/>
    <p:sldId id="372" r:id="rId20"/>
    <p:sldId id="370" r:id="rId21"/>
    <p:sldId id="373" r:id="rId22"/>
    <p:sldId id="321" r:id="rId23"/>
    <p:sldId id="352" r:id="rId24"/>
    <p:sldId id="359" r:id="rId25"/>
    <p:sldId id="338" r:id="rId26"/>
    <p:sldId id="339" r:id="rId27"/>
    <p:sldId id="353" r:id="rId28"/>
    <p:sldId id="325" r:id="rId29"/>
    <p:sldId id="363" r:id="rId30"/>
    <p:sldId id="362" r:id="rId31"/>
    <p:sldId id="361" r:id="rId32"/>
    <p:sldId id="346" r:id="rId33"/>
    <p:sldId id="354" r:id="rId34"/>
    <p:sldId id="355" r:id="rId35"/>
    <p:sldId id="347" r:id="rId36"/>
    <p:sldId id="375" r:id="rId37"/>
    <p:sldId id="376" r:id="rId38"/>
    <p:sldId id="378" r:id="rId39"/>
    <p:sldId id="377" r:id="rId40"/>
    <p:sldId id="345" r:id="rId41"/>
    <p:sldId id="327" r:id="rId42"/>
    <p:sldId id="344" r:id="rId43"/>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65BD"/>
    <a:srgbClr val="FF99FF"/>
    <a:srgbClr val="FF6600"/>
    <a:srgbClr val="00CC00"/>
    <a:srgbClr val="06AC31"/>
    <a:srgbClr val="00B17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0087" autoAdjust="0"/>
  </p:normalViewPr>
  <p:slideViewPr>
    <p:cSldViewPr snapToGrid="0">
      <p:cViewPr varScale="1">
        <p:scale>
          <a:sx n="74" d="100"/>
          <a:sy n="74" d="100"/>
        </p:scale>
        <p:origin x="-1836" y="-84"/>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11520"/>
    </p:cViewPr>
  </p:sorterViewPr>
  <p:notesViewPr>
    <p:cSldViewPr snapToGrid="0">
      <p:cViewPr>
        <p:scale>
          <a:sx n="100" d="100"/>
          <a:sy n="100" d="100"/>
        </p:scale>
        <p:origin x="-2592" y="168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sz="1200">
                <a:latin typeface="Arial" charset="0"/>
              </a:defRPr>
            </a:lvl1pPr>
          </a:lstStyle>
          <a:p>
            <a:pPr>
              <a:defRPr/>
            </a:pPr>
            <a:endParaRPr lang="en-US"/>
          </a:p>
        </p:txBody>
      </p:sp>
      <p:sp>
        <p:nvSpPr>
          <p:cNvPr id="3" name="Date Placeholder 2"/>
          <p:cNvSpPr>
            <a:spLocks noGrp="1"/>
          </p:cNvSpPr>
          <p:nvPr>
            <p:ph type="dt" sz="quarter" idx="1"/>
          </p:nvPr>
        </p:nvSpPr>
        <p:spPr bwMode="auto">
          <a:xfrm>
            <a:off x="3884613"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sz="1200">
                <a:latin typeface="Arial" charset="0"/>
              </a:defRPr>
            </a:lvl1pPr>
          </a:lstStyle>
          <a:p>
            <a:pPr>
              <a:defRPr/>
            </a:pPr>
            <a:fld id="{D729A1D6-8416-49AE-94E4-5239D4221BF3}" type="datetimeFigureOut">
              <a:rPr lang="en-US"/>
              <a:pPr>
                <a:defRPr/>
              </a:pPr>
              <a:t>8/6/2015</a:t>
            </a:fld>
            <a:endParaRPr lang="en-US" dirty="0"/>
          </a:p>
        </p:txBody>
      </p:sp>
      <p:sp>
        <p:nvSpPr>
          <p:cNvPr id="4" name="Footer Placeholder 3"/>
          <p:cNvSpPr>
            <a:spLocks noGrp="1"/>
          </p:cNvSpPr>
          <p:nvPr>
            <p:ph type="ftr" sz="quarter" idx="2"/>
          </p:nvPr>
        </p:nvSpPr>
        <p:spPr bwMode="auto">
          <a:xfrm>
            <a:off x="0" y="8829675"/>
            <a:ext cx="2971800" cy="465138"/>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sz="1200">
                <a:latin typeface="Arial" charset="0"/>
              </a:defRPr>
            </a:lvl1pPr>
          </a:lstStyle>
          <a:p>
            <a:pPr>
              <a:defRPr/>
            </a:pPr>
            <a:endParaRPr lang="en-US"/>
          </a:p>
        </p:txBody>
      </p:sp>
      <p:sp>
        <p:nvSpPr>
          <p:cNvPr id="5" name="Slide Number Placeholder 4"/>
          <p:cNvSpPr>
            <a:spLocks noGrp="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sz="1200">
                <a:latin typeface="Arial" charset="0"/>
              </a:defRPr>
            </a:lvl1pPr>
          </a:lstStyle>
          <a:p>
            <a:pPr>
              <a:defRPr/>
            </a:pPr>
            <a:fld id="{9B6575E5-F705-4E13-98FE-4BBE3B229411}" type="slidenum">
              <a:rPr lang="en-US"/>
              <a:pPr>
                <a:defRPr/>
              </a:pPr>
              <a:t>‹#›</a:t>
            </a:fld>
            <a:endParaRPr lang="en-US" dirty="0"/>
          </a:p>
        </p:txBody>
      </p:sp>
    </p:spTree>
    <p:extLst>
      <p:ext uri="{BB962C8B-B14F-4D97-AF65-F5344CB8AC3E}">
        <p14:creationId xmlns:p14="http://schemas.microsoft.com/office/powerpoint/2010/main" val="1389983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sz="1200">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sz="120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sz="1200">
                <a:latin typeface="Arial" charset="0"/>
              </a:defRPr>
            </a:lvl1pPr>
          </a:lstStyle>
          <a:p>
            <a:pPr>
              <a:defRPr/>
            </a:pPr>
            <a:fld id="{13783B7E-DB1E-4D21-8A67-A3CE0B7BC63D}" type="slidenum">
              <a:rPr lang="en-US"/>
              <a:pPr>
                <a:defRPr/>
              </a:pPr>
              <a:t>‹#›</a:t>
            </a:fld>
            <a:endParaRPr lang="en-US" dirty="0"/>
          </a:p>
        </p:txBody>
      </p:sp>
    </p:spTree>
    <p:extLst>
      <p:ext uri="{BB962C8B-B14F-4D97-AF65-F5344CB8AC3E}">
        <p14:creationId xmlns:p14="http://schemas.microsoft.com/office/powerpoint/2010/main" val="421621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ealthyalberta.com/NutritionGuidelines-Sept2012.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ealthyeatingstartshere.c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healthyeatingstartshere.c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ealthyeatingstartshere.c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healthmetricsandevaluation.org/gbd/visualizations/gbd-arrow-diagra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healthmetricsandevaluation.org/gbd/visualizations/gbd-arrow-diagra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algaryhealthregion.ca/programs/nutrition/pdf/Cost_of_Eating_in_Alberta_2008.pdf"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curtisludlow.com/easiest-way-to-lose-weight/" TargetMode="External"/><Relationship Id="rId4" Type="http://schemas.openxmlformats.org/officeDocument/2006/relationships/hyperlink" Target="http://www.healthyalberta.ca/Documents/AB_Nutri_Guidelines_2008(1).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AC9E67CD-C0ED-48B5-8729-284BF251D364}" type="slidenum">
              <a:rPr lang="en-US" altLang="en-US" smtClean="0"/>
              <a:pPr eaLnBrk="1" hangingPunct="1"/>
              <a:t>1</a:t>
            </a:fld>
            <a:endParaRPr lang="en-US" altLang="en-US" smtClean="0"/>
          </a:p>
        </p:txBody>
      </p:sp>
      <p:sp>
        <p:nvSpPr>
          <p:cNvPr id="46083" name="Rectangle 2"/>
          <p:cNvSpPr>
            <a:spLocks noGrp="1" noRot="1" noChangeAspect="1" noChangeArrowheads="1" noTextEdit="1"/>
          </p:cNvSpPr>
          <p:nvPr>
            <p:ph type="sldImg"/>
          </p:nvPr>
        </p:nvSpPr>
        <p:spPr>
          <a:xfrm>
            <a:off x="1819275" y="512763"/>
            <a:ext cx="3028950" cy="2271712"/>
          </a:xfrm>
          <a:ln/>
        </p:spPr>
      </p:sp>
      <p:graphicFrame>
        <p:nvGraphicFramePr>
          <p:cNvPr id="16404" name="Group 20"/>
          <p:cNvGraphicFramePr>
            <a:graphicFrameLocks noGrp="1"/>
          </p:cNvGraphicFramePr>
          <p:nvPr/>
        </p:nvGraphicFramePr>
        <p:xfrm>
          <a:off x="685800" y="2927350"/>
          <a:ext cx="5495925" cy="6483350"/>
        </p:xfrm>
        <a:graphic>
          <a:graphicData uri="http://schemas.openxmlformats.org/drawingml/2006/table">
            <a:tbl>
              <a:tblPr/>
              <a:tblGrid>
                <a:gridCol w="2681288"/>
                <a:gridCol w="2814637"/>
              </a:tblGrid>
              <a:tr h="763276">
                <a:tc gridSpan="2">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Audience: </a:t>
                      </a: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healthcare professionals, community-based health professionals or facilitators</a:t>
                      </a:r>
                      <a:r>
                        <a:rPr kumimoji="0" lang="en-US" sz="1100" b="0" i="1"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teachers</a:t>
                      </a: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Length: </a:t>
                      </a: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presentation: 30 minutes, questions: 5-10 minutes</a:t>
                      </a:r>
                      <a:endPar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Location: </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facilitator-lead </a:t>
                      </a:r>
                      <a:endParaRPr kumimoji="0" lang="en-US" sz="11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91724" marR="91724" marT="46357" marB="4635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72961">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Outcomes</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57" marB="46357"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Materials needed/Introduction</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57" marB="46357"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472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The purpose of the module is to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Increase awareness of individuals as to how the environment affects healthy eating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Provide an overview of strategies that can be used to help individuals with healthy eating.</a:t>
                      </a:r>
                    </a:p>
                    <a:p>
                      <a:pPr marL="0" marR="0" lvl="0" indent="0" algn="l" defTabSz="896938"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By the end of this presentation participants will be able to:</a:t>
                      </a:r>
                    </a:p>
                    <a:p>
                      <a:pPr marL="168275" marR="0" lvl="0" indent="-168275"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List /identify how the environment impacts food choices and how you can influence your environment to promote healthy eating.</a:t>
                      </a:r>
                    </a:p>
                    <a:p>
                      <a:pPr marL="168275" marR="0" lvl="0" indent="-168275"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Identify strategies to improve your eating environment to promote health.</a:t>
                      </a:r>
                    </a:p>
                    <a:p>
                      <a:pPr marL="168275" marR="0" lvl="0" indent="-168275" algn="l" defTabSz="896938" rtl="0" eaLnBrk="1" fontAlgn="base" latinLnBrk="0" hangingPunct="1">
                        <a:lnSpc>
                          <a:spcPct val="100000"/>
                        </a:lnSpc>
                        <a:spcBef>
                          <a:spcPct val="0"/>
                        </a:spcBef>
                        <a:spcAft>
                          <a:spcPct val="0"/>
                        </a:spcAft>
                        <a:buClrTx/>
                        <a:buSzTx/>
                        <a:buFontTx/>
                        <a:buAutoNum type="arabicPeriod"/>
                        <a:tabLst/>
                      </a:pPr>
                      <a:r>
                        <a:rPr kumimoji="0" lang="en-CA" sz="1000" b="0" i="0" u="none" strike="noStrike" cap="none" normalizeH="0" baseline="0" dirty="0" smtClean="0">
                          <a:ln>
                            <a:noFill/>
                          </a:ln>
                          <a:solidFill>
                            <a:schemeClr val="tx1"/>
                          </a:solidFill>
                          <a:effectLst/>
                          <a:latin typeface="Arial" charset="0"/>
                        </a:rPr>
                        <a:t>Describe the importance of advocating for healthy eating environments</a:t>
                      </a:r>
                      <a:r>
                        <a:rPr kumimoji="0" lang="en-US" sz="1000" b="0" i="0" u="none" strike="noStrike" cap="none" normalizeH="0" baseline="0" dirty="0" smtClean="0">
                          <a:ln>
                            <a:noFill/>
                          </a:ln>
                          <a:solidFill>
                            <a:schemeClr val="tx1"/>
                          </a:solidFill>
                          <a:effectLst/>
                          <a:latin typeface="Arial" charset="0"/>
                        </a:rPr>
                        <a:t>.</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1" i="0" u="sng"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charset="0"/>
                        </a:rPr>
                        <a:t>Notes Pages:</a:t>
                      </a: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Facilitator’s Notes</a:t>
                      </a:r>
                      <a:r>
                        <a:rPr kumimoji="0" lang="en-US" sz="1000" b="0" i="0" u="none" strike="noStrike" cap="none" normalizeH="0" baseline="0" dirty="0" smtClean="0">
                          <a:ln>
                            <a:noFill/>
                          </a:ln>
                          <a:solidFill>
                            <a:schemeClr val="tx1"/>
                          </a:solidFill>
                          <a:effectLst/>
                          <a:latin typeface="Arial" charset="0"/>
                        </a:rPr>
                        <a:t> provide a </a:t>
                      </a:r>
                      <a:r>
                        <a:rPr kumimoji="0" lang="en-US" sz="1000" b="1" i="0" u="sng" strike="noStrike" cap="none" normalizeH="0" baseline="0" dirty="0" smtClean="0">
                          <a:ln>
                            <a:noFill/>
                          </a:ln>
                          <a:solidFill>
                            <a:schemeClr val="tx1"/>
                          </a:solidFill>
                          <a:effectLst/>
                          <a:latin typeface="Arial" charset="0"/>
                        </a:rPr>
                        <a:t>guide</a:t>
                      </a:r>
                      <a:r>
                        <a:rPr kumimoji="0" lang="en-US" sz="1000" b="0" i="0" u="none" strike="noStrike" cap="none" normalizeH="0" baseline="0" dirty="0" smtClean="0">
                          <a:ln>
                            <a:noFill/>
                          </a:ln>
                          <a:solidFill>
                            <a:schemeClr val="tx1"/>
                          </a:solidFill>
                          <a:effectLst/>
                          <a:latin typeface="Arial" charset="0"/>
                        </a:rPr>
                        <a:t> to what you could say as a commentary for the slide; </a:t>
                      </a:r>
                      <a:r>
                        <a:rPr kumimoji="0" lang="en-US" sz="1000" b="1" i="0" u="sng" strike="noStrike" cap="none" normalizeH="0" baseline="0" dirty="0" smtClean="0">
                          <a:ln>
                            <a:noFill/>
                          </a:ln>
                          <a:solidFill>
                            <a:schemeClr val="tx1"/>
                          </a:solidFill>
                          <a:effectLst/>
                          <a:latin typeface="Arial" charset="0"/>
                        </a:rPr>
                        <a:t>they are not a script</a:t>
                      </a:r>
                      <a:r>
                        <a:rPr kumimoji="0" lang="en-US" sz="1000" b="0" i="0" u="none" strike="noStrike" cap="none" normalizeH="0" baseline="0" dirty="0" smtClean="0">
                          <a:ln>
                            <a:noFill/>
                          </a:ln>
                          <a:solidFill>
                            <a:schemeClr val="tx1"/>
                          </a:solidFill>
                          <a:effectLst/>
                          <a:latin typeface="Arial" charset="0"/>
                        </a:rPr>
                        <a:t>. You can adapt the Notes for your audience and time available.</a:t>
                      </a:r>
                      <a:endParaRPr kumimoji="0" lang="en-US" sz="1000" b="1"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Background Information </a:t>
                      </a:r>
                      <a:r>
                        <a:rPr kumimoji="0" lang="en-US" sz="1000" b="0" i="0" u="none" strike="noStrike" cap="none" normalizeH="0" baseline="0" dirty="0" smtClean="0">
                          <a:ln>
                            <a:noFill/>
                          </a:ln>
                          <a:solidFill>
                            <a:schemeClr val="tx1"/>
                          </a:solidFill>
                          <a:effectLst/>
                          <a:latin typeface="Arial" charset="0"/>
                        </a:rPr>
                        <a:t>is not meant to be  routinely given in class; it is information you can provide if participants have questions or if you feel it is appropriate for the audience.</a:t>
                      </a:r>
                    </a:p>
                  </a:txBody>
                  <a:tcPr marL="91724" marR="91724" marT="46357" marB="46357"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Laptop and projector</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Paper, pens</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charset="0"/>
                          <a:ea typeface="Times New Roman" pitchFamily="18" charset="0"/>
                          <a:cs typeface="Arial" charset="0"/>
                        </a:rPr>
                        <a:t>Handouts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Eating Well with Canada’s Food Guide</a:t>
                      </a:r>
                      <a:endParaRPr kumimoji="0" lang="en-US" sz="1000" b="0" i="1" u="none" strike="noStrike" cap="none" normalizeH="0" baseline="0" dirty="0" smtClean="0">
                        <a:ln>
                          <a:noFill/>
                        </a:ln>
                        <a:solidFill>
                          <a:srgbClr val="FF0000"/>
                        </a:solidFill>
                        <a:effectLst/>
                        <a:latin typeface="Arial" charset="0"/>
                        <a:ea typeface="Times New Roman" pitchFamily="18" charset="0"/>
                        <a:cs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800" b="0" i="0" u="none" strike="noStrike" cap="none" normalizeH="0" baseline="0" dirty="0" smtClean="0">
                        <a:ln>
                          <a:noFill/>
                        </a:ln>
                        <a:solidFill>
                          <a:srgbClr val="FF3300"/>
                        </a:solidFill>
                        <a:effectLst/>
                        <a:latin typeface="Arial" charset="0"/>
                        <a:ea typeface="Times New Roman" pitchFamily="18" charset="0"/>
                        <a:cs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800" b="1" i="0" u="sng" strike="noStrike" cap="none" normalizeH="0" baseline="0" dirty="0" smtClean="0">
                        <a:ln>
                          <a:noFill/>
                        </a:ln>
                        <a:solidFill>
                          <a:schemeClr val="tx1"/>
                        </a:solidFill>
                        <a:effectLst/>
                        <a:latin typeface="Arial" charset="0"/>
                        <a:ea typeface="Times New Roman" pitchFamily="18" charset="0"/>
                        <a:cs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charset="0"/>
                          <a:ea typeface="Times New Roman" pitchFamily="18" charset="0"/>
                          <a:cs typeface="Arial" charset="0"/>
                        </a:rPr>
                        <a:t>Sample Introduction</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Welcome the audience and introduce yourself.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Explain that this presentation will take approximately 40 minutes.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Explain that there will be opportunities for participation and discussion.</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Encourage participants to ask questions throughout the presentation or at the end.</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3300"/>
                        </a:solidFill>
                        <a:effectLst/>
                        <a:latin typeface="Arial" charset="0"/>
                        <a:ea typeface="Times New Roman" pitchFamily="18" charset="0"/>
                        <a:cs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Get to Know the Audience</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Ask participants if they have thought about how the environment around them affects the food choices they make.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Facilitator can then link points in the presentation back to what participants have shared (e.g., how to create a positive home environment that supports choosing and preparing healthy food choices despite time being a factor)</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57" marB="46357"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82385">
                <a:tc gridSpan="2">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t>
                      </a:r>
                      <a:r>
                        <a:rPr kumimoji="0" lang="en-US" sz="800" b="0" i="0" u="none" strike="noStrike" cap="none" normalizeH="0" baseline="0" dirty="0" smtClean="0">
                          <a:ln>
                            <a:noFill/>
                          </a:ln>
                          <a:solidFill>
                            <a:srgbClr val="00B173"/>
                          </a:solidFill>
                          <a:effectLst/>
                          <a:latin typeface="Arial" charset="0"/>
                        </a:rPr>
                        <a:t> </a:t>
                      </a:r>
                      <a:r>
                        <a:rPr kumimoji="0" lang="en-US" sz="800" b="0" i="0" u="none" strike="noStrike" cap="none" normalizeH="0" baseline="0" dirty="0" smtClean="0">
                          <a:ln>
                            <a:noFill/>
                          </a:ln>
                          <a:solidFill>
                            <a:schemeClr val="tx1"/>
                          </a:solidFill>
                          <a:effectLst/>
                          <a:latin typeface="Arial" charset="0"/>
                        </a:rPr>
                        <a:t>Alberta Health Services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This is general information and should not replace the advice of your health professional. Alberta Health Services is not liable in any way for actions based on the use of this information. This handout may be reproduced without permission for non-profit education purposes. This handout may not be changed without written permission from NutritionResources@albertahealthservices.ca. </a:t>
                      </a:r>
                      <a:r>
                        <a:rPr kumimoji="0" lang="en-CA" sz="800" b="0" i="0" u="none" strike="noStrike" cap="none" normalizeH="0" baseline="0" dirty="0" smtClean="0">
                          <a:ln>
                            <a:noFill/>
                          </a:ln>
                          <a:solidFill>
                            <a:schemeClr val="tx1"/>
                          </a:solidFill>
                          <a:effectLst/>
                          <a:latin typeface="Arial" charset="0"/>
                          <a:sym typeface="Symbol" pitchFamily="18" charset="2"/>
                        </a:rPr>
                        <a:t></a:t>
                      </a:r>
                      <a:r>
                        <a:rPr kumimoji="0" lang="en-CA" sz="800" b="0" i="0" u="none" strike="noStrike" cap="none" normalizeH="0" baseline="0" dirty="0" smtClean="0">
                          <a:ln>
                            <a:noFill/>
                          </a:ln>
                          <a:solidFill>
                            <a:schemeClr val="tx1"/>
                          </a:solidFill>
                          <a:effectLst/>
                          <a:latin typeface="Arial" charset="0"/>
                        </a:rPr>
                        <a:t> Alberta Health Services (March  2014)</a:t>
                      </a:r>
                      <a:r>
                        <a:rPr kumimoji="0" lang="en-US" sz="800" b="0" i="0" u="none" strike="noStrike" cap="none" normalizeH="0" baseline="0" dirty="0" smtClean="0">
                          <a:ln>
                            <a:noFill/>
                          </a:ln>
                          <a:solidFill>
                            <a:schemeClr val="tx1"/>
                          </a:solidFill>
                          <a:effectLst/>
                          <a:latin typeface="Arial" charset="0"/>
                        </a:rPr>
                        <a:t> </a:t>
                      </a:r>
                    </a:p>
                  </a:txBody>
                  <a:tcPr marL="91724" marR="91724" marT="46357" marB="4635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6099" name="Notes Placeholder 1"/>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EAE9DEF9-5D69-4940-881F-2A2F11CE4C77}" type="slidenum">
              <a:rPr lang="en-US" altLang="en-US" smtClean="0"/>
              <a:pPr eaLnBrk="1" hangingPunct="1"/>
              <a:t>10</a:t>
            </a:fld>
            <a:endParaRPr lang="en-US" altLang="en-US" smtClean="0"/>
          </a:p>
        </p:txBody>
      </p:sp>
      <p:graphicFrame>
        <p:nvGraphicFramePr>
          <p:cNvPr id="31760" name="Group 16"/>
          <p:cNvGraphicFramePr>
            <a:graphicFrameLocks noGrp="1"/>
          </p:cNvGraphicFramePr>
          <p:nvPr/>
        </p:nvGraphicFramePr>
        <p:xfrm>
          <a:off x="676275" y="4384675"/>
          <a:ext cx="5534025" cy="3871913"/>
        </p:xfrm>
        <a:graphic>
          <a:graphicData uri="http://schemas.openxmlformats.org/drawingml/2006/table">
            <a:tbl>
              <a:tblPr/>
              <a:tblGrid>
                <a:gridCol w="5534025"/>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the different levels of environments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4 levels of environments and each has an influence on eating behaviors.</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75">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This picture shows you that there are individual factors that influence the healthy eating choices you make (pink circle).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3 other spheres of influence on all of us including:</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Social</a:t>
                      </a:r>
                      <a:r>
                        <a:rPr kumimoji="0" lang="en-US" sz="1000" b="0" i="0" u="none" strike="noStrike" cap="none" normalizeH="0" baseline="0" dirty="0" smtClean="0">
                          <a:ln>
                            <a:noFill/>
                          </a:ln>
                          <a:solidFill>
                            <a:schemeClr val="tx1"/>
                          </a:solidFill>
                          <a:effectLst/>
                          <a:latin typeface="Arial" charset="0"/>
                        </a:rPr>
                        <a:t> environment: includes people in our networks such as family, friends, peers.</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Physical</a:t>
                      </a:r>
                      <a:r>
                        <a:rPr kumimoji="0" lang="en-US" sz="1000" b="0" i="0" u="none" strike="noStrike" cap="none" normalizeH="0" baseline="0" dirty="0" smtClean="0">
                          <a:ln>
                            <a:noFill/>
                          </a:ln>
                          <a:solidFill>
                            <a:schemeClr val="tx1"/>
                          </a:solidFill>
                          <a:effectLst/>
                          <a:latin typeface="Arial" charset="0"/>
                        </a:rPr>
                        <a:t> environment: places that we live, work and play. Examples include: home, worksite, school/after school, child care, neighborhoods and communities, restaurants and fast food outlets, supermarkets, convenience and corner stores.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Macro-level</a:t>
                      </a:r>
                      <a:r>
                        <a:rPr kumimoji="0" lang="en-US" sz="1000" b="0" i="0" u="none" strike="noStrike" cap="none" normalizeH="0" baseline="0" dirty="0" smtClean="0">
                          <a:ln>
                            <a:noFill/>
                          </a:ln>
                          <a:solidFill>
                            <a:schemeClr val="tx1"/>
                          </a:solidFill>
                          <a:effectLst/>
                          <a:latin typeface="Arial" charset="0"/>
                        </a:rPr>
                        <a:t> environment - areas that are generally out of our immediate control and includes laws, regulations, policies and institutional rules; all having effects on the behaviour of individuals and organizations. (Swinburn et al., 1999). Examples include: food and agriculture policies, economics and pricing, food marketing and media. (Story et al., 2008).</a:t>
                      </a:r>
                    </a:p>
                    <a:p>
                      <a:pPr marL="171450" marR="0" lvl="0" indent="-17145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can also be crossover between the different environments. For example, a physical environment, such as a supermarket, will be influenced by a number of macro-level sectors such as food production, manufacturing, distribution, and marketing sectors. (Swinburn et al., 1999).</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A9296DAF-3C9C-4008-BF9D-EE7C9B10942C}" type="slidenum">
              <a:rPr lang="en-US" altLang="en-US" smtClean="0"/>
              <a:pPr eaLnBrk="1" hangingPunct="1"/>
              <a:t>11</a:t>
            </a:fld>
            <a:endParaRPr lang="en-US" altLang="en-US" smtClean="0"/>
          </a:p>
        </p:txBody>
      </p:sp>
      <p:graphicFrame>
        <p:nvGraphicFramePr>
          <p:cNvPr id="34831" name="Group 15"/>
          <p:cNvGraphicFramePr>
            <a:graphicFrameLocks noGrp="1"/>
          </p:cNvGraphicFramePr>
          <p:nvPr/>
        </p:nvGraphicFramePr>
        <p:xfrm>
          <a:off x="714375" y="4287838"/>
          <a:ext cx="5486400" cy="4999037"/>
        </p:xfrm>
        <a:graphic>
          <a:graphicData uri="http://schemas.openxmlformats.org/drawingml/2006/table">
            <a:tbl>
              <a:tblPr/>
              <a:tblGrid>
                <a:gridCol w="5486400"/>
              </a:tblGrid>
              <a:tr h="263397">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the different levels of environments</a:t>
                      </a:r>
                    </a:p>
                  </a:txBody>
                  <a:tcPr marL="91724" marR="91724" marT="46352" marB="4635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2809">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influences eating behaviours, sometimes without us realizing it.</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We can have control over some factors in our environment.</a:t>
                      </a:r>
                    </a:p>
                  </a:txBody>
                  <a:tcPr marL="91724" marR="91724" marT="46352" marB="4635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734">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It is a 2-way relationship: our environment influences our choices, but people can also influence or change their environment.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Factors we may have some control over are the ones that are more local / closer to us, such as the inner circles of the picture on this slide: individual, social and physical environments. </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Examples: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Individual</a:t>
                      </a:r>
                      <a:r>
                        <a:rPr kumimoji="0" lang="en-US" sz="1000" b="0" i="0" u="none" strike="noStrike" cap="none" normalizeH="0" baseline="0" dirty="0" smtClean="0">
                          <a:ln>
                            <a:noFill/>
                          </a:ln>
                          <a:solidFill>
                            <a:schemeClr val="tx1"/>
                          </a:solidFill>
                          <a:effectLst/>
                          <a:latin typeface="Arial" charset="0"/>
                        </a:rPr>
                        <a:t>: We can learn skills to help us choose and prepare healthy food. It is estimated that people make about 200 food choices every day (Wansink &amp; Sobal, 2007). This includes seeing food at different times of the day and deciding whether or not to eat it or to pass on it (example, walking past a vending machine, jar of candy on the desk).</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Social</a:t>
                      </a:r>
                      <a:r>
                        <a:rPr kumimoji="0" lang="en-US" sz="1000" b="0" i="0" u="none" strike="noStrike" cap="none" normalizeH="0" baseline="0" dirty="0" smtClean="0">
                          <a:ln>
                            <a:noFill/>
                          </a:ln>
                          <a:solidFill>
                            <a:schemeClr val="tx1"/>
                          </a:solidFill>
                          <a:effectLst/>
                          <a:latin typeface="Arial" charset="0"/>
                        </a:rPr>
                        <a:t>: </a:t>
                      </a:r>
                      <a:r>
                        <a:rPr kumimoji="0" lang="en-CA" sz="1000" b="0" i="0" u="none" strike="noStrike" cap="none" normalizeH="0" baseline="0" dirty="0" smtClean="0">
                          <a:ln>
                            <a:noFill/>
                          </a:ln>
                          <a:solidFill>
                            <a:schemeClr val="tx1"/>
                          </a:solidFill>
                          <a:effectLst/>
                          <a:latin typeface="Arial" charset="0"/>
                        </a:rPr>
                        <a:t>We can choose healthy foods easier when we are with people who also want to eat healthy. We can  also help to shift the social environment towards healthy eating by role modelling healthy eating behaviours or asking for healthy foods at events and gatherings </a:t>
                      </a: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r>
                        <a:rPr kumimoji="0" lang="en-US" sz="1000" b="0" i="0" u="sng" strike="noStrike" cap="none" normalizeH="0" baseline="0" dirty="0" smtClean="0">
                          <a:ln>
                            <a:noFill/>
                          </a:ln>
                          <a:solidFill>
                            <a:schemeClr val="tx1"/>
                          </a:solidFill>
                          <a:effectLst/>
                          <a:latin typeface="Arial" charset="0"/>
                        </a:rPr>
                        <a:t>Physical</a:t>
                      </a:r>
                      <a:r>
                        <a:rPr kumimoji="0" lang="en-US" sz="1000" b="0" i="0" u="none" strike="noStrike" cap="none" normalizeH="0" baseline="0" dirty="0" smtClean="0">
                          <a:ln>
                            <a:noFill/>
                          </a:ln>
                          <a:solidFill>
                            <a:schemeClr val="tx1"/>
                          </a:solidFill>
                          <a:effectLst/>
                          <a:latin typeface="Arial" charset="0"/>
                        </a:rPr>
                        <a:t>: We can choose to bring healthy foods into our homes and to school/work so that we have healthy choices in those places. When food is present in the environment (example, on the table in the room), it requires a lot of mental effort to resist eating it. (Cohen &amp; Farley, 2008). Research also shows that when we are doing tasks that need mental concentration, we have less ability to resist eating, therefore when there is food present everywhere it is not surprising that we end up eating something even though we weren’t planning to. (Cohen &amp; Farley, 2008).(Analogy: “out of sight, out of mind”).</a:t>
                      </a:r>
                    </a:p>
                  </a:txBody>
                  <a:tcPr marL="91724" marR="91724" marT="46352" marB="4635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097">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52" marB="4635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420813" y="1588"/>
            <a:ext cx="3875087" cy="2908300"/>
          </a:xfrm>
          <a:ln/>
        </p:spPr>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B3294566-6549-4B05-B2D2-E5818E30DDAE}" type="slidenum">
              <a:rPr lang="en-US" altLang="en-US" smtClean="0"/>
              <a:pPr eaLnBrk="1" hangingPunct="1"/>
              <a:t>12</a:t>
            </a:fld>
            <a:endParaRPr lang="en-US" altLang="en-US" smtClean="0"/>
          </a:p>
        </p:txBody>
      </p:sp>
      <p:graphicFrame>
        <p:nvGraphicFramePr>
          <p:cNvPr id="37910" name="Group 22"/>
          <p:cNvGraphicFramePr>
            <a:graphicFrameLocks noGrp="1"/>
          </p:cNvGraphicFramePr>
          <p:nvPr/>
        </p:nvGraphicFramePr>
        <p:xfrm>
          <a:off x="638175" y="2994025"/>
          <a:ext cx="5581650" cy="6189663"/>
        </p:xfrm>
        <a:graphic>
          <a:graphicData uri="http://schemas.openxmlformats.org/drawingml/2006/table">
            <a:tbl>
              <a:tblPr/>
              <a:tblGrid>
                <a:gridCol w="5581650"/>
              </a:tblGrid>
              <a:tr h="26352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the different levels of environments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86">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some environmental factors that we have less control over. It is important to be aware of them.</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0954">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Macro-level: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Economics / prices of food have an influence over food choices, including the affordability of food. An environment that offers a lot of inexpensive (or free), convenient, high calorie foods is most likely the reason for continued weight gain in the population. (Cohen &amp; Farley, 2008). Studies show that price changes are more effective than educational health messages to motivate people to buy healthier foods. (Elinder &amp; Jansson, 2008; Block et al, 2010).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Advertising: About 85% of foods advertised in Canada are foods that don’t fit Canada's Food Guide. (Kelly et al., 2010). The nutrient content of the majority of advertised foods usually goes against nutrition education and guidelines. (Mink et al., 2010). </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Physical:</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may not be healthy food choices available in the environment you are in. For example, if the building only has vending machines selling unhealthy options, or the supermarket is far from your home so you shop more often at the corner store which may have limited healthy food options.</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Social:</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During celebrations and holidays, factors such as eating with others, longer meal times, easy access to food and large portion sizes may increase overall calorie intake. (Herman et al., 2003; Hull et al., 2006; Wansink B, 2004).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Eating with others, especially familiar people, can extend eating occasions and suppress our awareness of how much we are eating. (Wansink, 2004; Herman et al., 2003). Research has found eating with another person leads to eating 33% more than when by yourself and increases as the group gets bigger, up to eating 96% more with 7+ people. (deCastro, 1992).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Men often describe healthy eating as bland and insufficient (i.e. “rabbit food”), and feel eating healthy foods deviates from social norms and conventional patterns of their way of life. (Emslie &amp; Hunt, 2008; Lassen et al., 2007; Gough &amp; Conner, 2006).</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Individual: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Even though you may have a desire to eat healthier and do your best, research has shown that self-control gets weaker over time from being exposed to temptation. (</a:t>
                      </a:r>
                      <a:r>
                        <a:rPr kumimoji="0" lang="en-US" sz="1000" b="0" i="0" u="none" strike="noStrike" cap="none" normalizeH="0" baseline="0" dirty="0" err="1" smtClean="0">
                          <a:ln>
                            <a:noFill/>
                          </a:ln>
                          <a:solidFill>
                            <a:schemeClr val="tx1"/>
                          </a:solidFill>
                          <a:effectLst/>
                          <a:latin typeface="Arial" charset="0"/>
                        </a:rPr>
                        <a:t>Baumeister</a:t>
                      </a:r>
                      <a:r>
                        <a:rPr kumimoji="0" lang="en-US" sz="1000" b="0" i="0" u="none" strike="noStrike" cap="none" normalizeH="0" baseline="0" dirty="0" smtClean="0">
                          <a:ln>
                            <a:noFill/>
                          </a:ln>
                          <a:solidFill>
                            <a:schemeClr val="tx1"/>
                          </a:solidFill>
                          <a:effectLst/>
                          <a:latin typeface="Arial" charset="0"/>
                        </a:rPr>
                        <a:t> et al., 2007). Participants who were asked to resist the temptation of eating cookies and chocolate gave up faster when doing a frustrating task compared to people who had not exerted self-control (eaten the cookies and chocolate). (Baumeister et al., 2007). </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CF87E073-E961-43FE-ADA7-D7A97FB62BC8}" type="slidenum">
              <a:rPr lang="en-US" altLang="en-US" smtClean="0"/>
              <a:pPr eaLnBrk="1" hangingPunct="1"/>
              <a:t>13</a:t>
            </a:fld>
            <a:endParaRPr lang="en-US" altLang="en-US" smtClean="0"/>
          </a:p>
        </p:txBody>
      </p:sp>
      <p:graphicFrame>
        <p:nvGraphicFramePr>
          <p:cNvPr id="39952" name="Group 16"/>
          <p:cNvGraphicFramePr>
            <a:graphicFrameLocks noGrp="1"/>
          </p:cNvGraphicFramePr>
          <p:nvPr/>
        </p:nvGraphicFramePr>
        <p:xfrm>
          <a:off x="657225" y="4384675"/>
          <a:ext cx="5534025" cy="3984625"/>
        </p:xfrm>
        <a:graphic>
          <a:graphicData uri="http://schemas.openxmlformats.org/drawingml/2006/table">
            <a:tbl>
              <a:tblPr/>
              <a:tblGrid>
                <a:gridCol w="5534025"/>
              </a:tblGrid>
              <a:tr h="41751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begin to think about the various settings they work and play and how the environment influences eating behaviors.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We can have control over some factors in our environment.</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599">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68275" marR="0" lvl="0" indent="-168275" algn="l" defTabSz="896938" rtl="0" eaLnBrk="1" fontAlgn="base" latinLnBrk="0" hangingPunct="1">
                        <a:lnSpc>
                          <a:spcPct val="100000"/>
                        </a:lnSpc>
                        <a:spcBef>
                          <a:spcPct val="0"/>
                        </a:spcBef>
                        <a:spcAft>
                          <a:spcPct val="0"/>
                        </a:spcAft>
                        <a:buClrTx/>
                        <a:buSzTx/>
                        <a:buFontTx/>
                        <a:buChar char="•"/>
                        <a:tabLst/>
                        <a:defRPr/>
                      </a:pPr>
                      <a:r>
                        <a:rPr kumimoji="0" lang="en-US" sz="1000" b="0" i="0" u="none" strike="noStrike" kern="1200" cap="none" spc="0" normalizeH="0" baseline="0" noProof="0" dirty="0" smtClean="0">
                          <a:ln>
                            <a:noFill/>
                          </a:ln>
                          <a:solidFill>
                            <a:schemeClr val="tx1"/>
                          </a:solidFill>
                          <a:effectLst/>
                          <a:uLnTx/>
                          <a:uFillTx/>
                          <a:latin typeface="Arial" charset="0"/>
                        </a:rPr>
                        <a:t>We will now take a look at different settings where we learn, work and engage in leisure activities. We will examine some of the challenges we face in choosing healthy foods in these settings and what can be done to change them.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Keep in mind that behaviour change takes time. Sometimes it is not a quick and easy transition but will take time and effort in the various types of environments we are a part of.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Consider the following quote about a reason why it is important to try to change what we can in our environment:</a:t>
                      </a: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“Lack of willpower is often identified as the reason for failing to maintain a healthy diet, however, an environment with an increased availability of cheap (or free), convenient, calorie-dense foods is more likely to be responsible.” (Cohen &amp; Farley, 2008) </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3300"/>
                        </a:solidFill>
                        <a:effectLst/>
                        <a:latin typeface="Arial" charset="0"/>
                        <a:ea typeface="Times New Roman" pitchFamily="18" charset="0"/>
                        <a:cs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8E7EBC57-7EE6-43D7-983F-60812BAA631D}" type="slidenum">
              <a:rPr lang="en-US" altLang="en-US" smtClean="0"/>
              <a:pPr eaLnBrk="1" hangingPunct="1"/>
              <a:t>14</a:t>
            </a:fld>
            <a:endParaRPr lang="en-US" altLang="en-US" smtClean="0"/>
          </a:p>
        </p:txBody>
      </p:sp>
      <p:graphicFrame>
        <p:nvGraphicFramePr>
          <p:cNvPr id="5" name="Group 14"/>
          <p:cNvGraphicFramePr>
            <a:graphicFrameLocks noGrp="1"/>
          </p:cNvGraphicFramePr>
          <p:nvPr/>
        </p:nvGraphicFramePr>
        <p:xfrm>
          <a:off x="781050" y="4438650"/>
          <a:ext cx="5438775" cy="3683000"/>
        </p:xfrm>
        <a:graphic>
          <a:graphicData uri="http://schemas.openxmlformats.org/drawingml/2006/table">
            <a:tbl>
              <a:tblPr/>
              <a:tblGrid>
                <a:gridCol w="5438775"/>
              </a:tblGrid>
              <a:tr h="412772">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the healthy eating environment at recreation facilities</a:t>
                      </a:r>
                    </a:p>
                  </a:txBody>
                  <a:tcPr marL="91724" marR="91724" marT="46366" marB="46366"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2772">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Opportunity exists to provide a healthy eating environment at recreation facilities</a:t>
                      </a:r>
                    </a:p>
                  </a:txBody>
                  <a:tcPr marL="91724" marR="91724" marT="46366" marB="4636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456">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rPr>
                        <a:t>Recreation facilities are home to some of the largest populations of youth outside the school setting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rPr>
                        <a:t>They are also important gathering places for parents and older adults.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rPr>
                        <a:t>Issues exist surrounding making healthy food choices at recreation facilities.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rPr>
                        <a:t>Offering and availability of food is very much tied to the recreation setting.</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 </a:t>
                      </a:r>
                    </a:p>
                  </a:txBody>
                  <a:tcPr marL="91724" marR="91724" marT="46366" marB="46366"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782D1133-1E7C-4433-B082-2AF03BF0F924}" type="slidenum">
              <a:rPr lang="en-US" altLang="en-US" smtClean="0"/>
              <a:pPr eaLnBrk="1" hangingPunct="1"/>
              <a:t>15</a:t>
            </a:fld>
            <a:endParaRPr lang="en-US" altLang="en-US" smtClean="0"/>
          </a:p>
        </p:txBody>
      </p:sp>
      <p:graphicFrame>
        <p:nvGraphicFramePr>
          <p:cNvPr id="5" name="Group 14"/>
          <p:cNvGraphicFramePr>
            <a:graphicFrameLocks noGrp="1"/>
          </p:cNvGraphicFramePr>
          <p:nvPr/>
        </p:nvGraphicFramePr>
        <p:xfrm>
          <a:off x="733425" y="4552950"/>
          <a:ext cx="5419725" cy="4121150"/>
        </p:xfrm>
        <a:graphic>
          <a:graphicData uri="http://schemas.openxmlformats.org/drawingml/2006/table">
            <a:tbl>
              <a:tblPr/>
              <a:tblGrid>
                <a:gridCol w="5419725"/>
              </a:tblGrid>
              <a:tr h="412784">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recreation facilities.</a:t>
                      </a: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2798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Common challenges to healthy eating at recreation facilities includes the availability of healthy food options.</a:t>
                      </a:r>
                      <a:endPar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2" marB="4637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0386">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Many meetings, parties and community events occur at recreation facilities.  Food is usually an important component of these events and the availability of healthy food will influence healthy food choices.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Food is often used as an incentive or reward for accomplishing recreational goals.  An environment which supports healthy food options can influence an individual’s perception regarding positive reinforcement and the benefits of using healthy foods as rewards.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If higher fat/sugar/salt foods are visible and accessible, they are more likely to be eaten. Example, vending machines that only stock foods that are less healthy </a:t>
                      </a: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C3FA681A-F2B9-429A-81E9-857435673AEB}" type="slidenum">
              <a:rPr lang="en-US" altLang="en-US" smtClean="0"/>
              <a:pPr eaLnBrk="1" hangingPunct="1"/>
              <a:t>16</a:t>
            </a:fld>
            <a:endParaRPr lang="en-US" altLang="en-US" smtClean="0"/>
          </a:p>
        </p:txBody>
      </p:sp>
      <p:graphicFrame>
        <p:nvGraphicFramePr>
          <p:cNvPr id="5" name="Group 14"/>
          <p:cNvGraphicFramePr>
            <a:graphicFrameLocks noGrp="1"/>
          </p:cNvGraphicFramePr>
          <p:nvPr/>
        </p:nvGraphicFramePr>
        <p:xfrm>
          <a:off x="704850" y="4495800"/>
          <a:ext cx="5419725" cy="4121150"/>
        </p:xfrm>
        <a:graphic>
          <a:graphicData uri="http://schemas.openxmlformats.org/drawingml/2006/table">
            <a:tbl>
              <a:tblPr/>
              <a:tblGrid>
                <a:gridCol w="5419725"/>
              </a:tblGrid>
              <a:tr h="412784">
                <a:tc>
                  <a:txBody>
                    <a:bodyPr/>
                    <a:lstStyle/>
                    <a:p>
                      <a:pPr marL="0" marR="0" lvl="0" indent="0" algn="l" defTabSz="896938"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kern="1200" cap="none" spc="0" normalizeH="0" baseline="0" noProof="0" dirty="0" smtClean="0">
                          <a:ln>
                            <a:noFill/>
                          </a:ln>
                          <a:solidFill>
                            <a:srgbClr val="000000"/>
                          </a:solidFill>
                          <a:effectLst/>
                          <a:uLnTx/>
                          <a:uFillTx/>
                          <a:latin typeface="Arial" charset="0"/>
                          <a:ea typeface="Times New Roman" pitchFamily="18" charset="0"/>
                          <a:cs typeface="Arial" charset="0"/>
                        </a:rPr>
                        <a:t>Participants will be able to identify solutions to healthy eating at recreation facilities</a:t>
                      </a: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2798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Nutrition guidelines are available and easily accessible related to childcare, school and recreation/community centers.</a:t>
                      </a:r>
                      <a:endPar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2" marB="4637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0386">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Additional information is available at the following link:</a:t>
                      </a:r>
                    </a:p>
                    <a:p>
                      <a:pPr marL="0" marR="0" lvl="0" indent="0" algn="l" defTabSz="896938"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hlinkClick r:id="rId3"/>
                        </a:rPr>
                        <a:t> http://www.healthyalberta.com/NutritionGuidelines-Sept2012.pdf</a:t>
                      </a:r>
                      <a:r>
                        <a:rPr lang="en-US" sz="1000" dirty="0" smtClean="0"/>
                        <a:t> </a:t>
                      </a:r>
                    </a:p>
                    <a:p>
                      <a:pPr marL="0" marR="0" lvl="0" indent="0" algn="l" defTabSz="896938"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63568124-0F72-44E8-B871-9199F67F87EB}" type="slidenum">
              <a:rPr lang="en-US" altLang="en-US" smtClean="0"/>
              <a:pPr eaLnBrk="1" hangingPunct="1"/>
              <a:t>17</a:t>
            </a:fld>
            <a:endParaRPr lang="en-US" altLang="en-US" smtClean="0"/>
          </a:p>
        </p:txBody>
      </p:sp>
      <p:graphicFrame>
        <p:nvGraphicFramePr>
          <p:cNvPr id="5" name="Group 14"/>
          <p:cNvGraphicFramePr>
            <a:graphicFrameLocks noGrp="1"/>
          </p:cNvGraphicFramePr>
          <p:nvPr/>
        </p:nvGraphicFramePr>
        <p:xfrm>
          <a:off x="733425" y="4486275"/>
          <a:ext cx="5419725" cy="4121150"/>
        </p:xfrm>
        <a:graphic>
          <a:graphicData uri="http://schemas.openxmlformats.org/drawingml/2006/table">
            <a:tbl>
              <a:tblPr/>
              <a:tblGrid>
                <a:gridCol w="5419725"/>
              </a:tblGrid>
              <a:tr h="412784">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recreation facilities</a:t>
                      </a: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27980">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 </a:t>
                      </a:r>
                      <a:r>
                        <a:rPr kumimoji="0" lang="en-US" sz="1000" b="0" i="0" u="none" strike="noStrike" kern="1200" cap="none" spc="0" normalizeH="0" baseline="0" noProof="0" dirty="0" smtClean="0">
                          <a:ln>
                            <a:noFill/>
                          </a:ln>
                          <a:solidFill>
                            <a:srgbClr val="000000"/>
                          </a:solidFill>
                          <a:effectLst/>
                          <a:uLnTx/>
                          <a:uFillTx/>
                          <a:latin typeface="Arial" charset="0"/>
                          <a:ea typeface="Times New Roman" pitchFamily="18" charset="0"/>
                          <a:cs typeface="Arial" charset="0"/>
                        </a:rPr>
                        <a:t>Consider if food is needed at a gathering; if yes, request healthy options. Support an environment where healthy food options are easily accessible.</a:t>
                      </a:r>
                      <a:endPar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2" marB="4637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0386">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smtClean="0">
                          <a:ln>
                            <a:noFill/>
                          </a:ln>
                          <a:solidFill>
                            <a:schemeClr val="tx1"/>
                          </a:solidFill>
                          <a:effectLst/>
                          <a:latin typeface="Arial" charset="0"/>
                        </a:rPr>
                        <a:t>The availability of healthy food options will promote healthy food choices.  Most public gatherings require food as a significant part of the event so encouraging vendors and caterers to provide healthy food choices will influence food decisions.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kern="1200" cap="none" normalizeH="0" baseline="0" dirty="0" smtClean="0">
                          <a:ln>
                            <a:noFill/>
                          </a:ln>
                          <a:solidFill>
                            <a:schemeClr val="tx1"/>
                          </a:solidFill>
                          <a:effectLst/>
                          <a:latin typeface="Arial" charset="0"/>
                          <a:ea typeface="+mn-ea"/>
                          <a:cs typeface="+mn-cs"/>
                        </a:rPr>
                        <a:t>Ensure organizations you belong to have policies to promote healthy eating and advocate for these policies when possible.</a:t>
                      </a:r>
                      <a:endParaRPr kumimoji="0" lang="en-US" sz="1000" b="0" i="0" u="none" strike="noStrike" kern="1200" cap="none" normalizeH="0" baseline="0" dirty="0" smtClean="0">
                        <a:ln>
                          <a:noFill/>
                        </a:ln>
                        <a:solidFill>
                          <a:schemeClr val="tx1"/>
                        </a:solidFill>
                        <a:effectLst/>
                        <a:latin typeface="Arial" charset="0"/>
                        <a:ea typeface="+mn-ea"/>
                        <a:cs typeface="+mn-cs"/>
                      </a:endParaRP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L="91724" marR="91724" marT="46372" marB="4637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23950" y="458788"/>
            <a:ext cx="4648200" cy="3486150"/>
          </a:xfrm>
          <a:ln/>
        </p:spPr>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F2A46EB8-5DF7-421C-982B-787E7B6723D0}" type="slidenum">
              <a:rPr lang="en-US" altLang="en-US" smtClean="0"/>
              <a:pPr eaLnBrk="1" hangingPunct="1"/>
              <a:t>18</a:t>
            </a:fld>
            <a:endParaRPr lang="en-US" altLang="en-US" smtClean="0"/>
          </a:p>
        </p:txBody>
      </p:sp>
      <p:graphicFrame>
        <p:nvGraphicFramePr>
          <p:cNvPr id="46094" name="Group 14"/>
          <p:cNvGraphicFramePr>
            <a:graphicFrameLocks noGrp="1"/>
          </p:cNvGraphicFramePr>
          <p:nvPr/>
        </p:nvGraphicFramePr>
        <p:xfrm>
          <a:off x="714375" y="4133850"/>
          <a:ext cx="5457825" cy="3886200"/>
        </p:xfrm>
        <a:graphic>
          <a:graphicData uri="http://schemas.openxmlformats.org/drawingml/2006/table">
            <a:tbl>
              <a:tblPr/>
              <a:tblGrid>
                <a:gridCol w="5457825"/>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work.</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Common challenges to healthy eating at work include whether healthy food is available and social influences.</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9587">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Since employed Canadians spend so much time at work and we know that our environment influences our choices, our workplaces can also have a major impact on our eating behaviours. Work related activities that involve eating and drinking include celebrations, fundraisers, social events and entertaining clients.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What food establishments are nearby? Easy access to foods that are less healthy foods could increase your chances of eating those less healthy foods.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Eating patterns of shift workers likely need to be addressed because when we try to work at times that go against our normal internal rhythms, it can pose challenges to how we eat and sleep.</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Because eating habits are altered by shift work, workers often experience higher rates of gastrointestinal problems such as constipation, diarrhea, gas, indigestion, heartburn, or stomach ulcers, altered appetite and gain or loss of body weight.</a:t>
                      </a:r>
                    </a:p>
                    <a:p>
                      <a:pPr marL="168275" marR="0" lvl="0" indent="-168275" algn="l" defTabSz="896938" rtl="0" eaLnBrk="1" fontAlgn="base" latinLnBrk="0" hangingPunct="1">
                        <a:lnSpc>
                          <a:spcPct val="100000"/>
                        </a:lnSpc>
                        <a:spcBef>
                          <a:spcPct val="0"/>
                        </a:spcBef>
                        <a:spcAft>
                          <a:spcPct val="0"/>
                        </a:spcAft>
                        <a:buClrTx/>
                        <a:buSzTx/>
                        <a:buFontTx/>
                        <a:buChar char="•"/>
                        <a:tabLst/>
                        <a:defRPr/>
                      </a:pPr>
                      <a:r>
                        <a:rPr kumimoji="0" lang="en-US" sz="1000" b="0" i="0" u="none" strike="noStrike" kern="1200" cap="none" spc="0" normalizeH="0" baseline="0" noProof="0" dirty="0" smtClean="0">
                          <a:ln>
                            <a:noFill/>
                          </a:ln>
                          <a:solidFill>
                            <a:schemeClr val="tx1"/>
                          </a:solidFill>
                          <a:effectLst/>
                          <a:uLnTx/>
                          <a:uFillTx/>
                          <a:latin typeface="Arial" charset="0"/>
                        </a:rPr>
                        <a:t>The challenges and possible solutions presented in the next few slides will apply to shift workers as it promotes healthy eating in the workplace. However, specific recommendations for shift workers and how to adjust their eating patterns is beyond the scope of this presentation. </a:t>
                      </a:r>
                      <a:endParaRPr kumimoji="0" lang="en-US" sz="1000" b="1" i="0" u="none" strike="noStrike" kern="1200" cap="none" spc="0" normalizeH="0" baseline="0" noProof="0" dirty="0" smtClean="0">
                        <a:ln>
                          <a:noFill/>
                        </a:ln>
                        <a:solidFill>
                          <a:schemeClr val="tx1"/>
                        </a:solidFill>
                        <a:effectLst/>
                        <a:uLnTx/>
                        <a:uFillTx/>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23950" y="458788"/>
            <a:ext cx="4648200" cy="3486150"/>
          </a:xfrm>
          <a:ln/>
        </p:spPr>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2E3B1582-78DA-4664-8AC8-27215812CB4D}" type="slidenum">
              <a:rPr lang="en-US" altLang="en-US" smtClean="0"/>
              <a:pPr eaLnBrk="1" hangingPunct="1"/>
              <a:t>19</a:t>
            </a:fld>
            <a:endParaRPr lang="en-US" altLang="en-US" smtClean="0"/>
          </a:p>
        </p:txBody>
      </p:sp>
      <p:graphicFrame>
        <p:nvGraphicFramePr>
          <p:cNvPr id="46094" name="Group 14"/>
          <p:cNvGraphicFramePr>
            <a:graphicFrameLocks noGrp="1"/>
          </p:cNvGraphicFramePr>
          <p:nvPr/>
        </p:nvGraphicFramePr>
        <p:xfrm>
          <a:off x="714375" y="4171950"/>
          <a:ext cx="5457825" cy="3881438"/>
        </p:xfrm>
        <a:graphic>
          <a:graphicData uri="http://schemas.openxmlformats.org/drawingml/2006/table">
            <a:tbl>
              <a:tblPr/>
              <a:tblGrid>
                <a:gridCol w="5457825"/>
              </a:tblGrid>
              <a:tr h="26036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work.</a:t>
                      </a:r>
                    </a:p>
                  </a:txBody>
                  <a:tcPr marL="91724" marR="91724" marT="46364" marB="46364"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6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Common challenges to healthy eating at work include whether healthy food is available and social influences.</a:t>
                      </a:r>
                    </a:p>
                  </a:txBody>
                  <a:tcPr marL="91724" marR="91724" marT="46364" marB="46364"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5902">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At many workplaces, there are group gatherings to eat; for example group lunches. Going out for meals typically encourages people to consume more calories because of higher calorie choices and bigger portion size. Also at group gatherings we have a tendency to eat more because we are distracted and mimic each other’s eating so if someone else is  eating we tend to eat as well. (Herman et al, 2003). </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At food based celebrations  i.e. potluck lunches, birthdays, holidays there may be higher fat, sugar and salt foods in the work environment. Eating behaviours are unknowingly influenced by others.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 stressful work environment can lead to skipping meals, eating at workstations, extra snacking and preference for higher calorie foods.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If higher fat/sugar/salt foods are visible and accessible in the work environment (as in the home environment), they are more likely to be eaten. Example, vending machines that only stock foods that are less healthy.</a:t>
                      </a:r>
                    </a:p>
                  </a:txBody>
                  <a:tcPr marL="91724" marR="91724" marT="46364" marB="46364"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265ACB72-469B-4B67-B1CB-BBFEC702033B}" type="slidenum">
              <a:rPr lang="en-US" altLang="en-US" smtClean="0"/>
              <a:pPr eaLnBrk="1" hangingPunct="1"/>
              <a:t>2</a:t>
            </a:fld>
            <a:endParaRPr lang="en-US" altLang="en-US" smtClean="0"/>
          </a:p>
        </p:txBody>
      </p:sp>
      <p:sp>
        <p:nvSpPr>
          <p:cNvPr id="47107" name="Rectangle 2"/>
          <p:cNvSpPr>
            <a:spLocks noGrp="1" noRot="1" noChangeAspect="1" noChangeArrowheads="1" noTextEdit="1"/>
          </p:cNvSpPr>
          <p:nvPr>
            <p:ph type="sldImg"/>
          </p:nvPr>
        </p:nvSpPr>
        <p:spPr>
          <a:xfrm>
            <a:off x="1554163" y="677863"/>
            <a:ext cx="3911600" cy="2933700"/>
          </a:xfrm>
          <a:ln/>
        </p:spPr>
      </p:sp>
      <p:graphicFrame>
        <p:nvGraphicFramePr>
          <p:cNvPr id="18450" name="Group 18"/>
          <p:cNvGraphicFramePr>
            <a:graphicFrameLocks noGrp="1"/>
          </p:cNvGraphicFramePr>
          <p:nvPr/>
        </p:nvGraphicFramePr>
        <p:xfrm>
          <a:off x="657225" y="3698875"/>
          <a:ext cx="5534025" cy="3500438"/>
        </p:xfrm>
        <a:graphic>
          <a:graphicData uri="http://schemas.openxmlformats.org/drawingml/2006/table">
            <a:tbl>
              <a:tblPr/>
              <a:tblGrid>
                <a:gridCol w="5534025"/>
              </a:tblGrid>
              <a:tr h="263521">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the impact the environment has on food choices.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869986">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 </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has an impact on the food choices you make. </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ways to overcome barriers and develop strategies to improve your environment to support healthy eating.</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Advocating for healthy eating environments can help to affect positive change.</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6931">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1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By the end of the presentation you will be able to: </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 List /identify how the environment impacts food choices.</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 Identify strategies to improve eating environments to promote health.</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 Describe the importance of advocating for healthy eating environments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5208C066-715F-4E11-AA18-C0C9FA8E39A8}" type="slidenum">
              <a:rPr lang="en-US" altLang="en-US" sz="1200"/>
              <a:pPr algn="r" eaLnBrk="1" hangingPunct="1"/>
              <a:t>20</a:t>
            </a:fld>
            <a:endParaRPr lang="en-US" altLang="en-US" sz="1200"/>
          </a:p>
        </p:txBody>
      </p:sp>
      <p:graphicFrame>
        <p:nvGraphicFramePr>
          <p:cNvPr id="48143" name="Group 15"/>
          <p:cNvGraphicFramePr>
            <a:graphicFrameLocks noGrp="1"/>
          </p:cNvGraphicFramePr>
          <p:nvPr/>
        </p:nvGraphicFramePr>
        <p:xfrm>
          <a:off x="666750" y="4384675"/>
          <a:ext cx="5505450" cy="3829050"/>
        </p:xfrm>
        <a:graphic>
          <a:graphicData uri="http://schemas.openxmlformats.org/drawingml/2006/table">
            <a:tbl>
              <a:tblPr/>
              <a:tblGrid>
                <a:gridCol w="550545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work.</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Consider if food is needed at a gathering; if yes, request healthy options.</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12713" marR="0" lvl="0" indent="-112713"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Food and beverages may not need to be ordered for every meeting. Consider offering food only at longer meetings or those held over a meal-time (such as between 7:30-9:00am, 11:30am-1:00pm, or after 4:30pm). For meetings less than 2 hours, you may wish to offer beverages only. Include water at all events. </a:t>
                      </a:r>
                    </a:p>
                    <a:p>
                      <a:pPr marL="112713" marR="0" lvl="0" indent="-112713"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Involving employees in program planning and implementation is important for program sustainability.</a:t>
                      </a:r>
                    </a:p>
                    <a:p>
                      <a:pPr marL="112713" marR="0" lvl="0" indent="-112713" algn="l" defTabSz="896938"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4887A49C-E80F-48B3-A398-CFA2ACD6A4B8}" type="slidenum">
              <a:rPr lang="en-US" altLang="en-US" sz="1200"/>
              <a:pPr algn="r" eaLnBrk="1" hangingPunct="1"/>
              <a:t>21</a:t>
            </a:fld>
            <a:endParaRPr lang="en-US" altLang="en-US" sz="1200"/>
          </a:p>
        </p:txBody>
      </p:sp>
      <p:graphicFrame>
        <p:nvGraphicFramePr>
          <p:cNvPr id="48143" name="Group 15"/>
          <p:cNvGraphicFramePr>
            <a:graphicFrameLocks noGrp="1"/>
          </p:cNvGraphicFramePr>
          <p:nvPr/>
        </p:nvGraphicFramePr>
        <p:xfrm>
          <a:off x="666750" y="4384675"/>
          <a:ext cx="5505450" cy="3829050"/>
        </p:xfrm>
        <a:graphic>
          <a:graphicData uri="http://schemas.openxmlformats.org/drawingml/2006/table">
            <a:tbl>
              <a:tblPr/>
              <a:tblGrid>
                <a:gridCol w="550545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work.</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Consider if food is needed at a gathering; if yes, request healthy options.</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12713" marR="0" lvl="0" indent="-112713"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An eating area and appropriate appliances can help support employees’ healthy eating by allowing them to bring, store and prepare healthy choices from home.</a:t>
                      </a:r>
                    </a:p>
                    <a:p>
                      <a:pPr marL="112713" marR="0" lvl="0" indent="-112713"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Healthy Eating Toolkit (projecthealth.ca)- for suggesting how to coordinate worksite wellness program) (Curitti, 2011).</a:t>
                      </a:r>
                    </a:p>
                    <a:p>
                      <a:pPr marL="112713" marR="0" lvl="0" indent="-112713"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resource Eat Smart Meet Smart is a guide that provides ideas how to make healthy food choices and add physical activity that helps keep participants alert, productive and engaged at work and encourage healthier choices at home too. Here is a link to Eat Smart Meet Smart):</a:t>
                      </a:r>
                    </a:p>
                    <a:p>
                      <a:pPr marL="112713" marR="0" lvl="0" indent="-112713" algn="l" defTabSz="896938"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Arial" charset="0"/>
                      </a:endParaRP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http://www.healthyalberta.com/HealthyEating/EatSmartMeetSmart.htm</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6B0761F6-841F-4C7B-B15D-66BAFF883037}" type="slidenum">
              <a:rPr lang="en-US" altLang="en-US" sz="1200"/>
              <a:pPr algn="r" eaLnBrk="1" hangingPunct="1"/>
              <a:t>22</a:t>
            </a:fld>
            <a:endParaRPr lang="en-US" altLang="en-US" sz="1200"/>
          </a:p>
        </p:txBody>
      </p:sp>
      <p:graphicFrame>
        <p:nvGraphicFramePr>
          <p:cNvPr id="50192" name="Group 16"/>
          <p:cNvGraphicFramePr>
            <a:graphicFrameLocks noGrp="1"/>
          </p:cNvGraphicFramePr>
          <p:nvPr/>
        </p:nvGraphicFramePr>
        <p:xfrm>
          <a:off x="255588" y="4229100"/>
          <a:ext cx="6369050" cy="5048250"/>
        </p:xfrm>
        <a:graphic>
          <a:graphicData uri="http://schemas.openxmlformats.org/drawingml/2006/table">
            <a:tbl>
              <a:tblPr/>
              <a:tblGrid>
                <a:gridCol w="6369050"/>
              </a:tblGrid>
              <a:tr h="26036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Outcome: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Participants will be able to identify solutions to healthy eating at work.</a:t>
                      </a:r>
                    </a:p>
                  </a:txBody>
                  <a:tcPr marL="91724" marR="91724" marT="46364" marB="46364"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62">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You can maintain control over your eating behaviours by bringing healthy foods to work, taking breaks and not eating while distracted. </a:t>
                      </a:r>
                    </a:p>
                  </a:txBody>
                  <a:tcPr marL="91724" marR="91724" marT="46364" marB="46364"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23">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Facilitator Notes</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rPr>
                        <a:t>Changing food environments at work can be challenging. If it is not going to happen in the near future in your workplace, you may need to modify your environment within your own capacity. </a:t>
                      </a:r>
                    </a:p>
                    <a:p>
                      <a:pPr marL="168275" marR="0" lvl="0" indent="-168275" algn="l" defTabSz="896938" rtl="0" eaLnBrk="1" fontAlgn="base" latinLnBrk="0" hangingPunct="1">
                        <a:lnSpc>
                          <a:spcPct val="100000"/>
                        </a:lnSpc>
                        <a:spcBef>
                          <a:spcPct val="0"/>
                        </a:spcBef>
                        <a:spcAft>
                          <a:spcPct val="0"/>
                        </a:spcAft>
                        <a:buClrTx/>
                        <a:buSzTx/>
                        <a:buFontTx/>
                        <a:buChar char="•"/>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rPr>
                        <a:t>Although changing the food environment will help make healthy eating easier, the process can be challenging and take time. You will also need to make changes toward healthy eating to support your own health. Individual level changes can be done in conjunction to environmental changes. </a:t>
                      </a:r>
                      <a:endParaRPr kumimoji="0" lang="en-US" sz="1000" b="0" i="0" u="none" strike="noStrike" cap="none" normalizeH="0" baseline="0" dirty="0" smtClean="0">
                        <a:ln>
                          <a:noFill/>
                        </a:ln>
                        <a:solidFill>
                          <a:schemeClr val="tx1"/>
                        </a:solidFill>
                        <a:effectLst/>
                        <a:latin typeface="Arial" pitchFamily="34"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rPr>
                        <a:t>Bringing your own meals (e.g., breakfast and lunch) can not only save money but will also likely be lower in fat, sugar, salt and calories. It may also save you time from going out and purchasing it. When packing your meals, first consider if you have supplies at home (like food, insulated containers, a bag to carry it in).</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rPr>
                        <a:t>Keeping healthy foods at work may also help save money and help you to make healthier choices. Examples include keeping fruit on or in your desk, whole grain crackers/rice cakes, dried fruit, nut butter, canned fish, trail mix, fruit or canned fruit (packed in 100% juice).</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rPr>
                        <a:t>Taking your breaks gives you a chance to enjoy your food and to give yourself a mental rest. If you eat at your desk or workstation, you are not focused on your food.</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Healthy drinks include water, low fat milk or fortified soy beverage and 100% pure fruit juice,</a:t>
                      </a:r>
                      <a:r>
                        <a:rPr kumimoji="0" lang="en-US" sz="1000" b="0" i="0" u="none" strike="noStrike" cap="none" normalizeH="0" baseline="0" dirty="0" smtClean="0">
                          <a:ln>
                            <a:noFill/>
                          </a:ln>
                          <a:solidFill>
                            <a:schemeClr val="tx1"/>
                          </a:solidFill>
                          <a:effectLst/>
                          <a:latin typeface="Arial" pitchFamily="34" charset="0"/>
                          <a:cs typeface="Arial" pitchFamily="34" charset="0"/>
                        </a:rPr>
                        <a:t> no more than ½ cup (125 mL) per day). (</a:t>
                      </a:r>
                      <a:r>
                        <a:rPr kumimoji="0" lang="en-US" sz="1000" b="0" i="0" u="none" strike="noStrike" cap="none" normalizeH="0" baseline="0" dirty="0" smtClean="0">
                          <a:ln>
                            <a:noFill/>
                          </a:ln>
                          <a:solidFill>
                            <a:schemeClr val="tx1"/>
                          </a:solidFill>
                          <a:effectLst/>
                          <a:latin typeface="Arial" pitchFamily="34" charset="0"/>
                        </a:rPr>
                        <a:t>Government of Alberta, 2011),</a:t>
                      </a:r>
                      <a:r>
                        <a:rPr kumimoji="0" lang="en-US" sz="1000" b="0" i="0" u="none" strike="noStrike" cap="none" normalizeH="0" baseline="0" dirty="0" smtClean="0">
                          <a:ln>
                            <a:noFill/>
                          </a:ln>
                          <a:solidFill>
                            <a:schemeClr val="tx1"/>
                          </a:solidFill>
                          <a:effectLst/>
                          <a:latin typeface="Arial" pitchFamily="34" charset="0"/>
                          <a:cs typeface="Times New Roman" pitchFamily="18" charset="0"/>
                        </a:rPr>
                        <a:t> coffee and tea.  </a:t>
                      </a:r>
                      <a:endParaRPr kumimoji="0" lang="en-US" sz="1200" b="0" i="0" u="none" strike="noStrike" cap="none" normalizeH="0" baseline="0" dirty="0" smtClean="0">
                        <a:ln>
                          <a:noFill/>
                        </a:ln>
                        <a:solidFill>
                          <a:schemeClr val="tx1"/>
                        </a:solidFill>
                        <a:effectLst/>
                        <a:latin typeface="Arial" pitchFamily="34" charset="0"/>
                        <a:cs typeface="Times New Roman" pitchFamily="18"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pitchFamily="34" charset="0"/>
                        </a:rPr>
                        <a:t>Healthy adults are advised to limit caffeine to 400 mg per day.</a:t>
                      </a: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p>
                      <a:pPr marL="168275" marR="0" lvl="0" indent="-168275" algn="l" defTabSz="896938"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34" charset="0"/>
                        </a:rPr>
                        <a:t>Fluid Requirements (Including  all drinks): </a:t>
                      </a:r>
                    </a:p>
                    <a:p>
                      <a:pPr marL="628650" marR="0" lvl="1" indent="-171450" algn="l" defTabSz="896938"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34" charset="0"/>
                        </a:rPr>
                        <a:t>4 – 8 years: 5 cups (1250 mL) per day </a:t>
                      </a:r>
                    </a:p>
                    <a:p>
                      <a:pPr marL="628650" marR="0" lvl="1" indent="-171450" algn="l" defTabSz="896938"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34" charset="0"/>
                        </a:rPr>
                        <a:t>9 – 13 years: 6 – 7 cups (1500 mL - 1750 mL) per day</a:t>
                      </a:r>
                    </a:p>
                    <a:p>
                      <a:pPr marL="628650" marR="0" lvl="1" indent="-171450" algn="l" defTabSz="896938"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34" charset="0"/>
                        </a:rPr>
                        <a:t>14 – 18 years: 7 – 11 cups (1750 mL - 2750 mL) per day</a:t>
                      </a:r>
                    </a:p>
                    <a:p>
                      <a:pPr marL="628650" marR="0" lvl="1" indent="-171450" algn="l" defTabSz="896938"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34" charset="0"/>
                        </a:rPr>
                        <a:t>Healthy adults : 9-12 cups  (2250 mL -3000 mL)  per day . </a:t>
                      </a:r>
                      <a:endParaRPr kumimoji="0" lang="en-US" sz="1000" b="1" i="0" u="none" strike="noStrike" cap="none" normalizeH="0" baseline="0" dirty="0" smtClean="0">
                        <a:ln>
                          <a:noFill/>
                        </a:ln>
                        <a:solidFill>
                          <a:schemeClr val="tx1"/>
                        </a:solidFill>
                        <a:effectLst/>
                        <a:latin typeface="Arial" pitchFamily="34"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pitchFamily="34"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References</a:t>
                      </a:r>
                    </a:p>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Institute of Medicine, Dietary Reference Intakes, 2004</a:t>
                      </a: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1000" b="1" i="0" u="none" strike="noStrike" cap="none" normalizeH="0" baseline="0" dirty="0" smtClean="0">
                        <a:ln>
                          <a:noFill/>
                        </a:ln>
                        <a:solidFill>
                          <a:schemeClr val="tx1"/>
                        </a:solidFill>
                        <a:effectLst/>
                        <a:latin typeface="Arial" pitchFamily="34" charset="0"/>
                      </a:endParaRPr>
                    </a:p>
                  </a:txBody>
                  <a:tcPr marL="91724" marR="91724" marT="46364" marB="46364"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6F83C83A-DDA8-492C-8A69-CFD5683A2792}" type="slidenum">
              <a:rPr lang="en-US" altLang="en-US" smtClean="0"/>
              <a:pPr eaLnBrk="1" hangingPunct="1"/>
              <a:t>23</a:t>
            </a:fld>
            <a:endParaRPr lang="en-US" altLang="en-US" smtClean="0"/>
          </a:p>
        </p:txBody>
      </p:sp>
      <p:graphicFrame>
        <p:nvGraphicFramePr>
          <p:cNvPr id="52238" name="Group 14"/>
          <p:cNvGraphicFramePr>
            <a:graphicFrameLocks noGrp="1"/>
          </p:cNvGraphicFramePr>
          <p:nvPr/>
        </p:nvGraphicFramePr>
        <p:xfrm>
          <a:off x="714375" y="4384675"/>
          <a:ext cx="5467350" cy="3986213"/>
        </p:xfrm>
        <a:graphic>
          <a:graphicData uri="http://schemas.openxmlformats.org/drawingml/2006/table">
            <a:tbl>
              <a:tblPr/>
              <a:tblGrid>
                <a:gridCol w="546735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challenges to healthy eating in schools including the sale of foods that are less healthy in the school and surrounding area.</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0">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school food environment can have a large impact on children’s health because up to two meals and snacks are eaten at school. As in other environments previously reviewed like home and work, if there is access to foods higher in fat, sugar and salt, individuals are more likely to eat it.</a:t>
                      </a:r>
                      <a:endParaRPr kumimoji="0" lang="en-US" sz="1800" b="0" i="1"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Eating habits and nutritional status have been linked to academic performance, behaviour and self-esteem in children and youth.</a:t>
                      </a: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Time to eat: children often have less than 20 minutes to eat lunch – parents and kids often focus on what kids can eat in a limited time vs. what is a healthier choice.</a:t>
                      </a: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E94488B3-BC5A-436E-9019-BA75953F4C10}" type="slidenum">
              <a:rPr lang="en-US" altLang="en-US" smtClean="0"/>
              <a:pPr eaLnBrk="1" hangingPunct="1"/>
              <a:t>24</a:t>
            </a:fld>
            <a:endParaRPr lang="en-US" altLang="en-US" smtClean="0"/>
          </a:p>
        </p:txBody>
      </p:sp>
      <p:graphicFrame>
        <p:nvGraphicFramePr>
          <p:cNvPr id="52238" name="Group 14"/>
          <p:cNvGraphicFramePr>
            <a:graphicFrameLocks noGrp="1"/>
          </p:cNvGraphicFramePr>
          <p:nvPr/>
        </p:nvGraphicFramePr>
        <p:xfrm>
          <a:off x="714375" y="4384675"/>
          <a:ext cx="5467350" cy="3986213"/>
        </p:xfrm>
        <a:graphic>
          <a:graphicData uri="http://schemas.openxmlformats.org/drawingml/2006/table">
            <a:tbl>
              <a:tblPr/>
              <a:tblGrid>
                <a:gridCol w="546735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challenges to healthy eating in schools including the sale of foods that are less healthy in the school and surrounding area.</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0">
                <a:tc>
                  <a:txBody>
                    <a:bodyPr/>
                    <a:lstStyle/>
                    <a:p>
                      <a:pPr marL="168275" marR="0" lvl="0" indent="-168275"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Children reduce their consumption of fruit, some vegetables, and milk, and consume more sweetened beverages and high fat vegetables when they enter middle school and gain access to student snack bars (vending machines). (Alberta Health and Wellness, 2008) Example of high fat vegetables would be French fries.</a:t>
                      </a:r>
                      <a:endParaRPr kumimoji="0" lang="en-US" sz="18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Taste is the more important factor influencing food choice, followed by food cost. If convenience foods are in close proximity to school, there may be foods that are more appealing to students.</a:t>
                      </a:r>
                    </a:p>
                    <a:p>
                      <a:pPr marL="168275" marR="0" lvl="0" indent="-168275"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168275" marR="0" lvl="0" indent="-168275"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DB09AF97-565C-4B77-8FA1-F1E083AA9528}" type="slidenum">
              <a:rPr lang="en-US" altLang="en-US" sz="1200"/>
              <a:pPr algn="r" eaLnBrk="1" hangingPunct="1"/>
              <a:t>25</a:t>
            </a:fld>
            <a:endParaRPr lang="en-US" altLang="en-US" sz="1200"/>
          </a:p>
        </p:txBody>
      </p:sp>
      <p:graphicFrame>
        <p:nvGraphicFramePr>
          <p:cNvPr id="54289" name="Group 17"/>
          <p:cNvGraphicFramePr>
            <a:graphicFrameLocks noGrp="1"/>
          </p:cNvGraphicFramePr>
          <p:nvPr/>
        </p:nvGraphicFramePr>
        <p:xfrm>
          <a:off x="647700" y="4384675"/>
          <a:ext cx="5543550" cy="4325938"/>
        </p:xfrm>
        <a:graphic>
          <a:graphicData uri="http://schemas.openxmlformats.org/drawingml/2006/table">
            <a:tbl>
              <a:tblPr/>
              <a:tblGrid>
                <a:gridCol w="5543550"/>
              </a:tblGrid>
              <a:tr h="29209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6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resources that can support schools, parents and students to eat healthy eat school.</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83">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many resources that are available on the Alberta Health Services school nutrition website (</a:t>
                      </a:r>
                      <a:r>
                        <a:rPr lang="en-CA" sz="1000" u="sng" dirty="0" smtClean="0">
                          <a:solidFill>
                            <a:srgbClr val="0000FF"/>
                          </a:solidFill>
                          <a:effectLst/>
                          <a:latin typeface="Times New Roman"/>
                          <a:ea typeface="Calibri"/>
                          <a:hlinkClick r:id="rId3"/>
                        </a:rPr>
                        <a:t>www.healthyeatingstartshere.ca</a:t>
                      </a:r>
                      <a:r>
                        <a:rPr lang="en-CA" sz="1000" dirty="0" smtClean="0">
                          <a:effectLst/>
                          <a:latin typeface="Times New Roman"/>
                          <a:ea typeface="Calibri"/>
                        </a:rPr>
                        <a:t> </a:t>
                      </a:r>
                      <a:r>
                        <a:rPr kumimoji="0" lang="en-US" sz="1000" b="0" i="0" u="none" strike="noStrike" cap="none" normalizeH="0" baseline="0" dirty="0" smtClean="0">
                          <a:ln>
                            <a:noFill/>
                          </a:ln>
                          <a:solidFill>
                            <a:schemeClr val="tx1"/>
                          </a:solidFill>
                          <a:effectLst/>
                          <a:latin typeface="Arial" charset="0"/>
                        </a:rPr>
                        <a:t>) that can assist educators in changing the food environment. When on home page for Alberta Health Services, click on Information for Schools and Teachers. Then click on School Nutrition.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Alberta Nutrition Guidelines for Children and Youth (Alberta Health and Wellness, 2008) were designed to provide guidance for childcare, school and recreation facilities to assist with making decision on healthy foods. These guidelines can also be found in the school nutrition site of the Alberta Health Services website.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also other resources with practical tips to help modify food choices in the schools that are available on the school nutrition website: Examples include:</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Special Lunch Days. (Resource to help make the best choice so special lunch days can   be fun and healthy)</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Marketing Healthy Food Choices. (The 4 Ps: product availability, promotion, pricing and placement) to help encourage healthy food choices.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Suggest to schools  to reverse lunch time (play first lunch hour) or to have a longer lunch time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charset="0"/>
                        </a:rPr>
                        <a:t>For teachers</a:t>
                      </a:r>
                      <a:r>
                        <a:rPr kumimoji="0" lang="en-US" sz="1000" b="0" i="0" u="none" strike="noStrike" cap="none" normalizeH="0" baseline="0" dirty="0" smtClean="0">
                          <a:ln>
                            <a:noFill/>
                          </a:ln>
                          <a:solidFill>
                            <a:schemeClr val="tx1"/>
                          </a:solidFill>
                          <a:effectLst/>
                          <a:latin typeface="Arial" charset="0"/>
                        </a:rPr>
                        <a:t>: Healthy eating-related lesson plans for K-9 are available from AHS – contact your Health Promotion Coordinator for links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04ABF983-DF0A-453B-97D9-DDDE4A982FB6}" type="slidenum">
              <a:rPr lang="en-US" altLang="en-US" sz="1200"/>
              <a:pPr algn="r" eaLnBrk="1" hangingPunct="1"/>
              <a:t>26</a:t>
            </a:fld>
            <a:endParaRPr lang="en-US" altLang="en-US" sz="1200"/>
          </a:p>
        </p:txBody>
      </p:sp>
      <p:graphicFrame>
        <p:nvGraphicFramePr>
          <p:cNvPr id="54289" name="Group 17"/>
          <p:cNvGraphicFramePr>
            <a:graphicFrameLocks noGrp="1"/>
          </p:cNvGraphicFramePr>
          <p:nvPr/>
        </p:nvGraphicFramePr>
        <p:xfrm>
          <a:off x="647700" y="4384675"/>
          <a:ext cx="5543550" cy="4325938"/>
        </p:xfrm>
        <a:graphic>
          <a:graphicData uri="http://schemas.openxmlformats.org/drawingml/2006/table">
            <a:tbl>
              <a:tblPr/>
              <a:tblGrid>
                <a:gridCol w="5543550"/>
              </a:tblGrid>
              <a:tr h="29209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6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resources that can support schools, parents and students to eat healthy eat school.</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83">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many resources that are available on the Alberta Health Services school nutrition website (</a:t>
                      </a:r>
                      <a:r>
                        <a:rPr lang="en-CA" sz="1000" u="sng" dirty="0" smtClean="0">
                          <a:solidFill>
                            <a:srgbClr val="0000FF"/>
                          </a:solidFill>
                          <a:effectLst/>
                          <a:latin typeface="Times New Roman"/>
                          <a:ea typeface="Calibri"/>
                          <a:hlinkClick r:id="rId3"/>
                        </a:rPr>
                        <a:t>www.healthyeatingstartshere.ca</a:t>
                      </a:r>
                      <a:r>
                        <a:rPr lang="en-CA" sz="1000" dirty="0" smtClean="0">
                          <a:effectLst/>
                          <a:latin typeface="Times New Roman"/>
                          <a:ea typeface="Calibri"/>
                        </a:rPr>
                        <a:t> </a:t>
                      </a:r>
                      <a:r>
                        <a:rPr kumimoji="0" lang="en-US" sz="1000" b="0" i="0" u="none" strike="noStrike" cap="none" normalizeH="0" baseline="0" dirty="0" smtClean="0">
                          <a:ln>
                            <a:noFill/>
                          </a:ln>
                          <a:solidFill>
                            <a:schemeClr val="tx1"/>
                          </a:solidFill>
                          <a:effectLst/>
                          <a:latin typeface="Arial" charset="0"/>
                        </a:rPr>
                        <a:t>) that can assist educators in changing the food environment. When on home page for Alberta Health Services, click on Information for Schools and Teachers. Then click on School Nutrition.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Alberta Nutrition Guidelines for Children and Youth (Alberta Health and Wellness, 2008) were designed to provide guidance for childcare, school and recreation facilities to assist with making decision on healthy foods. These guidelines can also be found in the school nutrition site of the Alberta Health Services website.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also other resources with practical tips to help modify food choices in the schools that are available on the school nutrition website: Examples include:</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Special Lunch Days. (Resource to help make the best choice so special lunch days can   be fun and healthy)</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Marketing Healthy Food Choices. (The 4 Ps: product availability, promotion, pricing and placement) to help encourage healthy food choices.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Suggest to schools  to reverse lunch time (play first lunch hour) or to have a longer lunch time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charset="0"/>
                        </a:rPr>
                        <a:t>For teachers</a:t>
                      </a:r>
                      <a:r>
                        <a:rPr kumimoji="0" lang="en-US" sz="1000" b="0" i="0" u="none" strike="noStrike" cap="none" normalizeH="0" baseline="0" dirty="0" smtClean="0">
                          <a:ln>
                            <a:noFill/>
                          </a:ln>
                          <a:solidFill>
                            <a:schemeClr val="tx1"/>
                          </a:solidFill>
                          <a:effectLst/>
                          <a:latin typeface="Arial" charset="0"/>
                        </a:rPr>
                        <a:t>: Healthy eating-related lesson plans for K-9 are available from AHS – contact your Health Promotion Coordinator for links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506C9C4C-CB81-4222-98A2-A2376B443B4E}" type="slidenum">
              <a:rPr lang="en-US" altLang="en-US" sz="1200"/>
              <a:pPr algn="r" eaLnBrk="1" hangingPunct="1"/>
              <a:t>27</a:t>
            </a:fld>
            <a:endParaRPr lang="en-US" altLang="en-US" sz="1200"/>
          </a:p>
        </p:txBody>
      </p:sp>
      <p:graphicFrame>
        <p:nvGraphicFramePr>
          <p:cNvPr id="54289" name="Group 17"/>
          <p:cNvGraphicFramePr>
            <a:graphicFrameLocks noGrp="1"/>
          </p:cNvGraphicFramePr>
          <p:nvPr/>
        </p:nvGraphicFramePr>
        <p:xfrm>
          <a:off x="647700" y="4384675"/>
          <a:ext cx="5543550" cy="4325938"/>
        </p:xfrm>
        <a:graphic>
          <a:graphicData uri="http://schemas.openxmlformats.org/drawingml/2006/table">
            <a:tbl>
              <a:tblPr/>
              <a:tblGrid>
                <a:gridCol w="5543550"/>
              </a:tblGrid>
              <a:tr h="29209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6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resources that can support schools, parents and students to eat healthy eat school.</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83">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many resources that are available on the Alberta Health Services school nutrition website (</a:t>
                      </a:r>
                      <a:r>
                        <a:rPr lang="en-CA" sz="1000" u="sng" dirty="0" smtClean="0">
                          <a:solidFill>
                            <a:srgbClr val="0000FF"/>
                          </a:solidFill>
                          <a:effectLst/>
                          <a:latin typeface="Times New Roman"/>
                          <a:ea typeface="Calibri"/>
                          <a:hlinkClick r:id="rId3"/>
                        </a:rPr>
                        <a:t>www.healthyeatingstartshere.ca</a:t>
                      </a:r>
                      <a:r>
                        <a:rPr lang="en-CA" sz="1000" dirty="0" smtClean="0">
                          <a:effectLst/>
                          <a:latin typeface="Times New Roman"/>
                          <a:ea typeface="Calibri"/>
                        </a:rPr>
                        <a:t> </a:t>
                      </a:r>
                      <a:r>
                        <a:rPr kumimoji="0" lang="en-US" sz="1000" b="0" i="0" u="none" strike="noStrike" cap="none" normalizeH="0" baseline="0" dirty="0" smtClean="0">
                          <a:ln>
                            <a:noFill/>
                          </a:ln>
                          <a:solidFill>
                            <a:schemeClr val="tx1"/>
                          </a:solidFill>
                          <a:effectLst/>
                          <a:latin typeface="Arial" charset="0"/>
                        </a:rPr>
                        <a:t>) that can assist educators in changing the food environment. When on home page for Alberta Health Services, click on Information for Schools and Teachers. Then click on School Nutrition.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Alberta Nutrition Guidelines for Children and Youth (Alberta Health and Wellness, 2008) were designed to provide guidance for childcare, school and recreation facilities to assist with making decision on healthy foods. These guidelines can also be found in the school nutrition site of the Alberta Health Services website.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also other resources with practical tips to help modify food choices in the schools that are available on the school nutrition website: Examples include:</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Special Lunch Days. (Resource to help make the best choice so special lunch days can   be fun and healthy)</a:t>
                      </a: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 Marketing Healthy Food Choices. (The 4 Ps: product availability, promotion, pricing and placement) to help encourage healthy food choices.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Suggest to schools  to reverse lunch time (play first lunch hour) or to have a longer lunch time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charset="0"/>
                        </a:rPr>
                        <a:t>For teachers</a:t>
                      </a:r>
                      <a:r>
                        <a:rPr kumimoji="0" lang="en-US" sz="1000" b="0" i="0" u="none" strike="noStrike" cap="none" normalizeH="0" baseline="0" dirty="0" smtClean="0">
                          <a:ln>
                            <a:noFill/>
                          </a:ln>
                          <a:solidFill>
                            <a:schemeClr val="tx1"/>
                          </a:solidFill>
                          <a:effectLst/>
                          <a:latin typeface="Arial" charset="0"/>
                        </a:rPr>
                        <a:t>: Healthy eating-related lesson plans for K-9 are available from AHS – contact your Health Promotion Coordinator for links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graphicFrame>
        <p:nvGraphicFramePr>
          <p:cNvPr id="56334" name="Group 14"/>
          <p:cNvGraphicFramePr>
            <a:graphicFrameLocks noGrp="1"/>
          </p:cNvGraphicFramePr>
          <p:nvPr/>
        </p:nvGraphicFramePr>
        <p:xfrm>
          <a:off x="657225" y="4264025"/>
          <a:ext cx="5524500" cy="4037013"/>
        </p:xfrm>
        <a:graphic>
          <a:graphicData uri="http://schemas.openxmlformats.org/drawingml/2006/table">
            <a:tbl>
              <a:tblPr/>
              <a:tblGrid>
                <a:gridCol w="552450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child care.</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challenges to healthy eating in child care including not having control over what is offered at the centre. </a:t>
                      </a:r>
                      <a:endParaRPr kumimoji="0" lang="en-US" sz="1000" b="0" i="0" u="none" strike="noStrike" cap="none" normalizeH="0" baseline="0" dirty="0" smtClean="0">
                        <a:ln>
                          <a:noFill/>
                        </a:ln>
                        <a:solidFill>
                          <a:srgbClr val="FF3300"/>
                        </a:solidFill>
                        <a:effectLst/>
                        <a:latin typeface="Arial" charset="0"/>
                        <a:ea typeface="Times New Roman" pitchFamily="18" charset="0"/>
                        <a:cs typeface="Arial" charset="0"/>
                      </a:endParaRP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400">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preschool years are a critical period of growth and a key time for the development of healthy eating habits. Children in full time child care often consume the majority of their meals/snacks at the centre.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Almost 50 % of Canadian children (6 months – 5 yrs) are supervised in non-parental child care programs. (Bushnik, 2006).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Depending on the child care food may be provided by the centre or need to be provided by the parent. Both can be a challenge if there are no policies on the types of food served or brought in for children.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 care workers are role models for children. If food consumed by child care workers is not on Canada’s Food Guide this provides mixed messaging to children about healthy foods.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 healthy eating environment for children includes a designated place to eat a meal with limited distractions. Child cares may have limited space which may make limited distractions difficult. </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graphicFrame>
        <p:nvGraphicFramePr>
          <p:cNvPr id="56334" name="Group 14"/>
          <p:cNvGraphicFramePr>
            <a:graphicFrameLocks noGrp="1"/>
          </p:cNvGraphicFramePr>
          <p:nvPr/>
        </p:nvGraphicFramePr>
        <p:xfrm>
          <a:off x="657225" y="4264025"/>
          <a:ext cx="5524500" cy="4037013"/>
        </p:xfrm>
        <a:graphic>
          <a:graphicData uri="http://schemas.openxmlformats.org/drawingml/2006/table">
            <a:tbl>
              <a:tblPr/>
              <a:tblGrid>
                <a:gridCol w="552450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challenges to healthy eating at child care.</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challenges to healthy eating in child care including not having control over what is offered at the centre. </a:t>
                      </a:r>
                      <a:endParaRPr kumimoji="0" lang="en-US" sz="1000" b="0" i="0" u="none" strike="noStrike" cap="none" normalizeH="0" baseline="0" dirty="0" smtClean="0">
                        <a:ln>
                          <a:noFill/>
                        </a:ln>
                        <a:solidFill>
                          <a:srgbClr val="FF3300"/>
                        </a:solidFill>
                        <a:effectLst/>
                        <a:latin typeface="Arial" charset="0"/>
                        <a:ea typeface="Times New Roman" pitchFamily="18" charset="0"/>
                        <a:cs typeface="Arial" charset="0"/>
                      </a:endParaRP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400">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Fundraisers or celebrations can often include foods not on Canada’s Food Guide.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 cares may have visual displays (posters, books, etc.) which have images of cookies, ice cream, etc. These images do not support healthy eating messages which may be given by parents and child care workers. </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7AC22018-ACCF-4818-B7AA-19B418E3DB2B}" type="slidenum">
              <a:rPr lang="en-US" altLang="en-US" smtClean="0"/>
              <a:pPr eaLnBrk="1" hangingPunct="1"/>
              <a:t>3</a:t>
            </a:fld>
            <a:endParaRPr lang="en-US" altLang="en-US" smtClean="0"/>
          </a:p>
        </p:txBody>
      </p:sp>
      <p:graphicFrame>
        <p:nvGraphicFramePr>
          <p:cNvPr id="20494" name="Group 14"/>
          <p:cNvGraphicFramePr>
            <a:graphicFrameLocks noGrp="1"/>
          </p:cNvGraphicFramePr>
          <p:nvPr/>
        </p:nvGraphicFramePr>
        <p:xfrm>
          <a:off x="714375" y="4384675"/>
          <a:ext cx="5476875" cy="3829050"/>
        </p:xfrm>
        <a:graphic>
          <a:graphicData uri="http://schemas.openxmlformats.org/drawingml/2006/table">
            <a:tbl>
              <a:tblPr/>
              <a:tblGrid>
                <a:gridCol w="5476875"/>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have an understanding of the presentation outline.</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will be 6 areas discussed in relation to healthy eating environment.</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100" b="0" i="0" u="none" strike="noStrike" cap="none" normalizeH="0" baseline="0" dirty="0" smtClean="0">
                        <a:ln>
                          <a:noFill/>
                        </a:ln>
                        <a:solidFill>
                          <a:schemeClr val="tx1"/>
                        </a:solidFill>
                        <a:effectLst/>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This presentation will discuss</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What is healthy eating?</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What Prevents Us from Healthy Eating? </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What is a Healthy Eating Environment?</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How Does the Environment Impact Healthy Eating?</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Challenges and Solutions to Healthy Eating.</a:t>
                      </a:r>
                    </a:p>
                    <a:p>
                      <a:pPr marL="0" marR="0" lvl="0" indent="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   Will advocacy for healthy public policy have an impact?</a:t>
                      </a:r>
                    </a:p>
                    <a:p>
                      <a:pPr marL="0" marR="0" lvl="0" indent="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Research has demonstrated how the environment can be changed to support individuals to make healthier food choices. Challenges and solutions of various food environments are included in the presentation.</a:t>
                      </a:r>
                    </a:p>
                    <a:p>
                      <a:pPr marL="0" marR="0" lvl="0" indent="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The purpose of the module is to increase awareness of individuals working in community based settings of how the environment affects food choices.  </a:t>
                      </a:r>
                      <a:endParaRPr kumimoji="0" lang="en-US" sz="1800" b="0"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graphicFrame>
        <p:nvGraphicFramePr>
          <p:cNvPr id="58382" name="Group 14"/>
          <p:cNvGraphicFramePr>
            <a:graphicFrameLocks noGrp="1"/>
          </p:cNvGraphicFramePr>
          <p:nvPr/>
        </p:nvGraphicFramePr>
        <p:xfrm>
          <a:off x="647700" y="4249738"/>
          <a:ext cx="5534025" cy="4892675"/>
        </p:xfrm>
        <a:graphic>
          <a:graphicData uri="http://schemas.openxmlformats.org/drawingml/2006/table">
            <a:tbl>
              <a:tblPr/>
              <a:tblGrid>
                <a:gridCol w="5534025"/>
              </a:tblGrid>
              <a:tr h="35401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resources that can support child cares staff, parents and children to eat healthy at child care.</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5574">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Alberta Nutrition Guidelines for Children and Youth (Alberta Health and Wellness, 2008) were designed to provide guidance for childcare, school and recreation facilities to assist with making decision on healthy foods. These guidelines can also be found in the school nutrition site of the Alberta Health Services website.</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Healthy Eating and Active Living (HEAL) 1- 4 is a great resource for learning how to encourage healthy lifestyles.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Parents can encourage their child care centre to develop a healthy eating policy. Child care workers can develop a healthy eating policy and educate parents on what is expected at their centre. Having a written policy allows parents and child care works to know what is expected of them.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Policy can include items other than what type of food to provide to children. Include issues regarding the eating environment such as:</a:t>
                      </a:r>
                    </a:p>
                    <a:p>
                      <a:pPr marL="628650" marR="0" lvl="1" indent="-179388"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 care workers provide a healthy eating environment by sitting and eating with the children at meals and snacks. </a:t>
                      </a:r>
                    </a:p>
                    <a:p>
                      <a:pPr marL="628650" marR="0" lvl="1" indent="-179388"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 care owners/directors can decide to choose books, posters and visual displays that show healthy foods and are inclusive of body types (i.e. body shapes, sizes, varying abilities, cultural backgrounds). </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Notes Placeholder 1"/>
          <p:cNvSpPr>
            <a:spLocks noGrp="1"/>
          </p:cNvSpPr>
          <p:nvPr>
            <p:ph type="body" idx="1"/>
          </p:nvPr>
        </p:nvSpPr>
        <p:spPr>
          <a:xfrm>
            <a:off x="685800" y="4416425"/>
            <a:ext cx="5486400" cy="4183063"/>
          </a:xfrm>
          <a:prstGeom prst="rect">
            <a:avLst/>
          </a:prstGeom>
        </p:spPr>
        <p:txBody>
          <a:bodyPr/>
          <a:lstStyle/>
          <a:p>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graphicFrame>
        <p:nvGraphicFramePr>
          <p:cNvPr id="58382" name="Group 14"/>
          <p:cNvGraphicFramePr>
            <a:graphicFrameLocks noGrp="1"/>
          </p:cNvGraphicFramePr>
          <p:nvPr/>
        </p:nvGraphicFramePr>
        <p:xfrm>
          <a:off x="647700" y="4249738"/>
          <a:ext cx="5534025" cy="4892675"/>
        </p:xfrm>
        <a:graphic>
          <a:graphicData uri="http://schemas.openxmlformats.org/drawingml/2006/table">
            <a:tbl>
              <a:tblPr/>
              <a:tblGrid>
                <a:gridCol w="5534025"/>
              </a:tblGrid>
              <a:tr h="35401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solutions to healthy eating at school.</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resources that can support child cares staff, parents and children to eat healthy at child care.</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5574">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r>
                        <a:rPr kumimoji="0" lang="en-US" sz="1000" b="1"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Policy can include items other than what type of food to provide to children. Include issues regarding the eating environment such as:</a:t>
                      </a:r>
                    </a:p>
                    <a:p>
                      <a:pPr marL="628650" marR="0" lvl="1" indent="-179388"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Child care workers provide a healthy eating environment by following the division of responsibility – which states adults are responsible for what, when and where food is served and children are responsible for if and how much they eat. </a:t>
                      </a:r>
                    </a:p>
                    <a:p>
                      <a:pPr marL="628650" marR="0" lvl="1" indent="-179388"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628650" marR="0" lvl="1" indent="-179388"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Nutrition messages/education can be incorporated into program planning through arts and crafts, show and tell, story time, etc. This can help introduce new foods which may be offered at a meal or snack time. </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2257C430-4309-47F5-A7BA-95564CD84734}" type="slidenum">
              <a:rPr lang="en-US" altLang="en-US" sz="1200">
                <a:solidFill>
                  <a:srgbClr val="000000"/>
                </a:solidFill>
              </a:rPr>
              <a:pPr algn="r" eaLnBrk="1" hangingPunct="1"/>
              <a:t>32</a:t>
            </a:fld>
            <a:endParaRPr lang="en-US" altLang="en-US" sz="1200">
              <a:solidFill>
                <a:srgbClr val="000000"/>
              </a:solidFill>
            </a:endParaRPr>
          </a:p>
        </p:txBody>
      </p:sp>
      <p:graphicFrame>
        <p:nvGraphicFramePr>
          <p:cNvPr id="62479" name="Group 15"/>
          <p:cNvGraphicFramePr>
            <a:graphicFrameLocks noGrp="1"/>
          </p:cNvGraphicFramePr>
          <p:nvPr/>
        </p:nvGraphicFramePr>
        <p:xfrm>
          <a:off x="647700" y="4384675"/>
          <a:ext cx="5534025" cy="3721100"/>
        </p:xfrm>
        <a:graphic>
          <a:graphicData uri="http://schemas.openxmlformats.org/drawingml/2006/table">
            <a:tbl>
              <a:tblPr/>
              <a:tblGrid>
                <a:gridCol w="5534025"/>
              </a:tblGrid>
              <a:tr h="260374">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the impact of unhealthy eating</a:t>
                      </a: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2774">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Unhealthy eating is the leading cause of death and disability</a:t>
                      </a:r>
                    </a:p>
                  </a:txBody>
                  <a:tcPr marL="91724" marR="91724" marT="46367" marB="46367"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1377">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The impact of common health risks causing death and disability in Canada have recently been estimated for 2010 by the Global Burden of Disease Study. </a:t>
                      </a:r>
                      <a:r>
                        <a:rPr kumimoji="0" lang="en-CA" sz="1000" b="0" i="0" u="none" strike="noStrike" cap="none" normalizeH="0" baseline="0" dirty="0" smtClean="0">
                          <a:ln>
                            <a:noFill/>
                          </a:ln>
                          <a:solidFill>
                            <a:schemeClr val="tx1"/>
                          </a:solidFill>
                          <a:effectLst/>
                          <a:latin typeface="Arial" charset="0"/>
                          <a:hlinkClick r:id="rId3"/>
                        </a:rPr>
                        <a:t>http://www.healthmetricsandevaluation.org/gbd/visualizations/gbd-arrow-diagram</a:t>
                      </a:r>
                      <a:r>
                        <a:rPr kumimoji="0" lang="en-CA" sz="1000" b="0"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Unhealthy diet was the leading health risk in Canada with inadequate intake of fruit and vegetables the most significant contributor to diet risk.</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Clearly, to improve health and reduce death and disability, ACTION needs to be taken on this critical health risk.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575">
                <a:tc>
                  <a:txBody>
                    <a:bodyPr/>
                    <a:lstStyle/>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954DC268-BF22-48C2-82A4-BAB3AC2FA957}" type="slidenum">
              <a:rPr lang="en-US" altLang="en-US" sz="1200">
                <a:solidFill>
                  <a:srgbClr val="000000"/>
                </a:solidFill>
              </a:rPr>
              <a:pPr algn="r" eaLnBrk="1" hangingPunct="1"/>
              <a:t>33</a:t>
            </a:fld>
            <a:endParaRPr lang="en-US" altLang="en-US" sz="1200">
              <a:solidFill>
                <a:srgbClr val="000000"/>
              </a:solidFill>
            </a:endParaRPr>
          </a:p>
        </p:txBody>
      </p:sp>
      <p:graphicFrame>
        <p:nvGraphicFramePr>
          <p:cNvPr id="6" name="Group 15"/>
          <p:cNvGraphicFramePr>
            <a:graphicFrameLocks noGrp="1"/>
          </p:cNvGraphicFramePr>
          <p:nvPr/>
        </p:nvGraphicFramePr>
        <p:xfrm>
          <a:off x="647700" y="4346575"/>
          <a:ext cx="5534025" cy="4948238"/>
        </p:xfrm>
        <a:graphic>
          <a:graphicData uri="http://schemas.openxmlformats.org/drawingml/2006/table">
            <a:tbl>
              <a:tblPr/>
              <a:tblGrid>
                <a:gridCol w="5534025"/>
              </a:tblGrid>
              <a:tr h="260351">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the impact of unhealthy eating</a:t>
                      </a:r>
                    </a:p>
                  </a:txBody>
                  <a:tcPr marL="91724" marR="91724" marT="46357" marB="4635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45">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Unhealthy eating is the leading cause of death and disability.</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Advocacy for healthy public policy and healthy eating environments can impact health</a:t>
                      </a:r>
                    </a:p>
                  </a:txBody>
                  <a:tcPr marL="91724" marR="91724" marT="46357" marB="46357"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690">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The impact of common health risks causing death and disability in Canada have recently been estimated for 2010 by the Global Burden of Disease Study. </a:t>
                      </a:r>
                      <a:r>
                        <a:rPr kumimoji="0" lang="en-CA" sz="1000" b="0" i="0" u="none" strike="noStrike" cap="none" normalizeH="0" baseline="0" dirty="0" smtClean="0">
                          <a:ln>
                            <a:noFill/>
                          </a:ln>
                          <a:solidFill>
                            <a:schemeClr val="tx1"/>
                          </a:solidFill>
                          <a:effectLst/>
                          <a:latin typeface="Arial" charset="0"/>
                          <a:hlinkClick r:id="rId3"/>
                        </a:rPr>
                        <a:t>http://www.healthmetricsandevaluation.org/gbd/visualizations/gbd-arrow-diagram</a:t>
                      </a:r>
                      <a:r>
                        <a:rPr kumimoji="0" lang="en-CA" sz="1000" b="0" i="0" u="none" strike="noStrike" cap="none" normalizeH="0" baseline="0" dirty="0" smtClean="0">
                          <a:ln>
                            <a:noFill/>
                          </a:ln>
                          <a:solidFill>
                            <a:schemeClr val="tx1"/>
                          </a:solidFill>
                          <a:effectLst/>
                          <a:latin typeface="Arial" charset="0"/>
                        </a:rPr>
                        <a:t>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Unhealthy diet was the leading health risk in Canada with inadequate intake of fruit and vegetables the most significant contributor to diet risk.</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Clearly, to improve health and reduce death and disability, ACTION needs to be taken on this critical health risk.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Promoting healthy eating environments can help to reduce this risk!</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Most Canadians are aware of the need to eat healthy but often make unhealthy food choices when not presented with healthy food alternatives.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More supportive environments will improve healthy eating</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Most Canadians support policy changes to make it easier to eat healthy foods, this includes supporting healthy eating environments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The Alberta government has some excellent polices that could transform work places and schools into healthy eating environments.  Although strongly supported by the government, the policies are largely voluntary for daycares, schools, worksites and recreational centres so have not been widely implemented. If Alberta Health Care professionals and other organizations were unified to create a strong lobby, and supported our clients to advocate, it is very likely the corporate sector of Alberta and Alberta schools would respond.  This would represent an excellent start towards a healthier Alberta.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57" marB="4635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2051">
                <a:tc>
                  <a:txBody>
                    <a:bodyPr/>
                    <a:lstStyle/>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57" marB="4635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48AC57E-4873-45A2-831C-5E9626045FEC}" type="slidenum">
              <a:rPr lang="en-US" altLang="en-US" sz="1200">
                <a:solidFill>
                  <a:srgbClr val="000000"/>
                </a:solidFill>
              </a:rPr>
              <a:pPr algn="r" eaLnBrk="1" hangingPunct="1"/>
              <a:t>34</a:t>
            </a:fld>
            <a:endParaRPr lang="en-US" altLang="en-US" sz="1200">
              <a:solidFill>
                <a:srgbClr val="000000"/>
              </a:solidFill>
            </a:endParaRPr>
          </a:p>
        </p:txBody>
      </p:sp>
      <p:graphicFrame>
        <p:nvGraphicFramePr>
          <p:cNvPr id="62479" name="Group 15"/>
          <p:cNvGraphicFramePr>
            <a:graphicFrameLocks noGrp="1"/>
          </p:cNvGraphicFramePr>
          <p:nvPr/>
        </p:nvGraphicFramePr>
        <p:xfrm>
          <a:off x="647700" y="4384675"/>
          <a:ext cx="5534025" cy="4721225"/>
        </p:xfrm>
        <a:graphic>
          <a:graphicData uri="http://schemas.openxmlformats.org/drawingml/2006/table">
            <a:tbl>
              <a:tblPr/>
              <a:tblGrid>
                <a:gridCol w="5534025"/>
              </a:tblGrid>
              <a:tr h="412774">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become aware healthy public policies exist in Alberta which are often not implemented.</a:t>
                      </a: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74">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Advocacy for healthy public policies can promote implementation of policies to promote healthy eating environments.</a:t>
                      </a:r>
                    </a:p>
                  </a:txBody>
                  <a:tcPr marL="91724" marR="91724" marT="46367" marB="46367"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1378">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dirty="0" smtClean="0">
                          <a:ln>
                            <a:noFill/>
                          </a:ln>
                          <a:solidFill>
                            <a:srgbClr val="000000"/>
                          </a:solidFill>
                          <a:effectLst/>
                          <a:uLnTx/>
                          <a:uFillTx/>
                          <a:latin typeface="Arial" charset="0"/>
                        </a:rPr>
                        <a:t>Most Canadians support policy changes to make it easier to eat healthy foods, this includes supporting healthy eating environments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dirty="0" smtClean="0">
                          <a:ln>
                            <a:noFill/>
                          </a:ln>
                          <a:solidFill>
                            <a:srgbClr val="000000"/>
                          </a:solidFill>
                          <a:effectLst/>
                          <a:uLnTx/>
                          <a:uFillTx/>
                          <a:latin typeface="Arial" charset="0"/>
                        </a:rPr>
                        <a:t>The Alberta government has some excellent polices that could transform work places and schools into healthy eating environments.  Although strongly supported by the government, the policies are largely voluntary for daycares, schools, worksites and recreational centres so have not been widely implemented. If Alberta Health Care professionals and other organizations were unified to create a strong lobby, and supported our clients to advocate, it is very likely the corporate sector of Alberta and Alberta schools would respond.  This would represent an excellent start towards a healthier Alberta.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1900">
                <a:tc>
                  <a:txBody>
                    <a:bodyPr/>
                    <a:lstStyle/>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7" marB="4636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F15B7F54-65B9-4F1B-9BA5-D65363807CB1}" type="slidenum">
              <a:rPr lang="en-US" altLang="en-US" sz="1200">
                <a:solidFill>
                  <a:srgbClr val="000000"/>
                </a:solidFill>
              </a:rPr>
              <a:pPr algn="r" eaLnBrk="1" hangingPunct="1"/>
              <a:t>35</a:t>
            </a:fld>
            <a:endParaRPr lang="en-US" altLang="en-US" sz="1200">
              <a:solidFill>
                <a:srgbClr val="000000"/>
              </a:solidFill>
            </a:endParaRPr>
          </a:p>
        </p:txBody>
      </p:sp>
      <p:graphicFrame>
        <p:nvGraphicFramePr>
          <p:cNvPr id="5" name="Group 15"/>
          <p:cNvGraphicFramePr>
            <a:graphicFrameLocks noGrp="1"/>
          </p:cNvGraphicFramePr>
          <p:nvPr/>
        </p:nvGraphicFramePr>
        <p:xfrm>
          <a:off x="647700" y="4346575"/>
          <a:ext cx="5534025" cy="4316413"/>
        </p:xfrm>
        <a:graphic>
          <a:graphicData uri="http://schemas.openxmlformats.org/drawingml/2006/table">
            <a:tbl>
              <a:tblPr/>
              <a:tblGrid>
                <a:gridCol w="5534025"/>
              </a:tblGrid>
              <a:tr h="41277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support efforts to promote healthy public policy and healthy eating environments</a:t>
                      </a:r>
                    </a:p>
                  </a:txBody>
                  <a:tcPr marL="91724" marR="91724" marT="46369" marB="46369"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78">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You can make a difference and impact healthy eating environments in organizations you belong to</a:t>
                      </a:r>
                    </a:p>
                  </a:txBody>
                  <a:tcPr marL="91724" marR="91724" marT="46369" marB="46369"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6171">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All Alberta organizations and individuals are called to take steps to promote change toward support of healthy eating environments.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sz="1000" b="0" i="0" u="none" strike="noStrike" cap="none" normalizeH="0" baseline="0" dirty="0" smtClean="0">
                          <a:ln>
                            <a:noFill/>
                          </a:ln>
                          <a:solidFill>
                            <a:schemeClr val="tx1"/>
                          </a:solidFill>
                          <a:effectLst/>
                          <a:latin typeface="Arial" charset="0"/>
                        </a:rPr>
                        <a:t>The Alberta government has some excellent polices that could transform work places and schools into healthy eating environments.  Although strongly supported by the government, the policies are largely voluntary for daycares, schools, worksites and recreational centres so have not been widely implemented. If Alberta Health Care professionals and other organizations were unified to create a strong lobby, and supported our clients to advocate, it is very likely the corporate sector of Alberta and Alberta schools would respond.  This would represent an excellent start towards a healthier Alberta.  </a:t>
                      </a:r>
                    </a:p>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9" marB="46369"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286">
                <a:tc>
                  <a:txBody>
                    <a:bodyPr/>
                    <a:lstStyle/>
                    <a:p>
                      <a:pPr marL="171450" marR="0" lvl="0" indent="-171450" algn="l" defTabSz="896938"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smtClean="0">
                        <a:ln>
                          <a:noFill/>
                        </a:ln>
                        <a:solidFill>
                          <a:schemeClr val="tx1"/>
                        </a:solidFill>
                        <a:effectLst/>
                        <a:latin typeface="Arial" charset="0"/>
                      </a:endParaRPr>
                    </a:p>
                  </a:txBody>
                  <a:tcPr marL="91724" marR="91724" marT="46369" marB="46369"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8B2CDF60-7F01-451C-A9B1-1D8D1DECD556}" type="slidenum">
              <a:rPr lang="en-US" altLang="en-US" sz="1200"/>
              <a:pPr algn="r" eaLnBrk="1" hangingPunct="1"/>
              <a:t>36</a:t>
            </a:fld>
            <a:endParaRPr lang="en-US" altLang="en-US" sz="1200"/>
          </a:p>
        </p:txBody>
      </p:sp>
      <p:sp>
        <p:nvSpPr>
          <p:cNvPr id="83971" name="Rectangle 2"/>
          <p:cNvSpPr>
            <a:spLocks noGrp="1" noRot="1" noChangeAspect="1" noChangeArrowheads="1" noTextEdit="1"/>
          </p:cNvSpPr>
          <p:nvPr>
            <p:ph type="sldImg"/>
          </p:nvPr>
        </p:nvSpPr>
        <p:spPr>
          <a:ln/>
        </p:spPr>
      </p:sp>
      <p:graphicFrame>
        <p:nvGraphicFramePr>
          <p:cNvPr id="72726" name="Group 22"/>
          <p:cNvGraphicFramePr>
            <a:graphicFrameLocks noGrp="1"/>
          </p:cNvGraphicFramePr>
          <p:nvPr/>
        </p:nvGraphicFramePr>
        <p:xfrm>
          <a:off x="685800" y="4298950"/>
          <a:ext cx="5543550" cy="4540250"/>
        </p:xfrm>
        <a:graphic>
          <a:graphicData uri="http://schemas.openxmlformats.org/drawingml/2006/table">
            <a:tbl>
              <a:tblPr/>
              <a:tblGrid>
                <a:gridCol w="5543550"/>
              </a:tblGrid>
              <a:tr h="320672">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the impact the environment has on food choices.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17586">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has an impact on the food choices you make. </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ways to overcome barriers and develop strategies to improve your environment to support healthy eating.  Participants can impact policy and healthy eating environments around them.</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1992">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are some things in the environment that we have control over and some we don’t.</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We can change some things in our environment to set us up to make it more likely that we will make healthier food choices.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Efforts to promote healthy eating and healthy eating environments have potential to significantly impact and promote the health of all Albertans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33475" y="715963"/>
            <a:ext cx="4648200" cy="3486150"/>
          </a:xfrm>
          <a:ln/>
        </p:spPr>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41F73D60-A735-4BC1-B5CA-B2AF714EAC9E}" type="slidenum">
              <a:rPr lang="en-US" altLang="en-US" smtClean="0"/>
              <a:pPr eaLnBrk="1" hangingPunct="1"/>
              <a:t>37</a:t>
            </a:fld>
            <a:endParaRPr lang="en-US" altLang="en-US" smtClean="0"/>
          </a:p>
        </p:txBody>
      </p:sp>
      <p:graphicFrame>
        <p:nvGraphicFramePr>
          <p:cNvPr id="70671" name="Group 15"/>
          <p:cNvGraphicFramePr>
            <a:graphicFrameLocks noGrp="1"/>
          </p:cNvGraphicFramePr>
          <p:nvPr/>
        </p:nvGraphicFramePr>
        <p:xfrm>
          <a:off x="647700" y="4384675"/>
          <a:ext cx="5553075" cy="3984625"/>
        </p:xfrm>
        <a:graphic>
          <a:graphicData uri="http://schemas.openxmlformats.org/drawingml/2006/table">
            <a:tbl>
              <a:tblPr/>
              <a:tblGrid>
                <a:gridCol w="5553075"/>
              </a:tblGrid>
              <a:tr h="41751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able to identify resources that support them in creating a healthy eating environment</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 variety of resources are available to support you in creating a healthy eating environment.</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599">
                <a:tc>
                  <a:txBody>
                    <a:bodyPr/>
                    <a:lstStyle/>
                    <a:p>
                      <a:pPr marL="228600" marR="0" lvl="0" indent="-22860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Eat Smart Meet Smart- How to Plan and Host Healthy Meetings, Events and Conferences: (Alberta Health and Wellness) www.healthyalberta.com</a:t>
                      </a:r>
                    </a:p>
                    <a:p>
                      <a:pPr marL="228600" marR="0" lvl="0" indent="-22860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Eating Well with Canada’s Food Guide (Health Canada) www.healthcanada.gc.ca/foodguide</a:t>
                      </a:r>
                    </a:p>
                    <a:p>
                      <a:pPr marL="228600" marR="0" lvl="0" indent="-22860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Alberta Nutrition Guidelines for Adults (Alberta Health and Wellness) www.healthyalberta.com</a:t>
                      </a:r>
                    </a:p>
                    <a:p>
                      <a:pPr marL="228600" marR="0" lvl="0" indent="-22860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Alberta Nutrition Guidelines for Children and Youth (Alberta Health and Wellness) www.healthyalberta.com</a:t>
                      </a:r>
                    </a:p>
                    <a:p>
                      <a:pPr marL="228600" marR="0" lvl="0" indent="-22860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AHS Single Serving Packaged Food List 2011 www.albertahealthservices.ca/2925.asp</a:t>
                      </a:r>
                    </a:p>
                    <a:p>
                      <a:pPr marL="228600" marR="0" lvl="0" indent="-228600" algn="l" defTabSz="896938"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AHS School Nutrition Link: http://www.albertahealthservices.ca/2925.asp</a:t>
                      </a:r>
                    </a:p>
                    <a:p>
                      <a:pPr marL="228600" marR="0" lvl="0" indent="-228600" algn="l" defTabSz="896938"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228600" marR="0" lvl="0" indent="-22860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Healthy Eating Environment in AHS:  http://www.albertahealthservices.ca/5234.asp</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2C31A1D0-08E0-4F6A-87B9-FDCA6D100D66}" type="slidenum">
              <a:rPr lang="en-US" altLang="en-US" sz="1200"/>
              <a:pPr algn="r" eaLnBrk="1" hangingPunct="1"/>
              <a:t>38</a:t>
            </a:fld>
            <a:endParaRPr lang="en-US" altLang="en-US" sz="1200"/>
          </a:p>
        </p:txBody>
      </p:sp>
      <p:sp>
        <p:nvSpPr>
          <p:cNvPr id="87043" name="Rectangle 2"/>
          <p:cNvSpPr>
            <a:spLocks noGrp="1" noRot="1" noChangeAspect="1" noChangeArrowheads="1" noTextEdit="1"/>
          </p:cNvSpPr>
          <p:nvPr>
            <p:ph type="sldImg"/>
          </p:nvPr>
        </p:nvSpPr>
        <p:spPr>
          <a:xfrm>
            <a:off x="1520825" y="703263"/>
            <a:ext cx="4076700" cy="3059112"/>
          </a:xfrm>
          <a:ln/>
        </p:spPr>
      </p:sp>
      <p:sp>
        <p:nvSpPr>
          <p:cNvPr id="87044" name="Rectangle 15"/>
          <p:cNvSpPr>
            <a:spLocks noGrp="1" noChangeArrowheads="1"/>
          </p:cNvSpPr>
          <p:nvPr>
            <p:ph type="body" idx="1"/>
          </p:nvPr>
        </p:nvSpPr>
        <p:spPr bwMode="auto">
          <a:xfrm>
            <a:off x="654050" y="3895725"/>
            <a:ext cx="5486400" cy="4651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228600" indent="-228600" eaLnBrk="1" hangingPunct="1">
              <a:lnSpc>
                <a:spcPct val="80000"/>
              </a:lnSpc>
            </a:pPr>
            <a:r>
              <a:rPr lang="en-US" altLang="en-US" sz="1100" b="1" smtClean="0"/>
              <a:t>References</a:t>
            </a:r>
            <a:r>
              <a:rPr lang="en-US" altLang="en-US" sz="1000" b="1" smtClean="0"/>
              <a:t>:</a:t>
            </a:r>
            <a:endParaRPr lang="en-US" altLang="en-US" sz="1000" smtClean="0"/>
          </a:p>
          <a:p>
            <a:pPr marL="228600" indent="-228600" eaLnBrk="1" hangingPunct="1">
              <a:spcBef>
                <a:spcPct val="0"/>
              </a:spcBef>
              <a:buFontTx/>
              <a:buAutoNum type="arabicPeriod"/>
            </a:pPr>
            <a:r>
              <a:rPr lang="en-US" altLang="en-US" sz="1000" smtClean="0"/>
              <a:t>Alberta Community/Public Health Nutritionists Food Security Subcommittee and Dietitians of Canada, Alberta and the Territories Region. Cost of eating in Alberta, 2008 [Online]. 2008 [cited 2009 Sep 22]. Available from: </a:t>
            </a:r>
            <a:r>
              <a:rPr lang="en-US" altLang="en-US" sz="1000" smtClean="0">
                <a:hlinkClick r:id="rId3"/>
              </a:rPr>
              <a:t>http://www.calgaryhealthregion.ca/programs/nutrition/pdf/Cost_of_Eating_in_Alberta_2008.pdf</a:t>
            </a:r>
            <a:r>
              <a:rPr lang="en-US" altLang="en-US" sz="1000" smtClean="0"/>
              <a:t>.</a:t>
            </a:r>
          </a:p>
          <a:p>
            <a:pPr marL="228600" indent="-228600" eaLnBrk="1" hangingPunct="1">
              <a:spcBef>
                <a:spcPct val="0"/>
              </a:spcBef>
              <a:buFontTx/>
              <a:buAutoNum type="arabicPeriod"/>
            </a:pPr>
            <a:r>
              <a:rPr lang="en-US" altLang="en-US" sz="1000" smtClean="0"/>
              <a:t>Alberta Health and Wellness. Alberta nutrition guidelines for children and youth: a childcare, school, and recreation/community centre resource manual [Online]. Government of Alberta; 2008 [cited 2012 Mar 21]. Available from: </a:t>
            </a:r>
            <a:r>
              <a:rPr lang="en-US" altLang="en-US" sz="1000" u="sng" smtClean="0">
                <a:hlinkClick r:id="rId4"/>
              </a:rPr>
              <a:t>http://www.healthyalberta.ca/Documents/AB_Nutri_Guidelines_2008%281%29.pdf</a:t>
            </a:r>
            <a:r>
              <a:rPr lang="en-US" altLang="en-US" sz="1000" smtClean="0"/>
              <a:t>.</a:t>
            </a:r>
          </a:p>
          <a:p>
            <a:pPr marL="228600" indent="-228600" eaLnBrk="1" hangingPunct="1">
              <a:spcBef>
                <a:spcPct val="0"/>
              </a:spcBef>
              <a:buFontTx/>
              <a:buAutoNum type="arabicPeriod"/>
            </a:pPr>
            <a:r>
              <a:rPr lang="en-US" altLang="en-US" sz="1000" smtClean="0"/>
              <a:t>Baumeister RF, Vohs KD, Tice DM. The Strength Model of Self-Control. Psychol Sci. 2007;16(6):351.</a:t>
            </a:r>
          </a:p>
          <a:p>
            <a:pPr marL="228600" indent="-228600" eaLnBrk="1" hangingPunct="1">
              <a:spcBef>
                <a:spcPct val="0"/>
              </a:spcBef>
              <a:buFontTx/>
              <a:buAutoNum type="arabicPeriod"/>
            </a:pPr>
            <a:r>
              <a:rPr lang="en-US" altLang="en-US" sz="1000" smtClean="0"/>
              <a:t>Block JP, Chandra A, McManus KD, Willett WC. Point-of-purchase price and education intervention to reduce consumption of sugary soft drinks. Am J Public Health. 2010;100:1427 1433.</a:t>
            </a:r>
          </a:p>
          <a:p>
            <a:pPr marL="228600" indent="-228600" eaLnBrk="1" hangingPunct="1">
              <a:spcBef>
                <a:spcPct val="0"/>
              </a:spcBef>
              <a:buFontTx/>
              <a:buAutoNum type="arabicPeriod"/>
            </a:pPr>
            <a:r>
              <a:rPr lang="en-US" altLang="en-US" sz="1000" smtClean="0"/>
              <a:t>Bushnik T. Child care in Canada. Ottawa, ON: Statistics Canada; 2006. 99 p. Report No.: Catalogue no. 89-599-MIE.</a:t>
            </a:r>
          </a:p>
          <a:p>
            <a:pPr marL="228600" indent="-228600" eaLnBrk="1" hangingPunct="1">
              <a:spcBef>
                <a:spcPct val="0"/>
              </a:spcBef>
              <a:buFontTx/>
              <a:buAutoNum type="arabicPeriod"/>
            </a:pPr>
            <a:r>
              <a:rPr lang="en-US" altLang="en-US" sz="1000" smtClean="0"/>
              <a:t>Canadian Council of Food and Nutrition (CCFN). Tracking Nutrition Trends VII. Woodbridge, Ontario: CCFN; 2008. </a:t>
            </a:r>
            <a:endParaRPr lang="en-CA" altLang="en-US" sz="1000" smtClean="0"/>
          </a:p>
          <a:p>
            <a:pPr marL="228600" indent="-228600" eaLnBrk="1" hangingPunct="1">
              <a:spcBef>
                <a:spcPct val="0"/>
              </a:spcBef>
              <a:buFontTx/>
              <a:buAutoNum type="arabicPeriod"/>
            </a:pPr>
            <a:r>
              <a:rPr lang="en-US" altLang="en-US" sz="1000" smtClean="0"/>
              <a:t>Chandon P, Wansink B. The biasing health halos of fast-food restaurant health claims: Lower calorie estimates and higher side-dish consumption intentions. J Consumer Res. 2007;34:301-314. </a:t>
            </a:r>
          </a:p>
          <a:p>
            <a:pPr marL="228600" indent="-228600" eaLnBrk="1" hangingPunct="1">
              <a:spcBef>
                <a:spcPct val="0"/>
              </a:spcBef>
              <a:buFontTx/>
              <a:buAutoNum type="arabicPeriod"/>
            </a:pPr>
            <a:r>
              <a:rPr lang="en-US" altLang="en-US" sz="1000" smtClean="0"/>
              <a:t>Cohen, DA. Neurophysiological pathways to obesity: below awareness and beyond individual control. Diabetes. 2008;57:1768-1773.</a:t>
            </a:r>
          </a:p>
          <a:p>
            <a:pPr marL="228600" indent="-228600" eaLnBrk="1" hangingPunct="1">
              <a:spcBef>
                <a:spcPct val="0"/>
              </a:spcBef>
              <a:buFontTx/>
              <a:buAutoNum type="arabicPeriod"/>
            </a:pPr>
            <a:r>
              <a:rPr lang="en-US" altLang="en-US" sz="1000" smtClean="0"/>
              <a:t>Cohen, DA, Farley TA. Eating as an automatic behavior. Prev.Chronic.Dis. </a:t>
            </a:r>
            <a:r>
              <a:rPr lang="en-CA" altLang="en-US" sz="1000" smtClean="0"/>
              <a:t>2008 Jan; 5(1):A23.</a:t>
            </a:r>
            <a:endParaRPr lang="en-US" altLang="en-US" sz="1000" smtClean="0"/>
          </a:p>
          <a:p>
            <a:pPr marL="228600" indent="-228600" eaLnBrk="1" hangingPunct="1">
              <a:spcBef>
                <a:spcPct val="0"/>
              </a:spcBef>
              <a:buFontTx/>
              <a:buAutoNum type="arabicPeriod"/>
            </a:pPr>
            <a:r>
              <a:rPr lang="en-US" altLang="en-US" sz="1000" smtClean="0"/>
              <a:t>Cudlow, C. Mindless eating is the easiest way to lost weight: Brian wansink coaching session [Internet] . 2012 [cited 2012 Mar 21)]. Available from: </a:t>
            </a:r>
            <a:r>
              <a:rPr lang="en-US" altLang="en-US" sz="1000" smtClean="0">
                <a:hlinkClick r:id="rId5"/>
              </a:rPr>
              <a:t>http://curtisludlow.com/easiest-way-to-lose-weight/</a:t>
            </a:r>
            <a:endParaRPr lang="en-US" altLang="en-US" sz="1000" smtClean="0"/>
          </a:p>
          <a:p>
            <a:pPr marL="228600" indent="-228600" eaLnBrk="1" hangingPunct="1">
              <a:spcBef>
                <a:spcPct val="0"/>
              </a:spcBef>
              <a:buFontTx/>
              <a:buAutoNum type="arabicPeriod"/>
            </a:pPr>
            <a:r>
              <a:rPr lang="en-US" altLang="en-US" sz="1000" smtClean="0"/>
              <a:t>Curitti E. Rethinking Healthy Eating in the Workplace. Waterloo: Region of Waterloo Public Health [Internet] 2011 [cited 2011 Nov10]. Available from: http://www.projecthealth.ca/files/upload/Toolkit-Rethinking_Healthy_Eating-Parts_1-2.pdf . </a:t>
            </a:r>
          </a:p>
          <a:p>
            <a:pPr marL="228600" indent="-228600" eaLnBrk="1" hangingPunct="1">
              <a:lnSpc>
                <a:spcPct val="80000"/>
              </a:lnSpc>
              <a:spcBef>
                <a:spcPct val="0"/>
              </a:spcBef>
            </a:pPr>
            <a:endParaRPr lang="en-US" alt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20775" y="315913"/>
            <a:ext cx="4405313" cy="3305175"/>
          </a:xfrm>
          <a:ln/>
        </p:spPr>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E2A4BDE5-E19D-4AE3-AA90-08F98D5478FE}" type="slidenum">
              <a:rPr lang="en-US" altLang="en-US" smtClean="0">
                <a:solidFill>
                  <a:srgbClr val="000000"/>
                </a:solidFill>
              </a:rPr>
              <a:pPr eaLnBrk="1" hangingPunct="1"/>
              <a:t>4</a:t>
            </a:fld>
            <a:endParaRPr lang="en-US" altLang="en-US" smtClean="0">
              <a:solidFill>
                <a:srgbClr val="000000"/>
              </a:solidFill>
            </a:endParaRPr>
          </a:p>
        </p:txBody>
      </p:sp>
      <p:graphicFrame>
        <p:nvGraphicFramePr>
          <p:cNvPr id="30734" name="Group 14"/>
          <p:cNvGraphicFramePr>
            <a:graphicFrameLocks noGrp="1"/>
          </p:cNvGraphicFramePr>
          <p:nvPr/>
        </p:nvGraphicFramePr>
        <p:xfrm>
          <a:off x="666750" y="3729038"/>
          <a:ext cx="5524500" cy="3984625"/>
        </p:xfrm>
        <a:graphic>
          <a:graphicData uri="http://schemas.openxmlformats.org/drawingml/2006/table">
            <a:tbl>
              <a:tblPr/>
              <a:tblGrid>
                <a:gridCol w="552450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what a healthy eating environment means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includes facilities, spaces or equipment related to food. It also includes the procedures, values and leadership that influences food. </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Many people have an idea of what healthy eating means. In this presentation, it means a way of eating that emphasizes healthy food choices, variety and portion sizes that are consistent with Canada’s Food Guide.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picks a  different vegetable or fruit to try together each week (values).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Background Information:</a:t>
                      </a:r>
                    </a:p>
                    <a:p>
                      <a:pPr marL="171450" marR="0" lvl="0" indent="-171450" algn="l" defTabSz="896938"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Arial" charset="0"/>
                        </a:rPr>
                        <a:t>Healthy Food – foods outlined in Eating Well with Canada’s Food Guide, including an emphasis of vegetables, fruits, whole grains, legumes, nuts, seeds, dairy, meats, fish and poultry.</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0DC8ABFE-AD56-4916-BA53-04AA2D470F36}" type="slidenum">
              <a:rPr lang="en-US" altLang="en-US" sz="1200"/>
              <a:pPr algn="r" eaLnBrk="1" hangingPunct="1"/>
              <a:t>5</a:t>
            </a:fld>
            <a:endParaRPr lang="en-US" altLang="en-US" sz="1200"/>
          </a:p>
        </p:txBody>
      </p:sp>
      <p:graphicFrame>
        <p:nvGraphicFramePr>
          <p:cNvPr id="22543" name="Group 15"/>
          <p:cNvGraphicFramePr>
            <a:graphicFrameLocks noGrp="1"/>
          </p:cNvGraphicFramePr>
          <p:nvPr/>
        </p:nvGraphicFramePr>
        <p:xfrm>
          <a:off x="647700" y="4384675"/>
          <a:ext cx="5534025" cy="3829050"/>
        </p:xfrm>
        <a:graphic>
          <a:graphicData uri="http://schemas.openxmlformats.org/drawingml/2006/table">
            <a:tbl>
              <a:tblPr/>
              <a:tblGrid>
                <a:gridCol w="5534025"/>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discuss challenges to healthy eating.</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There are a variety of challenges that can affect healthy eating.</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There may be many reasons why we find it difficult to eat healthy. Some reasons may be individual and unique to us, and other reasons might be common among others.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Activity</a:t>
                      </a:r>
                      <a:r>
                        <a:rPr kumimoji="0" lang="en-US" sz="1000" b="1" i="0" u="none" strike="noStrike" cap="none" normalizeH="0" baseline="0" dirty="0" smtClean="0">
                          <a:ln>
                            <a:noFill/>
                          </a:ln>
                          <a:solidFill>
                            <a:schemeClr val="tx1"/>
                          </a:solidFill>
                          <a:effectLst/>
                          <a:latin typeface="Arial" charset="0"/>
                        </a:rPr>
                        <a:t>:</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Ask the audience to share reasons why they are not able to eat healthy, “What prevents you from healthy eating?” </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Write the answers on a flip chart. </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If no answers suggested, examples may include: food prices, candy bowl in view at work, too many choices, emotional or subconscious eating (these examples and others will be discussed in following slides).</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After answers have been shared, review the answers and pick out examples that relate to the environment. Reinforce that there are factors in the environment that influence the food we eat.</a:t>
                      </a:r>
                    </a:p>
                    <a:p>
                      <a:pPr marL="171450" marR="0" lvl="0" indent="-171450" algn="l" defTabSz="896938" rtl="0" eaLnBrk="1" fontAlgn="base" latinLnBrk="0" hangingPunct="1">
                        <a:lnSpc>
                          <a:spcPct val="100000"/>
                        </a:lnSpc>
                        <a:spcBef>
                          <a:spcPct val="0"/>
                        </a:spcBef>
                        <a:spcAft>
                          <a:spcPct val="0"/>
                        </a:spcAft>
                        <a:buClrTx/>
                        <a:buSzTx/>
                        <a:buFontTx/>
                        <a:buAutoNum type="arabicPeriod"/>
                        <a:tabLst/>
                      </a:pPr>
                      <a:r>
                        <a:rPr kumimoji="0" lang="en-US" sz="1000" b="0" i="0" u="none" strike="noStrike" cap="none" normalizeH="0" baseline="0" dirty="0" smtClean="0">
                          <a:ln>
                            <a:noFill/>
                          </a:ln>
                          <a:solidFill>
                            <a:schemeClr val="tx1"/>
                          </a:solidFill>
                          <a:effectLst/>
                          <a:latin typeface="Arial" charset="0"/>
                        </a:rPr>
                        <a:t>Thank the audience for participating and reassure them that you will be reviewing strategies to help with these barriers later on in the presentation.</a:t>
                      </a: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13C1984C-2A26-4C66-B7DF-D0DB2304D828}" type="slidenum">
              <a:rPr lang="en-US" altLang="en-US" smtClean="0"/>
              <a:pPr eaLnBrk="1" hangingPunct="1"/>
              <a:t>6</a:t>
            </a:fld>
            <a:endParaRPr lang="en-US" altLang="en-US" smtClean="0"/>
          </a:p>
        </p:txBody>
      </p:sp>
      <p:graphicFrame>
        <p:nvGraphicFramePr>
          <p:cNvPr id="24591" name="Group 15"/>
          <p:cNvGraphicFramePr>
            <a:graphicFrameLocks noGrp="1"/>
          </p:cNvGraphicFramePr>
          <p:nvPr/>
        </p:nvGraphicFramePr>
        <p:xfrm>
          <a:off x="666750" y="4384675"/>
          <a:ext cx="5524500" cy="4138613"/>
        </p:xfrm>
        <a:graphic>
          <a:graphicData uri="http://schemas.openxmlformats.org/drawingml/2006/table">
            <a:tbl>
              <a:tblPr/>
              <a:tblGrid>
                <a:gridCol w="5524500"/>
              </a:tblGrid>
              <a:tr h="417513">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introduced to the concept of environment having an influence on eating behaviours.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It is a common belief that individuals are responsible for their own eating behaviours.</a:t>
                      </a:r>
                    </a:p>
                    <a:p>
                      <a:pPr marL="112713" marR="0" lvl="0" indent="-112713"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has an influence on eating behaviours. </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Healthy eating is associated with a lower risk of developing chronic diseases such as obesity, type 2 diabetes, certain types of cancer, heart disease, and osteoporosis. (Garriguet 2009; Health Canada 2007).</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It is a common belief that individuals are responsible for their own eating behaviours. Given that rates of obesity have grown exponentially over the past 30 years, the thinking is often that prevention and treatment is a matter of self control and that individuals need to make wiser food choices. (Cohen, 2008). However, it is unlikely that levels of personal responsibility, knowledge, intelligence or character of a majority of the population would decline so quickly. What has changed dramatically, on the other hand, is the environment in which we now live. (Cohen, 2008).</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 fact, the environment plays a large role in eating behaviours. The environment can either support you with opportunities to make healthy eating choices or it can lead up to make unhealthy eating choices.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Note: For this presentation ‘environment’ means the factors that surround you, including the physical space, the cultural norms, the political and economic status, etc. It is not speaking to the ‘green’/environmental movement.</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 these next slides, we will begin to explore the types of environments that affect our food choices each day. </a:t>
                      </a: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655763" y="374650"/>
            <a:ext cx="3805237" cy="2854325"/>
          </a:xfrm>
          <a:ln/>
        </p:spPr>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7B0F0FC8-4D69-4EC5-8F39-E1F57083BE42}" type="slidenum">
              <a:rPr lang="en-US" altLang="en-US" smtClean="0"/>
              <a:pPr eaLnBrk="1" hangingPunct="1"/>
              <a:t>7</a:t>
            </a:fld>
            <a:endParaRPr lang="en-US" altLang="en-US" smtClean="0"/>
          </a:p>
        </p:txBody>
      </p:sp>
      <p:graphicFrame>
        <p:nvGraphicFramePr>
          <p:cNvPr id="26638" name="Group 14"/>
          <p:cNvGraphicFramePr>
            <a:graphicFrameLocks noGrp="1"/>
          </p:cNvGraphicFramePr>
          <p:nvPr/>
        </p:nvGraphicFramePr>
        <p:xfrm>
          <a:off x="676275" y="3305175"/>
          <a:ext cx="5505450" cy="5878513"/>
        </p:xfrm>
        <a:graphic>
          <a:graphicData uri="http://schemas.openxmlformats.org/drawingml/2006/table">
            <a:tbl>
              <a:tblPr/>
              <a:tblGrid>
                <a:gridCol w="5505450"/>
              </a:tblGrid>
              <a:tr h="41751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introduced to examples of how the environment influences eating behaviours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86">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influences eating behaviours - sometimes without us realizing or having control over it.</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5817">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Most Canadians say nutrition is an important factor when choosing foods (CCFN, 2008) however growing obesity rates mean that this is not always enough to make long term behaviour changes.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This slide outlines only a few examples of common reasons why healthy eating can sometimes be challenging. These examples are environmental factors.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Food is available in many parts of society 24 hours and 7 days a week. (Cohen, 2008).</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Typical restaurant meals now provide 2-5 times more calories than needed .(Nestle, 2003).</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At least 10 human characteristics have been identified that can lead people to overeat, or make food choices subconsciously/automatically. (Cohen, 2008; Cohen &amp; Farley, 2008). This presentation will not focus on these characteristics however it is helpful to be aware that we all have behaviours that happen without us realizing.</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Background Information:</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Human characteristics that may cause subconscious/automatic eating include: a reaction in the brain (dopamine response) that results in food cravings and desire to eat after seeing food (real food or a picture), innate preferences for sugar and fat, and unconscious tendencies to mimic others’ eating behaviours. (Cohen, 2008).</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655763" y="374650"/>
            <a:ext cx="3805237" cy="2854325"/>
          </a:xfrm>
          <a:ln/>
        </p:spPr>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BDB64125-C948-4FDE-B020-8D484A0DB67E}" type="slidenum">
              <a:rPr lang="en-US" altLang="en-US" smtClean="0"/>
              <a:pPr eaLnBrk="1" hangingPunct="1"/>
              <a:t>8</a:t>
            </a:fld>
            <a:endParaRPr lang="en-US" altLang="en-US" smtClean="0"/>
          </a:p>
        </p:txBody>
      </p:sp>
      <p:graphicFrame>
        <p:nvGraphicFramePr>
          <p:cNvPr id="26638" name="Group 14"/>
          <p:cNvGraphicFramePr>
            <a:graphicFrameLocks noGrp="1"/>
          </p:cNvGraphicFramePr>
          <p:nvPr/>
        </p:nvGraphicFramePr>
        <p:xfrm>
          <a:off x="676275" y="3305175"/>
          <a:ext cx="5505450" cy="5878513"/>
        </p:xfrm>
        <a:graphic>
          <a:graphicData uri="http://schemas.openxmlformats.org/drawingml/2006/table">
            <a:tbl>
              <a:tblPr/>
              <a:tblGrid>
                <a:gridCol w="5505450"/>
              </a:tblGrid>
              <a:tr h="417510">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be introduced to examples of how the environment influences eating behaviours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65186">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influences eating behaviours - sometimes without us realizing or having control over it.</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5817">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This slide outlines only a few examples of common reasons why healthy eating can sometimes be challenging. These examples are environmental factors.</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 wide variety of inexpensive food is available, e.g., fast food (Health Canada/Heart and Stroke Foundation, 2006). Prices influence consumers (choosing what they perceive to be better value). </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Celebrations and holidays can create environments that may cause weight gain. Factors include eating with others, longer meal times, easy access to food and large portion sizes, and alcohol (can contribute a large amount of calories), may also be a time of less physical activity. (Hull et al., 2006). </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Background Information:</a:t>
                      </a: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The average monthly cost of the nutritious food basket (51 basic foods) for a family of 4 was $774 in June 2008 in Alberta (Alberta Community/Public Health Nutritionists Food Security Subcommittee &amp; Dietitians of Canada, 2008). Cost of food for a family with limited household income is a barrier to healthy eating. Note: the scope of this presentation does not address the barriers that impact individuals and families living in poverty or at risk of food insecurity. </a:t>
                      </a:r>
                      <a:endParaRPr kumimoji="0" lang="en-US" sz="1000" b="1" i="0" u="none" strike="noStrike" cap="none" normalizeH="0" baseline="0" dirty="0" smtClean="0">
                        <a:ln>
                          <a:noFill/>
                        </a:ln>
                        <a:solidFill>
                          <a:schemeClr val="tx1"/>
                        </a:solidFill>
                        <a:effectLst/>
                        <a:latin typeface="Arial" charset="0"/>
                      </a:endParaRP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20775" y="315913"/>
            <a:ext cx="4405313" cy="3305175"/>
          </a:xfrm>
          <a:ln/>
        </p:spPr>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hangingPunct="1"/>
            <a:fld id="{2B4BF7DC-C876-4AC0-B172-003945D3A754}" type="slidenum">
              <a:rPr lang="en-US" altLang="en-US" smtClean="0"/>
              <a:pPr eaLnBrk="1" hangingPunct="1"/>
              <a:t>9</a:t>
            </a:fld>
            <a:endParaRPr lang="en-US" altLang="en-US" smtClean="0"/>
          </a:p>
        </p:txBody>
      </p:sp>
      <p:graphicFrame>
        <p:nvGraphicFramePr>
          <p:cNvPr id="32783" name="Group 15"/>
          <p:cNvGraphicFramePr>
            <a:graphicFrameLocks noGrp="1"/>
          </p:cNvGraphicFramePr>
          <p:nvPr/>
        </p:nvGraphicFramePr>
        <p:xfrm>
          <a:off x="666750" y="3729038"/>
          <a:ext cx="5524500" cy="3984625"/>
        </p:xfrm>
        <a:graphic>
          <a:graphicData uri="http://schemas.openxmlformats.org/drawingml/2006/table">
            <a:tbl>
              <a:tblPr/>
              <a:tblGrid>
                <a:gridCol w="5524500"/>
              </a:tblGrid>
              <a:tr h="263525">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Outcome: </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Participants will understand what a healthy eating environment means</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Key Messages:</a:t>
                      </a:r>
                    </a:p>
                    <a:p>
                      <a:pPr marL="0" marR="0" lvl="0" indent="0" algn="l" defTabSz="896938"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The environment includes facilities, spaces or equipment related to food. It also includes the procedures, values and leadership that influences food. </a:t>
                      </a:r>
                    </a:p>
                  </a:txBody>
                  <a:tcPr marL="91724" marR="91724" marT="46373" marB="46373"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8012">
                <a:tc>
                  <a:txBody>
                    <a:bodyPr/>
                    <a:lstStyle/>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Facilitator Notes</a:t>
                      </a:r>
                      <a:endParaRPr kumimoji="0" lang="en-US" sz="1000" b="1"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Healthy Eating Environment</a:t>
                      </a:r>
                      <a:r>
                        <a:rPr kumimoji="0" lang="en-US" sz="1000" b="1" i="0" u="none" strike="noStrike" cap="none" normalizeH="0" baseline="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is a newer concept to many people. It means making the healthy eating choices the easiest and most common choice. It includes the physical space, values and leadership all supporting healthy eating. </a:t>
                      </a:r>
                    </a:p>
                    <a:p>
                      <a:pPr marL="628650" marR="0" lvl="1"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Example A. Workplace cafeteria prepares and serves healthy food, has enough chairs and tables for all employees (physical space), the manager (leadership) allows enough time for staff to take a meal break, and most people in your department take meal breaks away from their desks (values/culture). </a:t>
                      </a:r>
                    </a:p>
                    <a:p>
                      <a:pPr marL="628650" marR="0" lvl="1" indent="-171450" algn="l" defTabSz="896938"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Example B. Healthy food choices are brought into the home (physical space) by the head of the household (leadership) and each member of the family picks a  different vegetable or fruit to try together each week (values).</a:t>
                      </a:r>
                    </a:p>
                    <a:p>
                      <a:pPr marL="171450" marR="0" lvl="0" indent="-171450" algn="l" defTabSz="896938"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p>
                      <a:pPr marL="171450" marR="0" lvl="0" indent="-171450" algn="l" defTabSz="8969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Background Information:</a:t>
                      </a:r>
                    </a:p>
                    <a:p>
                      <a:pPr marL="171450" marR="0" lvl="0" indent="-171450" algn="l" defTabSz="896938"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Arial" charset="0"/>
                        </a:rPr>
                        <a:t>Physical space includes facilities, spaces and equipment used to prepare, provide or consume food.</a:t>
                      </a:r>
                    </a:p>
                  </a:txBody>
                  <a:tcPr marL="91724" marR="91724" marT="46373" marB="4637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AHS_color_H"/>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23850" y="260350"/>
            <a:ext cx="22987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p:nvSpPr>
        <p:spPr bwMode="auto">
          <a:xfrm>
            <a:off x="549275" y="1389063"/>
            <a:ext cx="8034338" cy="1243012"/>
          </a:xfrm>
          <a:prstGeom prst="rect">
            <a:avLst/>
          </a:prstGeom>
          <a:solidFill>
            <a:srgbClr val="DDDDDD"/>
          </a:solidFill>
          <a:ln w="76200">
            <a:solidFill>
              <a:srgbClr val="00B173"/>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defRPr/>
            </a:pPr>
            <a:endParaRPr lang="en-US" altLang="en-US" sz="2400" smtClean="0"/>
          </a:p>
        </p:txBody>
      </p:sp>
      <p:grpSp>
        <p:nvGrpSpPr>
          <p:cNvPr id="6" name="Group 28"/>
          <p:cNvGrpSpPr>
            <a:grpSpLocks/>
          </p:cNvGrpSpPr>
          <p:nvPr/>
        </p:nvGrpSpPr>
        <p:grpSpPr bwMode="auto">
          <a:xfrm>
            <a:off x="0" y="6115050"/>
            <a:ext cx="9144000" cy="590550"/>
            <a:chOff x="0" y="3829"/>
            <a:chExt cx="5760" cy="372"/>
          </a:xfrm>
        </p:grpSpPr>
        <p:sp>
          <p:nvSpPr>
            <p:cNvPr id="7" name="Rectangle 29"/>
            <p:cNvSpPr>
              <a:spLocks noChangeArrowheads="1"/>
            </p:cNvSpPr>
            <p:nvPr userDrawn="1"/>
          </p:nvSpPr>
          <p:spPr bwMode="auto">
            <a:xfrm>
              <a:off x="884" y="3874"/>
              <a:ext cx="4876" cy="317"/>
            </a:xfrm>
            <a:prstGeom prst="rect">
              <a:avLst/>
            </a:prstGeom>
            <a:solidFill>
              <a:srgbClr val="007AC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chemeClr val="bg1"/>
                </a:solidFill>
              </a:endParaRPr>
            </a:p>
          </p:txBody>
        </p:sp>
        <p:sp>
          <p:nvSpPr>
            <p:cNvPr id="8" name="Rectangle 30"/>
            <p:cNvSpPr>
              <a:spLocks noChangeArrowheads="1"/>
            </p:cNvSpPr>
            <p:nvPr userDrawn="1"/>
          </p:nvSpPr>
          <p:spPr bwMode="auto">
            <a:xfrm>
              <a:off x="0" y="3874"/>
              <a:ext cx="612" cy="317"/>
            </a:xfrm>
            <a:prstGeom prst="rect">
              <a:avLst/>
            </a:prstGeom>
            <a:solidFill>
              <a:srgbClr val="007AC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chemeClr val="bg1"/>
                </a:solidFill>
              </a:endParaRPr>
            </a:p>
          </p:txBody>
        </p:sp>
        <p:pic>
          <p:nvPicPr>
            <p:cNvPr id="9" name="Picture 31" descr="province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1" y="3829"/>
              <a:ext cx="17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descr="379A8A1C-BC72-4E3E-B0EE-DAB154064E12@Bel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5" y="244475"/>
            <a:ext cx="153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631825" y="1279525"/>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66971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651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9138"/>
            <a:ext cx="2189163" cy="5284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19138"/>
            <a:ext cx="6419850" cy="5284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19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755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3" y="2057400"/>
            <a:ext cx="4038600"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2057400"/>
            <a:ext cx="4038600"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33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001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078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8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296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657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AHS_color_H"/>
          <p:cNvPicPr>
            <a:picLocks noChangeAspect="1" noChangeArrowheads="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23850" y="260350"/>
            <a:ext cx="22987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6"/>
          <p:cNvSpPr>
            <a:spLocks noGrp="1" noChangeArrowheads="1"/>
          </p:cNvSpPr>
          <p:nvPr>
            <p:ph type="title"/>
          </p:nvPr>
        </p:nvSpPr>
        <p:spPr bwMode="auto">
          <a:xfrm>
            <a:off x="0" y="7191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531813" y="2057400"/>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18"/>
          <p:cNvGrpSpPr>
            <a:grpSpLocks/>
          </p:cNvGrpSpPr>
          <p:nvPr/>
        </p:nvGrpSpPr>
        <p:grpSpPr bwMode="auto">
          <a:xfrm>
            <a:off x="550863" y="1682750"/>
            <a:ext cx="7915275" cy="127000"/>
            <a:chOff x="428" y="1234"/>
            <a:chExt cx="4986" cy="80"/>
          </a:xfrm>
        </p:grpSpPr>
        <p:sp>
          <p:nvSpPr>
            <p:cNvPr id="1038" name="Line 19"/>
            <p:cNvSpPr>
              <a:spLocks noChangeShapeType="1"/>
            </p:cNvSpPr>
            <p:nvPr/>
          </p:nvSpPr>
          <p:spPr bwMode="auto">
            <a:xfrm>
              <a:off x="428" y="1234"/>
              <a:ext cx="4986" cy="0"/>
            </a:xfrm>
            <a:prstGeom prst="line">
              <a:avLst/>
            </a:prstGeom>
            <a:noFill/>
            <a:ln w="101600">
              <a:solidFill>
                <a:srgbClr val="DDDDDD"/>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39" name="Line 20"/>
            <p:cNvSpPr>
              <a:spLocks noChangeShapeType="1"/>
            </p:cNvSpPr>
            <p:nvPr/>
          </p:nvSpPr>
          <p:spPr bwMode="auto">
            <a:xfrm>
              <a:off x="428" y="1314"/>
              <a:ext cx="4986" cy="0"/>
            </a:xfrm>
            <a:prstGeom prst="line">
              <a:avLst/>
            </a:prstGeom>
            <a:noFill/>
            <a:ln w="101600">
              <a:solidFill>
                <a:srgbClr val="00B173">
                  <a:alpha val="39999"/>
                </a:srgbClr>
              </a:solidFill>
              <a:round/>
              <a:headEnd/>
              <a:tailEnd/>
            </a:ln>
            <a:extLst>
              <a:ext uri="{909E8E84-426E-40DD-AFC4-6F175D3DCCD1}">
                <a14:hiddenFill xmlns:a14="http://schemas.microsoft.com/office/drawing/2010/main">
                  <a:noFill/>
                </a14:hiddenFill>
              </a:ext>
            </a:extLst>
          </p:spPr>
          <p:txBody>
            <a:bodyPr/>
            <a:lstStyle/>
            <a:p>
              <a:endParaRPr lang="en-CA"/>
            </a:p>
          </p:txBody>
        </p:sp>
      </p:grpSp>
      <p:grpSp>
        <p:nvGrpSpPr>
          <p:cNvPr id="1030" name="Group 23"/>
          <p:cNvGrpSpPr>
            <a:grpSpLocks/>
          </p:cNvGrpSpPr>
          <p:nvPr/>
        </p:nvGrpSpPr>
        <p:grpSpPr bwMode="auto">
          <a:xfrm>
            <a:off x="1588" y="6165850"/>
            <a:ext cx="9144000" cy="590550"/>
            <a:chOff x="1" y="3884"/>
            <a:chExt cx="5760" cy="372"/>
          </a:xfrm>
        </p:grpSpPr>
        <p:grpSp>
          <p:nvGrpSpPr>
            <p:cNvPr id="1032" name="Group 24"/>
            <p:cNvGrpSpPr>
              <a:grpSpLocks/>
            </p:cNvGrpSpPr>
            <p:nvPr userDrawn="1"/>
          </p:nvGrpSpPr>
          <p:grpSpPr bwMode="auto">
            <a:xfrm>
              <a:off x="1" y="3884"/>
              <a:ext cx="5760" cy="372"/>
              <a:chOff x="0" y="3829"/>
              <a:chExt cx="5760" cy="372"/>
            </a:xfrm>
          </p:grpSpPr>
          <p:sp>
            <p:nvSpPr>
              <p:cNvPr id="1035" name="Rectangle 25"/>
              <p:cNvSpPr>
                <a:spLocks noChangeArrowheads="1"/>
              </p:cNvSpPr>
              <p:nvPr/>
            </p:nvSpPr>
            <p:spPr bwMode="auto">
              <a:xfrm>
                <a:off x="884" y="3874"/>
                <a:ext cx="4876" cy="317"/>
              </a:xfrm>
              <a:prstGeom prst="rect">
                <a:avLst/>
              </a:prstGeom>
              <a:solidFill>
                <a:srgbClr val="007AC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chemeClr val="bg1"/>
                  </a:solidFill>
                </a:endParaRPr>
              </a:p>
            </p:txBody>
          </p:sp>
          <p:sp>
            <p:nvSpPr>
              <p:cNvPr id="1036" name="Rectangle 26"/>
              <p:cNvSpPr>
                <a:spLocks noChangeArrowheads="1"/>
              </p:cNvSpPr>
              <p:nvPr/>
            </p:nvSpPr>
            <p:spPr bwMode="auto">
              <a:xfrm>
                <a:off x="0" y="3874"/>
                <a:ext cx="612" cy="317"/>
              </a:xfrm>
              <a:prstGeom prst="rect">
                <a:avLst/>
              </a:prstGeom>
              <a:solidFill>
                <a:srgbClr val="007AC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chemeClr val="bg1"/>
                  </a:solidFill>
                </a:endParaRPr>
              </a:p>
            </p:txBody>
          </p:sp>
          <p:pic>
            <p:nvPicPr>
              <p:cNvPr id="1037" name="Picture 27" descr="province cop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1" y="3829"/>
                <a:ext cx="17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Text Box 28"/>
            <p:cNvSpPr txBox="1">
              <a:spLocks noChangeArrowheads="1"/>
            </p:cNvSpPr>
            <p:nvPr userDrawn="1"/>
          </p:nvSpPr>
          <p:spPr bwMode="auto">
            <a:xfrm>
              <a:off x="5285" y="3955"/>
              <a:ext cx="318" cy="23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007124F8-4D31-440D-9620-0D0B06C6E974}" type="slidenum">
                <a:rPr lang="en-CA" smtClean="0">
                  <a:solidFill>
                    <a:schemeClr val="bg1"/>
                  </a:solidFill>
                </a:rPr>
                <a:pPr algn="ctr" eaLnBrk="1" hangingPunct="1">
                  <a:spcBef>
                    <a:spcPct val="50000"/>
                  </a:spcBef>
                  <a:defRPr/>
                </a:pPr>
                <a:t>‹#›</a:t>
              </a:fld>
              <a:endParaRPr lang="en-CA" dirty="0" smtClean="0">
                <a:solidFill>
                  <a:schemeClr val="bg1"/>
                </a:solidFill>
              </a:endParaRPr>
            </a:p>
          </p:txBody>
        </p:sp>
        <p:sp>
          <p:nvSpPr>
            <p:cNvPr id="1034" name="Text Box 29"/>
            <p:cNvSpPr txBox="1">
              <a:spLocks noChangeArrowheads="1"/>
            </p:cNvSpPr>
            <p:nvPr userDrawn="1"/>
          </p:nvSpPr>
          <p:spPr bwMode="auto">
            <a:xfrm>
              <a:off x="894" y="3996"/>
              <a:ext cx="4302" cy="19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400" smtClean="0">
                  <a:solidFill>
                    <a:srgbClr val="FFFFFF"/>
                  </a:solidFill>
                </a:rPr>
                <a:t>www.albertahealthservices.ca</a:t>
              </a:r>
            </a:p>
          </p:txBody>
        </p:sp>
      </p:grpSp>
      <p:pic>
        <p:nvPicPr>
          <p:cNvPr id="1031" name="Picture 4" descr="379A8A1C-BC72-4E3E-B0EE-DAB154064E12@Belki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7075" y="244475"/>
            <a:ext cx="153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hf hdr="0" ftr="0" dt="0"/>
  <p:txStyles>
    <p:titleStyle>
      <a:lvl1pPr marL="444500" indent="-444500" algn="l" rtl="0" eaLnBrk="0" fontAlgn="base" hangingPunct="0">
        <a:spcBef>
          <a:spcPct val="0"/>
        </a:spcBef>
        <a:spcAft>
          <a:spcPct val="0"/>
        </a:spcAft>
        <a:defRPr sz="3600" b="1">
          <a:solidFill>
            <a:srgbClr val="0065BD"/>
          </a:solidFill>
          <a:latin typeface="+mj-lt"/>
          <a:ea typeface="+mj-ea"/>
          <a:cs typeface="+mj-cs"/>
        </a:defRPr>
      </a:lvl1pPr>
      <a:lvl2pPr marL="444500" indent="-444500" algn="l" rtl="0" eaLnBrk="0" fontAlgn="base" hangingPunct="0">
        <a:spcBef>
          <a:spcPct val="0"/>
        </a:spcBef>
        <a:spcAft>
          <a:spcPct val="0"/>
        </a:spcAft>
        <a:defRPr sz="3600" b="1">
          <a:solidFill>
            <a:srgbClr val="0065BD"/>
          </a:solidFill>
          <a:latin typeface="Arial" charset="0"/>
        </a:defRPr>
      </a:lvl2pPr>
      <a:lvl3pPr marL="444500" indent="-444500" algn="l" rtl="0" eaLnBrk="0" fontAlgn="base" hangingPunct="0">
        <a:spcBef>
          <a:spcPct val="0"/>
        </a:spcBef>
        <a:spcAft>
          <a:spcPct val="0"/>
        </a:spcAft>
        <a:defRPr sz="3600" b="1">
          <a:solidFill>
            <a:srgbClr val="0065BD"/>
          </a:solidFill>
          <a:latin typeface="Arial" charset="0"/>
        </a:defRPr>
      </a:lvl3pPr>
      <a:lvl4pPr marL="444500" indent="-444500" algn="l" rtl="0" eaLnBrk="0" fontAlgn="base" hangingPunct="0">
        <a:spcBef>
          <a:spcPct val="0"/>
        </a:spcBef>
        <a:spcAft>
          <a:spcPct val="0"/>
        </a:spcAft>
        <a:defRPr sz="3600" b="1">
          <a:solidFill>
            <a:srgbClr val="0065BD"/>
          </a:solidFill>
          <a:latin typeface="Arial" charset="0"/>
        </a:defRPr>
      </a:lvl4pPr>
      <a:lvl5pPr marL="444500" indent="-444500" algn="l" rtl="0" eaLnBrk="0" fontAlgn="base" hangingPunct="0">
        <a:spcBef>
          <a:spcPct val="0"/>
        </a:spcBef>
        <a:spcAft>
          <a:spcPct val="0"/>
        </a:spcAft>
        <a:defRPr sz="3600" b="1">
          <a:solidFill>
            <a:srgbClr val="0065BD"/>
          </a:solidFill>
          <a:latin typeface="Arial"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althyalberta.com/NutritionGuidelines-Sept2012.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healthyeatingstartshere.ca/"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ealthmetricsandevaluation.org/gbd/visualizations/gbd-arrow-diagram"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albertahealthservices.ca/5602.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albertahealthservices.ca/5234.asp" TargetMode="External"/><Relationship Id="rId4" Type="http://schemas.openxmlformats.org/officeDocument/2006/relationships/hyperlink" Target="http://www.albertahealthservices.ca/2925.as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1"/>
          <p:cNvSpPr>
            <a:spLocks noGrp="1" noChangeArrowheads="1"/>
          </p:cNvSpPr>
          <p:nvPr>
            <p:ph type="subTitle" idx="1"/>
          </p:nvPr>
        </p:nvSpPr>
        <p:spPr>
          <a:xfrm>
            <a:off x="598488" y="4014788"/>
            <a:ext cx="8177212" cy="1901825"/>
          </a:xfrm>
        </p:spPr>
        <p:txBody>
          <a:bodyPr/>
          <a:lstStyle/>
          <a:p>
            <a:pPr eaLnBrk="1" hangingPunct="1">
              <a:lnSpc>
                <a:spcPct val="90000"/>
              </a:lnSpc>
            </a:pPr>
            <a:endParaRPr lang="en-CA" altLang="en-US" sz="2000" smtClean="0">
              <a:cs typeface="Calibri" pitchFamily="34" charset="0"/>
            </a:endParaRPr>
          </a:p>
          <a:p>
            <a:pPr eaLnBrk="1" hangingPunct="1">
              <a:lnSpc>
                <a:spcPct val="90000"/>
              </a:lnSpc>
            </a:pPr>
            <a:r>
              <a:rPr lang="en-CA" altLang="en-US" sz="2000" smtClean="0">
                <a:cs typeface="Calibri" pitchFamily="34" charset="0"/>
              </a:rPr>
              <a:t>The </a:t>
            </a:r>
            <a:r>
              <a:rPr lang="en-CA" altLang="en-US" sz="2000" b="1" u="sng" smtClean="0">
                <a:cs typeface="Calibri" pitchFamily="34" charset="0"/>
              </a:rPr>
              <a:t>A</a:t>
            </a:r>
            <a:r>
              <a:rPr lang="en-CA" altLang="en-US" sz="2000" smtClean="0">
                <a:cs typeface="Calibri" pitchFamily="34" charset="0"/>
              </a:rPr>
              <a:t>lberta </a:t>
            </a:r>
            <a:r>
              <a:rPr lang="en-CA" altLang="en-US" sz="2000" b="1" u="sng" smtClean="0">
                <a:cs typeface="Calibri" pitchFamily="34" charset="0"/>
              </a:rPr>
              <a:t>C</a:t>
            </a:r>
            <a:r>
              <a:rPr lang="en-CA" altLang="en-US" sz="2000" smtClean="0">
                <a:cs typeface="Calibri" pitchFamily="34" charset="0"/>
              </a:rPr>
              <a:t>oalition for Preven</a:t>
            </a:r>
            <a:r>
              <a:rPr lang="en-CA" altLang="en-US" sz="2000" b="1" u="sng" smtClean="0">
                <a:cs typeface="Calibri" pitchFamily="34" charset="0"/>
              </a:rPr>
              <a:t>TION</a:t>
            </a:r>
            <a:r>
              <a:rPr lang="en-CA" altLang="en-US" sz="2000" smtClean="0">
                <a:cs typeface="Calibri" pitchFamily="34" charset="0"/>
              </a:rPr>
              <a:t> and Control of Vascular Disease (</a:t>
            </a:r>
            <a:r>
              <a:rPr lang="en-CA" altLang="en-US" sz="2000" b="1" smtClean="0">
                <a:cs typeface="Calibri" pitchFamily="34" charset="0"/>
              </a:rPr>
              <a:t>ACTION</a:t>
            </a:r>
            <a:r>
              <a:rPr lang="en-CA" altLang="en-US" sz="2000" smtClean="0">
                <a:cs typeface="Calibri" pitchFamily="34" charset="0"/>
              </a:rPr>
              <a:t>) Network </a:t>
            </a:r>
          </a:p>
          <a:p>
            <a:pPr eaLnBrk="1" hangingPunct="1">
              <a:lnSpc>
                <a:spcPct val="90000"/>
              </a:lnSpc>
            </a:pPr>
            <a:endParaRPr lang="en-US" altLang="en-US" sz="1600" smtClean="0"/>
          </a:p>
          <a:p>
            <a:pPr eaLnBrk="1" hangingPunct="1">
              <a:lnSpc>
                <a:spcPct val="90000"/>
              </a:lnSpc>
            </a:pPr>
            <a:r>
              <a:rPr lang="en-US" altLang="en-US" sz="1600" smtClean="0"/>
              <a:t>Adapted from Nutrition Services </a:t>
            </a:r>
          </a:p>
          <a:p>
            <a:pPr eaLnBrk="1" hangingPunct="1">
              <a:lnSpc>
                <a:spcPct val="90000"/>
              </a:lnSpc>
            </a:pPr>
            <a:r>
              <a:rPr lang="en-US" altLang="en-US" sz="1600" i="1" smtClean="0"/>
              <a:t>Health Eating Environment: Healthy Eating Starts Here Steps to a Healthier You 2014</a:t>
            </a:r>
          </a:p>
          <a:p>
            <a:pPr eaLnBrk="1" hangingPunct="1">
              <a:lnSpc>
                <a:spcPct val="90000"/>
              </a:lnSpc>
            </a:pPr>
            <a:endParaRPr lang="en-US" altLang="en-US" smtClean="0"/>
          </a:p>
          <a:p>
            <a:pPr eaLnBrk="1" hangingPunct="1">
              <a:lnSpc>
                <a:spcPct val="90000"/>
              </a:lnSpc>
            </a:pPr>
            <a:endParaRPr lang="en-US" altLang="en-US" smtClean="0"/>
          </a:p>
        </p:txBody>
      </p:sp>
      <p:sp>
        <p:nvSpPr>
          <p:cNvPr id="3075" name="Text Box 22"/>
          <p:cNvSpPr txBox="1">
            <a:spLocks noChangeArrowheads="1"/>
          </p:cNvSpPr>
          <p:nvPr/>
        </p:nvSpPr>
        <p:spPr bwMode="auto">
          <a:xfrm>
            <a:off x="3751263" y="56261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buFontTx/>
              <a:buNone/>
            </a:pPr>
            <a:endParaRPr lang="en-US" altLang="en-US" b="1"/>
          </a:p>
        </p:txBody>
      </p:sp>
      <p:sp>
        <p:nvSpPr>
          <p:cNvPr id="3076" name="Title 6"/>
          <p:cNvSpPr>
            <a:spLocks noGrp="1"/>
          </p:cNvSpPr>
          <p:nvPr>
            <p:ph type="ctrTitle" sz="quarter"/>
          </p:nvPr>
        </p:nvSpPr>
        <p:spPr/>
        <p:txBody>
          <a:bodyPr/>
          <a:lstStyle/>
          <a:p>
            <a:r>
              <a:rPr lang="en-US" altLang="en-US" smtClean="0"/>
              <a:t>Healthy Eating Environment: </a:t>
            </a:r>
            <a:br>
              <a:rPr lang="en-US" altLang="en-US" smtClean="0"/>
            </a:br>
            <a:r>
              <a:rPr lang="en-US" altLang="en-US" smtClean="0"/>
              <a:t>A Call to Action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indent="0"/>
            <a:r>
              <a:rPr lang="en-US" altLang="en-US" smtClean="0"/>
              <a:t>Types of Environments</a:t>
            </a:r>
          </a:p>
        </p:txBody>
      </p:sp>
      <p:graphicFrame>
        <p:nvGraphicFramePr>
          <p:cNvPr id="12291" name="Object 5"/>
          <p:cNvGraphicFramePr>
            <a:graphicFrameLocks noChangeAspect="1"/>
          </p:cNvGraphicFramePr>
          <p:nvPr/>
        </p:nvGraphicFramePr>
        <p:xfrm>
          <a:off x="2243138" y="2073275"/>
          <a:ext cx="4298950" cy="3938588"/>
        </p:xfrm>
        <a:graphic>
          <a:graphicData uri="http://schemas.openxmlformats.org/presentationml/2006/ole">
            <mc:AlternateContent xmlns:mc="http://schemas.openxmlformats.org/markup-compatibility/2006">
              <mc:Choice xmlns:v="urn:schemas-microsoft-com:vml" Requires="v">
                <p:oleObj spid="_x0000_s12307" name="Visio" r:id="rId4" imgW="5441823" imgH="4984623" progId="Visio.Drawing.11">
                  <p:embed/>
                </p:oleObj>
              </mc:Choice>
              <mc:Fallback>
                <p:oleObj name="Visio" r:id="rId4" imgW="5441823" imgH="498462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2073275"/>
                        <a:ext cx="42989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indent="0"/>
            <a:r>
              <a:rPr lang="en-US" altLang="en-US" smtClean="0"/>
              <a:t>Types of Environments</a:t>
            </a:r>
          </a:p>
        </p:txBody>
      </p:sp>
      <p:sp>
        <p:nvSpPr>
          <p:cNvPr id="2052" name="Content Placeholder 2"/>
          <p:cNvSpPr>
            <a:spLocks noGrp="1"/>
          </p:cNvSpPr>
          <p:nvPr>
            <p:ph idx="1"/>
          </p:nvPr>
        </p:nvSpPr>
        <p:spPr>
          <a:xfrm>
            <a:off x="369888" y="1958975"/>
            <a:ext cx="4343400" cy="4006850"/>
          </a:xfrm>
        </p:spPr>
        <p:txBody>
          <a:bodyPr/>
          <a:lstStyle/>
          <a:p>
            <a:pPr marL="457200" indent="-457200"/>
            <a:endParaRPr lang="en-US" altLang="en-US" smtClean="0"/>
          </a:p>
          <a:p>
            <a:pPr marL="457200" indent="-457200"/>
            <a:r>
              <a:rPr lang="en-US" altLang="en-US" smtClean="0"/>
              <a:t>Environment influences our choices</a:t>
            </a:r>
          </a:p>
          <a:p>
            <a:pPr marL="457200" indent="-457200"/>
            <a:endParaRPr lang="en-US" altLang="en-US" smtClean="0"/>
          </a:p>
          <a:p>
            <a:pPr marL="457200" indent="-457200"/>
            <a:r>
              <a:rPr lang="en-US" altLang="en-US" smtClean="0"/>
              <a:t>We can have control over </a:t>
            </a:r>
            <a:r>
              <a:rPr lang="en-US" altLang="en-US" smtClean="0">
                <a:solidFill>
                  <a:srgbClr val="0065BD"/>
                </a:solidFill>
              </a:rPr>
              <a:t>some factors </a:t>
            </a:r>
            <a:r>
              <a:rPr lang="en-US" altLang="en-US" smtClean="0"/>
              <a:t>in our environments</a:t>
            </a:r>
            <a:endParaRPr lang="en-US" altLang="en-US" sz="3200" smtClean="0"/>
          </a:p>
        </p:txBody>
      </p:sp>
      <p:graphicFrame>
        <p:nvGraphicFramePr>
          <p:cNvPr id="13316" name="Object 5"/>
          <p:cNvGraphicFramePr>
            <a:graphicFrameLocks noChangeAspect="1"/>
          </p:cNvGraphicFramePr>
          <p:nvPr/>
        </p:nvGraphicFramePr>
        <p:xfrm>
          <a:off x="4764088" y="2181225"/>
          <a:ext cx="3876675" cy="3552825"/>
        </p:xfrm>
        <a:graphic>
          <a:graphicData uri="http://schemas.openxmlformats.org/presentationml/2006/ole">
            <mc:AlternateContent xmlns:mc="http://schemas.openxmlformats.org/markup-compatibility/2006">
              <mc:Choice xmlns:v="urn:schemas-microsoft-com:vml" Requires="v">
                <p:oleObj spid="_x0000_s13332" name="Visio" r:id="rId4" imgW="5441823" imgH="4984623" progId="Visio.Drawing.11">
                  <p:embed/>
                </p:oleObj>
              </mc:Choice>
              <mc:Fallback>
                <p:oleObj name="Visio" r:id="rId4" imgW="5441823" imgH="498462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088" y="2181225"/>
                        <a:ext cx="38766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animEffect transition="in" filter="blinds(horizontal)">
                                      <p:cBhvr>
                                        <p:cTn id="7" dur="1000"/>
                                        <p:tgtEl>
                                          <p:spTgt spid="20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xEl>
                                              <p:pRg st="3" end="3"/>
                                            </p:txEl>
                                          </p:spTgt>
                                        </p:tgtEl>
                                        <p:attrNameLst>
                                          <p:attrName>style.visibility</p:attrName>
                                        </p:attrNameLst>
                                      </p:cBhvr>
                                      <p:to>
                                        <p:strVal val="visible"/>
                                      </p:to>
                                    </p:set>
                                    <p:animEffect transition="in" filter="blinds(horizontal)">
                                      <p:cBhvr>
                                        <p:cTn id="12" dur="1000"/>
                                        <p:tgtEl>
                                          <p:spTgt spid="20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indent="0"/>
            <a:r>
              <a:rPr lang="en-US" altLang="en-US" smtClean="0"/>
              <a:t>Types of Environments</a:t>
            </a:r>
          </a:p>
        </p:txBody>
      </p:sp>
      <p:sp>
        <p:nvSpPr>
          <p:cNvPr id="3076" name="Content Placeholder 2"/>
          <p:cNvSpPr>
            <a:spLocks noGrp="1"/>
          </p:cNvSpPr>
          <p:nvPr>
            <p:ph idx="1"/>
          </p:nvPr>
        </p:nvSpPr>
        <p:spPr>
          <a:xfrm>
            <a:off x="531813" y="1951038"/>
            <a:ext cx="8229600" cy="4175125"/>
          </a:xfrm>
        </p:spPr>
        <p:txBody>
          <a:bodyPr/>
          <a:lstStyle/>
          <a:p>
            <a:endParaRPr lang="en-US" altLang="en-US" smtClean="0"/>
          </a:p>
          <a:p>
            <a:r>
              <a:rPr lang="en-US" altLang="en-US" smtClean="0"/>
              <a:t>There are some factors in </a:t>
            </a:r>
          </a:p>
          <a:p>
            <a:pPr>
              <a:buFontTx/>
              <a:buNone/>
            </a:pPr>
            <a:r>
              <a:rPr lang="en-US" altLang="en-US" smtClean="0"/>
              <a:t>     our environments that we </a:t>
            </a:r>
          </a:p>
          <a:p>
            <a:pPr>
              <a:buFontTx/>
              <a:buNone/>
            </a:pPr>
            <a:r>
              <a:rPr lang="en-US" altLang="en-US" smtClean="0"/>
              <a:t>     have </a:t>
            </a:r>
            <a:r>
              <a:rPr lang="en-US" altLang="en-US" smtClean="0">
                <a:solidFill>
                  <a:srgbClr val="0065BD"/>
                </a:solidFill>
              </a:rPr>
              <a:t>less control </a:t>
            </a:r>
            <a:r>
              <a:rPr lang="en-US" altLang="en-US" smtClean="0"/>
              <a:t>over</a:t>
            </a:r>
          </a:p>
          <a:p>
            <a:pPr>
              <a:buFontTx/>
              <a:buNone/>
            </a:pPr>
            <a:endParaRPr lang="en-US" altLang="en-US" smtClean="0"/>
          </a:p>
          <a:p>
            <a:r>
              <a:rPr lang="en-US" altLang="en-US" smtClean="0"/>
              <a:t>It is important to be                                                                    aware of these factors so we  </a:t>
            </a:r>
          </a:p>
          <a:p>
            <a:pPr>
              <a:buFontTx/>
              <a:buNone/>
            </a:pPr>
            <a:r>
              <a:rPr lang="en-US" altLang="en-US" smtClean="0"/>
              <a:t>	can find ways to manage                                              them</a:t>
            </a:r>
          </a:p>
          <a:p>
            <a:pPr>
              <a:buFontTx/>
              <a:buNone/>
            </a:pPr>
            <a:endParaRPr lang="en-US" altLang="en-US" sz="2000" i="1" baseline="30000" smtClean="0">
              <a:solidFill>
                <a:srgbClr val="FF0000"/>
              </a:solidFill>
            </a:endParaRPr>
          </a:p>
          <a:p>
            <a:pPr>
              <a:buFontTx/>
              <a:buNone/>
            </a:pPr>
            <a:r>
              <a:rPr lang="en-US" altLang="en-US" sz="2000" i="1" baseline="30000" smtClean="0">
                <a:solidFill>
                  <a:srgbClr val="FF0000"/>
                </a:solidFill>
              </a:rPr>
              <a:t>	</a:t>
            </a:r>
          </a:p>
        </p:txBody>
      </p:sp>
      <p:graphicFrame>
        <p:nvGraphicFramePr>
          <p:cNvPr id="14340" name="Object 5"/>
          <p:cNvGraphicFramePr>
            <a:graphicFrameLocks noChangeAspect="1"/>
          </p:cNvGraphicFramePr>
          <p:nvPr/>
        </p:nvGraphicFramePr>
        <p:xfrm>
          <a:off x="4852988" y="2168525"/>
          <a:ext cx="3876675" cy="3552825"/>
        </p:xfrm>
        <a:graphic>
          <a:graphicData uri="http://schemas.openxmlformats.org/presentationml/2006/ole">
            <mc:AlternateContent xmlns:mc="http://schemas.openxmlformats.org/markup-compatibility/2006">
              <mc:Choice xmlns:v="urn:schemas-microsoft-com:vml" Requires="v">
                <p:oleObj spid="_x0000_s14356" name="Visio" r:id="rId4" imgW="5441823" imgH="4984623" progId="Visio.Drawing.11">
                  <p:embed/>
                </p:oleObj>
              </mc:Choice>
              <mc:Fallback>
                <p:oleObj name="Visio" r:id="rId4" imgW="5441823" imgH="498462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988" y="2168525"/>
                        <a:ext cx="38766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linds(horizontal)">
                                      <p:cBhvr>
                                        <p:cTn id="7" dur="1000"/>
                                        <p:tgtEl>
                                          <p:spTgt spid="307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0" dur="1000"/>
                                        <p:tgtEl>
                                          <p:spTgt spid="307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3" dur="1000"/>
                                        <p:tgtEl>
                                          <p:spTgt spid="307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76">
                                            <p:txEl>
                                              <p:pRg st="5" end="5"/>
                                            </p:txEl>
                                          </p:spTgt>
                                        </p:tgtEl>
                                        <p:attrNameLst>
                                          <p:attrName>style.visibility</p:attrName>
                                        </p:attrNameLst>
                                      </p:cBhvr>
                                      <p:to>
                                        <p:strVal val="visible"/>
                                      </p:to>
                                    </p:set>
                                    <p:animEffect transition="in" filter="blinds(horizontal)">
                                      <p:cBhvr>
                                        <p:cTn id="18" dur="500"/>
                                        <p:tgtEl>
                                          <p:spTgt spid="3076">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6">
                                            <p:txEl>
                                              <p:pRg st="6" end="6"/>
                                            </p:txEl>
                                          </p:spTgt>
                                        </p:tgtEl>
                                        <p:attrNameLst>
                                          <p:attrName>style.visibility</p:attrName>
                                        </p:attrNameLst>
                                      </p:cBhvr>
                                      <p:to>
                                        <p:strVal val="visible"/>
                                      </p:to>
                                    </p:set>
                                    <p:animEffect transition="in" filter="blinds(horizontal)">
                                      <p:cBhvr>
                                        <p:cTn id="21" dur="500"/>
                                        <p:tgtEl>
                                          <p:spTgt spid="30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indent="0"/>
            <a:r>
              <a:rPr lang="en-US" altLang="en-US" sz="3200" smtClean="0"/>
              <a:t>Environments Affecting Food  Choices</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028825"/>
            <a:ext cx="82296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7638" y="719138"/>
            <a:ext cx="8650287" cy="1143000"/>
          </a:xfrm>
        </p:spPr>
        <p:txBody>
          <a:bodyPr/>
          <a:lstStyle/>
          <a:p>
            <a:r>
              <a:rPr lang="en-US" altLang="en-US" sz="3200" smtClean="0"/>
              <a:t>Healthy Eating at Recreation Facilities</a:t>
            </a:r>
          </a:p>
        </p:txBody>
      </p:sp>
      <p:sp>
        <p:nvSpPr>
          <p:cNvPr id="16387" name="Content Placeholder 2"/>
          <p:cNvSpPr>
            <a:spLocks noGrp="1"/>
          </p:cNvSpPr>
          <p:nvPr>
            <p:ph idx="1"/>
          </p:nvPr>
        </p:nvSpPr>
        <p:spPr>
          <a:xfrm>
            <a:off x="520700" y="2101850"/>
            <a:ext cx="8229600" cy="3946525"/>
          </a:xfrm>
        </p:spPr>
        <p:txBody>
          <a:bodyPr/>
          <a:lstStyle/>
          <a:p>
            <a:r>
              <a:rPr lang="en-CA" altLang="en-US" smtClean="0"/>
              <a:t>Recreation facilities </a:t>
            </a:r>
            <a:r>
              <a:rPr lang="en-US" altLang="en-US" smtClean="0"/>
              <a:t>are often the cornerstone of many communities. </a:t>
            </a:r>
          </a:p>
          <a:p>
            <a:pPr lvl="1"/>
            <a:r>
              <a:rPr lang="en-US" altLang="en-US" smtClean="0"/>
              <a:t>Activities</a:t>
            </a:r>
          </a:p>
          <a:p>
            <a:pPr lvl="1"/>
            <a:r>
              <a:rPr lang="en-US" altLang="en-US" smtClean="0"/>
              <a:t>Gatherings/ celebrations</a:t>
            </a:r>
          </a:p>
          <a:p>
            <a:r>
              <a:rPr lang="en-US" altLang="en-US" smtClean="0"/>
              <a:t>Food is offered in </a:t>
            </a:r>
          </a:p>
          <a:p>
            <a:pPr lvl="1"/>
            <a:r>
              <a:rPr lang="en-US" altLang="en-US" smtClean="0"/>
              <a:t>Vending machine</a:t>
            </a:r>
          </a:p>
          <a:p>
            <a:pPr lvl="1"/>
            <a:r>
              <a:rPr lang="en-US" altLang="en-US" smtClean="0"/>
              <a:t>Cafeterias</a:t>
            </a:r>
          </a:p>
          <a:p>
            <a:pPr lvl="1"/>
            <a:r>
              <a:rPr lang="en-US" altLang="en-US" smtClean="0"/>
              <a:t>Activity programs</a:t>
            </a:r>
          </a:p>
          <a:p>
            <a:pPr lvl="1"/>
            <a:r>
              <a:rPr lang="en-US" altLang="en-US" smtClean="0"/>
              <a:t>Catering/ special events</a:t>
            </a:r>
          </a:p>
          <a:p>
            <a:pPr lvl="1"/>
            <a:endParaRPr lang="en-US" altLang="en-US" smtClean="0"/>
          </a:p>
          <a:p>
            <a:pPr lvl="1"/>
            <a:endParaRPr lang="en-US" altLang="en-US" smtClean="0"/>
          </a:p>
          <a:p>
            <a:pPr>
              <a:buFontTx/>
              <a:buChar char="-"/>
            </a:pPr>
            <a:endParaRPr lang="en-US" altLang="en-US" smtClean="0"/>
          </a:p>
          <a:p>
            <a:pPr>
              <a:buFontTx/>
              <a:buNone/>
            </a:pPr>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9113" y="719138"/>
            <a:ext cx="9725026" cy="1143000"/>
          </a:xfrm>
        </p:spPr>
        <p:txBody>
          <a:bodyPr/>
          <a:lstStyle/>
          <a:p>
            <a:r>
              <a:rPr lang="en-US" altLang="en-US" smtClean="0"/>
              <a:t>    </a:t>
            </a:r>
            <a:r>
              <a:rPr lang="en-US" altLang="en-US" sz="2800" smtClean="0"/>
              <a:t>Challenges to Healthy Eating at Recreation Facilities</a:t>
            </a:r>
          </a:p>
        </p:txBody>
      </p:sp>
      <p:sp>
        <p:nvSpPr>
          <p:cNvPr id="17411" name="Content Placeholder 4"/>
          <p:cNvSpPr>
            <a:spLocks noGrp="1"/>
          </p:cNvSpPr>
          <p:nvPr>
            <p:ph idx="1"/>
          </p:nvPr>
        </p:nvSpPr>
        <p:spPr>
          <a:xfrm>
            <a:off x="531813" y="1962150"/>
            <a:ext cx="8229600" cy="3946525"/>
          </a:xfrm>
        </p:spPr>
        <p:txBody>
          <a:bodyPr/>
          <a:lstStyle/>
          <a:p>
            <a:pPr marL="0" indent="0">
              <a:buFontTx/>
              <a:buNone/>
              <a:defRPr/>
            </a:pPr>
            <a:r>
              <a:rPr lang="en-CA" sz="2600" b="1" dirty="0" smtClean="0">
                <a:solidFill>
                  <a:srgbClr val="0070C0"/>
                </a:solidFill>
              </a:rPr>
              <a:t>Eating choices are influenced by:</a:t>
            </a:r>
          </a:p>
          <a:p>
            <a:pPr>
              <a:lnSpc>
                <a:spcPct val="150000"/>
              </a:lnSpc>
              <a:defRPr/>
            </a:pPr>
            <a:r>
              <a:rPr lang="en-CA" dirty="0"/>
              <a:t>C</a:t>
            </a:r>
            <a:r>
              <a:rPr lang="en-CA" dirty="0" smtClean="0"/>
              <a:t>atering menus for meetings and parties</a:t>
            </a:r>
          </a:p>
          <a:p>
            <a:pPr>
              <a:lnSpc>
                <a:spcPct val="150000"/>
              </a:lnSpc>
              <a:defRPr/>
            </a:pPr>
            <a:r>
              <a:rPr lang="en-CA" dirty="0"/>
              <a:t>F</a:t>
            </a:r>
            <a:r>
              <a:rPr lang="en-CA" dirty="0" smtClean="0"/>
              <a:t>ood available in vending machines, cafeteria and concession stands</a:t>
            </a:r>
          </a:p>
          <a:p>
            <a:pPr>
              <a:lnSpc>
                <a:spcPct val="150000"/>
              </a:lnSpc>
              <a:defRPr/>
            </a:pPr>
            <a:r>
              <a:rPr lang="en-CA" dirty="0" smtClean="0"/>
              <a:t>Foods offered for community or promotion events</a:t>
            </a:r>
          </a:p>
          <a:p>
            <a:pPr>
              <a:lnSpc>
                <a:spcPct val="150000"/>
              </a:lnSpc>
              <a:defRPr/>
            </a:pPr>
            <a:r>
              <a:rPr lang="en-CA" dirty="0" smtClean="0"/>
              <a:t>Food rewards</a:t>
            </a:r>
          </a:p>
          <a:p>
            <a:pPr>
              <a:lnSpc>
                <a:spcPct val="150000"/>
              </a:lnSpc>
              <a:defRPr/>
            </a:pPr>
            <a:r>
              <a:rPr lang="en-CA" dirty="0" smtClean="0"/>
              <a:t>Food offered for bagged day camp lunches or snacks</a:t>
            </a:r>
          </a:p>
          <a:p>
            <a:pPr lvl="1">
              <a:buFontTx/>
              <a:buNone/>
              <a:defRPr/>
            </a:pPr>
            <a:endParaRPr lang="en-CA" dirty="0" smtClean="0"/>
          </a:p>
          <a:p>
            <a:pPr lvl="1">
              <a:defRPr/>
            </a:pPr>
            <a:endParaRPr lang="en-CA" dirty="0" smtClean="0"/>
          </a:p>
          <a:p>
            <a:pPr lvl="1">
              <a:defRPr/>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213" y="731838"/>
            <a:ext cx="9144000" cy="1143000"/>
          </a:xfrm>
        </p:spPr>
        <p:txBody>
          <a:bodyPr/>
          <a:lstStyle/>
          <a:p>
            <a:r>
              <a:rPr lang="en-US" altLang="en-US" sz="2800" smtClean="0"/>
              <a:t>Solutions for Healthy Eating at Recreation Facilities</a:t>
            </a:r>
          </a:p>
        </p:txBody>
      </p:sp>
      <p:sp>
        <p:nvSpPr>
          <p:cNvPr id="18435" name="Content Placeholder 2"/>
          <p:cNvSpPr>
            <a:spLocks noGrp="1"/>
          </p:cNvSpPr>
          <p:nvPr>
            <p:ph idx="1"/>
          </p:nvPr>
        </p:nvSpPr>
        <p:spPr>
          <a:xfrm>
            <a:off x="531813" y="2057400"/>
            <a:ext cx="5303837" cy="3946525"/>
          </a:xfrm>
        </p:spPr>
        <p:txBody>
          <a:bodyPr/>
          <a:lstStyle/>
          <a:p>
            <a:pPr>
              <a:buFontTx/>
              <a:buNone/>
            </a:pPr>
            <a:r>
              <a:rPr lang="en-US" altLang="en-US" dirty="0" smtClean="0"/>
              <a:t>Recreation </a:t>
            </a:r>
            <a:r>
              <a:rPr lang="en-US" altLang="en-US" dirty="0" err="1" smtClean="0"/>
              <a:t>centres</a:t>
            </a:r>
            <a:r>
              <a:rPr lang="en-US" altLang="en-US" dirty="0" smtClean="0"/>
              <a:t> can offer healthy</a:t>
            </a:r>
          </a:p>
          <a:p>
            <a:pPr>
              <a:buFontTx/>
              <a:buNone/>
            </a:pPr>
            <a:r>
              <a:rPr lang="en-US" altLang="en-US" dirty="0" smtClean="0"/>
              <a:t>foods and beverages.</a:t>
            </a:r>
          </a:p>
          <a:p>
            <a:pPr>
              <a:buFontTx/>
              <a:buNone/>
            </a:pPr>
            <a:endParaRPr lang="en-US" altLang="en-US" dirty="0" smtClean="0"/>
          </a:p>
          <a:p>
            <a:pPr>
              <a:buFontTx/>
              <a:buNone/>
            </a:pPr>
            <a:r>
              <a:rPr lang="en-CA" altLang="en-US" dirty="0" smtClean="0"/>
              <a:t>Alberta Nutrition Guidelines for</a:t>
            </a:r>
          </a:p>
          <a:p>
            <a:pPr>
              <a:buFontTx/>
              <a:buNone/>
            </a:pPr>
            <a:r>
              <a:rPr lang="en-CA" altLang="en-US" dirty="0" smtClean="0"/>
              <a:t>Children and Youth: A childcare,</a:t>
            </a:r>
          </a:p>
          <a:p>
            <a:pPr>
              <a:buFontTx/>
              <a:buNone/>
            </a:pPr>
            <a:r>
              <a:rPr lang="en-CA" altLang="en-US" dirty="0" smtClean="0"/>
              <a:t>school and recreation/community </a:t>
            </a:r>
          </a:p>
          <a:p>
            <a:pPr>
              <a:buFontTx/>
              <a:buNone/>
            </a:pPr>
            <a:r>
              <a:rPr lang="en-CA" altLang="en-US" dirty="0" smtClean="0"/>
              <a:t>centre resource manual</a:t>
            </a:r>
            <a:endParaRPr lang="en-US" altLang="en-US" dirty="0" smtClean="0"/>
          </a:p>
          <a:p>
            <a:pPr>
              <a:buFontTx/>
              <a:buNone/>
            </a:pPr>
            <a:r>
              <a:rPr lang="en-US" altLang="en-US" sz="2000" dirty="0" smtClean="0">
                <a:hlinkClick r:id="rId3"/>
              </a:rPr>
              <a:t>http://www.healthyalberta.com/NutritionGuidelines-Sept2012.pdf</a:t>
            </a:r>
            <a:r>
              <a:rPr lang="en-US" alt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531813" y="1958975"/>
            <a:ext cx="8229600" cy="3946525"/>
          </a:xfrm>
        </p:spPr>
        <p:txBody>
          <a:bodyPr/>
          <a:lstStyle/>
          <a:p>
            <a:r>
              <a:rPr lang="en-US" altLang="en-US" sz="2000" smtClean="0"/>
              <a:t>Ask venders for healthy food and drink options in healthy portions (vending machines, cafeterias, concession)</a:t>
            </a:r>
          </a:p>
          <a:p>
            <a:pPr>
              <a:lnSpc>
                <a:spcPct val="150000"/>
              </a:lnSpc>
            </a:pPr>
            <a:r>
              <a:rPr lang="en-US" altLang="en-US" sz="2000" smtClean="0"/>
              <a:t>Offer non-food rewards or giveaways </a:t>
            </a:r>
          </a:p>
          <a:p>
            <a:pPr>
              <a:lnSpc>
                <a:spcPct val="150000"/>
              </a:lnSpc>
            </a:pPr>
            <a:r>
              <a:rPr lang="en-US" altLang="en-US" sz="2000" smtClean="0"/>
              <a:t>Promote healthy eating at programs or events </a:t>
            </a:r>
          </a:p>
          <a:p>
            <a:pPr>
              <a:lnSpc>
                <a:spcPct val="150000"/>
              </a:lnSpc>
            </a:pPr>
            <a:r>
              <a:rPr lang="en-US" altLang="en-US" sz="2000" smtClean="0"/>
              <a:t>Offer healthy food choices at community or promotional events</a:t>
            </a:r>
          </a:p>
          <a:p>
            <a:pPr>
              <a:lnSpc>
                <a:spcPct val="150000"/>
              </a:lnSpc>
            </a:pPr>
            <a:r>
              <a:rPr lang="en-US" altLang="en-US" sz="2000" smtClean="0"/>
              <a:t>Ask for healthy food and drinks options from caterers</a:t>
            </a:r>
          </a:p>
          <a:p>
            <a:pPr>
              <a:lnSpc>
                <a:spcPct val="150000"/>
              </a:lnSpc>
            </a:pPr>
            <a:r>
              <a:rPr lang="en-US" altLang="en-US" sz="2000" smtClean="0"/>
              <a:t>Ask for appliances (fridge, microwave) and an eating area (lunch room) to help support staff with healthy eating</a:t>
            </a:r>
          </a:p>
          <a:p>
            <a:pPr>
              <a:lnSpc>
                <a:spcPct val="150000"/>
              </a:lnSpc>
            </a:pPr>
            <a:r>
              <a:rPr lang="en-US" altLang="en-US" sz="2000" smtClean="0"/>
              <a:t>Advocate for a healthy food environment policy at your facility</a:t>
            </a:r>
          </a:p>
          <a:p>
            <a:endParaRPr lang="en-US" altLang="en-US" smtClean="0"/>
          </a:p>
          <a:p>
            <a:endParaRPr lang="en-US" altLang="en-US" smtClean="0"/>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733425"/>
            <a:ext cx="9266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indent="0"/>
            <a:r>
              <a:rPr lang="en-US" altLang="en-US" sz="3200" smtClean="0"/>
              <a:t>Challenges to Healthy Eating at Work</a:t>
            </a:r>
          </a:p>
        </p:txBody>
      </p:sp>
      <p:sp>
        <p:nvSpPr>
          <p:cNvPr id="20483" name="Content Placeholder 2"/>
          <p:cNvSpPr>
            <a:spLocks noGrp="1"/>
          </p:cNvSpPr>
          <p:nvPr>
            <p:ph sz="half" idx="1"/>
          </p:nvPr>
        </p:nvSpPr>
        <p:spPr>
          <a:xfrm>
            <a:off x="608013" y="2057400"/>
            <a:ext cx="4038600" cy="3946525"/>
          </a:xfrm>
        </p:spPr>
        <p:txBody>
          <a:bodyPr/>
          <a:lstStyle/>
          <a:p>
            <a:pPr>
              <a:buFontTx/>
              <a:buNone/>
            </a:pPr>
            <a:r>
              <a:rPr lang="en-US" altLang="en-US" b="1" smtClean="0"/>
              <a:t>Employed Canadians </a:t>
            </a:r>
          </a:p>
          <a:p>
            <a:pPr>
              <a:buFontTx/>
              <a:buNone/>
            </a:pPr>
            <a:r>
              <a:rPr lang="en-US" altLang="en-US" b="1" smtClean="0"/>
              <a:t>spend at least 60% of </a:t>
            </a:r>
          </a:p>
          <a:p>
            <a:pPr>
              <a:buFontTx/>
              <a:buNone/>
            </a:pPr>
            <a:r>
              <a:rPr lang="en-US" altLang="en-US" b="1" smtClean="0"/>
              <a:t>their waking hours at</a:t>
            </a:r>
          </a:p>
          <a:p>
            <a:pPr>
              <a:buFontTx/>
              <a:buNone/>
            </a:pPr>
            <a:r>
              <a:rPr lang="en-US" altLang="en-US" b="1" smtClean="0"/>
              <a:t>work</a:t>
            </a:r>
            <a:r>
              <a:rPr lang="en-US" altLang="en-US" b="1" smtClean="0">
                <a:solidFill>
                  <a:srgbClr val="0065BD"/>
                </a:solidFill>
              </a:rPr>
              <a:t> </a:t>
            </a:r>
          </a:p>
          <a:p>
            <a:pPr>
              <a:buFontTx/>
              <a:buNone/>
            </a:pPr>
            <a:endParaRPr lang="en-US" altLang="en-US" smtClean="0"/>
          </a:p>
        </p:txBody>
      </p:sp>
      <p:sp>
        <p:nvSpPr>
          <p:cNvPr id="8" name="Content Placeholder 7"/>
          <p:cNvSpPr>
            <a:spLocks noGrp="1"/>
          </p:cNvSpPr>
          <p:nvPr>
            <p:ph sz="half" idx="2"/>
          </p:nvPr>
        </p:nvSpPr>
        <p:spPr>
          <a:xfrm>
            <a:off x="4724400" y="2057400"/>
            <a:ext cx="4295775" cy="3946525"/>
          </a:xfrm>
        </p:spPr>
        <p:txBody>
          <a:bodyPr/>
          <a:lstStyle/>
          <a:p>
            <a:pPr>
              <a:buFontTx/>
              <a:buNone/>
            </a:pPr>
            <a:r>
              <a:rPr lang="en-US" altLang="en-US" b="1" smtClean="0">
                <a:solidFill>
                  <a:srgbClr val="0065BD"/>
                </a:solidFill>
              </a:rPr>
              <a:t>Eating choices are</a:t>
            </a:r>
          </a:p>
          <a:p>
            <a:pPr>
              <a:buFontTx/>
              <a:buNone/>
            </a:pPr>
            <a:r>
              <a:rPr lang="en-US" altLang="en-US" b="1" smtClean="0">
                <a:solidFill>
                  <a:srgbClr val="0065BD"/>
                </a:solidFill>
              </a:rPr>
              <a:t>influenced by:</a:t>
            </a:r>
          </a:p>
          <a:p>
            <a:endParaRPr lang="en-US" altLang="en-US" smtClean="0"/>
          </a:p>
          <a:p>
            <a:r>
              <a:rPr lang="en-US" altLang="en-US" smtClean="0"/>
              <a:t>Social norms and cues</a:t>
            </a:r>
          </a:p>
          <a:p>
            <a:endParaRPr lang="en-US" altLang="en-US" smtClean="0"/>
          </a:p>
          <a:p>
            <a:r>
              <a:rPr lang="en-US" altLang="en-US" smtClean="0"/>
              <a:t>Food availability</a:t>
            </a:r>
          </a:p>
          <a:p>
            <a:pPr>
              <a:buFontTx/>
              <a:buNone/>
            </a:pPr>
            <a:endParaRPr lang="en-US" altLang="en-US" smtClean="0"/>
          </a:p>
          <a:p>
            <a:r>
              <a:rPr lang="en-US" altLang="en-US" smtClean="0"/>
              <a:t>Shift work</a:t>
            </a:r>
          </a:p>
          <a:p>
            <a:pPr>
              <a:buFontTx/>
              <a:buNone/>
            </a:pPr>
            <a:endParaRPr lang="en-US" altLang="en-US" smtClean="0"/>
          </a:p>
        </p:txBody>
      </p:sp>
      <p:pic>
        <p:nvPicPr>
          <p:cNvPr id="20485" name="Picture 9" descr="shutterstock_94257154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4294188"/>
            <a:ext cx="260508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indent="0"/>
            <a:r>
              <a:rPr lang="en-US" altLang="en-US" sz="3200" smtClean="0"/>
              <a:t>Challenges to Healthy Eating at Work</a:t>
            </a:r>
          </a:p>
        </p:txBody>
      </p:sp>
      <p:sp>
        <p:nvSpPr>
          <p:cNvPr id="45058" name="Content Placeholder 2"/>
          <p:cNvSpPr>
            <a:spLocks noGrp="1"/>
          </p:cNvSpPr>
          <p:nvPr>
            <p:ph idx="1"/>
          </p:nvPr>
        </p:nvSpPr>
        <p:spPr>
          <a:xfrm>
            <a:off x="455613" y="1858963"/>
            <a:ext cx="8229600" cy="3946525"/>
          </a:xfrm>
        </p:spPr>
        <p:txBody>
          <a:bodyPr/>
          <a:lstStyle/>
          <a:p>
            <a:pPr>
              <a:buFontTx/>
              <a:buNone/>
            </a:pPr>
            <a:r>
              <a:rPr lang="en-US" altLang="en-US" sz="2800" b="1" smtClean="0">
                <a:solidFill>
                  <a:srgbClr val="0065BD"/>
                </a:solidFill>
              </a:rPr>
              <a:t>Eating choices are influenced by:</a:t>
            </a:r>
          </a:p>
          <a:p>
            <a:pPr>
              <a:buFontTx/>
              <a:buNone/>
            </a:pPr>
            <a:endParaRPr lang="en-US" altLang="en-US" sz="2800" smtClean="0"/>
          </a:p>
          <a:p>
            <a:r>
              <a:rPr lang="en-US" altLang="en-US" smtClean="0"/>
              <a:t>Food based celebrations/rewards</a:t>
            </a:r>
          </a:p>
          <a:p>
            <a:pPr>
              <a:buFontTx/>
              <a:buNone/>
            </a:pPr>
            <a:endParaRPr lang="en-US" altLang="en-US" smtClean="0"/>
          </a:p>
          <a:p>
            <a:r>
              <a:rPr lang="en-US" altLang="en-US" smtClean="0"/>
              <a:t>Catered meetings and events</a:t>
            </a:r>
          </a:p>
          <a:p>
            <a:pPr>
              <a:buFontTx/>
              <a:buNone/>
            </a:pPr>
            <a:r>
              <a:rPr lang="en-US" altLang="en-US" smtClean="0"/>
              <a:t> </a:t>
            </a:r>
          </a:p>
          <a:p>
            <a:r>
              <a:rPr lang="en-US" altLang="en-US" smtClean="0"/>
              <a:t>Stressful work environment</a:t>
            </a:r>
          </a:p>
          <a:p>
            <a:pPr>
              <a:buFontTx/>
              <a:buNone/>
            </a:pPr>
            <a:r>
              <a:rPr lang="en-US" altLang="en-US" smtClean="0"/>
              <a:t> </a:t>
            </a:r>
          </a:p>
          <a:p>
            <a:r>
              <a:rPr lang="en-US" altLang="en-US" smtClean="0"/>
              <a:t>Vending machines, convenience stores, cafeterias</a:t>
            </a:r>
          </a:p>
          <a:p>
            <a:pPr>
              <a:buFontTx/>
              <a:buNone/>
            </a:pPr>
            <a:endParaRPr lang="en-US" altLang="en-US" smtClean="0"/>
          </a:p>
        </p:txBody>
      </p:sp>
      <p:pic>
        <p:nvPicPr>
          <p:cNvPr id="21508" name="Picture 4" descr="shutterstock_10984447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6675" y="2286000"/>
            <a:ext cx="21637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indent="0" eaLnBrk="1" hangingPunct="1"/>
            <a:r>
              <a:rPr lang="en-US" altLang="en-US" smtClean="0"/>
              <a:t>Objectives</a:t>
            </a:r>
          </a:p>
        </p:txBody>
      </p:sp>
      <p:sp>
        <p:nvSpPr>
          <p:cNvPr id="17410" name="Rectangle 3"/>
          <p:cNvSpPr>
            <a:spLocks noGrp="1" noChangeArrowheads="1"/>
          </p:cNvSpPr>
          <p:nvPr>
            <p:ph type="body" idx="1"/>
          </p:nvPr>
        </p:nvSpPr>
        <p:spPr>
          <a:xfrm>
            <a:off x="531813" y="2057400"/>
            <a:ext cx="8388350" cy="3946525"/>
          </a:xfrm>
        </p:spPr>
        <p:txBody>
          <a:bodyPr/>
          <a:lstStyle/>
          <a:p>
            <a:pPr marL="457200" indent="-457200" eaLnBrk="1" hangingPunct="1">
              <a:buFontTx/>
              <a:buNone/>
              <a:defRPr/>
            </a:pPr>
            <a:r>
              <a:rPr lang="en-US" sz="2600" dirty="0" smtClean="0"/>
              <a:t>By the end of this presentation, you will be able to:</a:t>
            </a:r>
          </a:p>
          <a:p>
            <a:pPr marL="457200" indent="-457200" eaLnBrk="1" hangingPunct="1">
              <a:buFontTx/>
              <a:buAutoNum type="arabicPeriod"/>
              <a:defRPr/>
            </a:pPr>
            <a:endParaRPr lang="en-US" dirty="0" smtClean="0"/>
          </a:p>
          <a:p>
            <a:pPr marL="457200" indent="-457200" eaLnBrk="1" hangingPunct="1">
              <a:buFontTx/>
              <a:buAutoNum type="arabicPeriod"/>
              <a:defRPr/>
            </a:pPr>
            <a:r>
              <a:rPr lang="en-US" dirty="0" smtClean="0"/>
              <a:t>List / identify how the environment impacts food choices</a:t>
            </a:r>
          </a:p>
          <a:p>
            <a:pPr marL="457200" indent="-457200" eaLnBrk="1" hangingPunct="1">
              <a:buFontTx/>
              <a:buAutoNum type="arabicPeriod"/>
              <a:defRPr/>
            </a:pPr>
            <a:endParaRPr lang="en-US" dirty="0" smtClean="0"/>
          </a:p>
          <a:p>
            <a:pPr marL="457200" indent="-457200" eaLnBrk="1" hangingPunct="1">
              <a:buFontTx/>
              <a:buAutoNum type="arabicPeriod"/>
              <a:defRPr/>
            </a:pPr>
            <a:r>
              <a:rPr lang="en-US" dirty="0" smtClean="0"/>
              <a:t>Identify strategies to improve eating environments to promote health</a:t>
            </a:r>
          </a:p>
          <a:p>
            <a:pPr marL="457200" indent="-457200" eaLnBrk="1" hangingPunct="1">
              <a:buFontTx/>
              <a:buAutoNum type="arabicPeriod"/>
              <a:defRPr/>
            </a:pPr>
            <a:endParaRPr lang="en-US" dirty="0"/>
          </a:p>
          <a:p>
            <a:pPr marL="457200" indent="-457200" eaLnBrk="1" hangingPunct="1">
              <a:buFontTx/>
              <a:buAutoNum type="arabicPeriod"/>
              <a:defRPr/>
            </a:pPr>
            <a:r>
              <a:rPr lang="en-US" dirty="0" smtClean="0"/>
              <a:t>Describe the importance of advocating for healthy eating environments </a:t>
            </a:r>
          </a:p>
          <a:p>
            <a:pPr marL="0" indent="0" eaLnBrk="1" hangingPunct="1">
              <a:buFontTx/>
              <a:buNone/>
              <a:defRPr/>
            </a:pP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indent="0"/>
            <a:r>
              <a:rPr lang="en-US" altLang="en-US" sz="3200" smtClean="0"/>
              <a:t>Solutions for Healthy Eating at Work</a:t>
            </a:r>
          </a:p>
        </p:txBody>
      </p:sp>
      <p:sp>
        <p:nvSpPr>
          <p:cNvPr id="47106" name="Content Placeholder 2"/>
          <p:cNvSpPr>
            <a:spLocks noGrp="1"/>
          </p:cNvSpPr>
          <p:nvPr>
            <p:ph idx="4294967295"/>
          </p:nvPr>
        </p:nvSpPr>
        <p:spPr>
          <a:xfrm>
            <a:off x="565150" y="2024063"/>
            <a:ext cx="4970463" cy="3946525"/>
          </a:xfrm>
        </p:spPr>
        <p:txBody>
          <a:bodyPr/>
          <a:lstStyle/>
          <a:p>
            <a:r>
              <a:rPr lang="en-US" altLang="en-US" smtClean="0"/>
              <a:t>Decide if food is needed at each meeting / gathering and if so </a:t>
            </a:r>
            <a:r>
              <a:rPr lang="en-US" altLang="en-US" smtClean="0">
                <a:solidFill>
                  <a:srgbClr val="0065BD"/>
                </a:solidFill>
              </a:rPr>
              <a:t>choose healthy options</a:t>
            </a:r>
          </a:p>
          <a:p>
            <a:pPr>
              <a:buFontTx/>
              <a:buNone/>
            </a:pPr>
            <a:endParaRPr lang="en-US" altLang="en-US" smtClean="0"/>
          </a:p>
          <a:p>
            <a:r>
              <a:rPr lang="en-US" altLang="en-US" smtClean="0"/>
              <a:t>Ask for healthy options              in cafeterias / vending machines</a:t>
            </a:r>
          </a:p>
          <a:p>
            <a:endParaRPr lang="en-US" altLang="en-US" smtClean="0"/>
          </a:p>
          <a:p>
            <a:r>
              <a:rPr lang="en-US" altLang="en-US" smtClean="0"/>
              <a:t>Start a worksite health promotion program</a:t>
            </a:r>
          </a:p>
          <a:p>
            <a:endParaRPr lang="en-US" altLang="en-US" smtClean="0"/>
          </a:p>
          <a:p>
            <a:pPr>
              <a:buFontTx/>
              <a:buNone/>
            </a:pPr>
            <a:endParaRPr lang="en-US" altLang="en-US" smtClean="0"/>
          </a:p>
          <a:p>
            <a:endParaRPr lang="en-US" altLang="en-US" smtClean="0"/>
          </a:p>
          <a:p>
            <a:endParaRPr lang="en-US" altLang="en-US" smtClean="0"/>
          </a:p>
        </p:txBody>
      </p:sp>
      <p:pic>
        <p:nvPicPr>
          <p:cNvPr id="4" name="Picture 3" descr="shutterstock_35749258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35163"/>
            <a:ext cx="1706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utterstock_24694693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4084638"/>
            <a:ext cx="22161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7106">
                                            <p:txEl>
                                              <p:pRg st="2" end="2"/>
                                            </p:txEl>
                                          </p:spTgt>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indent="0"/>
            <a:r>
              <a:rPr lang="en-US" altLang="en-US" sz="3200" smtClean="0"/>
              <a:t>Solutions for Healthy Eating at Work</a:t>
            </a:r>
          </a:p>
        </p:txBody>
      </p:sp>
      <p:sp>
        <p:nvSpPr>
          <p:cNvPr id="47106" name="Content Placeholder 2"/>
          <p:cNvSpPr>
            <a:spLocks noGrp="1"/>
          </p:cNvSpPr>
          <p:nvPr>
            <p:ph sz="half" idx="1"/>
          </p:nvPr>
        </p:nvSpPr>
        <p:spPr>
          <a:xfrm>
            <a:off x="531813" y="2057400"/>
            <a:ext cx="5395912" cy="3946525"/>
          </a:xfrm>
        </p:spPr>
        <p:txBody>
          <a:bodyPr/>
          <a:lstStyle/>
          <a:p>
            <a:r>
              <a:rPr lang="en-US" altLang="en-US" sz="2400" smtClean="0"/>
              <a:t>Ask for appliances                         (fridge, microwave) and an                           eating area (lunch room)</a:t>
            </a:r>
          </a:p>
          <a:p>
            <a:pPr>
              <a:buFontTx/>
              <a:buNone/>
            </a:pPr>
            <a:r>
              <a:rPr lang="en-US" altLang="en-US" sz="2400" smtClean="0"/>
              <a:t>    to help support healthy eating</a:t>
            </a:r>
          </a:p>
          <a:p>
            <a:pPr>
              <a:buFontTx/>
              <a:buNone/>
            </a:pPr>
            <a:endParaRPr lang="en-US" altLang="en-US" sz="2400" smtClean="0"/>
          </a:p>
          <a:p>
            <a:r>
              <a:rPr lang="en-US" altLang="en-US" sz="2400" smtClean="0"/>
              <a:t>Ask for support from                               co-workers and </a:t>
            </a:r>
          </a:p>
          <a:p>
            <a:pPr>
              <a:buFontTx/>
              <a:buNone/>
            </a:pPr>
            <a:r>
              <a:rPr lang="en-US" altLang="en-US" sz="2400" smtClean="0"/>
              <a:t>    management</a:t>
            </a:r>
          </a:p>
        </p:txBody>
      </p:sp>
      <p:pic>
        <p:nvPicPr>
          <p:cNvPr id="43010" name="Picture 2" descr="G:\AHS Provincial Resource System\Administrative\Shutterstock photos\Shutterstock photos\Shutterstock 12\shutterstock_102240070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2525" y="2628900"/>
            <a:ext cx="4038600" cy="26876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1000"/>
                                        <p:tgtEl>
                                          <p:spTgt spid="4710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10" dur="1000"/>
                                        <p:tgtEl>
                                          <p:spTgt spid="4710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linds(horizontal)">
                                      <p:cBhvr>
                                        <p:cTn id="13" dur="1000"/>
                                        <p:tgtEl>
                                          <p:spTgt spid="430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7106">
                                            <p:txEl>
                                              <p:pRg st="3" end="3"/>
                                            </p:txEl>
                                          </p:spTgt>
                                        </p:tgtEl>
                                        <p:attrNameLst>
                                          <p:attrName>style.visibility</p:attrName>
                                        </p:attrNameLst>
                                      </p:cBhvr>
                                      <p:to>
                                        <p:strVal val="visible"/>
                                      </p:to>
                                    </p:set>
                                    <p:animEffect transition="in" filter="blinds(horizontal)">
                                      <p:cBhvr>
                                        <p:cTn id="18" dur="1000"/>
                                        <p:tgtEl>
                                          <p:spTgt spid="4710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7106">
                                            <p:txEl>
                                              <p:pRg st="4" end="4"/>
                                            </p:txEl>
                                          </p:spTgt>
                                        </p:tgtEl>
                                        <p:attrNameLst>
                                          <p:attrName>style.visibility</p:attrName>
                                        </p:attrNameLst>
                                      </p:cBhvr>
                                      <p:to>
                                        <p:strVal val="visible"/>
                                      </p:to>
                                    </p:set>
                                    <p:animEffect transition="in" filter="blinds(horizontal)">
                                      <p:cBhvr>
                                        <p:cTn id="21" dur="1000"/>
                                        <p:tgtEl>
                                          <p:spTgt spid="47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indent="0"/>
            <a:r>
              <a:rPr lang="en-US" altLang="en-US" sz="3200" smtClean="0"/>
              <a:t>Solutions for Healthy Eating at Work</a:t>
            </a:r>
          </a:p>
        </p:txBody>
      </p:sp>
      <p:sp>
        <p:nvSpPr>
          <p:cNvPr id="49154" name="Content Placeholder 2"/>
          <p:cNvSpPr>
            <a:spLocks noGrp="1"/>
          </p:cNvSpPr>
          <p:nvPr>
            <p:ph sz="half" idx="1"/>
          </p:nvPr>
        </p:nvSpPr>
        <p:spPr/>
        <p:txBody>
          <a:bodyPr/>
          <a:lstStyle/>
          <a:p>
            <a:r>
              <a:rPr lang="en-US" altLang="en-US" smtClean="0"/>
              <a:t>Bring your own meals</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Keep a supply of healthy foods at work</a:t>
            </a:r>
          </a:p>
          <a:p>
            <a:endParaRPr lang="en-US" altLang="en-US" smtClean="0"/>
          </a:p>
          <a:p>
            <a:pPr>
              <a:buFontTx/>
              <a:buNone/>
            </a:pPr>
            <a:endParaRPr lang="en-US" altLang="en-US" smtClean="0"/>
          </a:p>
        </p:txBody>
      </p:sp>
      <p:sp>
        <p:nvSpPr>
          <p:cNvPr id="5" name="Content Placeholder 4"/>
          <p:cNvSpPr>
            <a:spLocks noGrp="1"/>
          </p:cNvSpPr>
          <p:nvPr>
            <p:ph sz="half" idx="2"/>
          </p:nvPr>
        </p:nvSpPr>
        <p:spPr>
          <a:xfrm>
            <a:off x="4710113" y="2047875"/>
            <a:ext cx="4038600" cy="3946525"/>
          </a:xfrm>
        </p:spPr>
        <p:txBody>
          <a:bodyPr/>
          <a:lstStyle/>
          <a:p>
            <a:r>
              <a:rPr lang="en-US" altLang="en-US" smtClean="0"/>
              <a:t>Take meal and rest breaks </a:t>
            </a:r>
          </a:p>
          <a:p>
            <a:pPr>
              <a:buFontTx/>
              <a:buNone/>
            </a:pPr>
            <a:endParaRPr lang="en-US" altLang="en-US" smtClean="0"/>
          </a:p>
          <a:p>
            <a:endParaRPr lang="en-US" altLang="en-US" smtClean="0"/>
          </a:p>
          <a:p>
            <a:endParaRPr lang="en-US" altLang="en-US" smtClean="0"/>
          </a:p>
          <a:p>
            <a:endParaRPr lang="en-US" altLang="en-US" sz="3400" smtClean="0"/>
          </a:p>
          <a:p>
            <a:r>
              <a:rPr lang="en-US" altLang="en-US" smtClean="0"/>
              <a:t>Drink water or other healthy drinks</a:t>
            </a:r>
          </a:p>
          <a:p>
            <a:endParaRPr lang="en-US" altLang="en-US" smtClean="0"/>
          </a:p>
        </p:txBody>
      </p:sp>
      <p:pic>
        <p:nvPicPr>
          <p:cNvPr id="6" name="Picture 5" descr="shutterstock_3802376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3" y="3303588"/>
            <a:ext cx="20907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hutterstock_30006241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3027363"/>
            <a:ext cx="26368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in)">
                                      <p:cBhvr>
                                        <p:cTn id="9" dur="2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indent="0"/>
            <a:r>
              <a:rPr lang="en-US" altLang="en-US" sz="3200" smtClean="0"/>
              <a:t>Challenges to Healthy Eating at School</a:t>
            </a:r>
          </a:p>
        </p:txBody>
      </p:sp>
      <p:sp>
        <p:nvSpPr>
          <p:cNvPr id="51202" name="Content Placeholder 2"/>
          <p:cNvSpPr>
            <a:spLocks noGrp="1"/>
          </p:cNvSpPr>
          <p:nvPr>
            <p:ph idx="1"/>
          </p:nvPr>
        </p:nvSpPr>
        <p:spPr>
          <a:xfrm>
            <a:off x="547688" y="2057400"/>
            <a:ext cx="8229600" cy="3946525"/>
          </a:xfrm>
        </p:spPr>
        <p:txBody>
          <a:bodyPr/>
          <a:lstStyle/>
          <a:p>
            <a:pPr>
              <a:buFontTx/>
              <a:buNone/>
            </a:pPr>
            <a:r>
              <a:rPr lang="en-US" altLang="en-US" smtClean="0"/>
              <a:t> </a:t>
            </a:r>
          </a:p>
          <a:p>
            <a:r>
              <a:rPr lang="en-US" altLang="en-US" sz="2800" smtClean="0"/>
              <a:t>Amount of time to eat</a:t>
            </a:r>
          </a:p>
          <a:p>
            <a:pPr>
              <a:buFontTx/>
              <a:buNone/>
            </a:pPr>
            <a:endParaRPr lang="en-US" altLang="en-US" sz="2800" smtClean="0"/>
          </a:p>
          <a:p>
            <a:endParaRPr lang="en-US" altLang="en-US" sz="2800" smtClean="0"/>
          </a:p>
          <a:p>
            <a:r>
              <a:rPr lang="en-US" altLang="en-US" sz="2800" smtClean="0"/>
              <a:t>Available food choices                                                    </a:t>
            </a:r>
          </a:p>
          <a:p>
            <a:pPr>
              <a:buFontTx/>
              <a:buNone/>
            </a:pPr>
            <a:r>
              <a:rPr lang="en-US" altLang="en-US" sz="2800" smtClean="0"/>
              <a:t> </a:t>
            </a:r>
          </a:p>
          <a:p>
            <a:pPr>
              <a:buFontTx/>
              <a:buNone/>
            </a:pPr>
            <a:endParaRPr lang="en-US" altLang="en-US" sz="2800" smtClean="0"/>
          </a:p>
        </p:txBody>
      </p:sp>
      <p:pic>
        <p:nvPicPr>
          <p:cNvPr id="4" name="Picture 3" descr="shutterstock_7686169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3975100"/>
            <a:ext cx="29083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hutterstock_94257154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763" y="1990725"/>
            <a:ext cx="25146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Effect transition="in" filter="blinds(horizontal)">
                                      <p:cBhvr>
                                        <p:cTn id="7" dur="1000"/>
                                        <p:tgtEl>
                                          <p:spTgt spid="512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animEffect transition="in" filter="blinds(horizontal)">
                                      <p:cBhvr>
                                        <p:cTn id="15" dur="1000"/>
                                        <p:tgtEl>
                                          <p:spTgt spid="5120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1202">
                                            <p:txEl>
                                              <p:pRg st="5" end="5"/>
                                            </p:txEl>
                                          </p:spTgt>
                                        </p:tgtEl>
                                        <p:attrNameLst>
                                          <p:attrName>style.visibility</p:attrName>
                                        </p:attrNameLst>
                                      </p:cBhvr>
                                      <p:to>
                                        <p:strVal val="visible"/>
                                      </p:to>
                                    </p:set>
                                    <p:animEffect transition="in" filter="blinds(horizontal)">
                                      <p:cBhvr>
                                        <p:cTn id="18" dur="1000"/>
                                        <p:tgtEl>
                                          <p:spTgt spid="5120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indent="0"/>
            <a:r>
              <a:rPr lang="en-US" altLang="en-US" sz="3200" smtClean="0"/>
              <a:t>Challenges to Healthy Eating at School</a:t>
            </a:r>
          </a:p>
        </p:txBody>
      </p:sp>
      <p:sp>
        <p:nvSpPr>
          <p:cNvPr id="51202" name="Content Placeholder 2"/>
          <p:cNvSpPr>
            <a:spLocks noGrp="1"/>
          </p:cNvSpPr>
          <p:nvPr>
            <p:ph idx="1"/>
          </p:nvPr>
        </p:nvSpPr>
        <p:spPr>
          <a:xfrm>
            <a:off x="531813" y="1889125"/>
            <a:ext cx="8229600" cy="3946525"/>
          </a:xfrm>
        </p:spPr>
        <p:txBody>
          <a:bodyPr/>
          <a:lstStyle/>
          <a:p>
            <a:r>
              <a:rPr lang="en-US" altLang="en-US" sz="2800" smtClean="0"/>
              <a:t>Vending machines </a:t>
            </a:r>
          </a:p>
          <a:p>
            <a:pPr>
              <a:buFontTx/>
              <a:buNone/>
            </a:pPr>
            <a:endParaRPr lang="en-US" altLang="en-US" sz="2800" smtClean="0"/>
          </a:p>
          <a:p>
            <a:r>
              <a:rPr lang="en-US" altLang="en-US" sz="2800" smtClean="0"/>
              <a:t>Pricing</a:t>
            </a:r>
          </a:p>
          <a:p>
            <a:pPr>
              <a:buFontTx/>
              <a:buNone/>
            </a:pPr>
            <a:endParaRPr lang="en-US" altLang="en-US" sz="2800" smtClean="0"/>
          </a:p>
          <a:p>
            <a:r>
              <a:rPr lang="en-US" altLang="en-US" sz="2800" smtClean="0"/>
              <a:t>Location of convenience stores, fast food restaurants, etc.</a:t>
            </a:r>
          </a:p>
          <a:p>
            <a:endParaRPr lang="en-US" altLang="en-US" sz="2800" smtClean="0"/>
          </a:p>
          <a:p>
            <a:r>
              <a:rPr lang="en-US" altLang="en-US" sz="2800" smtClean="0"/>
              <a:t>Fundraisers / special events</a:t>
            </a:r>
          </a:p>
          <a:p>
            <a:pPr>
              <a:buFontTx/>
              <a:buNone/>
            </a:pPr>
            <a:endParaRPr lang="en-US" altLang="en-US" sz="2800" smtClean="0"/>
          </a:p>
          <a:p>
            <a:pPr>
              <a:buFontTx/>
              <a:buNone/>
            </a:pPr>
            <a:r>
              <a:rPr lang="en-US" altLang="en-US" sz="2800" smtClean="0"/>
              <a:t> </a:t>
            </a:r>
          </a:p>
          <a:p>
            <a:pPr>
              <a:buFontTx/>
              <a:buNone/>
            </a:pPr>
            <a:endParaRPr lang="en-US" altLang="en-US" smtClean="0"/>
          </a:p>
        </p:txBody>
      </p:sp>
      <p:pic>
        <p:nvPicPr>
          <p:cNvPr id="4" name="Picture 3" descr="shutterstock_224343100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2163763"/>
            <a:ext cx="2338388"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hutterstock_95242645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4525963"/>
            <a:ext cx="23526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blinds(horizontal)">
                                      <p:cBhvr>
                                        <p:cTn id="7" dur="1000"/>
                                        <p:tgtEl>
                                          <p:spTgt spid="5120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animEffect transition="in" filter="blinds(horizontal)">
                                      <p:cBhvr>
                                        <p:cTn id="15" dur="1000"/>
                                        <p:tgtEl>
                                          <p:spTgt spid="5120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1202">
                                            <p:txEl>
                                              <p:pRg st="4" end="4"/>
                                            </p:txEl>
                                          </p:spTgt>
                                        </p:tgtEl>
                                        <p:attrNameLst>
                                          <p:attrName>style.visibility</p:attrName>
                                        </p:attrNameLst>
                                      </p:cBhvr>
                                      <p:to>
                                        <p:strVal val="visible"/>
                                      </p:to>
                                    </p:set>
                                    <p:animEffect transition="in" filter="blinds(horizontal)">
                                      <p:cBhvr>
                                        <p:cTn id="20" dur="1000"/>
                                        <p:tgtEl>
                                          <p:spTgt spid="5120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1202">
                                            <p:txEl>
                                              <p:pRg st="6" end="6"/>
                                            </p:txEl>
                                          </p:spTgt>
                                        </p:tgtEl>
                                        <p:attrNameLst>
                                          <p:attrName>style.visibility</p:attrName>
                                        </p:attrNameLst>
                                      </p:cBhvr>
                                      <p:to>
                                        <p:strVal val="visible"/>
                                      </p:to>
                                    </p:set>
                                    <p:animEffect transition="in" filter="blinds(horizontal)">
                                      <p:cBhvr>
                                        <p:cTn id="28" dur="1000"/>
                                        <p:tgtEl>
                                          <p:spTgt spid="512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indent="0"/>
            <a:r>
              <a:rPr lang="en-US" altLang="en-US" sz="3200" smtClean="0"/>
              <a:t>Solutions for Healthy Eating at School</a:t>
            </a:r>
          </a:p>
        </p:txBody>
      </p:sp>
      <p:sp>
        <p:nvSpPr>
          <p:cNvPr id="27651" name="Content Placeholder 2"/>
          <p:cNvSpPr>
            <a:spLocks noGrp="1"/>
          </p:cNvSpPr>
          <p:nvPr>
            <p:ph sz="half" idx="1"/>
          </p:nvPr>
        </p:nvSpPr>
        <p:spPr/>
        <p:txBody>
          <a:bodyPr/>
          <a:lstStyle/>
          <a:p>
            <a:pPr>
              <a:buFontTx/>
              <a:buNone/>
            </a:pPr>
            <a:endParaRPr lang="en-US" altLang="en-US" smtClean="0"/>
          </a:p>
          <a:p>
            <a:pPr>
              <a:buFontTx/>
              <a:buNone/>
            </a:pPr>
            <a:endParaRPr lang="en-US" altLang="en-US" smtClean="0"/>
          </a:p>
          <a:p>
            <a:pPr>
              <a:buFontTx/>
              <a:buNone/>
            </a:pPr>
            <a:r>
              <a:rPr lang="en-US" altLang="en-US" smtClean="0"/>
              <a:t>Students can </a:t>
            </a:r>
          </a:p>
          <a:p>
            <a:pPr>
              <a:buFontTx/>
              <a:buNone/>
            </a:pPr>
            <a:r>
              <a:rPr lang="en-US" altLang="en-US" smtClean="0"/>
              <a:t>bring healthy lunches </a:t>
            </a:r>
          </a:p>
          <a:p>
            <a:pPr>
              <a:buFontTx/>
              <a:buNone/>
            </a:pPr>
            <a:r>
              <a:rPr lang="en-US" altLang="en-US" smtClean="0"/>
              <a:t>and snacks from home</a:t>
            </a:r>
          </a:p>
        </p:txBody>
      </p:sp>
      <p:pic>
        <p:nvPicPr>
          <p:cNvPr id="27652" name="Picture 2" descr="G:\AHS Provincial Resource System\Administrative\Shutterstock photos\Shutterstock photos\Lunches\shutterstock_2721773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2813" y="2154238"/>
            <a:ext cx="4038600" cy="37528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indent="0"/>
            <a:r>
              <a:rPr lang="en-US" altLang="en-US" sz="3200" smtClean="0"/>
              <a:t>Solutions for Healthy Eating at School</a:t>
            </a:r>
          </a:p>
        </p:txBody>
      </p:sp>
      <p:sp>
        <p:nvSpPr>
          <p:cNvPr id="28675" name="Content Placeholder 2"/>
          <p:cNvSpPr>
            <a:spLocks noGrp="1"/>
          </p:cNvSpPr>
          <p:nvPr>
            <p:ph sz="half" idx="1"/>
          </p:nvPr>
        </p:nvSpPr>
        <p:spPr>
          <a:xfrm>
            <a:off x="531813" y="2193925"/>
            <a:ext cx="4391025" cy="3946525"/>
          </a:xfrm>
        </p:spPr>
        <p:txBody>
          <a:bodyPr/>
          <a:lstStyle/>
          <a:p>
            <a:pPr>
              <a:buFontTx/>
              <a:buNone/>
            </a:pPr>
            <a:r>
              <a:rPr lang="en-US" altLang="en-US" smtClean="0"/>
              <a:t>Schools can decide to</a:t>
            </a:r>
          </a:p>
          <a:p>
            <a:pPr>
              <a:buFontTx/>
              <a:buNone/>
            </a:pPr>
            <a:r>
              <a:rPr lang="en-US" altLang="en-US" smtClean="0">
                <a:solidFill>
                  <a:srgbClr val="0065BD"/>
                </a:solidFill>
              </a:rPr>
              <a:t>offer healthy food and</a:t>
            </a:r>
          </a:p>
          <a:p>
            <a:pPr>
              <a:buFontTx/>
              <a:buNone/>
            </a:pPr>
            <a:r>
              <a:rPr lang="en-US" altLang="en-US" smtClean="0">
                <a:solidFill>
                  <a:srgbClr val="0065BD"/>
                </a:solidFill>
              </a:rPr>
              <a:t>beverages </a:t>
            </a:r>
            <a:r>
              <a:rPr lang="en-US" altLang="en-US" smtClean="0"/>
              <a:t>for special </a:t>
            </a:r>
          </a:p>
          <a:p>
            <a:pPr>
              <a:buFontTx/>
              <a:buNone/>
            </a:pPr>
            <a:r>
              <a:rPr lang="en-US" altLang="en-US" smtClean="0"/>
              <a:t>food days, sports days,</a:t>
            </a:r>
          </a:p>
          <a:p>
            <a:pPr>
              <a:buFontTx/>
              <a:buNone/>
            </a:pPr>
            <a:r>
              <a:rPr lang="en-US" altLang="en-US" smtClean="0"/>
              <a:t>tournaments and</a:t>
            </a:r>
          </a:p>
          <a:p>
            <a:pPr>
              <a:buFontTx/>
              <a:buNone/>
            </a:pPr>
            <a:r>
              <a:rPr lang="en-US" altLang="en-US" smtClean="0"/>
              <a:t>classroom celebrations</a:t>
            </a:r>
          </a:p>
        </p:txBody>
      </p:sp>
      <p:pic>
        <p:nvPicPr>
          <p:cNvPr id="28676" name="Content Placeholder 4" descr="shutterstock_2344557700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56200" y="2879725"/>
            <a:ext cx="3286125" cy="219233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indent="0"/>
            <a:r>
              <a:rPr lang="en-US" altLang="en-US" sz="3200" smtClean="0"/>
              <a:t>Solutions for Healthy Eating at School</a:t>
            </a:r>
          </a:p>
        </p:txBody>
      </p:sp>
      <p:sp>
        <p:nvSpPr>
          <p:cNvPr id="29699" name="Content Placeholder 2"/>
          <p:cNvSpPr>
            <a:spLocks noGrp="1"/>
          </p:cNvSpPr>
          <p:nvPr>
            <p:ph sz="half" idx="1"/>
          </p:nvPr>
        </p:nvSpPr>
        <p:spPr>
          <a:xfrm>
            <a:off x="3657600" y="2057400"/>
            <a:ext cx="5211763" cy="3946525"/>
          </a:xfrm>
        </p:spPr>
        <p:txBody>
          <a:bodyPr/>
          <a:lstStyle/>
          <a:p>
            <a:pPr>
              <a:buFontTx/>
              <a:buNone/>
            </a:pPr>
            <a:endParaRPr lang="en-US" altLang="en-US" smtClean="0"/>
          </a:p>
          <a:p>
            <a:pPr>
              <a:buFontTx/>
              <a:buNone/>
            </a:pPr>
            <a:r>
              <a:rPr lang="en-US" altLang="en-US" smtClean="0"/>
              <a:t>Resources to assist with changing the school</a:t>
            </a:r>
          </a:p>
          <a:p>
            <a:pPr>
              <a:buFontTx/>
              <a:buNone/>
            </a:pPr>
            <a:r>
              <a:rPr lang="en-US" altLang="en-US" smtClean="0"/>
              <a:t>environment are found at</a:t>
            </a:r>
          </a:p>
          <a:p>
            <a:pPr>
              <a:buFontTx/>
              <a:buNone/>
            </a:pPr>
            <a:r>
              <a:rPr lang="en-US" altLang="en-US" smtClean="0"/>
              <a:t> </a:t>
            </a:r>
            <a:r>
              <a:rPr lang="en-CA" altLang="en-US" sz="2400" u="sng" smtClean="0">
                <a:solidFill>
                  <a:srgbClr val="0000FF"/>
                </a:solidFill>
                <a:ea typeface="Calibri" pitchFamily="34" charset="0"/>
                <a:cs typeface="Arial" charset="0"/>
                <a:hlinkClick r:id="rId3"/>
              </a:rPr>
              <a:t>www.healthyeatingstartshere.ca</a:t>
            </a:r>
            <a:r>
              <a:rPr lang="en-CA" altLang="en-US" sz="2400" smtClean="0">
                <a:ea typeface="Calibri" pitchFamily="34" charset="0"/>
                <a:cs typeface="Arial" charset="0"/>
              </a:rPr>
              <a:t>  </a:t>
            </a:r>
            <a:endParaRPr lang="en-US" altLang="en-US" sz="2400" smtClean="0">
              <a:cs typeface="Arial" charset="0"/>
            </a:endParaRPr>
          </a:p>
          <a:p>
            <a:pPr>
              <a:buFontTx/>
              <a:buNone/>
            </a:pPr>
            <a:endParaRPr lang="en-US" altLang="en-US" smtClean="0"/>
          </a:p>
        </p:txBody>
      </p:sp>
      <p:pic>
        <p:nvPicPr>
          <p:cNvPr id="29700" name="Picture 5" descr="shutterstock_103648310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1965325"/>
            <a:ext cx="2713037"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19138"/>
            <a:ext cx="8839200" cy="1143000"/>
          </a:xfrm>
        </p:spPr>
        <p:txBody>
          <a:bodyPr/>
          <a:lstStyle/>
          <a:p>
            <a:pPr indent="0"/>
            <a:r>
              <a:rPr lang="en-US" altLang="en-US" sz="3200" smtClean="0"/>
              <a:t>Challenges to Healthy Eating at Child Care</a:t>
            </a:r>
          </a:p>
        </p:txBody>
      </p:sp>
      <p:sp>
        <p:nvSpPr>
          <p:cNvPr id="55298" name="Rectangle 3"/>
          <p:cNvSpPr>
            <a:spLocks noGrp="1" noChangeArrowheads="1"/>
          </p:cNvSpPr>
          <p:nvPr>
            <p:ph sz="half" idx="1"/>
          </p:nvPr>
        </p:nvSpPr>
        <p:spPr>
          <a:xfrm>
            <a:off x="4808538" y="2057400"/>
            <a:ext cx="4038600" cy="3946525"/>
          </a:xfrm>
        </p:spPr>
        <p:txBody>
          <a:bodyPr/>
          <a:lstStyle/>
          <a:p>
            <a:pPr>
              <a:buFontTx/>
              <a:buNone/>
            </a:pPr>
            <a:r>
              <a:rPr lang="en-US" altLang="en-US" smtClean="0"/>
              <a:t> </a:t>
            </a:r>
          </a:p>
          <a:p>
            <a:r>
              <a:rPr lang="en-US" altLang="en-US" smtClean="0"/>
              <a:t>Menu variety</a:t>
            </a:r>
          </a:p>
          <a:p>
            <a:pPr>
              <a:buFontTx/>
              <a:buNone/>
            </a:pPr>
            <a:endParaRPr lang="en-US" altLang="en-US" smtClean="0"/>
          </a:p>
          <a:p>
            <a:r>
              <a:rPr lang="en-US" altLang="en-US" smtClean="0"/>
              <a:t>Mealtime environment </a:t>
            </a:r>
          </a:p>
          <a:p>
            <a:endParaRPr lang="en-US" altLang="en-US" smtClean="0"/>
          </a:p>
          <a:p>
            <a:r>
              <a:rPr lang="en-US" altLang="en-US" smtClean="0"/>
              <a:t>Role modeling</a:t>
            </a:r>
          </a:p>
        </p:txBody>
      </p:sp>
      <p:pic>
        <p:nvPicPr>
          <p:cNvPr id="30724" name="Picture 3" descr="shutterstock_10445221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767013"/>
            <a:ext cx="341788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19138"/>
            <a:ext cx="9144000" cy="1143000"/>
          </a:xfrm>
        </p:spPr>
        <p:txBody>
          <a:bodyPr/>
          <a:lstStyle/>
          <a:p>
            <a:pPr indent="0"/>
            <a:r>
              <a:rPr lang="en-US" altLang="en-US" sz="3200" smtClean="0"/>
              <a:t>Challenges to Healthy Eating at Child Care</a:t>
            </a:r>
          </a:p>
        </p:txBody>
      </p:sp>
      <p:sp>
        <p:nvSpPr>
          <p:cNvPr id="55298" name="Rectangle 3"/>
          <p:cNvSpPr>
            <a:spLocks noGrp="1" noChangeArrowheads="1"/>
          </p:cNvSpPr>
          <p:nvPr>
            <p:ph sz="half" idx="1"/>
          </p:nvPr>
        </p:nvSpPr>
        <p:spPr/>
        <p:txBody>
          <a:bodyPr/>
          <a:lstStyle/>
          <a:p>
            <a:endParaRPr lang="en-US" altLang="en-US" smtClean="0"/>
          </a:p>
          <a:p>
            <a:r>
              <a:rPr lang="en-US" altLang="en-US" smtClean="0"/>
              <a:t>Fundraisers/              Special events</a:t>
            </a:r>
          </a:p>
          <a:p>
            <a:pPr>
              <a:buFontTx/>
              <a:buNone/>
            </a:pPr>
            <a:endParaRPr lang="en-US" altLang="en-US" smtClean="0"/>
          </a:p>
          <a:p>
            <a:r>
              <a:rPr lang="en-US" altLang="en-US" smtClean="0"/>
              <a:t>Unsupportive posters, books, displays</a:t>
            </a:r>
          </a:p>
        </p:txBody>
      </p:sp>
      <p:pic>
        <p:nvPicPr>
          <p:cNvPr id="5" name="Content Placeholder 4" descr="shutterstock_77073568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05350" y="2651125"/>
            <a:ext cx="4067175" cy="27257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indent="0"/>
            <a:r>
              <a:rPr lang="en-US" altLang="en-US" smtClean="0"/>
              <a:t>Overview</a:t>
            </a:r>
          </a:p>
        </p:txBody>
      </p:sp>
      <p:sp>
        <p:nvSpPr>
          <p:cNvPr id="19458" name="Content Placeholder 2"/>
          <p:cNvSpPr>
            <a:spLocks noGrp="1"/>
          </p:cNvSpPr>
          <p:nvPr>
            <p:ph idx="1"/>
          </p:nvPr>
        </p:nvSpPr>
        <p:spPr>
          <a:xfrm>
            <a:off x="531813" y="1954213"/>
            <a:ext cx="8462962" cy="3946525"/>
          </a:xfrm>
        </p:spPr>
        <p:txBody>
          <a:bodyPr/>
          <a:lstStyle/>
          <a:p>
            <a:pPr eaLnBrk="1" hangingPunct="1">
              <a:lnSpc>
                <a:spcPct val="150000"/>
              </a:lnSpc>
            </a:pPr>
            <a:r>
              <a:rPr lang="en-US" altLang="en-US" smtClean="0"/>
              <a:t>What is eating healthy?</a:t>
            </a:r>
          </a:p>
          <a:p>
            <a:pPr eaLnBrk="1" hangingPunct="1">
              <a:lnSpc>
                <a:spcPct val="150000"/>
              </a:lnSpc>
            </a:pPr>
            <a:r>
              <a:rPr lang="en-US" altLang="en-US" smtClean="0"/>
              <a:t>What prevents us from healthy eating?</a:t>
            </a:r>
          </a:p>
          <a:p>
            <a:pPr eaLnBrk="1" hangingPunct="1">
              <a:lnSpc>
                <a:spcPct val="150000"/>
              </a:lnSpc>
            </a:pPr>
            <a:r>
              <a:rPr lang="en-US" altLang="en-US" smtClean="0"/>
              <a:t>What is a healthy eating environment?</a:t>
            </a:r>
          </a:p>
          <a:p>
            <a:pPr eaLnBrk="1" hangingPunct="1">
              <a:lnSpc>
                <a:spcPct val="150000"/>
              </a:lnSpc>
            </a:pPr>
            <a:r>
              <a:rPr lang="en-US" altLang="en-US" smtClean="0"/>
              <a:t>How does the environment impact healthy eating?</a:t>
            </a:r>
          </a:p>
          <a:p>
            <a:pPr eaLnBrk="1" hangingPunct="1">
              <a:lnSpc>
                <a:spcPct val="150000"/>
              </a:lnSpc>
            </a:pPr>
            <a:r>
              <a:rPr lang="en-US" altLang="en-US" smtClean="0"/>
              <a:t>Challenges and solutions to healthy eating</a:t>
            </a:r>
          </a:p>
          <a:p>
            <a:pPr eaLnBrk="1" hangingPunct="1">
              <a:lnSpc>
                <a:spcPct val="150000"/>
              </a:lnSpc>
            </a:pPr>
            <a:r>
              <a:rPr lang="en-US" altLang="en-US" smtClean="0"/>
              <a:t>Will advocacy for healthy public policy have an impact?</a:t>
            </a:r>
          </a:p>
          <a:p>
            <a:pPr eaLnBrk="1" hangingPunct="1"/>
            <a:endParaRPr lang="en-US" altLang="en-US" smtClean="0"/>
          </a:p>
          <a:p>
            <a:pPr>
              <a:buFontTx/>
              <a:buNone/>
            </a:pPr>
            <a:endParaRPr lang="en-US" alt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19138"/>
            <a:ext cx="8716963" cy="1143000"/>
          </a:xfrm>
        </p:spPr>
        <p:txBody>
          <a:bodyPr/>
          <a:lstStyle/>
          <a:p>
            <a:pPr indent="0"/>
            <a:r>
              <a:rPr lang="en-US" altLang="en-US" sz="3200" smtClean="0"/>
              <a:t>Solutions for Healthy Eating at Child Care</a:t>
            </a:r>
          </a:p>
        </p:txBody>
      </p:sp>
      <p:sp>
        <p:nvSpPr>
          <p:cNvPr id="57346" name="Rectangle 3"/>
          <p:cNvSpPr>
            <a:spLocks noGrp="1" noChangeArrowheads="1"/>
          </p:cNvSpPr>
          <p:nvPr>
            <p:ph idx="1"/>
          </p:nvPr>
        </p:nvSpPr>
        <p:spPr>
          <a:xfrm>
            <a:off x="531813" y="2057400"/>
            <a:ext cx="4929187" cy="3946525"/>
          </a:xfrm>
        </p:spPr>
        <p:txBody>
          <a:bodyPr/>
          <a:lstStyle/>
          <a:p>
            <a:r>
              <a:rPr lang="en-US" altLang="en-US" smtClean="0"/>
              <a:t>Develop or encourage a healthy eating policy</a:t>
            </a:r>
          </a:p>
          <a:p>
            <a:pPr>
              <a:buFontTx/>
              <a:buNone/>
            </a:pPr>
            <a:r>
              <a:rPr lang="en-US" altLang="en-US" smtClean="0">
                <a:solidFill>
                  <a:srgbClr val="0065BD"/>
                </a:solidFill>
              </a:rPr>
              <a:t>    -See Alberta Nutrition Guidelines for Children and Youth for directions on how to create a policy</a:t>
            </a:r>
          </a:p>
          <a:p>
            <a:endParaRPr lang="en-US" altLang="en-US" smtClean="0"/>
          </a:p>
          <a:p>
            <a:r>
              <a:rPr lang="en-US" altLang="en-US" smtClean="0"/>
              <a:t>Supportive posters,                                                                  books and visual displays</a:t>
            </a:r>
          </a:p>
          <a:p>
            <a:pPr lvl="1">
              <a:buFontTx/>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19138"/>
            <a:ext cx="8702675" cy="1143000"/>
          </a:xfrm>
        </p:spPr>
        <p:txBody>
          <a:bodyPr/>
          <a:lstStyle/>
          <a:p>
            <a:pPr indent="0"/>
            <a:r>
              <a:rPr lang="en-US" altLang="en-US" sz="3200" smtClean="0"/>
              <a:t>Solutions for Healthy Eating at Child Care</a:t>
            </a:r>
          </a:p>
        </p:txBody>
      </p:sp>
      <p:sp>
        <p:nvSpPr>
          <p:cNvPr id="57346" name="Rectangle 3"/>
          <p:cNvSpPr>
            <a:spLocks noGrp="1" noChangeArrowheads="1"/>
          </p:cNvSpPr>
          <p:nvPr>
            <p:ph type="body" idx="1"/>
          </p:nvPr>
        </p:nvSpPr>
        <p:spPr>
          <a:xfrm>
            <a:off x="4038600" y="2041525"/>
            <a:ext cx="4906963" cy="3946525"/>
          </a:xfrm>
        </p:spPr>
        <p:txBody>
          <a:bodyPr/>
          <a:lstStyle/>
          <a:p>
            <a:endParaRPr lang="en-US" altLang="en-US" smtClean="0"/>
          </a:p>
          <a:p>
            <a:r>
              <a:rPr lang="en-US" altLang="en-US" smtClean="0"/>
              <a:t>Include healthy nutrition messages as part of program planning and activities</a:t>
            </a:r>
          </a:p>
          <a:p>
            <a:endParaRPr lang="en-US" altLang="en-US" smtClean="0"/>
          </a:p>
          <a:p>
            <a:r>
              <a:rPr lang="en-US" altLang="en-US" smtClean="0"/>
              <a:t>Follow the division of responsibility (feeding relationship- </a:t>
            </a:r>
            <a:r>
              <a:rPr lang="en-US" altLang="en-US" smtClean="0">
                <a:solidFill>
                  <a:srgbClr val="0065BD"/>
                </a:solidFill>
              </a:rPr>
              <a:t>you decide </a:t>
            </a:r>
            <a:r>
              <a:rPr lang="en-US" altLang="en-US" smtClean="0"/>
              <a:t>what and when,</a:t>
            </a:r>
            <a:r>
              <a:rPr lang="en-US" altLang="en-US" smtClean="0">
                <a:solidFill>
                  <a:srgbClr val="0065BD"/>
                </a:solidFill>
              </a:rPr>
              <a:t> the child decides </a:t>
            </a:r>
            <a:r>
              <a:rPr lang="en-US" altLang="en-US" smtClean="0"/>
              <a:t>how much)</a:t>
            </a:r>
          </a:p>
          <a:p>
            <a:pPr>
              <a:buFontTx/>
              <a:buNone/>
            </a:pPr>
            <a:r>
              <a:rPr lang="en-US" altLang="en-US" smtClean="0"/>
              <a:t>  </a:t>
            </a:r>
          </a:p>
          <a:p>
            <a:pPr lvl="1">
              <a:buFontTx/>
              <a:buNone/>
            </a:pPr>
            <a:endParaRPr lang="en-US" altLang="en-US" smtClean="0"/>
          </a:p>
        </p:txBody>
      </p:sp>
      <p:pic>
        <p:nvPicPr>
          <p:cNvPr id="79878" name="Picture 6"/>
          <p:cNvPicPr>
            <a:picLocks noChangeAspect="1" noChangeArrowheads="1"/>
          </p:cNvPicPr>
          <p:nvPr/>
        </p:nvPicPr>
        <p:blipFill>
          <a:blip r:embed="rId3">
            <a:extLst>
              <a:ext uri="{28A0092B-C50C-407E-A947-70E740481C1C}">
                <a14:useLocalDpi xmlns:a14="http://schemas.microsoft.com/office/drawing/2010/main" val="0"/>
              </a:ext>
            </a:extLst>
          </a:blip>
          <a:srcRect r="22942"/>
          <a:stretch>
            <a:fillRect/>
          </a:stretch>
        </p:blipFill>
        <p:spPr bwMode="auto">
          <a:xfrm>
            <a:off x="668338" y="2794000"/>
            <a:ext cx="304165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3" end="3"/>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79878"/>
                                        </p:tgtEl>
                                        <p:attrNameLst>
                                          <p:attrName>style.visibility</p:attrName>
                                        </p:attrNameLst>
                                      </p:cBhvr>
                                      <p:to>
                                        <p:strVal val="visible"/>
                                      </p:to>
                                    </p:set>
                                    <p:anim calcmode="lin" valueType="num">
                                      <p:cBhvr>
                                        <p:cTn id="13" dur="500" fill="hold"/>
                                        <p:tgtEl>
                                          <p:spTgt spid="79878"/>
                                        </p:tgtEl>
                                        <p:attrNameLst>
                                          <p:attrName>ppt_w</p:attrName>
                                        </p:attrNameLst>
                                      </p:cBhvr>
                                      <p:tavLst>
                                        <p:tav tm="0">
                                          <p:val>
                                            <p:fltVal val="0"/>
                                          </p:val>
                                        </p:tav>
                                        <p:tav tm="100000">
                                          <p:val>
                                            <p:strVal val="#ppt_w"/>
                                          </p:val>
                                        </p:tav>
                                      </p:tavLst>
                                    </p:anim>
                                    <p:anim calcmode="lin" valueType="num">
                                      <p:cBhvr>
                                        <p:cTn id="14" dur="500" fill="hold"/>
                                        <p:tgtEl>
                                          <p:spTgt spid="79878"/>
                                        </p:tgtEl>
                                        <p:attrNameLst>
                                          <p:attrName>ppt_h</p:attrName>
                                        </p:attrNameLst>
                                      </p:cBhvr>
                                      <p:tavLst>
                                        <p:tav tm="0">
                                          <p:val>
                                            <p:fltVal val="0"/>
                                          </p:val>
                                        </p:tav>
                                        <p:tav tm="100000">
                                          <p:val>
                                            <p:strVal val="#ppt_h"/>
                                          </p:val>
                                        </p:tav>
                                      </p:tavLst>
                                    </p:anim>
                                    <p:animEffect transition="in" filter="fade">
                                      <p:cBhvr>
                                        <p:cTn id="15"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719138"/>
            <a:ext cx="9001125" cy="1143000"/>
          </a:xfrm>
        </p:spPr>
        <p:txBody>
          <a:bodyPr/>
          <a:lstStyle/>
          <a:p>
            <a:pPr indent="0"/>
            <a:r>
              <a:rPr lang="en-US" altLang="en-US" sz="3200" smtClean="0"/>
              <a:t>Advocate for Healthy Eating Environments</a:t>
            </a:r>
          </a:p>
        </p:txBody>
      </p:sp>
      <p:sp>
        <p:nvSpPr>
          <p:cNvPr id="61442" name="Content Placeholder 2"/>
          <p:cNvSpPr>
            <a:spLocks noGrp="1"/>
          </p:cNvSpPr>
          <p:nvPr>
            <p:ph idx="4294967295"/>
          </p:nvPr>
        </p:nvSpPr>
        <p:spPr>
          <a:xfrm>
            <a:off x="531813" y="2057400"/>
            <a:ext cx="8229600" cy="3009900"/>
          </a:xfrm>
        </p:spPr>
        <p:txBody>
          <a:bodyPr/>
          <a:lstStyle/>
          <a:p>
            <a:pPr>
              <a:defRPr/>
            </a:pPr>
            <a:r>
              <a:rPr lang="en-US" sz="2800" dirty="0" smtClean="0"/>
              <a:t>Unhealthy eating is the leading cause for premature death and disability in Canada</a:t>
            </a:r>
            <a:endParaRPr lang="en-US" sz="2800" dirty="0"/>
          </a:p>
          <a:p>
            <a:pPr lvl="1">
              <a:lnSpc>
                <a:spcPct val="150000"/>
              </a:lnSpc>
              <a:defRPr/>
            </a:pPr>
            <a:r>
              <a:rPr lang="en-US" dirty="0" smtClean="0"/>
              <a:t>Estimated 864,00 years of life lost in 2010</a:t>
            </a:r>
            <a:endParaRPr lang="en-US" dirty="0"/>
          </a:p>
          <a:p>
            <a:pPr lvl="1">
              <a:lnSpc>
                <a:spcPct val="150000"/>
              </a:lnSpc>
              <a:defRPr/>
            </a:pPr>
            <a:r>
              <a:rPr lang="en-US" dirty="0" smtClean="0"/>
              <a:t>Inadequate vegetable &amp; fruit in our diets is a significant contributor to risk of chronic disease</a:t>
            </a:r>
          </a:p>
          <a:p>
            <a:pPr>
              <a:buFontTx/>
              <a:buNone/>
              <a:defRPr/>
            </a:pPr>
            <a:r>
              <a:rPr lang="en-US" sz="2800" dirty="0" smtClean="0"/>
              <a:t>   </a:t>
            </a:r>
          </a:p>
          <a:p>
            <a:pPr>
              <a:defRPr/>
            </a:pPr>
            <a:endParaRPr lang="en-CA" sz="1400" kern="1200" dirty="0" smtClean="0">
              <a:solidFill>
                <a:prstClr val="black"/>
              </a:solidFill>
              <a:latin typeface="Calibri"/>
            </a:endParaRPr>
          </a:p>
          <a:p>
            <a:pPr>
              <a:defRPr/>
            </a:pPr>
            <a:r>
              <a:rPr lang="en-CA" sz="1400" kern="1200" dirty="0" smtClean="0">
                <a:solidFill>
                  <a:prstClr val="black"/>
                </a:solidFill>
                <a:latin typeface="Calibri"/>
              </a:rPr>
              <a:t>Statistics Source: Global Burden of Disease Study 2010 </a:t>
            </a:r>
            <a:r>
              <a:rPr lang="en-CA" sz="1400" kern="1200" dirty="0" smtClean="0">
                <a:solidFill>
                  <a:prstClr val="black"/>
                </a:solidFill>
                <a:latin typeface="Calibri"/>
                <a:hlinkClick r:id="rId3"/>
              </a:rPr>
              <a:t>http://www.healthmetricsandevaluation.org/gbd/visualizations/gbd-arrow-diagram</a:t>
            </a:r>
            <a:endParaRPr lang="en-US" sz="2000" dirty="0" smtClean="0"/>
          </a:p>
          <a:p>
            <a:pPr>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719138"/>
            <a:ext cx="9001125" cy="1143000"/>
          </a:xfrm>
        </p:spPr>
        <p:txBody>
          <a:bodyPr/>
          <a:lstStyle/>
          <a:p>
            <a:pPr indent="0"/>
            <a:r>
              <a:rPr lang="en-US" altLang="en-US" sz="3200" smtClean="0"/>
              <a:t>Advocate for Healthy Eating Environments</a:t>
            </a:r>
          </a:p>
        </p:txBody>
      </p:sp>
      <p:sp>
        <p:nvSpPr>
          <p:cNvPr id="61442" name="Content Placeholder 2"/>
          <p:cNvSpPr>
            <a:spLocks noGrp="1"/>
          </p:cNvSpPr>
          <p:nvPr>
            <p:ph idx="4294967295"/>
          </p:nvPr>
        </p:nvSpPr>
        <p:spPr/>
        <p:txBody>
          <a:bodyPr/>
          <a:lstStyle/>
          <a:p>
            <a:pPr marL="0" indent="0">
              <a:buFontTx/>
              <a:buNone/>
              <a:defRPr/>
            </a:pPr>
            <a:endParaRPr lang="en-US" sz="2000" dirty="0" smtClean="0"/>
          </a:p>
          <a:p>
            <a:pPr>
              <a:defRPr/>
            </a:pPr>
            <a:endParaRPr lang="en-US" dirty="0" smtClean="0"/>
          </a:p>
        </p:txBody>
      </p:sp>
      <p:graphicFrame>
        <p:nvGraphicFramePr>
          <p:cNvPr id="4" name="Table 3"/>
          <p:cNvGraphicFramePr>
            <a:graphicFrameLocks noGrp="1"/>
          </p:cNvGraphicFramePr>
          <p:nvPr/>
        </p:nvGraphicFramePr>
        <p:xfrm>
          <a:off x="650875" y="2039938"/>
          <a:ext cx="7862890" cy="3998913"/>
        </p:xfrm>
        <a:graphic>
          <a:graphicData uri="http://schemas.openxmlformats.org/drawingml/2006/table">
            <a:tbl>
              <a:tblPr/>
              <a:tblGrid>
                <a:gridCol w="1600411"/>
                <a:gridCol w="1543911"/>
                <a:gridCol w="1572856"/>
                <a:gridCol w="1572856"/>
                <a:gridCol w="1572856"/>
              </a:tblGrid>
              <a:tr h="102819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endParaRPr lang="en-US" sz="1400" b="1" dirty="0" smtClean="0">
                        <a:latin typeface="Tahoma"/>
                        <a:ea typeface="Calibri"/>
                        <a:cs typeface="Times New Roman"/>
                      </a:endParaRPr>
                    </a:p>
                    <a:p>
                      <a:pPr algn="ctr">
                        <a:lnSpc>
                          <a:spcPct val="115000"/>
                        </a:lnSpc>
                        <a:spcAft>
                          <a:spcPts val="0"/>
                        </a:spcAft>
                      </a:pPr>
                      <a:r>
                        <a:rPr lang="en-US" sz="1400" b="1" dirty="0" smtClean="0">
                          <a:latin typeface="Tahoma"/>
                          <a:ea typeface="Calibri"/>
                          <a:cs typeface="Times New Roman"/>
                        </a:rPr>
                        <a:t>Vascular </a:t>
                      </a:r>
                      <a:r>
                        <a:rPr lang="en-US" sz="1400" b="1" dirty="0">
                          <a:latin typeface="Tahoma"/>
                          <a:ea typeface="Calibri"/>
                          <a:cs typeface="Times New Roman"/>
                        </a:rPr>
                        <a:t>Risk Factor</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endParaRPr lang="en-US" sz="1400" b="1" dirty="0" smtClean="0">
                        <a:latin typeface="Tahoma"/>
                        <a:ea typeface="Calibri"/>
                        <a:cs typeface="Times New Roman"/>
                      </a:endParaRPr>
                    </a:p>
                    <a:p>
                      <a:pPr algn="ctr">
                        <a:lnSpc>
                          <a:spcPct val="115000"/>
                        </a:lnSpc>
                        <a:spcAft>
                          <a:spcPts val="0"/>
                        </a:spcAft>
                      </a:pPr>
                      <a:r>
                        <a:rPr lang="en-US" sz="1400" b="1" dirty="0" smtClean="0">
                          <a:latin typeface="Tahoma"/>
                          <a:ea typeface="Calibri"/>
                          <a:cs typeface="Times New Roman"/>
                        </a:rPr>
                        <a:t>Years </a:t>
                      </a:r>
                      <a:r>
                        <a:rPr lang="en-US" sz="1400" b="1" dirty="0">
                          <a:latin typeface="Tahoma"/>
                          <a:ea typeface="Calibri"/>
                          <a:cs typeface="Times New Roman"/>
                        </a:rPr>
                        <a:t>of Life Lost</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a:latin typeface="Tahoma"/>
                          <a:ea typeface="Calibri"/>
                          <a:cs typeface="Times New Roman"/>
                        </a:rPr>
                        <a:t>Years of Disability</a:t>
                      </a:r>
                      <a:endParaRPr lang="en-CA" sz="1400" dirty="0">
                        <a:latin typeface="Calibri"/>
                        <a:ea typeface="Calibri"/>
                        <a:cs typeface="Times New Roman"/>
                      </a:endParaRPr>
                    </a:p>
                    <a:p>
                      <a:pPr algn="ctr">
                        <a:lnSpc>
                          <a:spcPct val="115000"/>
                        </a:lnSpc>
                        <a:spcAft>
                          <a:spcPts val="0"/>
                        </a:spcAft>
                      </a:pPr>
                      <a:r>
                        <a:rPr lang="en-US" sz="1200" i="1" dirty="0">
                          <a:latin typeface="Tahoma"/>
                          <a:ea typeface="Calibri"/>
                          <a:cs typeface="Times New Roman"/>
                        </a:rPr>
                        <a:t>(Disability Adjusted Life Years)</a:t>
                      </a:r>
                      <a:endParaRPr lang="en-CA" sz="12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smtClean="0">
                          <a:latin typeface="Tahoma"/>
                          <a:ea typeface="Calibri"/>
                          <a:cs typeface="Times New Roman"/>
                        </a:rPr>
                        <a:t>Risk </a:t>
                      </a:r>
                      <a:r>
                        <a:rPr lang="en-US" sz="1400" b="1" dirty="0">
                          <a:latin typeface="Tahoma"/>
                          <a:ea typeface="Calibri"/>
                          <a:cs typeface="Times New Roman"/>
                        </a:rPr>
                        <a:t>for Premature Death</a:t>
                      </a:r>
                      <a:endParaRPr lang="en-CA" sz="1400" dirty="0">
                        <a:latin typeface="Calibri"/>
                        <a:ea typeface="Calibri"/>
                        <a:cs typeface="Times New Roman"/>
                      </a:endParaRPr>
                    </a:p>
                    <a:p>
                      <a:pPr algn="ctr">
                        <a:lnSpc>
                          <a:spcPct val="115000"/>
                        </a:lnSpc>
                        <a:spcAft>
                          <a:spcPts val="0"/>
                        </a:spcAft>
                      </a:pPr>
                      <a:r>
                        <a:rPr lang="en-US" sz="1400" i="1" dirty="0">
                          <a:latin typeface="Tahoma"/>
                          <a:ea typeface="Calibri"/>
                          <a:cs typeface="Times New Roman"/>
                        </a:rPr>
                        <a:t>Ranking</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endParaRPr lang="en-US" sz="1400" b="1" dirty="0" smtClean="0">
                        <a:latin typeface="Tahoma"/>
                        <a:ea typeface="Calibri"/>
                        <a:cs typeface="Times New Roman"/>
                      </a:endParaRPr>
                    </a:p>
                    <a:p>
                      <a:pPr algn="ctr">
                        <a:lnSpc>
                          <a:spcPct val="115000"/>
                        </a:lnSpc>
                        <a:spcAft>
                          <a:spcPts val="0"/>
                        </a:spcAft>
                      </a:pPr>
                      <a:r>
                        <a:rPr lang="en-US" sz="1400" b="1" dirty="0" smtClean="0">
                          <a:latin typeface="Tahoma"/>
                          <a:ea typeface="Calibri"/>
                          <a:cs typeface="Times New Roman"/>
                        </a:rPr>
                        <a:t>Risk </a:t>
                      </a:r>
                      <a:r>
                        <a:rPr lang="en-US" sz="1400" b="1" dirty="0">
                          <a:latin typeface="Tahoma"/>
                          <a:ea typeface="Calibri"/>
                          <a:cs typeface="Times New Roman"/>
                        </a:rPr>
                        <a:t>for Disability</a:t>
                      </a:r>
                      <a:endParaRPr lang="en-CA" sz="1400" dirty="0">
                        <a:latin typeface="Calibri"/>
                        <a:ea typeface="Calibri"/>
                        <a:cs typeface="Times New Roman"/>
                      </a:endParaRPr>
                    </a:p>
                    <a:p>
                      <a:pPr algn="ctr">
                        <a:lnSpc>
                          <a:spcPct val="115000"/>
                        </a:lnSpc>
                        <a:spcAft>
                          <a:spcPts val="0"/>
                        </a:spcAft>
                      </a:pPr>
                      <a:r>
                        <a:rPr lang="en-US" sz="1400" i="1" dirty="0">
                          <a:latin typeface="Tahoma"/>
                          <a:ea typeface="Calibri"/>
                          <a:cs typeface="Times New Roman"/>
                        </a:rPr>
                        <a:t>Ranking</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4973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smtClean="0">
                          <a:latin typeface="Tahoma"/>
                          <a:ea typeface="Calibri"/>
                          <a:cs typeface="Times New Roman"/>
                        </a:rPr>
                        <a:t>Unhealthy </a:t>
                      </a:r>
                      <a:r>
                        <a:rPr lang="en-US" sz="1400" b="1" dirty="0">
                          <a:latin typeface="Tahoma"/>
                          <a:ea typeface="Calibri"/>
                          <a:cs typeface="Times New Roman"/>
                        </a:rPr>
                        <a:t>Diet</a:t>
                      </a:r>
                      <a:endParaRPr lang="en-CA" sz="1400" b="1"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solidFill>
                            <a:srgbClr val="000000"/>
                          </a:solidFill>
                          <a:latin typeface="Calibri"/>
                          <a:ea typeface="Calibri"/>
                          <a:cs typeface="Times New Roman"/>
                        </a:rPr>
                        <a:t>864034</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solidFill>
                            <a:srgbClr val="000000"/>
                          </a:solidFill>
                          <a:latin typeface="Calibri"/>
                          <a:ea typeface="Calibri"/>
                          <a:cs typeface="Times New Roman"/>
                        </a:rPr>
                        <a:t>1047653</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latin typeface="Tahoma"/>
                          <a:ea typeface="Calibri"/>
                          <a:cs typeface="Times New Roman"/>
                        </a:rPr>
                        <a:t>1st</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latin typeface="Tahoma"/>
                          <a:ea typeface="Calibri"/>
                          <a:cs typeface="Times New Roman"/>
                        </a:rPr>
                        <a:t>1st</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98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a:latin typeface="Tahoma"/>
                          <a:ea typeface="Calibri"/>
                          <a:cs typeface="Times New Roman"/>
                        </a:rPr>
                        <a:t>Inadequate </a:t>
                      </a:r>
                      <a:endParaRPr lang="en-US" sz="1400" b="1" dirty="0" smtClean="0">
                        <a:latin typeface="Tahoma"/>
                        <a:ea typeface="Calibri"/>
                        <a:cs typeface="Times New Roman"/>
                      </a:endParaRPr>
                    </a:p>
                    <a:p>
                      <a:pPr algn="ctr">
                        <a:lnSpc>
                          <a:spcPct val="115000"/>
                        </a:lnSpc>
                        <a:spcAft>
                          <a:spcPts val="0"/>
                        </a:spcAft>
                      </a:pPr>
                      <a:r>
                        <a:rPr lang="en-US" sz="1400" b="1" dirty="0" smtClean="0">
                          <a:latin typeface="Tahoma"/>
                          <a:ea typeface="Calibri"/>
                          <a:cs typeface="Times New Roman"/>
                        </a:rPr>
                        <a:t>Fruit &amp; </a:t>
                      </a:r>
                      <a:r>
                        <a:rPr lang="en-US" sz="1400" b="1" dirty="0">
                          <a:latin typeface="Tahoma"/>
                          <a:ea typeface="Calibri"/>
                          <a:cs typeface="Times New Roman"/>
                        </a:rPr>
                        <a:t>Vegetable Intake</a:t>
                      </a:r>
                      <a:endParaRPr lang="en-CA" sz="1400" b="1"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solidFill>
                            <a:srgbClr val="000000"/>
                          </a:solidFill>
                          <a:latin typeface="Calibri"/>
                          <a:ea typeface="Calibri"/>
                          <a:cs typeface="Times New Roman"/>
                        </a:rPr>
                        <a:t>405946</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solidFill>
                            <a:srgbClr val="000000"/>
                          </a:solidFill>
                          <a:latin typeface="Calibri"/>
                          <a:ea typeface="Calibri"/>
                          <a:cs typeface="Times New Roman"/>
                        </a:rPr>
                        <a:t>475120</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1</a:t>
                      </a:r>
                      <a:r>
                        <a:rPr lang="en-US" sz="1400" baseline="30000" dirty="0">
                          <a:latin typeface="Tahoma"/>
                          <a:ea typeface="Calibri"/>
                          <a:cs typeface="Times New Roman"/>
                        </a:rPr>
                        <a:t>st</a:t>
                      </a:r>
                      <a:r>
                        <a:rPr lang="en-US" sz="1400" dirty="0">
                          <a:latin typeface="Tahoma"/>
                          <a:ea typeface="Calibri"/>
                          <a:cs typeface="Times New Roman"/>
                        </a:rPr>
                        <a:t> rank</a:t>
                      </a:r>
                      <a:endParaRPr lang="en-CA" sz="1400" dirty="0">
                        <a:latin typeface="Calibri"/>
                        <a:ea typeface="Calibri"/>
                        <a:cs typeface="Times New Roman"/>
                      </a:endParaRPr>
                    </a:p>
                    <a:p>
                      <a:pPr algn="ctr">
                        <a:lnSpc>
                          <a:spcPct val="115000"/>
                        </a:lnSpc>
                        <a:spcAft>
                          <a:spcPts val="0"/>
                        </a:spcAft>
                      </a:pPr>
                      <a:r>
                        <a:rPr lang="en-US" sz="1400" dirty="0">
                          <a:latin typeface="Tahoma"/>
                          <a:ea typeface="Calibri"/>
                          <a:cs typeface="Times New Roman"/>
                        </a:rPr>
                        <a:t>(Sub category)</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latin typeface="Tahoma"/>
                          <a:ea typeface="Calibri"/>
                          <a:cs typeface="Times New Roman"/>
                        </a:rPr>
                        <a:t>1</a:t>
                      </a:r>
                      <a:r>
                        <a:rPr lang="en-US" sz="1400" baseline="30000">
                          <a:latin typeface="Tahoma"/>
                          <a:ea typeface="Calibri"/>
                          <a:cs typeface="Times New Roman"/>
                        </a:rPr>
                        <a:t>st</a:t>
                      </a:r>
                      <a:r>
                        <a:rPr lang="en-US" sz="1400">
                          <a:latin typeface="Tahoma"/>
                          <a:ea typeface="Calibri"/>
                          <a:cs typeface="Times New Roman"/>
                        </a:rPr>
                        <a:t> rank</a:t>
                      </a:r>
                      <a:endParaRPr lang="en-CA" sz="1400">
                        <a:latin typeface="Calibri"/>
                        <a:ea typeface="Calibri"/>
                        <a:cs typeface="Times New Roman"/>
                      </a:endParaRPr>
                    </a:p>
                    <a:p>
                      <a:pPr algn="ctr">
                        <a:lnSpc>
                          <a:spcPct val="115000"/>
                        </a:lnSpc>
                        <a:spcAft>
                          <a:spcPts val="0"/>
                        </a:spcAft>
                      </a:pPr>
                      <a:r>
                        <a:rPr lang="en-US" sz="1400">
                          <a:latin typeface="Tahoma"/>
                          <a:ea typeface="Calibri"/>
                          <a:cs typeface="Times New Roman"/>
                        </a:rPr>
                        <a:t>(Sub category)</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4973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a:latin typeface="Tahoma"/>
                          <a:ea typeface="Calibri"/>
                          <a:cs typeface="Times New Roman"/>
                        </a:rPr>
                        <a:t>Tobacco Use</a:t>
                      </a:r>
                      <a:endParaRPr lang="en-CA" sz="1400" b="1"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solidFill>
                            <a:srgbClr val="000000"/>
                          </a:solidFill>
                          <a:latin typeface="Calibri"/>
                          <a:ea typeface="Calibri"/>
                          <a:cs typeface="Times New Roman"/>
                        </a:rPr>
                        <a:t>754083</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solidFill>
                            <a:srgbClr val="000000"/>
                          </a:solidFill>
                          <a:latin typeface="Calibri"/>
                          <a:ea typeface="Calibri"/>
                          <a:cs typeface="Times New Roman"/>
                        </a:rPr>
                        <a:t>915628</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2nd</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2nd</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4973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a:latin typeface="Tahoma"/>
                          <a:ea typeface="Calibri"/>
                          <a:cs typeface="Times New Roman"/>
                        </a:rPr>
                        <a:t>Obesity</a:t>
                      </a:r>
                      <a:endParaRPr lang="en-CA" sz="1400" b="1"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solidFill>
                            <a:srgbClr val="000000"/>
                          </a:solidFill>
                          <a:latin typeface="Calibri"/>
                          <a:ea typeface="Calibri"/>
                          <a:cs typeface="Times New Roman"/>
                        </a:rPr>
                        <a:t>480352</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solidFill>
                            <a:srgbClr val="000000"/>
                          </a:solidFill>
                          <a:latin typeface="Calibri"/>
                          <a:ea typeface="Calibri"/>
                          <a:cs typeface="Times New Roman"/>
                        </a:rPr>
                        <a:t>794956</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4th</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3rd</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4973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b="1" dirty="0">
                          <a:latin typeface="Tahoma"/>
                          <a:ea typeface="Calibri"/>
                          <a:cs typeface="Times New Roman"/>
                        </a:rPr>
                        <a:t>Physical Inactivity</a:t>
                      </a:r>
                      <a:endParaRPr lang="en-CA" sz="1400" b="1"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solidFill>
                            <a:srgbClr val="000000"/>
                          </a:solidFill>
                          <a:latin typeface="Calibri"/>
                          <a:ea typeface="Calibri"/>
                          <a:cs typeface="Times New Roman"/>
                        </a:rPr>
                        <a:t>350125</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solidFill>
                            <a:srgbClr val="000000"/>
                          </a:solidFill>
                          <a:latin typeface="Calibri"/>
                          <a:ea typeface="Calibri"/>
                          <a:cs typeface="Times New Roman"/>
                        </a:rPr>
                        <a:t>443108</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a:latin typeface="Tahoma"/>
                          <a:ea typeface="Calibri"/>
                          <a:cs typeface="Times New Roman"/>
                        </a:rPr>
                        <a:t>5th</a:t>
                      </a:r>
                      <a:endParaRPr lang="en-CA" sz="140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15000"/>
                        </a:lnSpc>
                        <a:spcAft>
                          <a:spcPts val="0"/>
                        </a:spcAft>
                      </a:pPr>
                      <a:r>
                        <a:rPr lang="en-US" sz="1400" dirty="0">
                          <a:latin typeface="Tahoma"/>
                          <a:ea typeface="Calibri"/>
                          <a:cs typeface="Times New Roman"/>
                        </a:rPr>
                        <a:t>5th</a:t>
                      </a:r>
                      <a:endParaRPr lang="en-CA" sz="1400" dirty="0">
                        <a:latin typeface="Calibri"/>
                        <a:ea typeface="Calibri"/>
                        <a:cs typeface="Times New Roman"/>
                      </a:endParaRPr>
                    </a:p>
                  </a:txBody>
                  <a:tcPr marL="58393" marR="5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719138"/>
            <a:ext cx="9001125" cy="1143000"/>
          </a:xfrm>
        </p:spPr>
        <p:txBody>
          <a:bodyPr/>
          <a:lstStyle/>
          <a:p>
            <a:pPr indent="0"/>
            <a:r>
              <a:rPr lang="en-US" altLang="en-US" sz="3200" smtClean="0"/>
              <a:t>Advocate for Healthy Eating Environments</a:t>
            </a:r>
          </a:p>
        </p:txBody>
      </p:sp>
      <p:sp>
        <p:nvSpPr>
          <p:cNvPr id="61442" name="Content Placeholder 2"/>
          <p:cNvSpPr>
            <a:spLocks noGrp="1"/>
          </p:cNvSpPr>
          <p:nvPr>
            <p:ph idx="4294967295"/>
          </p:nvPr>
        </p:nvSpPr>
        <p:spPr>
          <a:xfrm>
            <a:off x="531813" y="2057400"/>
            <a:ext cx="8229600" cy="4103688"/>
          </a:xfrm>
        </p:spPr>
        <p:txBody>
          <a:bodyPr/>
          <a:lstStyle/>
          <a:p>
            <a:pPr>
              <a:defRPr/>
            </a:pPr>
            <a:r>
              <a:rPr lang="en-US" sz="2800" dirty="0" smtClean="0"/>
              <a:t>Policies in Alberta encouraging healthy work places and child/youth settings are voluntary </a:t>
            </a:r>
            <a:endParaRPr lang="en-US" sz="2800" dirty="0"/>
          </a:p>
          <a:p>
            <a:pPr lvl="1">
              <a:defRPr/>
            </a:pPr>
            <a:r>
              <a:rPr lang="en-US" dirty="0" smtClean="0"/>
              <a:t>This has resulted in sporadic implementation in facilities such as daycares, schools, worksites and recreation facilities.</a:t>
            </a:r>
          </a:p>
          <a:p>
            <a:pPr marL="457200" lvl="1" indent="0">
              <a:buFontTx/>
              <a:buNone/>
              <a:defRPr/>
            </a:pPr>
            <a:endParaRPr lang="en-US" dirty="0" smtClean="0"/>
          </a:p>
          <a:p>
            <a:pPr lvl="1">
              <a:defRPr/>
            </a:pPr>
            <a:r>
              <a:rPr lang="en-US" dirty="0" smtClean="0"/>
              <a:t>If we advocate for these programs, policies may be more comprehensively implemented</a:t>
            </a:r>
            <a:endParaRPr lang="en-US" dirty="0"/>
          </a:p>
          <a:p>
            <a:pPr>
              <a:buFontTx/>
              <a:buNone/>
              <a:defRPr/>
            </a:pPr>
            <a:r>
              <a:rPr lang="en-US" sz="2800" dirty="0" smtClean="0"/>
              <a:t>   </a:t>
            </a:r>
          </a:p>
          <a:p>
            <a:pPr>
              <a:defRPr/>
            </a:pPr>
            <a:endParaRPr lang="en-CA" sz="1400" kern="1200" dirty="0" smtClean="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719138"/>
            <a:ext cx="9001125" cy="1143000"/>
          </a:xfrm>
        </p:spPr>
        <p:txBody>
          <a:bodyPr/>
          <a:lstStyle/>
          <a:p>
            <a:pPr indent="0"/>
            <a:r>
              <a:rPr lang="en-US" altLang="en-US" smtClean="0"/>
              <a:t>Call to Action</a:t>
            </a:r>
          </a:p>
        </p:txBody>
      </p:sp>
      <p:sp>
        <p:nvSpPr>
          <p:cNvPr id="61442" name="Content Placeholder 2"/>
          <p:cNvSpPr>
            <a:spLocks noGrp="1"/>
          </p:cNvSpPr>
          <p:nvPr>
            <p:ph idx="4294967295"/>
          </p:nvPr>
        </p:nvSpPr>
        <p:spPr>
          <a:xfrm>
            <a:off x="531813" y="2057400"/>
            <a:ext cx="8229600" cy="3009900"/>
          </a:xfrm>
        </p:spPr>
        <p:txBody>
          <a:bodyPr/>
          <a:lstStyle/>
          <a:p>
            <a:pPr>
              <a:defRPr/>
            </a:pPr>
            <a:endParaRPr lang="en-CA" sz="2800" dirty="0" smtClean="0"/>
          </a:p>
          <a:p>
            <a:pPr>
              <a:defRPr/>
            </a:pPr>
            <a:r>
              <a:rPr lang="en-CA" sz="2800" dirty="0" smtClean="0"/>
              <a:t>Ensure organizations you belong to have policies to promote healthy eating </a:t>
            </a:r>
          </a:p>
          <a:p>
            <a:pPr>
              <a:defRPr/>
            </a:pPr>
            <a:endParaRPr lang="en-CA" sz="2800" dirty="0"/>
          </a:p>
          <a:p>
            <a:pPr>
              <a:defRPr/>
            </a:pPr>
            <a:r>
              <a:rPr lang="en-CA" sz="2800" dirty="0" smtClean="0"/>
              <a:t>An </a:t>
            </a:r>
            <a:r>
              <a:rPr lang="en-CA" sz="2800" dirty="0"/>
              <a:t>organized strong advocacy approach </a:t>
            </a:r>
            <a:r>
              <a:rPr lang="en-CA" sz="2800" dirty="0" smtClean="0"/>
              <a:t>could </a:t>
            </a:r>
            <a:r>
              <a:rPr lang="en-CA" sz="2800" dirty="0"/>
              <a:t>result in implementation of  comprehensive policies </a:t>
            </a:r>
            <a:r>
              <a:rPr lang="en-CA" sz="2800" dirty="0" smtClean="0"/>
              <a:t>supporting healthy </a:t>
            </a:r>
            <a:r>
              <a:rPr lang="en-CA" sz="2800" dirty="0"/>
              <a:t>e</a:t>
            </a:r>
            <a:r>
              <a:rPr lang="en-CA" sz="2800" dirty="0" smtClean="0"/>
              <a:t>ating environments</a:t>
            </a:r>
            <a:endParaRPr lang="en-US" sz="2800" dirty="0" smtClean="0"/>
          </a:p>
          <a:p>
            <a:pPr marL="0" indent="0">
              <a:buFontTx/>
              <a:buNone/>
              <a:defRPr/>
            </a:pPr>
            <a:endParaRPr lang="en-CA" sz="1400" kern="1200" dirty="0" smtClean="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indent="0" eaLnBrk="1" hangingPunct="1"/>
            <a:r>
              <a:rPr lang="en-US" altLang="en-US" smtClean="0"/>
              <a:t>Summary</a:t>
            </a:r>
          </a:p>
        </p:txBody>
      </p:sp>
      <p:sp>
        <p:nvSpPr>
          <p:cNvPr id="71682" name="Rectangle 3"/>
          <p:cNvSpPr>
            <a:spLocks noGrp="1" noChangeArrowheads="1"/>
          </p:cNvSpPr>
          <p:nvPr>
            <p:ph type="body" idx="4294967295"/>
          </p:nvPr>
        </p:nvSpPr>
        <p:spPr>
          <a:xfrm>
            <a:off x="396875" y="1920875"/>
            <a:ext cx="5394325" cy="2951163"/>
          </a:xfrm>
        </p:spPr>
        <p:txBody>
          <a:bodyPr/>
          <a:lstStyle/>
          <a:p>
            <a:pPr marL="457200" indent="-457200" eaLnBrk="1" hangingPunct="1">
              <a:defRPr/>
            </a:pPr>
            <a:r>
              <a:rPr lang="en-US" dirty="0" smtClean="0"/>
              <a:t>The environment plays a part in what, where, when and how much</a:t>
            </a:r>
            <a:r>
              <a:rPr lang="en-US" dirty="0" smtClean="0">
                <a:solidFill>
                  <a:srgbClr val="FF3300"/>
                </a:solidFill>
              </a:rPr>
              <a:t> </a:t>
            </a:r>
            <a:r>
              <a:rPr lang="en-US" dirty="0" smtClean="0"/>
              <a:t>we eat.</a:t>
            </a:r>
          </a:p>
          <a:p>
            <a:pPr marL="457200" indent="-457200" eaLnBrk="1" hangingPunct="1">
              <a:defRPr/>
            </a:pPr>
            <a:endParaRPr lang="en-US" dirty="0" smtClean="0"/>
          </a:p>
          <a:p>
            <a:pPr marL="457200" indent="-457200" eaLnBrk="1" hangingPunct="1">
              <a:defRPr/>
            </a:pPr>
            <a:r>
              <a:rPr lang="en-US" dirty="0" smtClean="0"/>
              <a:t>Healthy eating environments make the </a:t>
            </a:r>
            <a:r>
              <a:rPr lang="en-US" b="1" dirty="0" smtClean="0">
                <a:solidFill>
                  <a:srgbClr val="0065BD"/>
                </a:solidFill>
              </a:rPr>
              <a:t>healthy choice,                   the easy choice – for everyone</a:t>
            </a:r>
            <a:r>
              <a:rPr lang="en-US" dirty="0" smtClean="0"/>
              <a:t>.</a:t>
            </a:r>
          </a:p>
          <a:p>
            <a:pPr marL="0" indent="0" eaLnBrk="1" hangingPunct="1">
              <a:buFontTx/>
              <a:buNone/>
              <a:defRPr/>
            </a:pPr>
            <a:endParaRPr lang="en-US" sz="2200" dirty="0" smtClean="0"/>
          </a:p>
          <a:p>
            <a:pPr marL="457200" indent="-457200" eaLnBrk="1" hangingPunct="1">
              <a:defRPr/>
            </a:pPr>
            <a:endParaRPr lang="en-US" sz="2200" dirty="0" smtClean="0"/>
          </a:p>
        </p:txBody>
      </p:sp>
      <p:pic>
        <p:nvPicPr>
          <p:cNvPr id="4" name="Picture 3" descr="shutterstock_61204990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3032125"/>
            <a:ext cx="31099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5138" y="5189538"/>
            <a:ext cx="7929562" cy="830262"/>
          </a:xfrm>
          <a:prstGeom prst="rect">
            <a:avLst/>
          </a:prstGeom>
          <a:noFill/>
        </p:spPr>
        <p:txBody>
          <a:bodyPr>
            <a:spAutoFit/>
          </a:bodyPr>
          <a:lstStyle/>
          <a:p>
            <a:pPr marL="457200" indent="-457200">
              <a:spcBef>
                <a:spcPct val="20000"/>
              </a:spcBef>
              <a:buFontTx/>
              <a:buChar char="•"/>
              <a:defRPr/>
            </a:pPr>
            <a:r>
              <a:rPr lang="en-US" sz="2400" kern="0" dirty="0">
                <a:solidFill>
                  <a:srgbClr val="000000"/>
                </a:solidFill>
                <a:latin typeface="Arial"/>
              </a:rPr>
              <a:t>You can make a difference and impact healthy eating environments in organizations you belong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randombar(horizontal)">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1682">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268373"/>
            <a:ext cx="8229600" cy="1143000"/>
          </a:xfrm>
        </p:spPr>
        <p:txBody>
          <a:bodyPr/>
          <a:lstStyle/>
          <a:p>
            <a:pPr indent="0"/>
            <a:r>
              <a:rPr lang="en-US" altLang="en-US" dirty="0" smtClean="0"/>
              <a:t>Resources</a:t>
            </a:r>
          </a:p>
        </p:txBody>
      </p:sp>
      <p:sp>
        <p:nvSpPr>
          <p:cNvPr id="41987" name="Content Placeholder 2"/>
          <p:cNvSpPr>
            <a:spLocks noGrp="1"/>
          </p:cNvSpPr>
          <p:nvPr>
            <p:ph idx="1"/>
          </p:nvPr>
        </p:nvSpPr>
        <p:spPr>
          <a:xfrm>
            <a:off x="531813" y="1452087"/>
            <a:ext cx="8229600" cy="3946525"/>
          </a:xfrm>
        </p:spPr>
        <p:txBody>
          <a:bodyPr/>
          <a:lstStyle/>
          <a:p>
            <a:r>
              <a:rPr lang="en-US" altLang="en-US" dirty="0" smtClean="0"/>
              <a:t>Eat Smart Meet Smart- How to Plan and Host Healthy Meetings, Events and Conferences</a:t>
            </a:r>
          </a:p>
          <a:p>
            <a:r>
              <a:rPr lang="en-US" altLang="en-US" dirty="0" smtClean="0"/>
              <a:t>Eating Well with Canada’s Food Guide</a:t>
            </a:r>
          </a:p>
          <a:p>
            <a:r>
              <a:rPr lang="en-US" altLang="en-US" dirty="0" smtClean="0"/>
              <a:t>Alberta Nutrition Guidelines for Adults</a:t>
            </a:r>
          </a:p>
          <a:p>
            <a:r>
              <a:rPr lang="en-US" altLang="en-US" dirty="0" smtClean="0"/>
              <a:t>Alberta Nutrition Guidelines for Children and </a:t>
            </a:r>
            <a:r>
              <a:rPr lang="en-US" altLang="en-US" dirty="0" smtClean="0"/>
              <a:t>Youth</a:t>
            </a:r>
          </a:p>
          <a:p>
            <a:r>
              <a:rPr lang="en-US" altLang="en-US" dirty="0" smtClean="0"/>
              <a:t>AHS Healthy Eating Starts Here</a:t>
            </a:r>
            <a:r>
              <a:rPr lang="en-US" altLang="en-US" dirty="0"/>
              <a:t>: </a:t>
            </a:r>
            <a:r>
              <a:rPr lang="en-US" altLang="en-US" dirty="0">
                <a:hlinkClick r:id="rId3"/>
              </a:rPr>
              <a:t>http://</a:t>
            </a:r>
            <a:r>
              <a:rPr lang="en-US" altLang="en-US" dirty="0" smtClean="0">
                <a:hlinkClick r:id="rId3"/>
              </a:rPr>
              <a:t>www.albertahealthservices.ca/5602.asp</a:t>
            </a:r>
            <a:r>
              <a:rPr lang="en-US" altLang="en-US" dirty="0" smtClean="0"/>
              <a:t> </a:t>
            </a:r>
          </a:p>
          <a:p>
            <a:r>
              <a:rPr lang="en-US" altLang="en-US" dirty="0" smtClean="0"/>
              <a:t>AHS </a:t>
            </a:r>
            <a:r>
              <a:rPr lang="en-US" altLang="en-US" dirty="0" smtClean="0"/>
              <a:t>Nutrition Resources for Schools: </a:t>
            </a:r>
            <a:r>
              <a:rPr lang="en-US" altLang="en-US" dirty="0" smtClean="0">
                <a:hlinkClick r:id="rId4"/>
              </a:rPr>
              <a:t>http://www.albertahealthservices.ca/2925.asp</a:t>
            </a:r>
            <a:endParaRPr lang="en-US" altLang="en-US" dirty="0" smtClean="0"/>
          </a:p>
          <a:p>
            <a:r>
              <a:rPr lang="en-US" altLang="en-US" dirty="0" smtClean="0"/>
              <a:t>Healthy Eating Environment in AHS: </a:t>
            </a:r>
            <a:r>
              <a:rPr lang="en-US" altLang="en-US" dirty="0" smtClean="0">
                <a:hlinkClick r:id="rId5" tooltip="http://www.albertahealthservices.ca/5234.asp"/>
              </a:rPr>
              <a:t>http://www.albertahealthservices.ca/5234.asp</a:t>
            </a:r>
            <a:r>
              <a:rPr lang="en-US" altLang="en-US"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idx="4294967295"/>
          </p:nvPr>
        </p:nvSpPr>
        <p:spPr>
          <a:xfrm>
            <a:off x="568325" y="2879725"/>
            <a:ext cx="7996238" cy="1470025"/>
          </a:xfrm>
        </p:spPr>
        <p:txBody>
          <a:bodyPr/>
          <a:lstStyle/>
          <a:p>
            <a:pPr marL="0" indent="444500" algn="ct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4800" smtClean="0"/>
              <a:t>Questions?</a:t>
            </a:r>
            <a:br>
              <a:rPr lang="en-US" altLang="en-US" sz="4800"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indent="0"/>
            <a:r>
              <a:rPr lang="en-US" altLang="en-US" sz="3200" smtClean="0"/>
              <a:t>What is Healthy Eating?</a:t>
            </a:r>
          </a:p>
        </p:txBody>
      </p:sp>
      <p:sp>
        <p:nvSpPr>
          <p:cNvPr id="6147" name="Content Placeholder 2"/>
          <p:cNvSpPr>
            <a:spLocks noGrp="1"/>
          </p:cNvSpPr>
          <p:nvPr>
            <p:ph idx="1"/>
          </p:nvPr>
        </p:nvSpPr>
        <p:spPr>
          <a:xfrm>
            <a:off x="471488" y="1844675"/>
            <a:ext cx="8337550" cy="4089400"/>
          </a:xfrm>
        </p:spPr>
        <p:txBody>
          <a:bodyPr/>
          <a:lstStyle/>
          <a:p>
            <a:pPr>
              <a:buFontTx/>
              <a:buNone/>
            </a:pPr>
            <a:r>
              <a:rPr lang="en-US" altLang="en-US" sz="2800" b="1" smtClean="0">
                <a:solidFill>
                  <a:srgbClr val="0065BD"/>
                </a:solidFill>
              </a:rPr>
              <a:t>Healthy Eating:</a:t>
            </a:r>
          </a:p>
          <a:p>
            <a:pPr>
              <a:buFontTx/>
              <a:buNone/>
            </a:pPr>
            <a:endParaRPr lang="en-US" altLang="en-US" smtClean="0"/>
          </a:p>
          <a:p>
            <a:pPr>
              <a:buFontTx/>
              <a:buNone/>
            </a:pPr>
            <a:r>
              <a:rPr lang="en-US" altLang="en-US" smtClean="0"/>
              <a:t>A way of eating that </a:t>
            </a:r>
          </a:p>
          <a:p>
            <a:pPr>
              <a:buFontTx/>
              <a:buNone/>
            </a:pPr>
            <a:r>
              <a:rPr lang="en-US" altLang="en-US" smtClean="0"/>
              <a:t>emphasizes </a:t>
            </a:r>
          </a:p>
          <a:p>
            <a:pPr>
              <a:buFontTx/>
              <a:buNone/>
            </a:pPr>
            <a:r>
              <a:rPr lang="en-US" altLang="en-US" smtClean="0"/>
              <a:t>healthy food</a:t>
            </a:r>
            <a:r>
              <a:rPr lang="en-US" altLang="en-US" i="1" smtClean="0"/>
              <a:t> </a:t>
            </a:r>
            <a:r>
              <a:rPr lang="en-US" altLang="en-US" smtClean="0"/>
              <a:t>choices,</a:t>
            </a:r>
          </a:p>
          <a:p>
            <a:pPr>
              <a:buFontTx/>
              <a:buNone/>
            </a:pPr>
            <a:r>
              <a:rPr lang="en-US" altLang="en-US" smtClean="0"/>
              <a:t>variety and portion sizes </a:t>
            </a:r>
          </a:p>
          <a:p>
            <a:pPr>
              <a:buFontTx/>
              <a:buNone/>
            </a:pPr>
            <a:r>
              <a:rPr lang="en-US" altLang="en-US" smtClean="0"/>
              <a:t>consistent with </a:t>
            </a:r>
          </a:p>
          <a:p>
            <a:pPr>
              <a:buFontTx/>
              <a:buNone/>
            </a:pPr>
            <a:r>
              <a:rPr lang="en-US" altLang="en-US" smtClean="0"/>
              <a:t>Canada’s Food Guide.</a:t>
            </a:r>
          </a:p>
          <a:p>
            <a:endParaRPr lang="en-US" altLang="en-US" sz="1000" b="1" smtClean="0"/>
          </a:p>
        </p:txBody>
      </p:sp>
      <p:pic>
        <p:nvPicPr>
          <p:cNvPr id="6148" name="Picture 6" descr="salmon_portion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2346325"/>
            <a:ext cx="404971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p:txBody>
          <a:bodyPr/>
          <a:lstStyle/>
          <a:p>
            <a:pPr>
              <a:buFontTx/>
              <a:buNone/>
            </a:pPr>
            <a:endParaRPr lang="en-US" altLang="en-US" sz="2800" smtClean="0"/>
          </a:p>
          <a:p>
            <a:pPr>
              <a:buFontTx/>
              <a:buNone/>
            </a:pPr>
            <a:endParaRPr lang="en-US" altLang="en-US" sz="2800" smtClean="0"/>
          </a:p>
          <a:p>
            <a:pPr algn="ctr">
              <a:buFontTx/>
              <a:buNone/>
            </a:pPr>
            <a:r>
              <a:rPr lang="en-US" altLang="en-US" sz="3600" b="1" smtClean="0">
                <a:solidFill>
                  <a:srgbClr val="0065BD"/>
                </a:solidFill>
              </a:rPr>
              <a:t>What prevents us from </a:t>
            </a:r>
          </a:p>
          <a:p>
            <a:pPr algn="ctr">
              <a:buFontTx/>
              <a:buNone/>
            </a:pPr>
            <a:r>
              <a:rPr lang="en-US" altLang="en-US" sz="3600" b="1" smtClean="0">
                <a:solidFill>
                  <a:srgbClr val="0065BD"/>
                </a:solidFill>
              </a:rPr>
              <a:t>healthy eating?</a:t>
            </a:r>
          </a:p>
          <a:p>
            <a:pPr algn="ctr">
              <a:buFontTx/>
              <a:buNone/>
            </a:pPr>
            <a:r>
              <a:rPr lang="en-US" altLang="en-US" sz="3200" smtClean="0"/>
              <a:t> </a:t>
            </a:r>
          </a:p>
          <a:p>
            <a:pPr algn="ctr">
              <a:buFontTx/>
              <a:buNone/>
            </a:pPr>
            <a:endParaRPr lang="en-US" altLang="en-US" sz="3200" smtClean="0"/>
          </a:p>
          <a:p>
            <a:pPr algn="ctr">
              <a:buFontTx/>
              <a:buNone/>
            </a:pPr>
            <a:endParaRPr lang="en-US" alt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19138"/>
            <a:ext cx="8391525" cy="1143000"/>
          </a:xfrm>
        </p:spPr>
        <p:txBody>
          <a:bodyPr/>
          <a:lstStyle/>
          <a:p>
            <a:pPr indent="0"/>
            <a:r>
              <a:rPr lang="en-US" altLang="en-US" sz="3200" smtClean="0"/>
              <a:t>What Prevents Us From Healthy Eating?</a:t>
            </a:r>
          </a:p>
        </p:txBody>
      </p:sp>
      <p:sp>
        <p:nvSpPr>
          <p:cNvPr id="23554" name="Content Placeholder 2"/>
          <p:cNvSpPr>
            <a:spLocks noGrp="1"/>
          </p:cNvSpPr>
          <p:nvPr>
            <p:ph idx="1"/>
          </p:nvPr>
        </p:nvSpPr>
        <p:spPr/>
        <p:txBody>
          <a:bodyPr/>
          <a:lstStyle/>
          <a:p>
            <a:r>
              <a:rPr lang="en-US" altLang="en-US" smtClean="0"/>
              <a:t>Many people think that individuals are </a:t>
            </a:r>
            <a:r>
              <a:rPr lang="en-US" altLang="en-US" b="1" smtClean="0">
                <a:solidFill>
                  <a:srgbClr val="0065BD"/>
                </a:solidFill>
              </a:rPr>
              <a:t>solely</a:t>
            </a:r>
            <a:r>
              <a:rPr lang="en-US" altLang="en-US" smtClean="0"/>
              <a:t> responsible for their own eating behaviours. </a:t>
            </a:r>
          </a:p>
          <a:p>
            <a:pPr>
              <a:buFontTx/>
              <a:buNone/>
            </a:pPr>
            <a:endParaRPr lang="en-US" altLang="en-US" smtClean="0"/>
          </a:p>
          <a:p>
            <a:r>
              <a:rPr lang="en-US" altLang="en-US" smtClean="0"/>
              <a:t>However, evidence shows that the </a:t>
            </a:r>
            <a:r>
              <a:rPr lang="en-US" altLang="en-US" b="1" smtClean="0">
                <a:solidFill>
                  <a:srgbClr val="0065BD"/>
                </a:solidFill>
              </a:rPr>
              <a:t>environment</a:t>
            </a:r>
            <a:r>
              <a:rPr lang="en-US" altLang="en-US" b="1" smtClean="0"/>
              <a:t> </a:t>
            </a:r>
            <a:r>
              <a:rPr lang="en-US" altLang="en-US" smtClean="0"/>
              <a:t>plays a part in what, where, when and how we eat.</a:t>
            </a:r>
          </a:p>
          <a:p>
            <a:pPr algn="ctr">
              <a:buFontTx/>
              <a:buNone/>
            </a:pPr>
            <a:endParaRPr lang="en-US" altLang="en-US" i="1" smtClean="0">
              <a:solidFill>
                <a:srgbClr val="FF0000"/>
              </a:solidFill>
            </a:endParaRPr>
          </a:p>
          <a:p>
            <a:pPr algn="ctr">
              <a:buFontTx/>
              <a:buNone/>
            </a:pPr>
            <a:r>
              <a:rPr lang="en-US" altLang="en-US" i="1" smtClean="0"/>
              <a:t>“We can only resist the food environment                                        so long before giving into temptation.” </a:t>
            </a:r>
            <a:r>
              <a:rPr lang="en-US" altLang="en-US" sz="1000" i="1" smtClean="0"/>
              <a:t>(Curitti, 2011)</a:t>
            </a:r>
          </a:p>
          <a:p>
            <a:pPr>
              <a:buFontTx/>
              <a:buNone/>
            </a:pPr>
            <a:endParaRPr lang="en-US" altLang="en-US" sz="1000" smtClean="0"/>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719138"/>
            <a:ext cx="8439150" cy="1143000"/>
          </a:xfrm>
        </p:spPr>
        <p:txBody>
          <a:bodyPr/>
          <a:lstStyle/>
          <a:p>
            <a:pPr indent="0"/>
            <a:r>
              <a:rPr lang="en-US" altLang="en-US" sz="3200" smtClean="0"/>
              <a:t>What Prevents Us From Healthy Eating?</a:t>
            </a:r>
          </a:p>
        </p:txBody>
      </p:sp>
      <p:sp>
        <p:nvSpPr>
          <p:cNvPr id="25602" name="Content Placeholder 2"/>
          <p:cNvSpPr>
            <a:spLocks noGrp="1"/>
          </p:cNvSpPr>
          <p:nvPr>
            <p:ph idx="1"/>
          </p:nvPr>
        </p:nvSpPr>
        <p:spPr>
          <a:xfrm>
            <a:off x="531813" y="1889125"/>
            <a:ext cx="8229600" cy="3946525"/>
          </a:xfrm>
        </p:spPr>
        <p:txBody>
          <a:bodyPr/>
          <a:lstStyle/>
          <a:p>
            <a:pPr>
              <a:buFontTx/>
              <a:buNone/>
            </a:pPr>
            <a:r>
              <a:rPr lang="en-US" altLang="en-US" sz="2800" b="1" smtClean="0">
                <a:solidFill>
                  <a:srgbClr val="0065BD"/>
                </a:solidFill>
              </a:rPr>
              <a:t>Common reasons:</a:t>
            </a:r>
          </a:p>
          <a:p>
            <a:pPr>
              <a:buFontTx/>
              <a:buNone/>
            </a:pPr>
            <a:endParaRPr lang="en-US" altLang="en-US" sz="2300" b="1" smtClean="0">
              <a:solidFill>
                <a:srgbClr val="0065BD"/>
              </a:solidFill>
            </a:endParaRPr>
          </a:p>
          <a:p>
            <a:r>
              <a:rPr lang="en-US" altLang="en-US" sz="2800" smtClean="0"/>
              <a:t>Increasing variety of </a:t>
            </a:r>
          </a:p>
          <a:p>
            <a:pPr>
              <a:buFontTx/>
              <a:buNone/>
            </a:pPr>
            <a:r>
              <a:rPr lang="en-US" altLang="en-US" sz="2800" smtClean="0"/>
              <a:t>    food choices</a:t>
            </a:r>
          </a:p>
          <a:p>
            <a:endParaRPr lang="en-US" altLang="en-US" sz="2800" smtClean="0"/>
          </a:p>
          <a:p>
            <a:r>
              <a:rPr lang="en-US" altLang="en-US" sz="2800" smtClean="0"/>
              <a:t>Increasing portion sizes</a:t>
            </a:r>
          </a:p>
          <a:p>
            <a:endParaRPr lang="en-US" altLang="en-US" sz="2800" smtClean="0"/>
          </a:p>
          <a:p>
            <a:r>
              <a:rPr lang="en-US" altLang="en-US" sz="2800" smtClean="0"/>
              <a:t>Subconscious / automatic eating</a:t>
            </a:r>
          </a:p>
          <a:p>
            <a:pPr>
              <a:buFontTx/>
              <a:buNone/>
            </a:pPr>
            <a:endParaRPr lang="en-US" altLang="en-US" sz="2800" smtClean="0"/>
          </a:p>
        </p:txBody>
      </p:sp>
      <p:pic>
        <p:nvPicPr>
          <p:cNvPr id="9220" name="Picture 2" descr="G:\AHS Provincial Resource System\Administrative\Shutterstock photos\Shutterstock photos\Eating out\shutterstock_38753659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2879725"/>
            <a:ext cx="36417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19138"/>
            <a:ext cx="8439150" cy="1143000"/>
          </a:xfrm>
        </p:spPr>
        <p:txBody>
          <a:bodyPr/>
          <a:lstStyle/>
          <a:p>
            <a:pPr indent="0"/>
            <a:r>
              <a:rPr lang="en-US" altLang="en-US" sz="3200" smtClean="0"/>
              <a:t>What Prevents Us From Healthy Eating?</a:t>
            </a:r>
          </a:p>
        </p:txBody>
      </p:sp>
      <p:sp>
        <p:nvSpPr>
          <p:cNvPr id="10243" name="Content Placeholder 2"/>
          <p:cNvSpPr>
            <a:spLocks noGrp="1"/>
          </p:cNvSpPr>
          <p:nvPr>
            <p:ph idx="1"/>
          </p:nvPr>
        </p:nvSpPr>
        <p:spPr>
          <a:xfrm>
            <a:off x="531813" y="1889125"/>
            <a:ext cx="8229600" cy="3946525"/>
          </a:xfrm>
        </p:spPr>
        <p:txBody>
          <a:bodyPr/>
          <a:lstStyle/>
          <a:p>
            <a:pPr>
              <a:buFontTx/>
              <a:buNone/>
            </a:pPr>
            <a:r>
              <a:rPr lang="en-US" altLang="en-US" sz="2800" b="1" smtClean="0">
                <a:solidFill>
                  <a:srgbClr val="0065BD"/>
                </a:solidFill>
              </a:rPr>
              <a:t>Common reasons:</a:t>
            </a:r>
          </a:p>
          <a:p>
            <a:pPr>
              <a:buFontTx/>
              <a:buNone/>
            </a:pPr>
            <a:endParaRPr lang="en-US" altLang="en-US" sz="2800" smtClean="0"/>
          </a:p>
          <a:p>
            <a:r>
              <a:rPr lang="en-US" altLang="en-US" sz="2800" smtClean="0"/>
              <a:t>Food prices</a:t>
            </a:r>
          </a:p>
          <a:p>
            <a:endParaRPr lang="en-US" altLang="en-US" sz="2800" smtClean="0"/>
          </a:p>
          <a:p>
            <a:endParaRPr lang="en-US" altLang="en-US" sz="2800" smtClean="0"/>
          </a:p>
          <a:p>
            <a:r>
              <a:rPr lang="en-US" altLang="en-US" sz="2800" smtClean="0"/>
              <a:t>Celebrations and holidays</a:t>
            </a:r>
          </a:p>
        </p:txBody>
      </p:sp>
      <p:pic>
        <p:nvPicPr>
          <p:cNvPr id="27651" name="Picture 4" descr="shutterstock_5278849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44963"/>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G:\AHS Provincial Resource System\Administrative\Shutterstock photos\Shutterstock photos\Grocery shopping\shutterstock_72623986001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13" y="1965325"/>
            <a:ext cx="133826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1000"/>
                                        <p:tgtEl>
                                          <p:spTgt spid="27652"/>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blinds(horizontal)">
                                      <p:cBhvr>
                                        <p:cTn id="10"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indent="0"/>
            <a:r>
              <a:rPr lang="en-US" altLang="en-US" sz="3200" smtClean="0"/>
              <a:t>What is a Healthy Eating Environment?</a:t>
            </a:r>
          </a:p>
        </p:txBody>
      </p:sp>
      <p:sp>
        <p:nvSpPr>
          <p:cNvPr id="27650" name="Content Placeholder 2"/>
          <p:cNvSpPr>
            <a:spLocks noGrp="1"/>
          </p:cNvSpPr>
          <p:nvPr>
            <p:ph idx="1"/>
          </p:nvPr>
        </p:nvSpPr>
        <p:spPr>
          <a:xfrm>
            <a:off x="531813" y="1844675"/>
            <a:ext cx="8229600" cy="4089400"/>
          </a:xfrm>
        </p:spPr>
        <p:txBody>
          <a:bodyPr/>
          <a:lstStyle/>
          <a:p>
            <a:pPr>
              <a:buFontTx/>
              <a:buNone/>
            </a:pPr>
            <a:r>
              <a:rPr lang="en-US" altLang="en-US" b="1" smtClean="0">
                <a:solidFill>
                  <a:srgbClr val="0065BD"/>
                </a:solidFill>
              </a:rPr>
              <a:t>Healthy Eating Environment</a:t>
            </a:r>
          </a:p>
          <a:p>
            <a:pPr marL="747713" lvl="1" indent="-346075"/>
            <a:r>
              <a:rPr lang="en-US" altLang="en-US" smtClean="0"/>
              <a:t>is a setting which makes choosing healthy eating easy for everyone. This includes: </a:t>
            </a:r>
          </a:p>
          <a:p>
            <a:pPr marL="747713" lvl="1" indent="-346075">
              <a:buFontTx/>
              <a:buNone/>
            </a:pPr>
            <a:endParaRPr lang="en-US" altLang="en-US" smtClean="0"/>
          </a:p>
          <a:p>
            <a:pPr marL="747713" lvl="1" indent="-346075">
              <a:buFont typeface="Arial" charset="0"/>
              <a:buChar char="•"/>
            </a:pPr>
            <a:r>
              <a:rPr lang="en-US" altLang="en-US" smtClean="0"/>
              <a:t>Having leadership and organizational values that support healthy eating</a:t>
            </a:r>
          </a:p>
          <a:p>
            <a:pPr marL="747713" lvl="1" indent="-346075">
              <a:buFont typeface="Arial" charset="0"/>
              <a:buChar char="•"/>
            </a:pPr>
            <a:r>
              <a:rPr lang="en-US" altLang="en-US" smtClean="0"/>
              <a:t>Physical spaces that provide a place to eat, water fountains, food facilities, etc.</a:t>
            </a:r>
          </a:p>
          <a:p>
            <a:pPr marL="747713" lvl="1" indent="-346075">
              <a:buFont typeface="Arial" charset="0"/>
              <a:buChar char="•"/>
            </a:pPr>
            <a:r>
              <a:rPr lang="en-US" altLang="en-US" smtClean="0"/>
              <a:t>Having healthy food options available at all times</a:t>
            </a:r>
          </a:p>
          <a:p>
            <a:pPr marL="747713" lvl="1" indent="-346075">
              <a:buFont typeface="Arial" charset="0"/>
              <a:buChar char="•"/>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3.9|4.3"/>
</p:tagLst>
</file>

<file path=ppt/tags/tag2.xml><?xml version="1.0" encoding="utf-8"?>
<p:tagLst xmlns:a="http://schemas.openxmlformats.org/drawingml/2006/main" xmlns:r="http://schemas.openxmlformats.org/officeDocument/2006/relationships" xmlns:p="http://schemas.openxmlformats.org/presentationml/2006/main">
  <p:tag name="TIMING" val="|0.5|1.4|2.9|3.1|2.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91DC59EB5DD4882D9CC9767EE7AE9" ma:contentTypeVersion="1" ma:contentTypeDescription="Create a new document." ma:contentTypeScope="" ma:versionID="366a5ecf2ef4a16f334918f7cd3db157">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EE4F5B-398F-469C-A7C2-4B1475B24F41}">
  <ds:schemaRefs>
    <ds:schemaRef ds:uri="http://schemas.microsoft.com/sharepoint/v3/contenttype/forms"/>
  </ds:schemaRefs>
</ds:datastoreItem>
</file>

<file path=customXml/itemProps2.xml><?xml version="1.0" encoding="utf-8"?>
<ds:datastoreItem xmlns:ds="http://schemas.openxmlformats.org/officeDocument/2006/customXml" ds:itemID="{31F16764-3834-4F5E-B58C-7872BE67DA4E}"/>
</file>

<file path=customXml/itemProps3.xml><?xml version="1.0" encoding="utf-8"?>
<ds:datastoreItem xmlns:ds="http://schemas.openxmlformats.org/officeDocument/2006/customXml" ds:itemID="{174409A1-592F-468B-8182-22783C95E26A}">
  <ds:schemaRefs>
    <ds:schemaRef ds:uri="http://schemas.microsoft.com/office/2006/metadata/longProperties"/>
  </ds:schemaRefs>
</ds:datastoreItem>
</file>

<file path=customXml/itemProps4.xml><?xml version="1.0" encoding="utf-8"?>
<ds:datastoreItem xmlns:ds="http://schemas.openxmlformats.org/officeDocument/2006/customXml" ds:itemID="{2C1CDCB9-C5F1-4DB8-8898-D69B0BBD0813}">
  <ds:schemaRefs>
    <ds:schemaRef ds:uri="http://purl.org/dc/elements/1.1/"/>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f7fa1c61-6717-433a-a8ee-31ed1ff71159"/>
    <ds:schemaRef ds:uri="7818f8ef-e7d9-420f-a48f-ef75d58c85f7"/>
    <ds:schemaRef ds:uri="http://schemas.microsoft.com/office/infopath/2007/PartnerControls"/>
    <ds:schemaRef ds:uri="aaf4d49a-16bf-4f54-b495-6504c4c3cd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19128</TotalTime>
  <Words>9086</Words>
  <Application>Microsoft Office PowerPoint</Application>
  <PresentationFormat>On-screen Show (4:3)</PresentationFormat>
  <Paragraphs>743</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Visio</vt:lpstr>
      <vt:lpstr>Healthy Eating Environment:  A Call to Action</vt:lpstr>
      <vt:lpstr>Objectives</vt:lpstr>
      <vt:lpstr>Overview</vt:lpstr>
      <vt:lpstr>What is Healthy Eating?</vt:lpstr>
      <vt:lpstr>PowerPoint Presentation</vt:lpstr>
      <vt:lpstr>What Prevents Us From Healthy Eating?</vt:lpstr>
      <vt:lpstr>What Prevents Us From Healthy Eating?</vt:lpstr>
      <vt:lpstr>What Prevents Us From Healthy Eating?</vt:lpstr>
      <vt:lpstr>What is a Healthy Eating Environment?</vt:lpstr>
      <vt:lpstr>Types of Environments</vt:lpstr>
      <vt:lpstr>Types of Environments</vt:lpstr>
      <vt:lpstr>Types of Environments</vt:lpstr>
      <vt:lpstr>Environments Affecting Food  Choices</vt:lpstr>
      <vt:lpstr>Healthy Eating at Recreation Facilities</vt:lpstr>
      <vt:lpstr>    Challenges to Healthy Eating at Recreation Facilities</vt:lpstr>
      <vt:lpstr>Solutions for Healthy Eating at Recreation Facilities</vt:lpstr>
      <vt:lpstr>PowerPoint Presentation</vt:lpstr>
      <vt:lpstr>Challenges to Healthy Eating at Work</vt:lpstr>
      <vt:lpstr>Challenges to Healthy Eating at Work</vt:lpstr>
      <vt:lpstr>Solutions for Healthy Eating at Work</vt:lpstr>
      <vt:lpstr>Solutions for Healthy Eating at Work</vt:lpstr>
      <vt:lpstr>Solutions for Healthy Eating at Work</vt:lpstr>
      <vt:lpstr>Challenges to Healthy Eating at School</vt:lpstr>
      <vt:lpstr>Challenges to Healthy Eating at School</vt:lpstr>
      <vt:lpstr>Solutions for Healthy Eating at School</vt:lpstr>
      <vt:lpstr>Solutions for Healthy Eating at School</vt:lpstr>
      <vt:lpstr>Solutions for Healthy Eating at School</vt:lpstr>
      <vt:lpstr>Challenges to Healthy Eating at Child Care</vt:lpstr>
      <vt:lpstr>Challenges to Healthy Eating at Child Care</vt:lpstr>
      <vt:lpstr>Solutions for Healthy Eating at Child Care</vt:lpstr>
      <vt:lpstr>Solutions for Healthy Eating at Child Care</vt:lpstr>
      <vt:lpstr>Advocate for Healthy Eating Environments</vt:lpstr>
      <vt:lpstr>Advocate for Healthy Eating Environments</vt:lpstr>
      <vt:lpstr>Advocate for Healthy Eating Environments</vt:lpstr>
      <vt:lpstr>Call to Action</vt:lpstr>
      <vt:lpstr>Summary</vt:lpstr>
      <vt:lpstr>Resources</vt:lpstr>
      <vt:lpstr>       Questions?        </vt:lpstr>
    </vt:vector>
  </TitlesOfParts>
  <Company>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Environment</dc:title>
  <dc:subject>Nutrition</dc:subject>
  <dc:creator>Nutrition Services</dc:creator>
  <cp:keywords>eating environment, healthy eating</cp:keywords>
  <dc:description>February 2014</dc:description>
  <cp:lastModifiedBy>364714</cp:lastModifiedBy>
  <cp:revision>733</cp:revision>
  <cp:lastPrinted>2011-12-22T20:38:56Z</cp:lastPrinted>
  <dcterms:created xsi:type="dcterms:W3CDTF">2009-04-30T19:54:14Z</dcterms:created>
  <dcterms:modified xsi:type="dcterms:W3CDTF">2015-08-06T15:25:06Z</dcterms:modified>
  <cp:category>Healthy Eating Starts Here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0x010100B7C91DC59EB5DD4882D9CC9767EE7AE9</vt:lpwstr>
  </property>
</Properties>
</file>