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8" r:id="rId6"/>
    <p:sldMasterId id="2147483702" r:id="rId7"/>
    <p:sldMasterId id="2147483716" r:id="rId8"/>
    <p:sldMasterId id="2147483730" r:id="rId9"/>
  </p:sldMasterIdLst>
  <p:notesMasterIdLst>
    <p:notesMasterId r:id="rId50"/>
  </p:notesMasterIdLst>
  <p:sldIdLst>
    <p:sldId id="288" r:id="rId10"/>
    <p:sldId id="289" r:id="rId11"/>
    <p:sldId id="290" r:id="rId12"/>
    <p:sldId id="291" r:id="rId13"/>
    <p:sldId id="257" r:id="rId14"/>
    <p:sldId id="258" r:id="rId15"/>
    <p:sldId id="259" r:id="rId16"/>
    <p:sldId id="260" r:id="rId17"/>
    <p:sldId id="293"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92" r:id="rId45"/>
    <p:sldId id="294" r:id="rId46"/>
    <p:sldId id="295" r:id="rId47"/>
    <p:sldId id="296"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 Campbell" initials="N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013" autoAdjust="0"/>
  </p:normalViewPr>
  <p:slideViewPr>
    <p:cSldViewPr>
      <p:cViewPr varScale="1">
        <p:scale>
          <a:sx n="84" d="100"/>
          <a:sy n="84" d="100"/>
        </p:scale>
        <p:origin x="-15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F6CBD-4FFD-408C-8DA3-31D3700BC1E4}" type="datetimeFigureOut">
              <a:rPr lang="en-CA" smtClean="0"/>
              <a:pPr/>
              <a:t>20/07/2015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04875-0815-4626-A661-342AA3DC0CA8}" type="slidenum">
              <a:rPr lang="en-CA" smtClean="0"/>
              <a:pPr/>
              <a:t>‹#›</a:t>
            </a:fld>
            <a:endParaRPr lang="en-CA" dirty="0"/>
          </a:p>
        </p:txBody>
      </p:sp>
    </p:spTree>
    <p:extLst>
      <p:ext uri="{BB962C8B-B14F-4D97-AF65-F5344CB8AC3E}">
        <p14:creationId xmlns:p14="http://schemas.microsoft.com/office/powerpoint/2010/main" val="392954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5.statcan.gc.ca/cansim/a26?lang=eng&amp;retrLang=eng&amp;id=1050502&amp;tabMode=dataTable&amp;srchLan=-1&amp;p1=-1&amp;p2=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ncbi.nlm.nih.gov/pubmed/2411447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b="1" dirty="0" smtClean="0"/>
              <a:t>Vascular Risk Reduction: Healthy Lifestyle Behaviours</a:t>
            </a:r>
            <a:endParaRPr lang="en-US" dirty="0" smtClean="0"/>
          </a:p>
          <a:p>
            <a:r>
              <a:rPr lang="en-CA" dirty="0" smtClean="0"/>
              <a:t>Despite the continuing improvements in treating vascular disease among Canadians, coronary artery disease and stroke remain among the most common causes of premature mortality and disability in adults. Accordingly, the management of modifiable risk factors, such as tobacco</a:t>
            </a:r>
            <a:r>
              <a:rPr lang="en-CA" baseline="0" dirty="0" smtClean="0"/>
              <a:t> use and physical inactivity</a:t>
            </a:r>
            <a:r>
              <a:rPr lang="en-CA" dirty="0" smtClean="0"/>
              <a:t>, to prevent or delay the development of vascular disease remains an essential component of</a:t>
            </a:r>
            <a:r>
              <a:rPr lang="en-CA" baseline="0" dirty="0" smtClean="0"/>
              <a:t> clinical management </a:t>
            </a:r>
            <a:r>
              <a:rPr lang="en-CA" dirty="0" smtClean="0"/>
              <a:t>and public health policy.</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31165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CA" b="1" dirty="0" smtClean="0"/>
              <a:t>Tobacco Use:</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 Rate of atherosclerosis </a:t>
            </a:r>
            <a:r>
              <a:rPr lang="en-CA" baseline="0" dirty="0" smtClean="0"/>
              <a:t> - </a:t>
            </a:r>
            <a:r>
              <a:rPr lang="en-CA" b="0" dirty="0" smtClean="0"/>
              <a:t>Contributes to the build up of plaque in the arteries</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Smoking ↑ the risk of blood clotting</a:t>
            </a:r>
          </a:p>
          <a:p>
            <a:pPr marL="162175" indent="-162175">
              <a:buFont typeface="Arial" panose="020B0604020202020204" pitchFamily="34" charset="0"/>
              <a:buChar char="•"/>
            </a:pPr>
            <a:r>
              <a:rPr lang="en-CA" b="0" dirty="0" smtClean="0"/>
              <a:t>↓ oxygen in the blood</a:t>
            </a:r>
          </a:p>
          <a:p>
            <a:pPr marL="162175" indent="-162175">
              <a:buFont typeface="Arial" panose="020B0604020202020204" pitchFamily="34" charset="0"/>
              <a:buChar char="•"/>
            </a:pPr>
            <a:r>
              <a:rPr lang="en-CA" dirty="0" smtClean="0"/>
              <a:t>Nicotine : ↑ heart rate &amp; blood pressure, constricts blood vessels</a:t>
            </a:r>
          </a:p>
          <a:p>
            <a:pPr marL="162175" indent="-162175">
              <a:buFont typeface="Arial" panose="020B0604020202020204" pitchFamily="34" charset="0"/>
              <a:buChar char="•"/>
            </a:pPr>
            <a:r>
              <a:rPr lang="en-CA" dirty="0" smtClean="0"/>
              <a:t>↓ The ‘good’ HDL cholesterol</a:t>
            </a:r>
          </a:p>
          <a:p>
            <a:endParaRPr lang="en-CA" dirty="0" smtClean="0"/>
          </a:p>
          <a:p>
            <a:r>
              <a:rPr lang="en-CA" dirty="0" smtClean="0"/>
              <a:t>Smoking</a:t>
            </a:r>
            <a:r>
              <a:rPr lang="en-CA" baseline="0" dirty="0" smtClean="0"/>
              <a:t> also:</a:t>
            </a:r>
            <a:endParaRPr lang="en-CA" dirty="0" smtClean="0"/>
          </a:p>
          <a:p>
            <a:r>
              <a:rPr lang="en-CA" dirty="0" smtClean="0"/>
              <a:t>Accelerates aging</a:t>
            </a:r>
          </a:p>
          <a:p>
            <a:r>
              <a:rPr lang="en-CA" dirty="0" smtClean="0"/>
              <a:t>Constricts cerebral vessels</a:t>
            </a:r>
          </a:p>
          <a:p>
            <a:endParaRPr lang="en-CA" dirty="0" smtClean="0"/>
          </a:p>
          <a:p>
            <a:r>
              <a:rPr lang="en-CA" b="1" dirty="0" smtClean="0"/>
              <a:t>Tobacco</a:t>
            </a:r>
            <a:r>
              <a:rPr lang="en-CA" b="1" baseline="0" dirty="0" smtClean="0"/>
              <a:t> use alone m</a:t>
            </a:r>
            <a:r>
              <a:rPr lang="en-CA" b="1" dirty="0" smtClean="0"/>
              <a:t>ay double the risk of vascular disease</a:t>
            </a:r>
          </a:p>
          <a:p>
            <a:r>
              <a:rPr lang="en-CA" b="0" dirty="0" smtClean="0"/>
              <a:t>When a smoker quits,</a:t>
            </a:r>
            <a:r>
              <a:rPr lang="en-CA" b="0" baseline="0" dirty="0" smtClean="0"/>
              <a:t> within…</a:t>
            </a:r>
            <a:endParaRPr lang="en-CA" b="0" dirty="0" smtClean="0"/>
          </a:p>
          <a:p>
            <a:r>
              <a:rPr lang="en-CA" b="0" dirty="0" smtClean="0"/>
              <a:t>20 minutes: BP &amp; pulse drop, body temperature of hands/feet increase to normal</a:t>
            </a:r>
          </a:p>
          <a:p>
            <a:r>
              <a:rPr lang="en-CA" b="0" dirty="0" smtClean="0"/>
              <a:t>8 hours: CO2 level in blood drops to normal while O2 increases to normal</a:t>
            </a:r>
          </a:p>
          <a:p>
            <a:r>
              <a:rPr lang="en-CA" b="0" dirty="0" smtClean="0"/>
              <a:t>24 hours: Chance of heart attack decreases</a:t>
            </a:r>
          </a:p>
          <a:p>
            <a:r>
              <a:rPr lang="en-CA" b="0" dirty="0" smtClean="0"/>
              <a:t>48 hours: Nerve endings start re-growing and ability to smell and taste enhances     </a:t>
            </a:r>
          </a:p>
          <a:p>
            <a:r>
              <a:rPr lang="en-CA" b="0" dirty="0" smtClean="0"/>
              <a:t>1-9 months: cough, sinus congestion, fatigue and shortness of breath decrease</a:t>
            </a:r>
          </a:p>
          <a:p>
            <a:r>
              <a:rPr lang="en-CA" b="0" dirty="0" smtClean="0"/>
              <a:t>5 years: Stroke risk is reduced to that of a non-smoker</a:t>
            </a:r>
          </a:p>
          <a:p>
            <a:r>
              <a:rPr lang="en-CA" b="0" dirty="0" smtClean="0"/>
              <a:t>15 years: Risk of coronary heart disease is equal to that of a non-smoker</a:t>
            </a:r>
          </a:p>
          <a:p>
            <a:endParaRPr lang="en-CA" b="0" dirty="0" smtClean="0"/>
          </a:p>
          <a:p>
            <a:r>
              <a:rPr lang="en-CA" b="0" dirty="0" smtClean="0"/>
              <a:t>It may take 7 smoking cessation attempts before success!! </a:t>
            </a:r>
          </a:p>
          <a:p>
            <a:endParaRPr lang="en-CA" b="0" dirty="0" smtClean="0"/>
          </a:p>
          <a:p>
            <a:r>
              <a:rPr lang="en-CA" b="0" dirty="0" smtClean="0"/>
              <a:t>Cigarettes have over 4,000 chemical, 50 of which are cancer causing. </a:t>
            </a:r>
          </a:p>
          <a:p>
            <a:r>
              <a:rPr lang="en-CA" b="0" u="sng" dirty="0" smtClean="0"/>
              <a:t>Second Hand Smoke:</a:t>
            </a:r>
          </a:p>
          <a:p>
            <a:pPr defTabSz="864931" eaLnBrk="0" fontAlgn="base" hangingPunct="0">
              <a:spcBef>
                <a:spcPct val="30000"/>
              </a:spcBef>
              <a:spcAft>
                <a:spcPct val="0"/>
              </a:spcAft>
              <a:defRPr/>
            </a:pPr>
            <a:r>
              <a:rPr lang="en-CA" b="0" u="none" dirty="0" smtClean="0"/>
              <a:t>Second</a:t>
            </a:r>
            <a:r>
              <a:rPr lang="en-CA" b="0" u="none" baseline="0" dirty="0" smtClean="0"/>
              <a:t> hand smoke is a </a:t>
            </a:r>
            <a:r>
              <a:rPr lang="en-CA" b="0" dirty="0" smtClean="0"/>
              <a:t>CLASS A CARCINOGEN</a:t>
            </a:r>
            <a:r>
              <a:rPr lang="en-CA" b="0" baseline="0" dirty="0" smtClean="0"/>
              <a:t> such as</a:t>
            </a:r>
            <a:r>
              <a:rPr lang="en-CA" b="0" dirty="0" smtClean="0"/>
              <a:t> asbestos, arsenic, and mustard gas</a:t>
            </a:r>
          </a:p>
          <a:p>
            <a:pPr defTabSz="864931" eaLnBrk="0" fontAlgn="base" hangingPunct="0">
              <a:spcBef>
                <a:spcPct val="30000"/>
              </a:spcBef>
              <a:spcAft>
                <a:spcPct val="0"/>
              </a:spcAft>
              <a:defRPr/>
            </a:pPr>
            <a:r>
              <a:rPr lang="en-CA" b="0" dirty="0" smtClean="0"/>
              <a:t>Second Hand Smoke has up to 4000 chemicals in it and has more tar, nicotine and cancer causing chemicals than mainstream smoke.</a:t>
            </a:r>
            <a:endParaRPr lang="en-CA" b="0" u="none" dirty="0" smtClean="0"/>
          </a:p>
          <a:p>
            <a:pPr marL="162175" indent="-162175">
              <a:buFont typeface="Arial" panose="020B0604020202020204" pitchFamily="34" charset="0"/>
              <a:buChar char="•"/>
            </a:pPr>
            <a:r>
              <a:rPr lang="en-CA" b="0" u="none" dirty="0" smtClean="0"/>
              <a:t>  5 times more carbon monoxide</a:t>
            </a:r>
          </a:p>
          <a:p>
            <a:pPr marL="162175" indent="-162175">
              <a:buFont typeface="Arial" panose="020B0604020202020204" pitchFamily="34" charset="0"/>
              <a:buChar char="•"/>
            </a:pPr>
            <a:r>
              <a:rPr lang="en-CA" b="0" u="none" dirty="0" smtClean="0"/>
              <a:t>  2 times more nicotine</a:t>
            </a:r>
          </a:p>
          <a:p>
            <a:pPr marL="162175" indent="-162175">
              <a:buFont typeface="Arial" panose="020B0604020202020204" pitchFamily="34" charset="0"/>
              <a:buChar char="•"/>
            </a:pPr>
            <a:r>
              <a:rPr lang="en-CA" b="0" u="none" dirty="0" smtClean="0"/>
              <a:t>  2 times more tar than mainstream smoke </a:t>
            </a:r>
          </a:p>
          <a:p>
            <a:r>
              <a:rPr lang="en-CA" b="0" u="none" dirty="0" smtClean="0"/>
              <a:t>      (exhaled smoke, side stream smoke from burning cig, cigars, pipes wafting into the air)</a:t>
            </a:r>
          </a:p>
          <a:p>
            <a:r>
              <a:rPr lang="en-CA" b="0" dirty="0" smtClean="0"/>
              <a:t>85% of the smoke that goes in the air from a burned cigarette is Second Hand Smoke.</a:t>
            </a:r>
          </a:p>
          <a:p>
            <a:endParaRPr lang="en-CA" b="0" dirty="0" smtClean="0"/>
          </a:p>
          <a:p>
            <a:r>
              <a:rPr lang="en-CA" b="0" dirty="0" smtClean="0"/>
              <a:t>CHEWING TOBACCO: High risk for not only oral cancers but cancer of the GI tract, as well as colon cancer because the tobacco is absorbed. Ingredients include a mixture of nicotine, sweeteners, abrasives (sand, grit, glass), salts and &gt;3000 chemicals, including 28 known carcinogens. </a:t>
            </a:r>
          </a:p>
          <a:p>
            <a:r>
              <a:rPr lang="en-CA" b="0" dirty="0" smtClean="0"/>
              <a:t>10 dips of chew (1 can) has the same amount of nicotine as 40 cigarettes</a:t>
            </a:r>
          </a:p>
          <a:p>
            <a:endParaRPr lang="en-CA" b="0" dirty="0" smtClean="0"/>
          </a:p>
          <a:p>
            <a:r>
              <a:rPr lang="en-CA" b="0" dirty="0" smtClean="0"/>
              <a:t>Cigars contain: up to twice as much tar,</a:t>
            </a:r>
            <a:r>
              <a:rPr lang="en-CA" b="0" baseline="0" dirty="0" smtClean="0"/>
              <a:t> </a:t>
            </a:r>
            <a:r>
              <a:rPr lang="en-CA" b="0" dirty="0" smtClean="0"/>
              <a:t>5 times as much carbon monoxide</a:t>
            </a:r>
            <a:r>
              <a:rPr lang="en-CA" b="0" baseline="0" dirty="0" smtClean="0"/>
              <a:t> and </a:t>
            </a:r>
            <a:r>
              <a:rPr lang="en-CA" b="0" dirty="0" smtClean="0"/>
              <a:t>7 times as much nicotine as a single cigarette.</a:t>
            </a:r>
          </a:p>
          <a:p>
            <a:endParaRPr lang="en-CA" b="0" dirty="0" smtClean="0"/>
          </a:p>
          <a:p>
            <a:r>
              <a:rPr lang="en-CA" b="0" dirty="0" smtClean="0"/>
              <a:t>In Alberta, healthcare costs associated with tobacco use are estimated at $470.6 million/year. </a:t>
            </a:r>
          </a:p>
          <a:p>
            <a:r>
              <a:rPr lang="en-CA" b="0" i="1" dirty="0" smtClean="0"/>
              <a:t>AHS. (2009). National Release of the Cost of Substance Abuse in Canada, 2002 Study. Alberta Fact Sheet.  Taken from: http://www.albertahealthservices.ca/Researchers/if-res-cost-of-sub-abuse-in-can-2002-ab-fact-sheet.pdf [accessed 2014 October 28].</a:t>
            </a:r>
          </a:p>
          <a:p>
            <a:endParaRPr lang="en-CA" b="0" dirty="0" smtClean="0"/>
          </a:p>
          <a:p>
            <a:endParaRPr lang="en-CA" b="0" dirty="0" smtClean="0"/>
          </a:p>
          <a:p>
            <a:endParaRPr lang="en-CA" b="0" dirty="0" smtClean="0"/>
          </a:p>
          <a:p>
            <a:endParaRPr lang="en-US" b="0" dirty="0" smtClean="0"/>
          </a:p>
        </p:txBody>
      </p:sp>
      <p:sp>
        <p:nvSpPr>
          <p:cNvPr id="35844" name="Slide Number Placeholder 3"/>
          <p:cNvSpPr>
            <a:spLocks noGrp="1"/>
          </p:cNvSpPr>
          <p:nvPr>
            <p:ph type="sldNum" sz="quarter" idx="5"/>
          </p:nvPr>
        </p:nvSpPr>
        <p:spPr>
          <a:noFill/>
        </p:spPr>
        <p:txBody>
          <a:bodyPr/>
          <a:lstStyle/>
          <a:p>
            <a:fld id="{C24DF483-DBE2-4953-B07F-4252C6F47F23}" type="slidenum">
              <a:rPr lang="en-CA" smtClean="0">
                <a:solidFill>
                  <a:prstClr val="black"/>
                </a:solidFill>
              </a:rPr>
              <a:pPr/>
              <a:t>10</a:t>
            </a:fld>
            <a:endParaRPr lang="en-CA" dirty="0" smtClean="0">
              <a:solidFill>
                <a:prstClr val="black"/>
              </a:solidFill>
            </a:endParaRPr>
          </a:p>
        </p:txBody>
      </p:sp>
    </p:spTree>
    <p:extLst>
      <p:ext uri="{BB962C8B-B14F-4D97-AF65-F5344CB8AC3E}">
        <p14:creationId xmlns:p14="http://schemas.microsoft.com/office/powerpoint/2010/main" val="169079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CA" b="1" dirty="0" smtClean="0"/>
              <a:t>Tobacco Use – Intervention:</a:t>
            </a:r>
          </a:p>
          <a:p>
            <a:r>
              <a:rPr lang="en-CA" b="0" dirty="0" smtClean="0"/>
              <a:t>Assess tobacco use of every individual</a:t>
            </a:r>
          </a:p>
          <a:p>
            <a:r>
              <a:rPr lang="en-CA" b="0" dirty="0" smtClean="0"/>
              <a:t>•	Consider tobacco use as a vital sign in every patient visit.</a:t>
            </a:r>
          </a:p>
          <a:p>
            <a:r>
              <a:rPr lang="en-CA" b="0" dirty="0" smtClean="0"/>
              <a:t>•	Support tobacco users in quitting efforts and link to available resources</a:t>
            </a:r>
          </a:p>
          <a:p>
            <a:endParaRPr lang="en-CA" b="0" dirty="0" smtClean="0"/>
          </a:p>
          <a:p>
            <a:pPr defTabSz="864931" eaLnBrk="0" fontAlgn="base" hangingPunct="0">
              <a:spcBef>
                <a:spcPct val="30000"/>
              </a:spcBef>
              <a:spcAft>
                <a:spcPct val="0"/>
              </a:spcAft>
              <a:defRPr/>
            </a:pPr>
            <a:r>
              <a:rPr lang="en-CA" dirty="0" smtClean="0"/>
              <a:t>Tobacco use status of all patients should be updated on a regular basis and health care providers should clearly advise patients to quit smoking.</a:t>
            </a:r>
            <a:r>
              <a:rPr lang="en-CA" baseline="0" dirty="0" smtClean="0"/>
              <a:t>  </a:t>
            </a:r>
            <a:r>
              <a:rPr lang="en-CA" b="0" dirty="0" smtClean="0"/>
              <a:t>Tobacco cessation resources are available at www.albertaquits.ca and on the Cardiovascular Health and Stroke Strategic  Clinical Network website: www.albertahealthservices.ca/10585.asp  </a:t>
            </a:r>
          </a:p>
          <a:p>
            <a:endParaRPr lang="en-CA" b="1" dirty="0" smtClean="0"/>
          </a:p>
          <a:p>
            <a:r>
              <a:rPr lang="en-CA" dirty="0" smtClean="0"/>
              <a:t>Quitting tobacco/cigarette smoking is considered one of the hardest things patients may have to deal with.</a:t>
            </a:r>
            <a:r>
              <a:rPr lang="en-CA" baseline="0" dirty="0" smtClean="0"/>
              <a:t>  E</a:t>
            </a:r>
            <a:r>
              <a:rPr lang="en-CA" dirty="0" smtClean="0"/>
              <a:t>ncourage them, and let them know they have your support.</a:t>
            </a:r>
          </a:p>
          <a:p>
            <a:r>
              <a:rPr lang="en-CA" dirty="0" smtClean="0"/>
              <a:t> </a:t>
            </a:r>
          </a:p>
          <a:p>
            <a:r>
              <a:rPr lang="en-CA" dirty="0" smtClean="0"/>
              <a:t>Up to 70% of users want to quit but quitting is very difficult. </a:t>
            </a:r>
          </a:p>
          <a:p>
            <a:endParaRPr lang="en-CA" dirty="0" smtClean="0"/>
          </a:p>
          <a:p>
            <a:pPr>
              <a:buFontTx/>
              <a:buNone/>
            </a:pPr>
            <a:r>
              <a:rPr lang="en-US" sz="1100" dirty="0"/>
              <a:t>It is essential that clinicians consistently identify, document and treat every tobacco user. </a:t>
            </a:r>
          </a:p>
          <a:p>
            <a:pPr>
              <a:buFontTx/>
              <a:buNone/>
            </a:pPr>
            <a:r>
              <a:rPr lang="en-US" sz="1100" dirty="0"/>
              <a:t>Brief interventions are effective and should be offered to all tobacco users.</a:t>
            </a:r>
          </a:p>
          <a:p>
            <a:pPr>
              <a:buFontTx/>
              <a:buNone/>
            </a:pPr>
            <a:r>
              <a:rPr lang="en-CA" sz="1100" dirty="0"/>
              <a:t>Support and advice from a trained health professional can double a person’s chances of quitting tobacco successfully.</a:t>
            </a:r>
            <a:endParaRPr lang="en-US" sz="1100" dirty="0"/>
          </a:p>
          <a:p>
            <a:r>
              <a:rPr lang="en-CA" dirty="0" smtClean="0"/>
              <a:t>Advice in combination with pharmacotherapy (e.g., varenicline, bupropion, nicotine replacement therapy) should be offered to all smokers with a goal of smoking cessation.</a:t>
            </a:r>
          </a:p>
          <a:p>
            <a:endParaRPr lang="en-CA" dirty="0" smtClean="0"/>
          </a:p>
          <a:p>
            <a:r>
              <a:rPr lang="en-CA" b="0" dirty="0" smtClean="0"/>
              <a:t>All patients/clients should be asked if they use tobacco and</a:t>
            </a:r>
            <a:r>
              <a:rPr lang="en-CA" b="0" baseline="0" dirty="0" smtClean="0"/>
              <a:t> </a:t>
            </a:r>
            <a:r>
              <a:rPr lang="en-CA" b="0" dirty="0" smtClean="0"/>
              <a:t>should have their tobacco use status documented on a</a:t>
            </a:r>
            <a:r>
              <a:rPr lang="en-CA" b="0" baseline="0" dirty="0" smtClean="0"/>
              <a:t> </a:t>
            </a:r>
            <a:r>
              <a:rPr lang="en-CA" b="0" dirty="0" smtClean="0"/>
              <a:t>regular basis. All physicians, nurses and other health care</a:t>
            </a:r>
          </a:p>
          <a:p>
            <a:r>
              <a:rPr lang="en-CA" b="0" dirty="0" smtClean="0"/>
              <a:t>workers should strongly advise all patients who smoke to</a:t>
            </a:r>
            <a:r>
              <a:rPr lang="en-CA" b="0" baseline="0" dirty="0" smtClean="0"/>
              <a:t> </a:t>
            </a:r>
            <a:r>
              <a:rPr lang="en-CA" b="0" dirty="0" smtClean="0"/>
              <a:t>quit and provide brief advice.</a:t>
            </a:r>
          </a:p>
          <a:p>
            <a:endParaRPr lang="en-US" dirty="0" smtClean="0"/>
          </a:p>
          <a:p>
            <a:r>
              <a:rPr lang="en-US" dirty="0" smtClean="0"/>
              <a:t>Stone JA, Arthur HM, Suskin N: Canadian Guidelines for Cardiac</a:t>
            </a:r>
            <a:r>
              <a:rPr lang="en-US" baseline="0" dirty="0" smtClean="0"/>
              <a:t> </a:t>
            </a:r>
            <a:r>
              <a:rPr lang="en-US" dirty="0" smtClean="0"/>
              <a:t>Rehabilitation and Cardiovascular Disease. Prevention: Translating</a:t>
            </a:r>
            <a:r>
              <a:rPr lang="en-US" baseline="0" dirty="0" smtClean="0"/>
              <a:t> </a:t>
            </a:r>
            <a:r>
              <a:rPr lang="en-US" dirty="0" smtClean="0"/>
              <a:t>Knowledge into Action; Winnipeg, MB, Canadian Association of Cardiac</a:t>
            </a:r>
            <a:r>
              <a:rPr lang="en-US" baseline="0" dirty="0" smtClean="0"/>
              <a:t> </a:t>
            </a:r>
            <a:r>
              <a:rPr lang="en-US" dirty="0" smtClean="0"/>
              <a:t>Rehabilitation , 2009.</a:t>
            </a:r>
          </a:p>
        </p:txBody>
      </p:sp>
      <p:sp>
        <p:nvSpPr>
          <p:cNvPr id="36868" name="Slide Number Placeholder 3"/>
          <p:cNvSpPr>
            <a:spLocks noGrp="1"/>
          </p:cNvSpPr>
          <p:nvPr>
            <p:ph type="sldNum" sz="quarter" idx="5"/>
          </p:nvPr>
        </p:nvSpPr>
        <p:spPr>
          <a:noFill/>
        </p:spPr>
        <p:txBody>
          <a:bodyPr/>
          <a:lstStyle/>
          <a:p>
            <a:fld id="{983EDD10-BC36-484B-B944-CCDA9EE62FE5}" type="slidenum">
              <a:rPr lang="en-CA" smtClean="0">
                <a:solidFill>
                  <a:prstClr val="black"/>
                </a:solidFill>
              </a:rPr>
              <a:pPr/>
              <a:t>11</a:t>
            </a:fld>
            <a:endParaRPr lang="en-CA" dirty="0" smtClean="0">
              <a:solidFill>
                <a:prstClr val="black"/>
              </a:solidFill>
            </a:endParaRPr>
          </a:p>
        </p:txBody>
      </p:sp>
    </p:spTree>
    <p:extLst>
      <p:ext uri="{BB962C8B-B14F-4D97-AF65-F5344CB8AC3E}">
        <p14:creationId xmlns:p14="http://schemas.microsoft.com/office/powerpoint/2010/main" val="48251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CA" b="1" dirty="0" smtClean="0"/>
              <a:t>Tobacco/Smoking Cessation:</a:t>
            </a:r>
          </a:p>
          <a:p>
            <a:r>
              <a:rPr lang="en-CA" dirty="0" smtClean="0"/>
              <a:t>AHS and the Canadian Cancer Society recommend using the 5 A’s.  </a:t>
            </a:r>
          </a:p>
          <a:p>
            <a:endParaRPr lang="en-CA" dirty="0" smtClean="0"/>
          </a:p>
          <a:p>
            <a:pPr marL="486524" indent="-486524" defTabSz="864931" eaLnBrk="0" fontAlgn="base" hangingPunct="0">
              <a:spcBef>
                <a:spcPct val="20000"/>
              </a:spcBef>
              <a:spcAft>
                <a:spcPct val="0"/>
              </a:spcAft>
              <a:buFont typeface="+mj-lt"/>
              <a:buAutoNum type="arabicPeriod"/>
              <a:defRPr/>
            </a:pPr>
            <a:r>
              <a:rPr lang="en-US" altLang="en-US" sz="2600" b="1" u="sng" kern="0" dirty="0">
                <a:solidFill>
                  <a:srgbClr val="FF0000"/>
                </a:solidFill>
                <a:latin typeface="Arial"/>
              </a:rPr>
              <a:t>A</a:t>
            </a:r>
            <a:r>
              <a:rPr lang="en-US" altLang="en-US" sz="2600" b="1" kern="0" dirty="0">
                <a:solidFill>
                  <a:srgbClr val="FF0000"/>
                </a:solidFill>
                <a:latin typeface="Arial"/>
              </a:rPr>
              <a:t>sk</a:t>
            </a:r>
            <a:r>
              <a:rPr lang="en-US" altLang="en-US" sz="2600" kern="0" dirty="0">
                <a:solidFill>
                  <a:srgbClr val="FF0000"/>
                </a:solidFill>
                <a:latin typeface="Arial"/>
              </a:rPr>
              <a:t> </a:t>
            </a:r>
            <a:r>
              <a:rPr lang="en-US" altLang="en-US" sz="2600" kern="0" dirty="0">
                <a:solidFill>
                  <a:prstClr val="black"/>
                </a:solidFill>
                <a:latin typeface="Arial"/>
              </a:rPr>
              <a:t>about tobacco use</a:t>
            </a:r>
          </a:p>
          <a:p>
            <a:pPr marL="486524" indent="-486524" defTabSz="864931" eaLnBrk="0" fontAlgn="base" hangingPunct="0">
              <a:spcBef>
                <a:spcPct val="20000"/>
              </a:spcBef>
              <a:spcAft>
                <a:spcPct val="0"/>
              </a:spcAft>
              <a:buFont typeface="+mj-lt"/>
              <a:buAutoNum type="arabicPeriod"/>
              <a:defRPr/>
            </a:pPr>
            <a:r>
              <a:rPr lang="en-US" altLang="en-US" sz="2600" b="1" u="sng" kern="0" dirty="0">
                <a:solidFill>
                  <a:srgbClr val="FF0000"/>
                </a:solidFill>
                <a:latin typeface="Arial"/>
              </a:rPr>
              <a:t>A</a:t>
            </a:r>
            <a:r>
              <a:rPr lang="en-US" altLang="en-US" sz="2600" b="1" kern="0" dirty="0">
                <a:solidFill>
                  <a:srgbClr val="FF0000"/>
                </a:solidFill>
                <a:latin typeface="Arial"/>
              </a:rPr>
              <a:t>dvise</a:t>
            </a:r>
            <a:r>
              <a:rPr lang="en-US" altLang="en-US" sz="2600" kern="0" dirty="0">
                <a:solidFill>
                  <a:srgbClr val="FF0000"/>
                </a:solidFill>
                <a:latin typeface="Arial"/>
              </a:rPr>
              <a:t> </a:t>
            </a:r>
            <a:r>
              <a:rPr lang="en-US" altLang="en-US" sz="2600" kern="0" dirty="0">
                <a:solidFill>
                  <a:prstClr val="black"/>
                </a:solidFill>
                <a:latin typeface="Arial"/>
              </a:rPr>
              <a:t>to reduce/quit</a:t>
            </a:r>
          </a:p>
          <a:p>
            <a:pPr marL="486524" indent="-486524" defTabSz="864931" eaLnBrk="0" fontAlgn="base" hangingPunct="0">
              <a:spcBef>
                <a:spcPct val="20000"/>
              </a:spcBef>
              <a:spcAft>
                <a:spcPct val="0"/>
              </a:spcAft>
              <a:buFont typeface="+mj-lt"/>
              <a:buAutoNum type="arabicPeriod"/>
              <a:defRPr/>
            </a:pPr>
            <a:r>
              <a:rPr lang="en-US" altLang="en-US" sz="2600" b="1" u="sng" kern="0" dirty="0">
                <a:solidFill>
                  <a:srgbClr val="FF0000"/>
                </a:solidFill>
                <a:latin typeface="Arial"/>
              </a:rPr>
              <a:t>A</a:t>
            </a:r>
            <a:r>
              <a:rPr lang="en-US" altLang="en-US" sz="2600" b="1" kern="0" dirty="0">
                <a:solidFill>
                  <a:srgbClr val="FF0000"/>
                </a:solidFill>
                <a:latin typeface="Arial"/>
              </a:rPr>
              <a:t>ssess</a:t>
            </a:r>
            <a:r>
              <a:rPr lang="en-US" altLang="en-US" sz="2600" kern="0" dirty="0">
                <a:solidFill>
                  <a:srgbClr val="FF0000"/>
                </a:solidFill>
                <a:latin typeface="Arial"/>
              </a:rPr>
              <a:t> </a:t>
            </a:r>
            <a:r>
              <a:rPr lang="en-US" altLang="en-US" sz="2600" kern="0" dirty="0">
                <a:solidFill>
                  <a:prstClr val="black"/>
                </a:solidFill>
                <a:latin typeface="Arial"/>
              </a:rPr>
              <a:t>readiness and motivation to change (Would you like some information?)</a:t>
            </a:r>
          </a:p>
          <a:p>
            <a:pPr marL="486524" indent="-486524" defTabSz="864931" eaLnBrk="0" fontAlgn="base" hangingPunct="0">
              <a:spcBef>
                <a:spcPct val="20000"/>
              </a:spcBef>
              <a:spcAft>
                <a:spcPct val="0"/>
              </a:spcAft>
              <a:buFont typeface="+mj-lt"/>
              <a:buAutoNum type="arabicPeriod"/>
              <a:defRPr/>
            </a:pPr>
            <a:r>
              <a:rPr lang="en-US" altLang="en-US" sz="2600" b="1" u="sng" kern="0" dirty="0">
                <a:solidFill>
                  <a:srgbClr val="FF0000"/>
                </a:solidFill>
                <a:latin typeface="Arial"/>
              </a:rPr>
              <a:t>A</a:t>
            </a:r>
            <a:r>
              <a:rPr lang="en-US" altLang="en-US" sz="2600" b="1" kern="0" dirty="0">
                <a:solidFill>
                  <a:srgbClr val="FF0000"/>
                </a:solidFill>
                <a:latin typeface="Arial"/>
              </a:rPr>
              <a:t>ssist</a:t>
            </a:r>
            <a:r>
              <a:rPr lang="en-US" altLang="en-US" sz="2600" kern="0" dirty="0">
                <a:solidFill>
                  <a:srgbClr val="FF0000"/>
                </a:solidFill>
                <a:latin typeface="Arial"/>
              </a:rPr>
              <a:t> </a:t>
            </a:r>
            <a:r>
              <a:rPr lang="en-US" altLang="en-US" sz="2600" kern="0" dirty="0">
                <a:solidFill>
                  <a:prstClr val="black"/>
                </a:solidFill>
                <a:latin typeface="Arial"/>
              </a:rPr>
              <a:t>by providing information and referrals (Alberta Quits)</a:t>
            </a:r>
          </a:p>
          <a:p>
            <a:pPr marL="486524" indent="-486524" defTabSz="864931" eaLnBrk="0" fontAlgn="base" hangingPunct="0">
              <a:spcBef>
                <a:spcPct val="20000"/>
              </a:spcBef>
              <a:spcAft>
                <a:spcPct val="0"/>
              </a:spcAft>
              <a:buFont typeface="+mj-lt"/>
              <a:buAutoNum type="arabicPeriod"/>
              <a:defRPr/>
            </a:pPr>
            <a:r>
              <a:rPr lang="en-US" altLang="en-US" sz="2600" b="1" u="sng" kern="0" dirty="0">
                <a:solidFill>
                  <a:srgbClr val="FF0000"/>
                </a:solidFill>
                <a:latin typeface="Arial"/>
              </a:rPr>
              <a:t>A</a:t>
            </a:r>
            <a:r>
              <a:rPr lang="en-US" altLang="en-US" sz="2600" b="1" kern="0" dirty="0">
                <a:solidFill>
                  <a:srgbClr val="FF0000"/>
                </a:solidFill>
                <a:latin typeface="Arial"/>
              </a:rPr>
              <a:t>rrange</a:t>
            </a:r>
            <a:r>
              <a:rPr lang="en-US" altLang="en-US" sz="2600" kern="0" dirty="0">
                <a:solidFill>
                  <a:srgbClr val="FF0000"/>
                </a:solidFill>
                <a:latin typeface="Arial"/>
              </a:rPr>
              <a:t> </a:t>
            </a:r>
            <a:r>
              <a:rPr lang="en-US" altLang="en-US" sz="2600" kern="0" dirty="0">
                <a:solidFill>
                  <a:prstClr val="black"/>
                </a:solidFill>
                <a:latin typeface="Arial"/>
              </a:rPr>
              <a:t>for follow up or additional support (next visit – ask how are you doing with tobacco reduction/cessation)</a:t>
            </a:r>
          </a:p>
          <a:p>
            <a:endParaRPr lang="en-CA" dirty="0" smtClean="0"/>
          </a:p>
          <a:p>
            <a:r>
              <a:rPr lang="en-CA" dirty="0" smtClean="0"/>
              <a:t>Highlighted / Bold A’s represent Vascular</a:t>
            </a:r>
            <a:r>
              <a:rPr lang="en-CA" baseline="0" dirty="0" smtClean="0"/>
              <a:t> Risk Reduction (VRR) </a:t>
            </a:r>
            <a:r>
              <a:rPr lang="en-CA" u="sng" baseline="0" dirty="0" smtClean="0"/>
              <a:t>Key</a:t>
            </a:r>
            <a:r>
              <a:rPr lang="en-CA" u="sng" dirty="0" smtClean="0"/>
              <a:t> priority</a:t>
            </a:r>
            <a:r>
              <a:rPr lang="en-CA" u="sng" baseline="0" dirty="0" smtClean="0"/>
              <a:t> messages</a:t>
            </a:r>
            <a:r>
              <a:rPr lang="en-CA" baseline="0" dirty="0" smtClean="0"/>
              <a:t>: </a:t>
            </a:r>
            <a:endParaRPr lang="en-CA" dirty="0" smtClean="0"/>
          </a:p>
          <a:p>
            <a:r>
              <a:rPr lang="en-CA" dirty="0" smtClean="0"/>
              <a:t>	1. Ask every single patient about their smoking status </a:t>
            </a:r>
          </a:p>
          <a:p>
            <a:r>
              <a:rPr lang="en-CA" dirty="0" smtClean="0"/>
              <a:t>	2. Assist with providing information regarding available resources</a:t>
            </a:r>
            <a:r>
              <a:rPr lang="en-CA" baseline="0" dirty="0" smtClean="0"/>
              <a:t> and referral</a:t>
            </a:r>
            <a:r>
              <a:rPr lang="en-CA" dirty="0" smtClean="0"/>
              <a:t> to tobacco cessation programs for long term follow up support</a:t>
            </a:r>
            <a:endParaRPr lang="en-US" dirty="0" smtClean="0"/>
          </a:p>
        </p:txBody>
      </p:sp>
      <p:sp>
        <p:nvSpPr>
          <p:cNvPr id="37892" name="Slide Number Placeholder 3"/>
          <p:cNvSpPr>
            <a:spLocks noGrp="1"/>
          </p:cNvSpPr>
          <p:nvPr>
            <p:ph type="sldNum" sz="quarter" idx="5"/>
          </p:nvPr>
        </p:nvSpPr>
        <p:spPr>
          <a:noFill/>
        </p:spPr>
        <p:txBody>
          <a:bodyPr/>
          <a:lstStyle/>
          <a:p>
            <a:fld id="{E8002D49-18E0-4162-AB54-D9DF56201413}" type="slidenum">
              <a:rPr lang="en-CA" smtClean="0">
                <a:solidFill>
                  <a:prstClr val="black"/>
                </a:solidFill>
              </a:rPr>
              <a:pPr/>
              <a:t>12</a:t>
            </a:fld>
            <a:endParaRPr lang="en-CA" dirty="0" smtClean="0">
              <a:solidFill>
                <a:prstClr val="black"/>
              </a:solidFill>
            </a:endParaRPr>
          </a:p>
        </p:txBody>
      </p:sp>
    </p:spTree>
    <p:extLst>
      <p:ext uri="{BB962C8B-B14F-4D97-AF65-F5344CB8AC3E}">
        <p14:creationId xmlns:p14="http://schemas.microsoft.com/office/powerpoint/2010/main" val="41098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CA" b="1" dirty="0" smtClean="0"/>
              <a:t>AHS Tobacco</a:t>
            </a:r>
            <a:r>
              <a:rPr lang="en-CA" b="1" baseline="0" dirty="0" smtClean="0"/>
              <a:t> Cessation Resources</a:t>
            </a:r>
          </a:p>
          <a:p>
            <a:r>
              <a:rPr lang="en-CA" dirty="0" smtClean="0"/>
              <a:t>AHS has training resources for healthcare professionals</a:t>
            </a:r>
            <a:r>
              <a:rPr lang="en-CA" baseline="0" dirty="0" smtClean="0"/>
              <a:t> which are available on line and in person.</a:t>
            </a:r>
            <a:r>
              <a:rPr lang="en-CA" dirty="0" smtClean="0"/>
              <a:t> </a:t>
            </a:r>
          </a:p>
          <a:p>
            <a:r>
              <a:rPr lang="en-CA" u="sng" dirty="0" smtClean="0"/>
              <a:t>Tobacco Free Future - Online Training </a:t>
            </a:r>
            <a:r>
              <a:rPr lang="en-CA" dirty="0" smtClean="0"/>
              <a:t>(1 hour)</a:t>
            </a:r>
          </a:p>
          <a:p>
            <a:r>
              <a:rPr lang="en-CA" dirty="0" smtClean="0"/>
              <a:t>Provides participants with the foundational</a:t>
            </a:r>
            <a:r>
              <a:rPr lang="en-CA" baseline="0" dirty="0" smtClean="0"/>
              <a:t> </a:t>
            </a:r>
            <a:r>
              <a:rPr lang="en-CA" dirty="0" smtClean="0"/>
              <a:t>knowledge and tools needed to address tobacco</a:t>
            </a:r>
            <a:r>
              <a:rPr lang="en-CA" baseline="0" dirty="0" smtClean="0"/>
              <a:t> </a:t>
            </a:r>
            <a:r>
              <a:rPr lang="en-CA" dirty="0" smtClean="0"/>
              <a:t>dependence and nicotine addiction in healthcare</a:t>
            </a:r>
            <a:r>
              <a:rPr lang="en-CA" baseline="0" dirty="0" smtClean="0"/>
              <a:t> </a:t>
            </a:r>
            <a:r>
              <a:rPr lang="en-CA" dirty="0" smtClean="0"/>
              <a:t>settings.</a:t>
            </a:r>
          </a:p>
          <a:p>
            <a:r>
              <a:rPr lang="en-CA" u="sng" dirty="0" smtClean="0"/>
              <a:t>TRAC Program</a:t>
            </a:r>
            <a:r>
              <a:rPr lang="en-CA" dirty="0" smtClean="0"/>
              <a:t> (2 day training)</a:t>
            </a:r>
          </a:p>
          <a:p>
            <a:r>
              <a:rPr lang="en-CA" dirty="0" smtClean="0"/>
              <a:t>Developed by tobacco reduction experts to provide</a:t>
            </a:r>
            <a:r>
              <a:rPr lang="en-CA" baseline="0" dirty="0" smtClean="0"/>
              <a:t> </a:t>
            </a:r>
            <a:r>
              <a:rPr lang="en-CA" dirty="0" smtClean="0"/>
              <a:t>health professionals with the skills and tools they</a:t>
            </a:r>
            <a:r>
              <a:rPr lang="en-CA" baseline="0" dirty="0" smtClean="0"/>
              <a:t> </a:t>
            </a:r>
            <a:r>
              <a:rPr lang="en-CA" dirty="0" smtClean="0"/>
              <a:t>need to talk effectively with their patients and clients</a:t>
            </a:r>
            <a:r>
              <a:rPr lang="en-CA" baseline="0" dirty="0" smtClean="0"/>
              <a:t> </a:t>
            </a:r>
            <a:r>
              <a:rPr lang="en-CA" dirty="0" smtClean="0"/>
              <a:t>about quitting.</a:t>
            </a:r>
          </a:p>
          <a:p>
            <a:r>
              <a:rPr lang="en-CA" dirty="0" smtClean="0"/>
              <a:t>Telephone:</a:t>
            </a:r>
            <a:r>
              <a:rPr lang="en-CA" baseline="0" dirty="0" smtClean="0"/>
              <a:t> </a:t>
            </a:r>
            <a:r>
              <a:rPr lang="en-CA" dirty="0" smtClean="0"/>
              <a:t>1-780-422-1350</a:t>
            </a:r>
            <a:r>
              <a:rPr lang="en-CA" baseline="0" dirty="0" smtClean="0"/>
              <a:t>                    </a:t>
            </a:r>
            <a:r>
              <a:rPr lang="en-CA" dirty="0" smtClean="0"/>
              <a:t>E-mail</a:t>
            </a:r>
            <a:r>
              <a:rPr lang="en-CA" baseline="0" dirty="0" smtClean="0"/>
              <a:t>:  </a:t>
            </a:r>
            <a:r>
              <a:rPr lang="en-CA" dirty="0" smtClean="0"/>
              <a:t>tru@albertahealthservices.ca</a:t>
            </a:r>
          </a:p>
          <a:p>
            <a:endParaRPr lang="en-CA" dirty="0" smtClean="0"/>
          </a:p>
          <a:p>
            <a:r>
              <a:rPr lang="en-CA" dirty="0" smtClean="0"/>
              <a:t>Tools online: www.albertaquits.ca</a:t>
            </a:r>
          </a:p>
          <a:p>
            <a:r>
              <a:rPr lang="en-CA" dirty="0" smtClean="0"/>
              <a:t>Examples of resources:</a:t>
            </a:r>
          </a:p>
          <a:p>
            <a:pPr marL="162175" indent="-162175">
              <a:buFont typeface="Arial" panose="020B0604020202020204" pitchFamily="34" charset="0"/>
              <a:buChar char="•"/>
            </a:pPr>
            <a:r>
              <a:rPr lang="en-CA" dirty="0" smtClean="0"/>
              <a:t>Double-sided laminated card with the Five A's (Ask, Advise, Assess, Assist, Arrange) of the Tobacco Free Futures Brief Tobacco Intervention on one side and information on nicotine withdrawal symptoms on the other side. Slot in card allows for attachment to lanyard</a:t>
            </a:r>
          </a:p>
          <a:p>
            <a:pPr marL="162175" indent="-162175">
              <a:buFont typeface="Arial" panose="020B0604020202020204" pitchFamily="34" charset="0"/>
              <a:buChar char="•"/>
            </a:pPr>
            <a:r>
              <a:rPr lang="en-CA" dirty="0" smtClean="0"/>
              <a:t>Tobacco cessation</a:t>
            </a:r>
            <a:r>
              <a:rPr lang="en-CA" baseline="0" dirty="0" smtClean="0"/>
              <a:t> toolkit also located on the Cardiovascular Health and Stroke SCN Website: www.albertahealthservices.ca/10585.asp</a:t>
            </a:r>
          </a:p>
          <a:p>
            <a:pPr marL="162175" indent="-162175">
              <a:buFont typeface="Arial" panose="020B0604020202020204" pitchFamily="34" charset="0"/>
              <a:buChar char="•"/>
            </a:pPr>
            <a:r>
              <a:rPr lang="en-CA" baseline="0" dirty="0" smtClean="0"/>
              <a:t>Tobacco cessation kits</a:t>
            </a:r>
          </a:p>
          <a:p>
            <a:pPr marL="162175" indent="-162175">
              <a:buFont typeface="Arial" panose="020B0604020202020204" pitchFamily="34" charset="0"/>
              <a:buChar char="•"/>
            </a:pPr>
            <a:r>
              <a:rPr lang="en-CA" baseline="0" dirty="0" smtClean="0"/>
              <a:t>Tobacco Free Futures Guidelines  </a:t>
            </a:r>
            <a:endParaRPr lang="en-CA" dirty="0" smtClean="0"/>
          </a:p>
          <a:p>
            <a:endParaRPr lang="en-CA" dirty="0" smtClean="0"/>
          </a:p>
          <a:p>
            <a:endParaRPr lang="en-US" dirty="0" smtClean="0"/>
          </a:p>
        </p:txBody>
      </p:sp>
      <p:sp>
        <p:nvSpPr>
          <p:cNvPr id="39940" name="Slide Number Placeholder 3"/>
          <p:cNvSpPr>
            <a:spLocks noGrp="1"/>
          </p:cNvSpPr>
          <p:nvPr>
            <p:ph type="sldNum" sz="quarter" idx="5"/>
          </p:nvPr>
        </p:nvSpPr>
        <p:spPr>
          <a:noFill/>
        </p:spPr>
        <p:txBody>
          <a:bodyPr/>
          <a:lstStyle/>
          <a:p>
            <a:fld id="{03267F58-C5E7-40DA-A803-1931D18CA1A0}" type="slidenum">
              <a:rPr lang="en-CA" smtClean="0">
                <a:solidFill>
                  <a:prstClr val="black"/>
                </a:solidFill>
              </a:rPr>
              <a:pPr/>
              <a:t>13</a:t>
            </a:fld>
            <a:endParaRPr lang="en-CA" dirty="0" smtClean="0">
              <a:solidFill>
                <a:prstClr val="black"/>
              </a:solidFill>
            </a:endParaRPr>
          </a:p>
        </p:txBody>
      </p:sp>
    </p:spTree>
    <p:extLst>
      <p:ext uri="{BB962C8B-B14F-4D97-AF65-F5344CB8AC3E}">
        <p14:creationId xmlns:p14="http://schemas.microsoft.com/office/powerpoint/2010/main" val="232831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CA" b="1" dirty="0" smtClean="0"/>
              <a:t>Tobacco Cessation Resources</a:t>
            </a:r>
          </a:p>
          <a:p>
            <a:r>
              <a:rPr lang="en-CA" dirty="0" smtClean="0"/>
              <a:t>There are also numerous</a:t>
            </a:r>
            <a:r>
              <a:rPr lang="en-CA" baseline="0" dirty="0" smtClean="0"/>
              <a:t> provincial </a:t>
            </a:r>
            <a:r>
              <a:rPr lang="en-CA" dirty="0" smtClean="0"/>
              <a:t>resources available to support patients in their quitting efforts.  </a:t>
            </a:r>
          </a:p>
          <a:p>
            <a:r>
              <a:rPr lang="en-CA" dirty="0" smtClean="0"/>
              <a:t>Many local Primary Care</a:t>
            </a:r>
            <a:r>
              <a:rPr lang="en-CA" baseline="0" dirty="0" smtClean="0"/>
              <a:t> Networks and communities also provide resources and support.  It is important to know those resources available in your local area.</a:t>
            </a:r>
            <a:endParaRPr lang="en-CA" dirty="0" smtClean="0"/>
          </a:p>
        </p:txBody>
      </p:sp>
      <p:sp>
        <p:nvSpPr>
          <p:cNvPr id="40964" name="Slide Number Placeholder 3"/>
          <p:cNvSpPr>
            <a:spLocks noGrp="1"/>
          </p:cNvSpPr>
          <p:nvPr>
            <p:ph type="sldNum" sz="quarter" idx="5"/>
          </p:nvPr>
        </p:nvSpPr>
        <p:spPr>
          <a:noFill/>
        </p:spPr>
        <p:txBody>
          <a:bodyPr/>
          <a:lstStyle/>
          <a:p>
            <a:fld id="{1A75D9E3-779A-45D5-9124-B7C39AED0BC6}" type="slidenum">
              <a:rPr lang="en-CA" smtClean="0">
                <a:solidFill>
                  <a:prstClr val="black"/>
                </a:solidFill>
              </a:rPr>
              <a:pPr/>
              <a:t>14</a:t>
            </a:fld>
            <a:endParaRPr lang="en-CA" dirty="0" smtClean="0">
              <a:solidFill>
                <a:prstClr val="black"/>
              </a:solidFill>
            </a:endParaRPr>
          </a:p>
        </p:txBody>
      </p:sp>
    </p:spTree>
    <p:extLst>
      <p:ext uri="{BB962C8B-B14F-4D97-AF65-F5344CB8AC3E}">
        <p14:creationId xmlns:p14="http://schemas.microsoft.com/office/powerpoint/2010/main" val="300271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CA" b="1" dirty="0" smtClean="0"/>
              <a:t>Modifiable Risk Factors: Physical Inactivity</a:t>
            </a:r>
          </a:p>
          <a:p>
            <a:r>
              <a:rPr lang="en-CA" dirty="0" smtClean="0"/>
              <a:t>Harsh, but true.  Although is doesn’t have to be an hour everyday,</a:t>
            </a:r>
            <a:r>
              <a:rPr lang="en-CA" baseline="0" dirty="0" smtClean="0"/>
              <a:t> according to the latest recommendations, physical activity is a key component of a healthy lifestyle which can decrease vascular risk and prevent vascular disease.    </a:t>
            </a:r>
            <a:endParaRPr lang="en-US" dirty="0" smtClean="0"/>
          </a:p>
        </p:txBody>
      </p:sp>
      <p:sp>
        <p:nvSpPr>
          <p:cNvPr id="41988" name="Slide Number Placeholder 3"/>
          <p:cNvSpPr>
            <a:spLocks noGrp="1"/>
          </p:cNvSpPr>
          <p:nvPr>
            <p:ph type="sldNum" sz="quarter" idx="5"/>
          </p:nvPr>
        </p:nvSpPr>
        <p:spPr>
          <a:noFill/>
        </p:spPr>
        <p:txBody>
          <a:bodyPr/>
          <a:lstStyle/>
          <a:p>
            <a:fld id="{605514AD-ADA6-4793-A4BA-46B608DD2B94}" type="slidenum">
              <a:rPr lang="en-CA" smtClean="0">
                <a:solidFill>
                  <a:prstClr val="black"/>
                </a:solidFill>
              </a:rPr>
              <a:pPr/>
              <a:t>15</a:t>
            </a:fld>
            <a:endParaRPr lang="en-CA" dirty="0" smtClean="0">
              <a:solidFill>
                <a:prstClr val="black"/>
              </a:solidFill>
            </a:endParaRPr>
          </a:p>
        </p:txBody>
      </p:sp>
    </p:spTree>
    <p:extLst>
      <p:ext uri="{BB962C8B-B14F-4D97-AF65-F5344CB8AC3E}">
        <p14:creationId xmlns:p14="http://schemas.microsoft.com/office/powerpoint/2010/main" val="3636866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CA" b="1" dirty="0" smtClean="0"/>
              <a:t>Benefits of Physical Activity:</a:t>
            </a:r>
          </a:p>
          <a:p>
            <a:r>
              <a:rPr lang="en-CA" dirty="0" smtClean="0"/>
              <a:t>Not just physical.  Physical activity can affects individuals on cellular, physiological, mental, emotional and cognitive levels.  </a:t>
            </a:r>
          </a:p>
          <a:p>
            <a:endParaRPr lang="en-CA" dirty="0" smtClean="0"/>
          </a:p>
          <a:p>
            <a:r>
              <a:rPr lang="en-US" dirty="0" smtClean="0"/>
              <a:t>Tremblay MS, Warburton DE, Janssen I, Paterson DH, Latimer AE, Rhodes RE, Kho ME, Hicks A, LeBlanc AG, Zehr L: New Canadian physical activity guidelines. Applied Physiology, Nutrition, and Metabolism 2011;36:36-46.</a:t>
            </a:r>
          </a:p>
          <a:p>
            <a:endParaRPr lang="en-US" dirty="0" smtClean="0"/>
          </a:p>
        </p:txBody>
      </p:sp>
      <p:sp>
        <p:nvSpPr>
          <p:cNvPr id="43012" name="Slide Number Placeholder 3"/>
          <p:cNvSpPr>
            <a:spLocks noGrp="1"/>
          </p:cNvSpPr>
          <p:nvPr>
            <p:ph type="sldNum" sz="quarter" idx="5"/>
          </p:nvPr>
        </p:nvSpPr>
        <p:spPr>
          <a:noFill/>
        </p:spPr>
        <p:txBody>
          <a:bodyPr/>
          <a:lstStyle/>
          <a:p>
            <a:fld id="{BBF7B537-D543-4B69-8BC0-6C701C6A86C1}" type="slidenum">
              <a:rPr lang="en-CA" smtClean="0">
                <a:solidFill>
                  <a:prstClr val="black"/>
                </a:solidFill>
              </a:rPr>
              <a:pPr/>
              <a:t>16</a:t>
            </a:fld>
            <a:endParaRPr lang="en-CA" dirty="0" smtClean="0">
              <a:solidFill>
                <a:prstClr val="black"/>
              </a:solidFill>
            </a:endParaRPr>
          </a:p>
        </p:txBody>
      </p:sp>
    </p:spTree>
    <p:extLst>
      <p:ext uri="{BB962C8B-B14F-4D97-AF65-F5344CB8AC3E}">
        <p14:creationId xmlns:p14="http://schemas.microsoft.com/office/powerpoint/2010/main" val="938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CA" b="1" dirty="0" smtClean="0"/>
              <a:t>Physical Activity Recommendations:</a:t>
            </a:r>
          </a:p>
          <a:p>
            <a:r>
              <a:rPr lang="en-CA" b="0" dirty="0" smtClean="0"/>
              <a:t>From</a:t>
            </a:r>
            <a:r>
              <a:rPr lang="en-CA" b="0" baseline="0" dirty="0" smtClean="0"/>
              <a:t> the 2014 update of the Canadian Cardiovascular Harmonized National Guidelines Endeavour (C-CHANGE) which adopted the New Canadian physical activity guidelines.</a:t>
            </a:r>
            <a:endParaRPr lang="en-CA" b="0" dirty="0" smtClean="0"/>
          </a:p>
          <a:p>
            <a:endParaRPr lang="en-CA" b="0" dirty="0" smtClean="0"/>
          </a:p>
          <a:p>
            <a:r>
              <a:rPr lang="en-CA" b="0" dirty="0" smtClean="0"/>
              <a:t>Tobe SW, Stone JA, Walker KM, et al. Canadian cardiovascular harmonized national guidelines endeavour (C-CHANGE):</a:t>
            </a:r>
            <a:r>
              <a:rPr lang="en-CA" b="0" baseline="0" dirty="0" smtClean="0"/>
              <a:t> 2014 update. </a:t>
            </a:r>
            <a:r>
              <a:rPr lang="en-CA" b="0" dirty="0" smtClean="0"/>
              <a:t>CMAJ 2014;186(17):E1299-1305.</a:t>
            </a:r>
          </a:p>
          <a:p>
            <a:endParaRPr lang="en-CA" b="0" dirty="0" smtClean="0"/>
          </a:p>
          <a:p>
            <a:r>
              <a:rPr lang="en-CA" b="0" dirty="0" smtClean="0"/>
              <a:t>Tremblay MS, Warburton DE, Janssen I, Paterson DH, Latimer AE,</a:t>
            </a:r>
            <a:r>
              <a:rPr lang="en-CA" b="0" baseline="0" dirty="0" smtClean="0"/>
              <a:t> </a:t>
            </a:r>
            <a:r>
              <a:rPr lang="en-CA" b="0" dirty="0" smtClean="0"/>
              <a:t>Rhodes RE, Kho ME, Hicks A, LeBlanc AG, Zehr L: New Canadian physical</a:t>
            </a:r>
            <a:r>
              <a:rPr lang="en-CA" b="0" baseline="0" dirty="0" smtClean="0"/>
              <a:t> </a:t>
            </a:r>
            <a:r>
              <a:rPr lang="en-CA" b="0" dirty="0" smtClean="0"/>
              <a:t>activity guidelines. Applied Physiology, Nutrition, and Metabolism</a:t>
            </a:r>
            <a:r>
              <a:rPr lang="en-CA" b="0" baseline="0" dirty="0" smtClean="0"/>
              <a:t> </a:t>
            </a:r>
            <a:r>
              <a:rPr lang="en-CA" b="0" dirty="0" smtClean="0"/>
              <a:t>2011;36:36-46.</a:t>
            </a:r>
          </a:p>
          <a:p>
            <a:endParaRPr lang="en-CA" dirty="0" smtClean="0"/>
          </a:p>
          <a:p>
            <a:r>
              <a:rPr lang="en-CA" baseline="0" dirty="0" smtClean="0"/>
              <a:t>Stretching/flexibility exercises and balance activities have also been identified as beneficial. </a:t>
            </a:r>
            <a:endParaRPr lang="en-CA" dirty="0" smtClean="0"/>
          </a:p>
          <a:p>
            <a:endParaRPr lang="en-US" dirty="0" smtClean="0"/>
          </a:p>
        </p:txBody>
      </p:sp>
      <p:sp>
        <p:nvSpPr>
          <p:cNvPr id="44036" name="Slide Number Placeholder 3"/>
          <p:cNvSpPr>
            <a:spLocks noGrp="1"/>
          </p:cNvSpPr>
          <p:nvPr>
            <p:ph type="sldNum" sz="quarter" idx="5"/>
          </p:nvPr>
        </p:nvSpPr>
        <p:spPr>
          <a:noFill/>
        </p:spPr>
        <p:txBody>
          <a:bodyPr/>
          <a:lstStyle/>
          <a:p>
            <a:fld id="{E8360D46-052E-49B8-B818-DBFD212697EA}" type="slidenum">
              <a:rPr lang="en-CA" smtClean="0">
                <a:solidFill>
                  <a:prstClr val="black"/>
                </a:solidFill>
              </a:rPr>
              <a:pPr/>
              <a:t>17</a:t>
            </a:fld>
            <a:endParaRPr lang="en-CA" dirty="0" smtClean="0">
              <a:solidFill>
                <a:prstClr val="black"/>
              </a:solidFill>
            </a:endParaRPr>
          </a:p>
        </p:txBody>
      </p:sp>
    </p:spTree>
    <p:extLst>
      <p:ext uri="{BB962C8B-B14F-4D97-AF65-F5344CB8AC3E}">
        <p14:creationId xmlns:p14="http://schemas.microsoft.com/office/powerpoint/2010/main" val="159836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CA" b="1" dirty="0" smtClean="0"/>
              <a:t>Physical Activity Intensity (examples):</a:t>
            </a:r>
          </a:p>
          <a:p>
            <a:r>
              <a:rPr lang="en-CA" b="0" dirty="0" smtClean="0"/>
              <a:t>To achieve health benefits, adults aged 18-64 years should accumulate at least 150 minutes of moderate- to vigorous-intensity aerobic physical activity per week, in bouts of 10 minutes or more.  Examples of these types of activities are described.</a:t>
            </a:r>
            <a:r>
              <a:rPr lang="en-CA" b="0" baseline="0" dirty="0" smtClean="0"/>
              <a:t>  Encourage participants to identify those activities they enjoy and would like to incorporate into their lifestyle.</a:t>
            </a:r>
            <a:endParaRPr lang="en-CA" b="0" dirty="0" smtClean="0"/>
          </a:p>
          <a:p>
            <a:endParaRPr lang="en-CA" b="0" dirty="0" smtClean="0"/>
          </a:p>
        </p:txBody>
      </p:sp>
      <p:sp>
        <p:nvSpPr>
          <p:cNvPr id="45060" name="Slide Number Placeholder 3"/>
          <p:cNvSpPr>
            <a:spLocks noGrp="1"/>
          </p:cNvSpPr>
          <p:nvPr>
            <p:ph type="sldNum" sz="quarter" idx="5"/>
          </p:nvPr>
        </p:nvSpPr>
        <p:spPr>
          <a:noFill/>
        </p:spPr>
        <p:txBody>
          <a:bodyPr/>
          <a:lstStyle/>
          <a:p>
            <a:fld id="{E99F6D5E-037C-4B94-B41C-3770F213DE33}" type="slidenum">
              <a:rPr lang="en-CA" smtClean="0">
                <a:solidFill>
                  <a:prstClr val="black"/>
                </a:solidFill>
              </a:rPr>
              <a:pPr/>
              <a:t>18</a:t>
            </a:fld>
            <a:endParaRPr lang="en-CA" dirty="0" smtClean="0">
              <a:solidFill>
                <a:prstClr val="black"/>
              </a:solidFill>
            </a:endParaRPr>
          </a:p>
        </p:txBody>
      </p:sp>
    </p:spTree>
    <p:extLst>
      <p:ext uri="{BB962C8B-B14F-4D97-AF65-F5344CB8AC3E}">
        <p14:creationId xmlns:p14="http://schemas.microsoft.com/office/powerpoint/2010/main" val="41378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Physical Activity</a:t>
            </a:r>
            <a:r>
              <a:rPr lang="en-CA" b="1" baseline="0" dirty="0" smtClean="0"/>
              <a:t> Considerations:</a:t>
            </a:r>
          </a:p>
          <a:p>
            <a:r>
              <a:rPr lang="en-CA" dirty="0" smtClean="0"/>
              <a:t>Start thinking of physical activity as</a:t>
            </a:r>
            <a:r>
              <a:rPr lang="en-CA" baseline="0" dirty="0" smtClean="0"/>
              <a:t> a Vital Sign </a:t>
            </a:r>
          </a:p>
          <a:p>
            <a:r>
              <a:rPr lang="en-CA" baseline="0" dirty="0" smtClean="0"/>
              <a:t>Ask every patient what their current activity level is</a:t>
            </a:r>
          </a:p>
          <a:p>
            <a:endParaRPr lang="en-CA" baseline="0" dirty="0" smtClean="0"/>
          </a:p>
          <a:p>
            <a:r>
              <a:rPr lang="en-CA" baseline="0" dirty="0" smtClean="0"/>
              <a:t>Talk about the “Prescription for Healthy Living” with patients.  Promote use of the prescription within clinical practice.</a:t>
            </a:r>
          </a:p>
          <a:p>
            <a:r>
              <a:rPr lang="en-CA" baseline="0" dirty="0" smtClean="0"/>
              <a:t>For those who want to become more physically active, assess, ask goals and develop a plan</a:t>
            </a:r>
            <a:endParaRPr lang="en-US" dirty="0"/>
          </a:p>
        </p:txBody>
      </p:sp>
      <p:sp>
        <p:nvSpPr>
          <p:cNvPr id="4" name="Slide Number Placeholder 3"/>
          <p:cNvSpPr>
            <a:spLocks noGrp="1"/>
          </p:cNvSpPr>
          <p:nvPr>
            <p:ph type="sldNum" sz="quarter" idx="10"/>
          </p:nvPr>
        </p:nvSpPr>
        <p:spPr/>
        <p:txBody>
          <a:bodyPr/>
          <a:lstStyle/>
          <a:p>
            <a:pPr>
              <a:defRPr/>
            </a:pPr>
            <a:fld id="{C59BA186-B965-41A1-99A1-45A09148F7AD}"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181366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a:t>
            </a:r>
            <a:r>
              <a:rPr lang="en-CA" b="1" dirty="0" smtClean="0"/>
              <a:t>Welcome and Introduction</a:t>
            </a:r>
          </a:p>
          <a:p>
            <a:r>
              <a:rPr lang="en-CA" i="1" baseline="0" dirty="0" smtClean="0"/>
              <a:t>The focus of this presentation is on including  and promoting healthy lifestyle behaviour strategies within  the clinician’s everyday practice.   </a:t>
            </a:r>
          </a:p>
          <a:p>
            <a:endParaRPr lang="en-US" i="1" baseline="0" dirty="0" smtClean="0"/>
          </a:p>
          <a:p>
            <a:r>
              <a:rPr lang="en-CA" dirty="0" smtClean="0"/>
              <a:t>Cardiovascular disease (CVD) is common in the general population, affecting the majority of adults past the age of 60 years. In 2012, CVD was estimated to result in 17.3 million deaths worldwide on an annual basis . CVD includes four major areas:</a:t>
            </a:r>
          </a:p>
          <a:p>
            <a:endParaRPr lang="en-CA" dirty="0" smtClean="0"/>
          </a:p>
          <a:p>
            <a:r>
              <a:rPr lang="en-CA" dirty="0" smtClean="0"/>
              <a:t>●Coronary heart disease (CHD), manifested by myocardial infarction (MI), angina pectoris, heart failure, and coronary death</a:t>
            </a:r>
          </a:p>
          <a:p>
            <a:r>
              <a:rPr lang="en-CA" dirty="0" smtClean="0"/>
              <a:t>●Cerebrovascular disease, manifested by stroke and transient ischemic attack</a:t>
            </a:r>
          </a:p>
          <a:p>
            <a:r>
              <a:rPr lang="en-CA" dirty="0" smtClean="0"/>
              <a:t>●Peripheral artery disease, manifested by intermittent claudication</a:t>
            </a:r>
          </a:p>
          <a:p>
            <a:r>
              <a:rPr lang="en-CA" dirty="0" smtClean="0"/>
              <a:t>●Aortic atherosclerosis and thoracic or abdominal aortic aneurysm</a:t>
            </a:r>
          </a:p>
          <a:p>
            <a:endParaRPr lang="en-US" dirty="0" smtClean="0"/>
          </a:p>
          <a:p>
            <a:r>
              <a:rPr lang="en-CA" dirty="0" smtClean="0"/>
              <a:t>AULaslett LJ, Alagona P Jr, Clark BA 3rd, Drozda JP Jr, Saldivar F, Wilson SR, Poe C, Hart M. The worldwide environment of cardiovascular disease: prevalence, diagnosis, therapy, and policy issues: a report from the American College of Cardiology.</a:t>
            </a:r>
            <a:r>
              <a:rPr lang="en-CA" baseline="0" dirty="0" smtClean="0"/>
              <a:t>  </a:t>
            </a:r>
            <a:r>
              <a:rPr lang="en-CA" dirty="0" smtClean="0"/>
              <a:t>SOJ Am Coll Cardiol. 2012;60(25 Suppl):S1.</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CA" b="1" dirty="0" smtClean="0"/>
              <a:t>Community Resources</a:t>
            </a:r>
          </a:p>
          <a:p>
            <a:r>
              <a:rPr lang="en-CA" b="0" dirty="0" smtClean="0"/>
              <a:t>All those considering initiating a vigorous exercise program</a:t>
            </a:r>
            <a:r>
              <a:rPr lang="en-CA" b="0" baseline="0" dirty="0" smtClean="0"/>
              <a:t> </a:t>
            </a:r>
            <a:r>
              <a:rPr lang="en-CA" b="0" dirty="0" smtClean="0"/>
              <a:t>are encouraged to consult their physician or health care</a:t>
            </a:r>
            <a:r>
              <a:rPr lang="en-CA" b="0" baseline="0" dirty="0" smtClean="0"/>
              <a:t> </a:t>
            </a:r>
            <a:r>
              <a:rPr lang="en-CA" b="0" dirty="0" smtClean="0"/>
              <a:t>team professionals.  </a:t>
            </a:r>
          </a:p>
          <a:p>
            <a:endParaRPr lang="en-CA" b="0" dirty="0" smtClean="0"/>
          </a:p>
          <a:p>
            <a:r>
              <a:rPr lang="en-CA" b="0" dirty="0" smtClean="0"/>
              <a:t>Tobe SW, Stone JA, Walker KM, et al. Canadian cardiovascular harmonized national guidelines endeavour (C-CHANGE): 2014 update. CMAJ 2014;186(17):E1299-1305.</a:t>
            </a:r>
          </a:p>
          <a:p>
            <a:endParaRPr lang="en-CA" b="0" dirty="0" smtClean="0"/>
          </a:p>
          <a:p>
            <a:r>
              <a:rPr lang="en-CA" b="0" dirty="0" smtClean="0"/>
              <a:t>Lau DC, Douketis JD, Morrison KM, Hramiak IM, Sharma AM, Ur E:</a:t>
            </a:r>
            <a:r>
              <a:rPr lang="en-CA" b="0" baseline="0" dirty="0" smtClean="0"/>
              <a:t> </a:t>
            </a:r>
            <a:r>
              <a:rPr lang="en-CA" b="0" dirty="0" smtClean="0"/>
              <a:t>2006 Canadian clinical practice guidelines on the management and</a:t>
            </a:r>
            <a:r>
              <a:rPr lang="en-CA" b="0" baseline="0" dirty="0" smtClean="0"/>
              <a:t> </a:t>
            </a:r>
            <a:r>
              <a:rPr lang="en-CA" b="0" dirty="0" smtClean="0"/>
              <a:t>prevention of obesity in adults and children [summary]. CMAJ 2007;176:S1-13. </a:t>
            </a:r>
          </a:p>
          <a:p>
            <a:endParaRPr lang="en-CA" b="0" dirty="0" smtClean="0"/>
          </a:p>
          <a:p>
            <a:r>
              <a:rPr lang="en-CA" b="0" dirty="0" smtClean="0"/>
              <a:t>Become aware of programs within your local community which support active living (Prescription</a:t>
            </a:r>
            <a:r>
              <a:rPr lang="en-CA" b="0" baseline="0" dirty="0" smtClean="0"/>
              <a:t> to Get Active, Grande Prairie Get Active, UWALK, etc.)</a:t>
            </a:r>
            <a:endParaRPr lang="en-CA" b="0" dirty="0" smtClean="0"/>
          </a:p>
        </p:txBody>
      </p:sp>
      <p:sp>
        <p:nvSpPr>
          <p:cNvPr id="46084" name="Slide Number Placeholder 3"/>
          <p:cNvSpPr>
            <a:spLocks noGrp="1"/>
          </p:cNvSpPr>
          <p:nvPr>
            <p:ph type="sldNum" sz="quarter" idx="5"/>
          </p:nvPr>
        </p:nvSpPr>
        <p:spPr>
          <a:noFill/>
        </p:spPr>
        <p:txBody>
          <a:bodyPr/>
          <a:lstStyle/>
          <a:p>
            <a:fld id="{151C9971-E890-4CF3-B698-D4D8095EBCFE}" type="slidenum">
              <a:rPr lang="en-CA" smtClean="0">
                <a:solidFill>
                  <a:prstClr val="black"/>
                </a:solidFill>
              </a:rPr>
              <a:pPr/>
              <a:t>21</a:t>
            </a:fld>
            <a:endParaRPr lang="en-CA" dirty="0" smtClean="0">
              <a:solidFill>
                <a:prstClr val="black"/>
              </a:solidFill>
            </a:endParaRPr>
          </a:p>
        </p:txBody>
      </p:sp>
    </p:spTree>
    <p:extLst>
      <p:ext uri="{BB962C8B-B14F-4D97-AF65-F5344CB8AC3E}">
        <p14:creationId xmlns:p14="http://schemas.microsoft.com/office/powerpoint/2010/main" val="4149917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CA" b="1" dirty="0" smtClean="0"/>
              <a:t>Poor Dietary Intake</a:t>
            </a:r>
          </a:p>
          <a:p>
            <a:r>
              <a:rPr lang="en-CA" dirty="0" smtClean="0"/>
              <a:t>A poor or inadequate diet can lead to many health problems. </a:t>
            </a:r>
          </a:p>
          <a:p>
            <a:r>
              <a:rPr lang="en-CA" dirty="0" smtClean="0"/>
              <a:t>In contrast, a healthy and balanced diet can prevent, manage or control most vascular</a:t>
            </a:r>
            <a:r>
              <a:rPr lang="en-CA" baseline="0" dirty="0" smtClean="0"/>
              <a:t> </a:t>
            </a:r>
            <a:r>
              <a:rPr lang="en-CA" dirty="0" smtClean="0"/>
              <a:t>diseases.</a:t>
            </a:r>
          </a:p>
          <a:p>
            <a:endParaRPr lang="en-CA" dirty="0" smtClean="0"/>
          </a:p>
          <a:p>
            <a:r>
              <a:rPr lang="en-CA" dirty="0" smtClean="0"/>
              <a:t>All individuals should be encouraged to adopt healthy eating habits to lower their risk of cardiovascular disease: </a:t>
            </a:r>
          </a:p>
          <a:p>
            <a:pPr marL="216233" indent="-216233">
              <a:buAutoNum type="arabicParenR"/>
            </a:pPr>
            <a:r>
              <a:rPr lang="en-CA" dirty="0" smtClean="0"/>
              <a:t>moderate energy (caloric) intake to achieve and maintain a healthy body weight; </a:t>
            </a:r>
          </a:p>
          <a:p>
            <a:pPr marL="216233" indent="-216233">
              <a:buAutoNum type="arabicParenR"/>
            </a:pPr>
            <a:r>
              <a:rPr lang="en-CA" dirty="0" smtClean="0"/>
              <a:t>emphasize a diet rich in vegetables,</a:t>
            </a:r>
            <a:r>
              <a:rPr lang="en-CA" baseline="0" dirty="0" smtClean="0"/>
              <a:t> </a:t>
            </a:r>
            <a:r>
              <a:rPr lang="en-CA" dirty="0" smtClean="0"/>
              <a:t>fruit, whole-grain cereals and polyunsaturated and monounsaturated oils, including omega-3 fatty acids particularly from</a:t>
            </a:r>
            <a:r>
              <a:rPr lang="en-CA" baseline="0" dirty="0" smtClean="0"/>
              <a:t> </a:t>
            </a:r>
            <a:r>
              <a:rPr lang="en-CA" dirty="0" smtClean="0"/>
              <a:t>fish; </a:t>
            </a:r>
          </a:p>
          <a:p>
            <a:pPr marL="216233" indent="-216233">
              <a:buAutoNum type="arabicParenR"/>
            </a:pPr>
            <a:r>
              <a:rPr lang="en-CA" dirty="0" smtClean="0"/>
              <a:t>avoid trans fats, limit saturated and total fats to &lt; 7% and &lt; 30% of daily total energy (caloric) intake, respectively;</a:t>
            </a:r>
          </a:p>
          <a:p>
            <a:r>
              <a:rPr lang="en-CA" dirty="0" smtClean="0"/>
              <a:t>4) increase daily fibre intake to &gt; 30 g; </a:t>
            </a:r>
          </a:p>
          <a:p>
            <a:r>
              <a:rPr lang="en-CA" dirty="0" smtClean="0"/>
              <a:t>5) limit cholesterol intake to 200 mg daily for individuals with dyslipidemia or at</a:t>
            </a:r>
            <a:r>
              <a:rPr lang="en-CA" baseline="0" dirty="0" smtClean="0"/>
              <a:t> </a:t>
            </a:r>
            <a:r>
              <a:rPr lang="en-CA" dirty="0" smtClean="0"/>
              <a:t>increased risk of cardiovascular disease.</a:t>
            </a:r>
          </a:p>
          <a:p>
            <a:endParaRPr lang="en-CA" dirty="0" smtClean="0"/>
          </a:p>
          <a:p>
            <a:r>
              <a:rPr lang="en-US" dirty="0" smtClean="0"/>
              <a:t>Anderson TJ, Gregoire J, Hegele RA, Couture P, Mancini GB, McPherson</a:t>
            </a:r>
            <a:r>
              <a:rPr lang="en-US" baseline="0" dirty="0" smtClean="0"/>
              <a:t> </a:t>
            </a:r>
            <a:r>
              <a:rPr lang="en-US" dirty="0" smtClean="0"/>
              <a:t>R, Francis GA, Poirier P, Lau DC, Grover S, Genest J, Jr., Carpentier AC, Dufour</a:t>
            </a:r>
            <a:r>
              <a:rPr lang="en-US" baseline="0" dirty="0" smtClean="0"/>
              <a:t> </a:t>
            </a:r>
            <a:r>
              <a:rPr lang="en-US" dirty="0" smtClean="0"/>
              <a:t>R, Gupta M, Ward R, Leiter LA, Lonn E, Ng DS, Pearson GJ, Yates GM, Stone JA,</a:t>
            </a:r>
            <a:r>
              <a:rPr lang="en-US" baseline="0" dirty="0" smtClean="0"/>
              <a:t> </a:t>
            </a:r>
            <a:r>
              <a:rPr lang="en-US" dirty="0" smtClean="0"/>
              <a:t>Ur E: 2012 update of the Canadian Cardiovascular Society guidelines for the</a:t>
            </a:r>
            <a:r>
              <a:rPr lang="en-US" baseline="0" dirty="0" smtClean="0"/>
              <a:t> </a:t>
            </a:r>
            <a:r>
              <a:rPr lang="en-US" dirty="0" smtClean="0"/>
              <a:t>diagnosis and treatment of dyslipidemia for the prevention of cardiovascular</a:t>
            </a:r>
            <a:r>
              <a:rPr lang="en-US" baseline="0" dirty="0" smtClean="0"/>
              <a:t> </a:t>
            </a:r>
            <a:r>
              <a:rPr lang="en-US" dirty="0" smtClean="0"/>
              <a:t>disease in the adult. Can J Cardiol 2013;29:151-167.</a:t>
            </a:r>
          </a:p>
        </p:txBody>
      </p:sp>
      <p:sp>
        <p:nvSpPr>
          <p:cNvPr id="47108" name="Slide Number Placeholder 3"/>
          <p:cNvSpPr>
            <a:spLocks noGrp="1"/>
          </p:cNvSpPr>
          <p:nvPr>
            <p:ph type="sldNum" sz="quarter" idx="5"/>
          </p:nvPr>
        </p:nvSpPr>
        <p:spPr>
          <a:noFill/>
        </p:spPr>
        <p:txBody>
          <a:bodyPr/>
          <a:lstStyle/>
          <a:p>
            <a:fld id="{4A2DBDC9-9C94-41E2-8845-D1A9DFB03FE3}" type="slidenum">
              <a:rPr lang="en-CA" smtClean="0">
                <a:solidFill>
                  <a:prstClr val="black"/>
                </a:solidFill>
              </a:rPr>
              <a:pPr/>
              <a:t>22</a:t>
            </a:fld>
            <a:endParaRPr lang="en-CA" dirty="0" smtClean="0">
              <a:solidFill>
                <a:prstClr val="black"/>
              </a:solidFill>
            </a:endParaRPr>
          </a:p>
        </p:txBody>
      </p:sp>
    </p:spTree>
    <p:extLst>
      <p:ext uri="{BB962C8B-B14F-4D97-AF65-F5344CB8AC3E}">
        <p14:creationId xmlns:p14="http://schemas.microsoft.com/office/powerpoint/2010/main" val="249873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b="1" dirty="0" smtClean="0"/>
              <a:t>Healthy Eating Recommendations</a:t>
            </a:r>
          </a:p>
          <a:p>
            <a:r>
              <a:rPr lang="en-CA" dirty="0" smtClean="0"/>
              <a:t>Key</a:t>
            </a:r>
            <a:r>
              <a:rPr lang="en-CA" baseline="0" dirty="0" smtClean="0"/>
              <a:t> </a:t>
            </a:r>
            <a:r>
              <a:rPr lang="en-CA" dirty="0" smtClean="0"/>
              <a:t>Healthy Eating Tips:</a:t>
            </a:r>
          </a:p>
          <a:p>
            <a:pPr marL="162175" indent="-162175">
              <a:buFont typeface="Arial" panose="020B0604020202020204" pitchFamily="34" charset="0"/>
              <a:buChar char="•"/>
            </a:pPr>
            <a:r>
              <a:rPr lang="en-CA" dirty="0" smtClean="0"/>
              <a:t>Buy fresh or frozen vegetables instead of canned or packaged with added sauces.</a:t>
            </a:r>
          </a:p>
          <a:p>
            <a:pPr marL="162175" indent="-162175">
              <a:buFont typeface="Arial" panose="020B0604020202020204" pitchFamily="34" charset="0"/>
              <a:buChar char="•"/>
            </a:pPr>
            <a:r>
              <a:rPr lang="en-CA" dirty="0" smtClean="0"/>
              <a:t>Choose low-sodium vegetable juices and soups.</a:t>
            </a:r>
          </a:p>
          <a:p>
            <a:pPr marL="162175" indent="-162175">
              <a:buFont typeface="Arial" panose="020B0604020202020204" pitchFamily="34" charset="0"/>
              <a:buChar char="•"/>
            </a:pPr>
            <a:r>
              <a:rPr lang="en-CA" dirty="0" smtClean="0"/>
              <a:t>Choose at least 3 higher fibre whole grain foods each day.</a:t>
            </a:r>
          </a:p>
          <a:p>
            <a:pPr marL="162175" indent="-162175">
              <a:buFont typeface="Arial" panose="020B0604020202020204" pitchFamily="34" charset="0"/>
              <a:buChar char="•"/>
            </a:pPr>
            <a:r>
              <a:rPr lang="en-CA" dirty="0" smtClean="0"/>
              <a:t>When buying breads, crackers, cereals, bakery products, desserts and snacks, choose products with higher fibre, lower fat and lower sodium.</a:t>
            </a:r>
          </a:p>
          <a:p>
            <a:pPr marL="162175" indent="-162175">
              <a:buFont typeface="Arial" panose="020B0604020202020204" pitchFamily="34" charset="0"/>
              <a:buChar char="•"/>
            </a:pPr>
            <a:r>
              <a:rPr lang="en-CA" dirty="0" smtClean="0"/>
              <a:t>Choose skim or 1% milk and yogurt more often than cheese.</a:t>
            </a:r>
          </a:p>
          <a:p>
            <a:pPr marL="162175" indent="-162175">
              <a:buFont typeface="Arial" panose="020B0604020202020204" pitchFamily="34" charset="0"/>
              <a:buChar char="•"/>
            </a:pPr>
            <a:r>
              <a:rPr lang="en-CA" dirty="0" smtClean="0"/>
              <a:t>Limit processed cheese slices and processed cheese spreads.</a:t>
            </a:r>
          </a:p>
          <a:p>
            <a:pPr marL="162175" indent="-162175">
              <a:buFont typeface="Arial" panose="020B0604020202020204" pitchFamily="34" charset="0"/>
              <a:buChar char="•"/>
            </a:pPr>
            <a:r>
              <a:rPr lang="en-CA" dirty="0" smtClean="0"/>
              <a:t>Have smaller portions of meats, fish (avoid fish high in mercury or deep-fried), and poultry.</a:t>
            </a:r>
          </a:p>
          <a:p>
            <a:pPr marL="162175" indent="-162175">
              <a:buFont typeface="Arial" panose="020B0604020202020204" pitchFamily="34" charset="0"/>
              <a:buChar char="•"/>
            </a:pPr>
            <a:r>
              <a:rPr lang="en-CA" dirty="0" smtClean="0"/>
              <a:t>Eat a small handful of unsalted nuts and seeds several times a week.</a:t>
            </a:r>
          </a:p>
          <a:p>
            <a:pPr marL="162175" indent="-162175">
              <a:buFont typeface="Arial" panose="020B0604020202020204" pitchFamily="34" charset="0"/>
              <a:buChar char="•"/>
            </a:pPr>
            <a:r>
              <a:rPr lang="en-CA" dirty="0" smtClean="0"/>
              <a:t>Limit processed, cured, smoked or deli meats.</a:t>
            </a:r>
          </a:p>
          <a:p>
            <a:pPr marL="162175" indent="-162175">
              <a:buFont typeface="Arial" panose="020B0604020202020204" pitchFamily="34" charset="0"/>
              <a:buChar char="•"/>
            </a:pPr>
            <a:r>
              <a:rPr lang="en-CA" dirty="0" smtClean="0"/>
              <a:t>Check food labels and choose sweets and snack foods with the lowest amount of sodium and saturated or trans fat.</a:t>
            </a:r>
          </a:p>
          <a:p>
            <a:endParaRPr lang="en-CA" dirty="0" smtClean="0"/>
          </a:p>
          <a:p>
            <a:r>
              <a:rPr lang="en-CA" dirty="0" smtClean="0"/>
              <a:t>DASH Diet: The DASH (Dietary Approach to Stop Hypertension) Diet is similar to Canada’s Food Guide and has been shown to improve blood pressure. The DASH Diet emphasizes eating plenty of vegetables and fruit, low-fat milk products, whole grains, lean meats, fish, legumes (dried beans) and nuts and limits sodium to 1500 - 2300mg each day.</a:t>
            </a:r>
          </a:p>
          <a:p>
            <a:endParaRPr lang="en-CA" dirty="0" smtClean="0"/>
          </a:p>
          <a:p>
            <a:r>
              <a:rPr lang="en-CA" dirty="0" smtClean="0"/>
              <a:t> An optimal dietary plan for achieving healthy body weight and dietary counseling for adults should be developed with</a:t>
            </a:r>
            <a:r>
              <a:rPr lang="en-CA" baseline="0" dirty="0" smtClean="0"/>
              <a:t> </a:t>
            </a:r>
            <a:r>
              <a:rPr lang="en-CA" dirty="0" smtClean="0"/>
              <a:t>a qualified and experienced health professional (preferably</a:t>
            </a:r>
          </a:p>
          <a:p>
            <a:r>
              <a:rPr lang="en-CA" dirty="0" smtClean="0"/>
              <a:t>a registered dietitian) together with the individual and family</a:t>
            </a:r>
            <a:r>
              <a:rPr lang="en-CA" baseline="0" dirty="0" smtClean="0"/>
              <a:t> </a:t>
            </a:r>
            <a:r>
              <a:rPr lang="en-CA" dirty="0" smtClean="0"/>
              <a:t>to meet their needs.</a:t>
            </a:r>
          </a:p>
          <a:p>
            <a:endParaRPr lang="en-CA" dirty="0" smtClean="0"/>
          </a:p>
          <a:p>
            <a:r>
              <a:rPr lang="en-CA" dirty="0" smtClean="0"/>
              <a:t>Lau DC, Douketis JD, Morrison KM, Hramiak IM, Sharma AM, Ur E:</a:t>
            </a:r>
            <a:r>
              <a:rPr lang="en-CA" baseline="0" dirty="0" smtClean="0"/>
              <a:t> </a:t>
            </a:r>
            <a:r>
              <a:rPr lang="en-CA" dirty="0" smtClean="0"/>
              <a:t>2006 Canadian clinical practice guidelines on the management and</a:t>
            </a:r>
            <a:r>
              <a:rPr lang="en-CA" baseline="0" dirty="0" smtClean="0"/>
              <a:t> </a:t>
            </a:r>
            <a:r>
              <a:rPr lang="en-CA" dirty="0" smtClean="0"/>
              <a:t>prevention of obesity in adults and children [summary]. CMAJ 2007;176:S1-13.</a:t>
            </a:r>
          </a:p>
          <a:p>
            <a:r>
              <a:rPr lang="en-US" dirty="0" smtClean="0"/>
              <a:t>Tobe SW, Stone JA, Walker KM, et al. Canadian cardiovascular harmonized national guidelines endeavour (C-CHANGE): 2014 update. CMAJ 2014;186(17):E1299-1305.</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23</a:t>
            </a:fld>
            <a:endParaRPr lang="en-CA" dirty="0">
              <a:solidFill>
                <a:prstClr val="black"/>
              </a:solidFill>
            </a:endParaRPr>
          </a:p>
        </p:txBody>
      </p:sp>
    </p:spTree>
    <p:extLst>
      <p:ext uri="{BB962C8B-B14F-4D97-AF65-F5344CB8AC3E}">
        <p14:creationId xmlns:p14="http://schemas.microsoft.com/office/powerpoint/2010/main" val="13166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Canada’s Food Guide</a:t>
            </a:r>
          </a:p>
          <a:p>
            <a:r>
              <a:rPr lang="en-CA" dirty="0" smtClean="0"/>
              <a:t>The eating pattern (amount and type of food) recommended in Canada's Food Guide was carefully developed to meet nutrient needs and contribute to reduced risk of chronic disease development. The Dietary Reference Intakes nutrient standards and assessment methods were used in the development of the eating pattern. A review of two major reports (2004 WHO/FAO Joint Report on Diet, Nutrition and the Prevention of Chronic Diseases and the 2005 Dietary Guidelines Advisory Committee Report) summarizing the evidence on the relationships between select foods and their potential effect on health and prevention of chronic disease also supported the development of the recommendations.</a:t>
            </a:r>
          </a:p>
          <a:p>
            <a:endParaRPr lang="en-CA" dirty="0" smtClean="0"/>
          </a:p>
          <a:p>
            <a:r>
              <a:rPr lang="en-CA" dirty="0" smtClean="0"/>
              <a:t>All individuals should be encouraged to adopt healthy eating habits to lower their risk of cardiovascular disease: </a:t>
            </a:r>
          </a:p>
          <a:p>
            <a:r>
              <a:rPr lang="en-CA" dirty="0" smtClean="0"/>
              <a:t>1) moderate energy (caloric) intake to achieve and maintain a healthy body weight; </a:t>
            </a:r>
          </a:p>
          <a:p>
            <a:r>
              <a:rPr lang="en-CA" dirty="0" smtClean="0"/>
              <a:t>2) emphasize a diet rich in vegetables, fruit, whole-grain cereals and polyunsaturated and monounsaturated oils, including omega-3 fatty acids particularly from fish; </a:t>
            </a:r>
          </a:p>
          <a:p>
            <a:r>
              <a:rPr lang="en-CA" dirty="0" smtClean="0"/>
              <a:t>3) avoid trans fats, limit saturated and total fats to &lt; 7% and &lt; 30% of daily total energy (caloric) intake, respectively;</a:t>
            </a:r>
          </a:p>
          <a:p>
            <a:r>
              <a:rPr lang="en-CA" dirty="0" smtClean="0"/>
              <a:t>4) increase daily fibre intake to &gt; 30 g; </a:t>
            </a:r>
          </a:p>
          <a:p>
            <a:r>
              <a:rPr lang="en-CA" dirty="0" smtClean="0"/>
              <a:t>5) limit cholesterol intake to 200 mg daily for individuals with dyslipidemia or at increased risk of cardiovascular disease.</a:t>
            </a:r>
          </a:p>
          <a:p>
            <a:endParaRPr lang="en-CA" dirty="0" smtClean="0"/>
          </a:p>
          <a:p>
            <a:r>
              <a:rPr lang="en-CA" dirty="0" smtClean="0"/>
              <a:t>Anderson TJ, Gregoire J, Hegele RA, Couture P, Mancini GB, McPherson R, Francis GA, Poirier P, Lau DC, Grover S, Genest J, Jr., Carpentier AC, Dufour R, Gupta M, Ward R, Leiter LA, Lonn E, Ng DS, Pearson GJ, Yates GM, Stone JA, Ur E: 2012 update of the Canadian Cardiovascular Society guidelines for the diagnosis and treatment of dyslipidemia for the prevention of cardiovascular disease in the adult. Can J Cardiol 2013;29:151-167.</a:t>
            </a:r>
          </a:p>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24</a:t>
            </a:fld>
            <a:endParaRPr lang="en-CA" dirty="0">
              <a:solidFill>
                <a:prstClr val="black"/>
              </a:solidFill>
            </a:endParaRPr>
          </a:p>
        </p:txBody>
      </p:sp>
    </p:spTree>
    <p:extLst>
      <p:ext uri="{BB962C8B-B14F-4D97-AF65-F5344CB8AC3E}">
        <p14:creationId xmlns:p14="http://schemas.microsoft.com/office/powerpoint/2010/main" val="3900768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CA" b="1" dirty="0" smtClean="0"/>
              <a:t>Increase Vegetable and Fruit Intake</a:t>
            </a:r>
          </a:p>
          <a:p>
            <a:r>
              <a:rPr lang="en-CA" dirty="0" smtClean="0"/>
              <a:t>Health Canada recommends that adults have 7 to 10 servings of vegetables and fruits per day (Canada Food Guide). More than 60% of Albertans eat less than the minimum recommendation.</a:t>
            </a:r>
          </a:p>
          <a:p>
            <a:pPr>
              <a:lnSpc>
                <a:spcPct val="115000"/>
              </a:lnSpc>
              <a:spcAft>
                <a:spcPts val="946"/>
              </a:spcAft>
            </a:pPr>
            <a:r>
              <a:rPr lang="en-CA" sz="1100" dirty="0">
                <a:solidFill>
                  <a:srgbClr val="000000"/>
                </a:solidFill>
                <a:latin typeface="Times New Roman"/>
                <a:ea typeface="Times New Roman"/>
                <a:cs typeface="Times New Roman"/>
              </a:rPr>
              <a:t>Statistics Canada. </a:t>
            </a:r>
            <a:r>
              <a:rPr lang="en-CA" sz="1100" kern="1800" dirty="0">
                <a:latin typeface="Times New Roman"/>
                <a:ea typeface="Times New Roman"/>
                <a:cs typeface="Times New Roman"/>
              </a:rPr>
              <a:t>Health indicator profile, two year period estimates, by age group and sex, Canada, provinces, territories, health regions (2012 boundaries) and peer groups. </a:t>
            </a:r>
            <a:r>
              <a:rPr lang="en-CA" sz="1100" dirty="0">
                <a:solidFill>
                  <a:srgbClr val="000000"/>
                </a:solidFill>
                <a:latin typeface="Times New Roman"/>
                <a:ea typeface="Times New Roman"/>
                <a:cs typeface="Times New Roman"/>
              </a:rPr>
              <a:t>CANSIM 2012. Retrieved August 10, 2014 from: </a:t>
            </a:r>
            <a:r>
              <a:rPr lang="en-CA" sz="1100" u="sng" dirty="0">
                <a:solidFill>
                  <a:srgbClr val="0000FF"/>
                </a:solidFill>
                <a:latin typeface="Times New Roman"/>
                <a:ea typeface="Times New Roman"/>
                <a:cs typeface="Times New Roman"/>
                <a:hlinkClick r:id="rId3"/>
              </a:rPr>
              <a:t>http://www5.statcan.gc.ca/cansim/a26?lang=eng&amp;retrLang=eng&amp;id=1050502&amp;tabMode=dataTable&amp;srchLan=-1&amp;p1=-1&amp;p2=9</a:t>
            </a:r>
            <a:r>
              <a:rPr lang="en-CA" sz="1100" dirty="0">
                <a:solidFill>
                  <a:srgbClr val="222222"/>
                </a:solidFill>
                <a:latin typeface="Times New Roman"/>
                <a:ea typeface="Times New Roman"/>
                <a:cs typeface="Times New Roman"/>
              </a:rPr>
              <a:t> </a:t>
            </a:r>
            <a:endParaRPr lang="en-CA" sz="1000" dirty="0">
              <a:latin typeface="Calibri"/>
              <a:ea typeface="Times New Roman"/>
              <a:cs typeface="Times New Roman"/>
            </a:endParaRPr>
          </a:p>
          <a:p>
            <a:pPr>
              <a:lnSpc>
                <a:spcPct val="115000"/>
              </a:lnSpc>
              <a:spcAft>
                <a:spcPts val="946"/>
              </a:spcAft>
            </a:pPr>
            <a:endParaRPr lang="en-CA" sz="1000" b="1" dirty="0">
              <a:latin typeface="Calibri"/>
              <a:ea typeface="Times New Roman"/>
              <a:cs typeface="Times New Roman"/>
            </a:endParaRPr>
          </a:p>
          <a:p>
            <a:pPr>
              <a:lnSpc>
                <a:spcPct val="115000"/>
              </a:lnSpc>
              <a:spcAft>
                <a:spcPts val="946"/>
              </a:spcAft>
            </a:pPr>
            <a:r>
              <a:rPr lang="en-US" sz="1100" b="1" dirty="0">
                <a:latin typeface="Times New Roman"/>
                <a:ea typeface="Times New Roman"/>
                <a:cs typeface="Times New Roman"/>
              </a:rPr>
              <a:t>Why Vegetables and Fruit Are Important To Your Health</a:t>
            </a:r>
            <a:endParaRPr lang="en-CA" sz="1000" dirty="0">
              <a:latin typeface="Calibri"/>
              <a:ea typeface="Times New Roman"/>
              <a:cs typeface="Times New Roman"/>
            </a:endParaRPr>
          </a:p>
          <a:p>
            <a:pPr marL="432465">
              <a:lnSpc>
                <a:spcPct val="115000"/>
              </a:lnSpc>
            </a:pPr>
            <a:r>
              <a:rPr lang="en-US" sz="1100" dirty="0">
                <a:latin typeface="Times New Roman"/>
                <a:ea typeface="Times New Roman"/>
                <a:cs typeface="Times New Roman"/>
              </a:rPr>
              <a:t>Vegetables and fruits have protective substances in them, such as vitamins, minerals, fibre, and plant compounds called phytochemicals. These protective substances can: </a:t>
            </a:r>
            <a:endParaRPr lang="en-CA" sz="1000" dirty="0">
              <a:latin typeface="Calibri"/>
              <a:ea typeface="Times New Roman"/>
              <a:cs typeface="Times New Roman"/>
            </a:endParaRPr>
          </a:p>
          <a:p>
            <a:pPr marL="324349" indent="-324349" algn="just">
              <a:lnSpc>
                <a:spcPct val="115000"/>
              </a:lnSpc>
              <a:buFont typeface="Symbol"/>
              <a:buChar char=""/>
            </a:pPr>
            <a:r>
              <a:rPr lang="en-US" sz="1100" b="1" dirty="0">
                <a:latin typeface="Times New Roman"/>
                <a:ea typeface="Calibri"/>
                <a:cs typeface="Times New Roman"/>
              </a:rPr>
              <a:t>Reduce the risk of strokes</a:t>
            </a:r>
            <a:r>
              <a:rPr lang="en-US" sz="1100" dirty="0">
                <a:latin typeface="Times New Roman"/>
                <a:ea typeface="Calibri"/>
                <a:cs typeface="Times New Roman"/>
              </a:rPr>
              <a:t> - Vegetables and fruits can lower blood pressure and reduce other cardiovascular risk factors.  A meta-analysis found that the risk of stroke goes down by as much as 32% for every two servings of vegetables and fruits eaten.</a:t>
            </a:r>
            <a:r>
              <a:rPr lang="en-US" sz="1100" baseline="30000" dirty="0">
                <a:latin typeface="Times New Roman"/>
                <a:ea typeface="Times New Roman"/>
                <a:cs typeface="Times New Roman"/>
              </a:rPr>
              <a:t> </a:t>
            </a:r>
            <a:endParaRPr lang="en-CA" sz="1000" dirty="0">
              <a:latin typeface="Calibri"/>
              <a:ea typeface="Times New Roman"/>
              <a:cs typeface="Times New Roman"/>
            </a:endParaRPr>
          </a:p>
          <a:p>
            <a:pPr marL="324349" indent="-324349">
              <a:lnSpc>
                <a:spcPct val="115000"/>
              </a:lnSpc>
              <a:buFont typeface="Symbol"/>
              <a:buChar char=""/>
            </a:pPr>
            <a:r>
              <a:rPr lang="en-US" sz="1100" b="1" dirty="0">
                <a:latin typeface="Times New Roman"/>
                <a:ea typeface="Times New Roman"/>
                <a:cs typeface="Times New Roman"/>
              </a:rPr>
              <a:t>Reduce blood cholesterol and protect against cardiovascular disease - </a:t>
            </a:r>
            <a:r>
              <a:rPr lang="en-US" sz="1100" dirty="0">
                <a:latin typeface="Times New Roman"/>
                <a:ea typeface="Times New Roman"/>
                <a:cs typeface="Times New Roman"/>
              </a:rPr>
              <a:t>We know that</a:t>
            </a:r>
            <a:r>
              <a:rPr lang="en-US" sz="1100" b="1" dirty="0">
                <a:latin typeface="Times New Roman"/>
                <a:ea typeface="Times New Roman"/>
                <a:cs typeface="Times New Roman"/>
              </a:rPr>
              <a:t> </a:t>
            </a:r>
            <a:r>
              <a:rPr lang="en-US" sz="1100" dirty="0">
                <a:latin typeface="Times New Roman"/>
                <a:ea typeface="Times New Roman"/>
                <a:cs typeface="Times New Roman"/>
              </a:rPr>
              <a:t>31% of ischemic heart disease is due to a low intake of vegetables and fruit.</a:t>
            </a:r>
            <a:r>
              <a:rPr lang="en-US" sz="1100" baseline="30000" dirty="0">
                <a:latin typeface="Times New Roman"/>
                <a:ea typeface="Times New Roman"/>
                <a:cs typeface="Times New Roman"/>
              </a:rPr>
              <a:t> </a:t>
            </a:r>
            <a:endParaRPr lang="en-CA" sz="1000" dirty="0">
              <a:latin typeface="Calibri"/>
              <a:ea typeface="Times New Roman"/>
              <a:cs typeface="Times New Roman"/>
            </a:endParaRPr>
          </a:p>
          <a:p>
            <a:pPr marL="324349" indent="-324349">
              <a:lnSpc>
                <a:spcPct val="115000"/>
              </a:lnSpc>
              <a:buFont typeface="Symbol"/>
              <a:buChar char=""/>
            </a:pPr>
            <a:r>
              <a:rPr lang="en-US" sz="1100" b="1" dirty="0">
                <a:latin typeface="Times New Roman"/>
                <a:ea typeface="Times New Roman"/>
                <a:cs typeface="Times New Roman"/>
              </a:rPr>
              <a:t>Reduce risk of certain cancers - </a:t>
            </a:r>
            <a:r>
              <a:rPr lang="en-US" sz="1100" dirty="0">
                <a:latin typeface="Times New Roman"/>
                <a:ea typeface="Times New Roman"/>
                <a:cs typeface="Times New Roman"/>
              </a:rPr>
              <a:t>There is convincing evidence that eating fibre can reduce the risk of colorectal cancer.</a:t>
            </a:r>
            <a:r>
              <a:rPr lang="en-US" sz="1100" b="1" dirty="0">
                <a:latin typeface="Times New Roman"/>
                <a:ea typeface="Times New Roman"/>
                <a:cs typeface="Times New Roman"/>
              </a:rPr>
              <a:t> </a:t>
            </a:r>
            <a:r>
              <a:rPr lang="en-US" sz="1100" dirty="0">
                <a:latin typeface="Times New Roman"/>
                <a:ea typeface="Times New Roman"/>
                <a:cs typeface="Times New Roman"/>
              </a:rPr>
              <a:t>Vegetable and fruit intake could possibly lower the risk of cancers of the mouth, pharynx, larynx, esophagus, and stomach.</a:t>
            </a:r>
            <a:r>
              <a:rPr lang="en-US" sz="1100" baseline="30000" dirty="0">
                <a:latin typeface="Times New Roman"/>
                <a:ea typeface="Times New Roman"/>
                <a:cs typeface="Times New Roman"/>
              </a:rPr>
              <a:t> </a:t>
            </a:r>
            <a:r>
              <a:rPr lang="en-US" sz="1100" dirty="0">
                <a:latin typeface="Times New Roman"/>
                <a:ea typeface="Times New Roman"/>
                <a:cs typeface="Times New Roman"/>
              </a:rPr>
              <a:t>  </a:t>
            </a:r>
            <a:endParaRPr lang="en-CA" sz="1000" dirty="0">
              <a:latin typeface="Calibri"/>
              <a:ea typeface="Times New Roman"/>
              <a:cs typeface="Times New Roman"/>
            </a:endParaRPr>
          </a:p>
          <a:p>
            <a:pPr marL="324349" indent="-324349">
              <a:lnSpc>
                <a:spcPct val="115000"/>
              </a:lnSpc>
              <a:spcAft>
                <a:spcPts val="946"/>
              </a:spcAft>
              <a:buFont typeface="Symbol"/>
              <a:buChar char=""/>
            </a:pPr>
            <a:r>
              <a:rPr lang="en-US" sz="1100" b="1" dirty="0">
                <a:latin typeface="Times New Roman"/>
                <a:ea typeface="Times New Roman"/>
                <a:cs typeface="Times New Roman"/>
              </a:rPr>
              <a:t>Promote a healthy weight - </a:t>
            </a:r>
            <a:r>
              <a:rPr lang="en-US" sz="1100" dirty="0">
                <a:latin typeface="Times New Roman"/>
                <a:ea typeface="Times New Roman"/>
                <a:cs typeface="Times New Roman"/>
              </a:rPr>
              <a:t>Vegetables and fruits are naturally low in calories and high in fiber. This means 2 things; 1) you will take in fewer calories and 2) you will feel fuller. It’s easier to lose weight and stay at a healthy weight when you eat vegetables and fruits prepared with little or no added fat and eat less meat, grains, and dairy products.</a:t>
            </a:r>
            <a:r>
              <a:rPr lang="en-US" sz="1100" baseline="30000" dirty="0">
                <a:latin typeface="Times New Roman"/>
                <a:ea typeface="Times New Roman"/>
                <a:cs typeface="Times New Roman"/>
              </a:rPr>
              <a:t> </a:t>
            </a:r>
            <a:endParaRPr lang="en-CA" sz="1000" dirty="0">
              <a:latin typeface="Calibri"/>
              <a:ea typeface="Times New Roman"/>
              <a:cs typeface="Times New Roman"/>
            </a:endParaRPr>
          </a:p>
          <a:p>
            <a:r>
              <a:rPr lang="en-CA" dirty="0" smtClean="0"/>
              <a:t>What are some ways to increase</a:t>
            </a:r>
            <a:r>
              <a:rPr lang="en-CA" baseline="0" dirty="0" smtClean="0"/>
              <a:t> vegetable and fruit intake? </a:t>
            </a:r>
            <a:r>
              <a:rPr lang="en-CA" dirty="0" smtClean="0"/>
              <a:t>Have 2 or more servings at each meal and snack</a:t>
            </a:r>
          </a:p>
          <a:p>
            <a:pPr marL="162175" indent="-162175">
              <a:buFont typeface="Arial" panose="020B0604020202020204" pitchFamily="34" charset="0"/>
              <a:buChar char="•"/>
            </a:pPr>
            <a:r>
              <a:rPr lang="en-CA" dirty="0" smtClean="0"/>
              <a:t>Fill half your plate with vegetables and fruit</a:t>
            </a:r>
          </a:p>
          <a:p>
            <a:pPr marL="162175" indent="-162175">
              <a:buFont typeface="Arial" panose="020B0604020202020204" pitchFamily="34" charset="0"/>
              <a:buChar char="•"/>
            </a:pPr>
            <a:r>
              <a:rPr lang="en-CA" dirty="0" smtClean="0"/>
              <a:t>Add fruit to breakfast</a:t>
            </a:r>
          </a:p>
          <a:p>
            <a:pPr marL="162175" indent="-162175">
              <a:buFont typeface="Arial" panose="020B0604020202020204" pitchFamily="34" charset="0"/>
              <a:buChar char="•"/>
            </a:pPr>
            <a:r>
              <a:rPr lang="en-CA" dirty="0" smtClean="0"/>
              <a:t>Pack vegetables and fruit to eat with lunch</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Write down what you eat and drink.</a:t>
            </a:r>
            <a:endParaRPr lang="en-US" dirty="0" smtClean="0"/>
          </a:p>
          <a:p>
            <a:pPr defTabSz="864931" eaLnBrk="0" fontAlgn="base" hangingPunct="0">
              <a:spcBef>
                <a:spcPct val="30000"/>
              </a:spcBef>
              <a:spcAft>
                <a:spcPct val="0"/>
              </a:spcAft>
              <a:defRPr/>
            </a:pPr>
            <a:r>
              <a:rPr lang="en-CA" i="1" u="sng" dirty="0" smtClean="0"/>
              <a:t>Activity:</a:t>
            </a:r>
            <a:r>
              <a:rPr lang="en-CA" i="1" dirty="0" smtClean="0"/>
              <a:t>		Discussion – Question and Answer	</a:t>
            </a:r>
          </a:p>
          <a:p>
            <a:pPr defTabSz="864931" eaLnBrk="0" fontAlgn="base" hangingPunct="0">
              <a:spcBef>
                <a:spcPct val="30000"/>
              </a:spcBef>
              <a:spcAft>
                <a:spcPct val="0"/>
              </a:spcAft>
              <a:defRPr/>
            </a:pPr>
            <a:r>
              <a:rPr lang="en-CA" i="1" dirty="0" smtClean="0"/>
              <a:t>		</a:t>
            </a:r>
            <a:r>
              <a:rPr lang="en-CA" dirty="0" smtClean="0"/>
              <a:t>Can you think of any other ways to add more color to your daily</a:t>
            </a:r>
            <a:r>
              <a:rPr lang="en-CA" baseline="0" dirty="0" smtClean="0"/>
              <a:t> intake?</a:t>
            </a:r>
          </a:p>
          <a:p>
            <a:endParaRPr lang="en-US" dirty="0" smtClean="0"/>
          </a:p>
          <a:p>
            <a:r>
              <a:rPr lang="en-CA" dirty="0" smtClean="0"/>
              <a:t>HEALTHY EATING: Visit Healthy Eating Starts Here</a:t>
            </a:r>
            <a:r>
              <a:rPr lang="en-CA" baseline="0" dirty="0" smtClean="0"/>
              <a:t>    </a:t>
            </a:r>
            <a:r>
              <a:rPr lang="en-CA" dirty="0" smtClean="0"/>
              <a:t>www.albertahealthservices.ca/5621.asp</a:t>
            </a:r>
          </a:p>
          <a:p>
            <a:endParaRPr lang="en-CA" dirty="0" smtClean="0"/>
          </a:p>
          <a:p>
            <a:pPr marL="432465">
              <a:lnSpc>
                <a:spcPct val="115000"/>
              </a:lnSpc>
            </a:pPr>
            <a:r>
              <a:rPr lang="en-US" sz="1100" b="1" dirty="0">
                <a:latin typeface="Times New Roman"/>
                <a:ea typeface="Times New Roman"/>
                <a:cs typeface="Times New Roman"/>
              </a:rPr>
              <a:t>One serving of vegetable and fruit is:</a:t>
            </a:r>
            <a:endParaRPr lang="en-CA" sz="1000" dirty="0">
              <a:latin typeface="Calibri"/>
              <a:ea typeface="Times New Roman"/>
              <a:cs typeface="Times New Roman"/>
            </a:endParaRPr>
          </a:p>
          <a:p>
            <a:pPr marL="432465">
              <a:lnSpc>
                <a:spcPct val="115000"/>
              </a:lnSpc>
            </a:pPr>
            <a:r>
              <a:rPr lang="en-US" sz="1100" b="1" u="sng" dirty="0">
                <a:latin typeface="Times New Roman"/>
                <a:ea typeface="Times New Roman"/>
                <a:cs typeface="Times New Roman"/>
              </a:rPr>
              <a:t>Item</a:t>
            </a:r>
            <a:r>
              <a:rPr lang="en-CA" sz="1000" u="sng" dirty="0">
                <a:latin typeface="Calibri"/>
                <a:ea typeface="Times New Roman"/>
                <a:cs typeface="Times New Roman"/>
              </a:rPr>
              <a:t> </a:t>
            </a:r>
            <a:r>
              <a:rPr lang="en-CA" sz="1000" b="1" u="sng" dirty="0">
                <a:latin typeface="Calibri"/>
                <a:ea typeface="Times New Roman"/>
                <a:cs typeface="Times New Roman"/>
              </a:rPr>
              <a:t>size</a:t>
            </a:r>
            <a:r>
              <a:rPr lang="en-CA" sz="1000" u="sng" dirty="0">
                <a:latin typeface="Calibri"/>
                <a:ea typeface="Times New Roman"/>
                <a:cs typeface="Times New Roman"/>
              </a:rPr>
              <a:t>		</a:t>
            </a:r>
            <a:r>
              <a:rPr lang="en-US" sz="1100" b="1" u="sng" dirty="0">
                <a:latin typeface="Times New Roman"/>
                <a:ea typeface="Times New Roman"/>
                <a:cs typeface="Times New Roman"/>
              </a:rPr>
              <a:t>Amount</a:t>
            </a:r>
            <a:r>
              <a:rPr lang="en-CA" sz="1000" u="sng" dirty="0">
                <a:latin typeface="Calibri"/>
                <a:ea typeface="Times New Roman"/>
                <a:cs typeface="Times New Roman"/>
              </a:rPr>
              <a:t>			</a:t>
            </a:r>
            <a:r>
              <a:rPr lang="en-US" sz="1100" b="1" u="sng" dirty="0">
                <a:latin typeface="Times New Roman"/>
                <a:ea typeface="Times New Roman"/>
                <a:cs typeface="Times New Roman"/>
              </a:rPr>
              <a:t>Food</a:t>
            </a:r>
            <a:r>
              <a:rPr lang="en-CA" sz="1000" u="sng" dirty="0">
                <a:latin typeface="Calibri"/>
                <a:ea typeface="Times New Roman"/>
                <a:cs typeface="Times New Roman"/>
              </a:rPr>
              <a:t>				</a:t>
            </a:r>
            <a:r>
              <a:rPr lang="en-US" sz="1100" b="1" u="sng" dirty="0">
                <a:latin typeface="Times New Roman"/>
                <a:ea typeface="Times New Roman"/>
                <a:cs typeface="Times New Roman"/>
              </a:rPr>
              <a:t>Number of servings</a:t>
            </a:r>
            <a:endParaRPr lang="en-CA" sz="1000" u="sng" dirty="0">
              <a:latin typeface="Calibri"/>
              <a:ea typeface="Times New Roman"/>
              <a:cs typeface="Times New Roman"/>
            </a:endParaRPr>
          </a:p>
          <a:p>
            <a:pPr marL="432465">
              <a:lnSpc>
                <a:spcPct val="115000"/>
              </a:lnSpc>
            </a:pPr>
            <a:r>
              <a:rPr lang="en-US" sz="1100" dirty="0">
                <a:latin typeface="Times New Roman"/>
                <a:ea typeface="Times New Roman"/>
                <a:cs typeface="Times New Roman"/>
              </a:rPr>
              <a:t>Baseball        </a:t>
            </a:r>
            <a:r>
              <a:rPr lang="en-CA" sz="1000" dirty="0">
                <a:latin typeface="Calibri"/>
                <a:ea typeface="Times New Roman"/>
                <a:cs typeface="Times New Roman"/>
              </a:rPr>
              <a:t>		</a:t>
            </a:r>
            <a:r>
              <a:rPr lang="en-US" sz="1100" dirty="0">
                <a:latin typeface="Times New Roman"/>
                <a:ea typeface="Times New Roman"/>
                <a:cs typeface="Times New Roman"/>
              </a:rPr>
              <a:t>1 cup ( 250 mL)</a:t>
            </a:r>
            <a:r>
              <a:rPr lang="en-CA" sz="1000" dirty="0">
                <a:latin typeface="Calibri"/>
                <a:ea typeface="Times New Roman"/>
                <a:cs typeface="Times New Roman"/>
              </a:rPr>
              <a:t>		</a:t>
            </a:r>
            <a:r>
              <a:rPr lang="en-US" sz="1100" dirty="0">
                <a:latin typeface="Times New Roman"/>
                <a:ea typeface="Times New Roman"/>
                <a:cs typeface="Times New Roman"/>
              </a:rPr>
              <a:t>Salad</a:t>
            </a:r>
            <a:r>
              <a:rPr lang="en-CA" sz="1000" dirty="0">
                <a:latin typeface="Calibri"/>
                <a:ea typeface="Times New Roman"/>
                <a:cs typeface="Times New Roman"/>
              </a:rPr>
              <a:t>			      	</a:t>
            </a:r>
            <a:r>
              <a:rPr lang="en-US" sz="1100" dirty="0">
                <a:latin typeface="Times New Roman"/>
                <a:ea typeface="Times New Roman"/>
                <a:cs typeface="Times New Roman"/>
              </a:rPr>
              <a:t>1 serving</a:t>
            </a:r>
            <a:endParaRPr lang="en-CA" sz="1000" dirty="0">
              <a:latin typeface="Calibri"/>
              <a:ea typeface="Times New Roman"/>
              <a:cs typeface="Times New Roman"/>
            </a:endParaRPr>
          </a:p>
          <a:p>
            <a:pPr marL="432465">
              <a:lnSpc>
                <a:spcPct val="115000"/>
              </a:lnSpc>
            </a:pPr>
            <a:r>
              <a:rPr lang="en-US" sz="1100" dirty="0">
                <a:latin typeface="Times New Roman"/>
                <a:ea typeface="Times New Roman"/>
                <a:cs typeface="Times New Roman"/>
              </a:rPr>
              <a:t>					Fresh, frozen or canned vegetables or fruit</a:t>
            </a:r>
            <a:r>
              <a:rPr lang="en-CA" sz="1000" dirty="0">
                <a:latin typeface="Calibri"/>
                <a:ea typeface="Times New Roman"/>
                <a:cs typeface="Times New Roman"/>
              </a:rPr>
              <a:t>		</a:t>
            </a:r>
            <a:r>
              <a:rPr lang="en-US" sz="1100" dirty="0">
                <a:latin typeface="Times New Roman"/>
                <a:ea typeface="Times New Roman"/>
                <a:cs typeface="Times New Roman"/>
              </a:rPr>
              <a:t>2 servings </a:t>
            </a:r>
            <a:endParaRPr lang="en-CA" sz="1100" dirty="0">
              <a:latin typeface="Times New Roman"/>
              <a:ea typeface="Times New Roman"/>
              <a:cs typeface="Times New Roman"/>
            </a:endParaRPr>
          </a:p>
          <a:p>
            <a:pPr marL="432465">
              <a:lnSpc>
                <a:spcPct val="115000"/>
              </a:lnSpc>
            </a:pPr>
            <a:r>
              <a:rPr lang="en-CA" sz="1100" dirty="0">
                <a:latin typeface="Times New Roman"/>
                <a:ea typeface="Times New Roman"/>
                <a:cs typeface="Times New Roman"/>
              </a:rPr>
              <a:t>Tennis ball</a:t>
            </a:r>
            <a:r>
              <a:rPr lang="en-CA" sz="1000" dirty="0">
                <a:latin typeface="Calibri"/>
                <a:ea typeface="Times New Roman"/>
                <a:cs typeface="Times New Roman"/>
              </a:rPr>
              <a:t>		</a:t>
            </a:r>
            <a:r>
              <a:rPr lang="en-US" sz="1100" dirty="0">
                <a:latin typeface="Times New Roman"/>
                <a:ea typeface="Times New Roman"/>
                <a:cs typeface="Times New Roman"/>
              </a:rPr>
              <a:t>¾ cup (175 mL)</a:t>
            </a:r>
            <a:r>
              <a:rPr lang="en-CA" sz="1000" dirty="0">
                <a:latin typeface="Calibri"/>
                <a:ea typeface="Times New Roman"/>
                <a:cs typeface="Times New Roman"/>
              </a:rPr>
              <a:t>	</a:t>
            </a:r>
            <a:r>
              <a:rPr lang="en-US" sz="1100" dirty="0">
                <a:latin typeface="Times New Roman"/>
                <a:ea typeface="Times New Roman"/>
                <a:cs typeface="Times New Roman"/>
              </a:rPr>
              <a:t>Whole vegetable or fruit, medium size</a:t>
            </a:r>
            <a:r>
              <a:rPr lang="en-CA" sz="1000" dirty="0">
                <a:latin typeface="Calibri"/>
                <a:ea typeface="Times New Roman"/>
                <a:cs typeface="Times New Roman"/>
              </a:rPr>
              <a:t>			</a:t>
            </a:r>
            <a:r>
              <a:rPr lang="en-US" sz="1100" dirty="0">
                <a:latin typeface="Times New Roman"/>
                <a:ea typeface="Times New Roman"/>
                <a:cs typeface="Times New Roman"/>
              </a:rPr>
              <a:t>1 serving </a:t>
            </a:r>
            <a:endParaRPr lang="en-CA" sz="1000" dirty="0">
              <a:latin typeface="Calibri"/>
              <a:ea typeface="Times New Roman"/>
              <a:cs typeface="Times New Roman"/>
            </a:endParaRPr>
          </a:p>
          <a:p>
            <a:pPr marL="432465">
              <a:lnSpc>
                <a:spcPct val="115000"/>
              </a:lnSpc>
            </a:pPr>
            <a:r>
              <a:rPr lang="en-US" sz="1100" dirty="0">
                <a:latin typeface="Times New Roman"/>
                <a:ea typeface="Times New Roman"/>
                <a:cs typeface="Times New Roman"/>
              </a:rPr>
              <a:t>Hockey puck</a:t>
            </a:r>
            <a:r>
              <a:rPr lang="en-CA" sz="1000" dirty="0">
                <a:latin typeface="Calibri"/>
                <a:ea typeface="Times New Roman"/>
                <a:cs typeface="Times New Roman"/>
              </a:rPr>
              <a:t>		</a:t>
            </a:r>
            <a:r>
              <a:rPr lang="en-US" sz="1100" dirty="0">
                <a:latin typeface="Times New Roman"/>
                <a:ea typeface="Times New Roman"/>
                <a:cs typeface="Times New Roman"/>
              </a:rPr>
              <a:t>½ cup ( 125 mL)</a:t>
            </a:r>
            <a:r>
              <a:rPr lang="en-CA" sz="1000" dirty="0">
                <a:latin typeface="Calibri"/>
                <a:ea typeface="Times New Roman"/>
                <a:cs typeface="Times New Roman"/>
              </a:rPr>
              <a:t>	</a:t>
            </a:r>
            <a:r>
              <a:rPr lang="en-US" sz="1100" dirty="0">
                <a:latin typeface="Times New Roman"/>
                <a:ea typeface="Times New Roman"/>
                <a:cs typeface="Times New Roman"/>
              </a:rPr>
              <a:t>Fresh, frozen or canned vegetables and fruit</a:t>
            </a:r>
            <a:r>
              <a:rPr lang="en-CA" sz="1000" dirty="0">
                <a:latin typeface="Calibri"/>
                <a:ea typeface="Times New Roman"/>
                <a:cs typeface="Times New Roman"/>
              </a:rPr>
              <a:t>		</a:t>
            </a:r>
            <a:r>
              <a:rPr lang="en-US" sz="1100" dirty="0">
                <a:latin typeface="Times New Roman"/>
                <a:ea typeface="Times New Roman"/>
                <a:cs typeface="Times New Roman"/>
              </a:rPr>
              <a:t>1 serving</a:t>
            </a:r>
            <a:endParaRPr lang="en-CA" sz="1000" dirty="0">
              <a:latin typeface="Calibri"/>
              <a:ea typeface="Times New Roman"/>
              <a:cs typeface="Times New Roman"/>
            </a:endParaRPr>
          </a:p>
          <a:p>
            <a:pPr marL="432465">
              <a:lnSpc>
                <a:spcPct val="115000"/>
              </a:lnSpc>
            </a:pPr>
            <a:endParaRPr lang="en-US" sz="1100" b="1" dirty="0">
              <a:latin typeface="Times New Roman"/>
              <a:ea typeface="Times New Roman"/>
              <a:cs typeface="Times New Roman"/>
            </a:endParaRPr>
          </a:p>
          <a:p>
            <a:pPr marL="432465">
              <a:lnSpc>
                <a:spcPct val="115000"/>
              </a:lnSpc>
            </a:pPr>
            <a:r>
              <a:rPr lang="en-US" sz="1100" b="1" dirty="0">
                <a:latin typeface="Times New Roman"/>
                <a:ea typeface="Times New Roman"/>
                <a:cs typeface="Times New Roman"/>
              </a:rPr>
              <a:t>Tips</a:t>
            </a:r>
            <a:endParaRPr lang="en-CA" sz="1000" b="1" dirty="0">
              <a:latin typeface="Calibri"/>
              <a:ea typeface="Times New Roman"/>
              <a:cs typeface="Times New Roman"/>
            </a:endParaRPr>
          </a:p>
          <a:p>
            <a:pPr marL="324349" indent="-324349">
              <a:lnSpc>
                <a:spcPct val="115000"/>
              </a:lnSpc>
              <a:buFont typeface="Symbol"/>
              <a:buChar char=""/>
            </a:pPr>
            <a:r>
              <a:rPr lang="en-CA" sz="1100" dirty="0">
                <a:latin typeface="Times New Roman"/>
                <a:ea typeface="Times New Roman"/>
                <a:cs typeface="Times New Roman"/>
              </a:rPr>
              <a:t>Choose whole vegetables and fruits instead of juice</a:t>
            </a:r>
            <a:endParaRPr lang="en-CA" sz="1000" dirty="0">
              <a:latin typeface="Calibri"/>
              <a:ea typeface="Times New Roman"/>
              <a:cs typeface="Times New Roman"/>
            </a:endParaRPr>
          </a:p>
          <a:p>
            <a:pPr marL="324349" indent="-324349">
              <a:lnSpc>
                <a:spcPct val="115000"/>
              </a:lnSpc>
              <a:buFont typeface="Symbol"/>
              <a:buChar char=""/>
            </a:pPr>
            <a:r>
              <a:rPr lang="en-CA" sz="1100" dirty="0">
                <a:latin typeface="Times New Roman"/>
                <a:ea typeface="Times New Roman"/>
                <a:cs typeface="Times New Roman"/>
              </a:rPr>
              <a:t>Choose fresh, frozen and canned vegetables and fruits without added salt, sugar</a:t>
            </a:r>
            <a:r>
              <a:rPr lang="en-CA" sz="1100" u="sng" dirty="0">
                <a:solidFill>
                  <a:srgbClr val="008080"/>
                </a:solidFill>
                <a:latin typeface="Times New Roman"/>
                <a:ea typeface="Times New Roman"/>
                <a:cs typeface="Times New Roman"/>
              </a:rPr>
              <a:t>,</a:t>
            </a:r>
            <a:r>
              <a:rPr lang="en-CA" sz="1100" dirty="0">
                <a:latin typeface="Times New Roman"/>
                <a:ea typeface="Times New Roman"/>
                <a:cs typeface="Times New Roman"/>
              </a:rPr>
              <a:t> and higher calorie sauces or syrups</a:t>
            </a:r>
          </a:p>
          <a:p>
            <a:pPr>
              <a:lnSpc>
                <a:spcPct val="115000"/>
              </a:lnSpc>
            </a:pPr>
            <a:endParaRPr lang="en-CA" sz="1100" dirty="0">
              <a:latin typeface="Times New Roman"/>
              <a:ea typeface="Times New Roman"/>
              <a:cs typeface="Times New Roman"/>
            </a:endParaRPr>
          </a:p>
          <a:p>
            <a:pPr>
              <a:lnSpc>
                <a:spcPct val="115000"/>
              </a:lnSpc>
            </a:pPr>
            <a:r>
              <a:rPr lang="en-US" sz="1000" b="1" dirty="0">
                <a:latin typeface="Times New Roman"/>
                <a:ea typeface="Times New Roman"/>
                <a:cs typeface="Times New Roman"/>
              </a:rPr>
              <a:t>What You Can Do as a Health Provider</a:t>
            </a:r>
            <a:endParaRPr lang="en-CA" sz="1000" dirty="0">
              <a:latin typeface="Calibri"/>
              <a:ea typeface="Times New Roman"/>
              <a:cs typeface="Times New Roman"/>
            </a:endParaRPr>
          </a:p>
          <a:p>
            <a:pPr marL="324349" indent="-324349">
              <a:lnSpc>
                <a:spcPct val="115000"/>
              </a:lnSpc>
              <a:buFont typeface="Symbol"/>
              <a:buChar char=""/>
            </a:pPr>
            <a:r>
              <a:rPr lang="en-CA" sz="1000" dirty="0">
                <a:solidFill>
                  <a:srgbClr val="000000"/>
                </a:solidFill>
                <a:latin typeface="Times New Roman"/>
                <a:ea typeface="Times New Roman"/>
                <a:cs typeface="Times New Roman"/>
              </a:rPr>
              <a:t>Encourage your patients to eat more vegetables and fruits by pointing out the health benefits of reducing their risk of heart disease, cancer, and stroke.</a:t>
            </a:r>
            <a:endParaRPr lang="en-CA" sz="1000" dirty="0">
              <a:latin typeface="Calibri"/>
              <a:ea typeface="Times New Roman"/>
              <a:cs typeface="Times New Roman"/>
            </a:endParaRPr>
          </a:p>
          <a:p>
            <a:pPr marL="324349" indent="-324349">
              <a:lnSpc>
                <a:spcPct val="115000"/>
              </a:lnSpc>
              <a:buFont typeface="Symbol"/>
              <a:buChar char=""/>
            </a:pPr>
            <a:r>
              <a:rPr lang="en-US" sz="1000" dirty="0">
                <a:latin typeface="Times New Roman"/>
                <a:ea typeface="Times New Roman"/>
                <a:cs typeface="Times New Roman"/>
              </a:rPr>
              <a:t>Highlight why these foods are healthy and how much they should eat each day. </a:t>
            </a:r>
            <a:endParaRPr lang="en-CA" sz="1000" dirty="0">
              <a:latin typeface="Calibri"/>
              <a:ea typeface="Times New Roman"/>
              <a:cs typeface="Times New Roman"/>
            </a:endParaRPr>
          </a:p>
          <a:p>
            <a:pPr marL="324349" indent="-324349">
              <a:lnSpc>
                <a:spcPct val="115000"/>
              </a:lnSpc>
              <a:spcAft>
                <a:spcPts val="946"/>
              </a:spcAft>
              <a:buFont typeface="Symbol"/>
              <a:buChar char=""/>
            </a:pPr>
            <a:r>
              <a:rPr lang="en-US" sz="1000" dirty="0">
                <a:latin typeface="Times New Roman"/>
                <a:ea typeface="Times New Roman"/>
                <a:cs typeface="Times New Roman"/>
              </a:rPr>
              <a:t>Use the Healthy Living Prescription to help your patients set goals on how to add more vegetables and fruits into their diet. </a:t>
            </a:r>
            <a:endParaRPr lang="en-CA" sz="1000" dirty="0">
              <a:latin typeface="Calibri"/>
              <a:ea typeface="Times New Roman"/>
              <a:cs typeface="Times New Roman"/>
            </a:endParaRPr>
          </a:p>
          <a:p>
            <a:endParaRPr lang="en-CA" sz="1000" dirty="0">
              <a:solidFill>
                <a:srgbClr val="000000"/>
              </a:solidFill>
              <a:latin typeface="Times New Roman"/>
              <a:ea typeface="Times New Roman"/>
              <a:cs typeface="Arial Narrow"/>
            </a:endParaRPr>
          </a:p>
          <a:p>
            <a:r>
              <a:rPr lang="en-CA" sz="1000" dirty="0">
                <a:solidFill>
                  <a:srgbClr val="000000"/>
                </a:solidFill>
                <a:latin typeface="Times New Roman"/>
                <a:ea typeface="Times New Roman"/>
                <a:cs typeface="Arial Narrow"/>
              </a:rPr>
              <a:t>Hyson, D. The health benefits of fruits and vegetables: a scientific overview for health professionals. Wilmington, DE: Produce for Better Health Foundation 2002. </a:t>
            </a:r>
            <a:endParaRPr lang="en-CA" sz="1100" dirty="0">
              <a:solidFill>
                <a:srgbClr val="000000"/>
              </a:solidFill>
              <a:latin typeface="Times New Roman"/>
              <a:ea typeface="Times New Roman"/>
              <a:cs typeface="Arial Narrow"/>
            </a:endParaRPr>
          </a:p>
          <a:p>
            <a:r>
              <a:rPr lang="en-CA" sz="1100" dirty="0">
                <a:solidFill>
                  <a:srgbClr val="000000"/>
                </a:solidFill>
                <a:latin typeface="Times New Roman"/>
                <a:ea typeface="Times New Roman"/>
                <a:cs typeface="Arial Narrow"/>
              </a:rPr>
              <a:t>World Cancer Research Fund /American Institute for Cancer Research. Food, nutrition, physical activity, and the prevention of cancer: a global perspective [document on internet]. 2007 [cited 2009 Mar 23]; Available from: </a:t>
            </a:r>
            <a:r>
              <a:rPr lang="en-CA" sz="1100" dirty="0">
                <a:solidFill>
                  <a:srgbClr val="0000FF"/>
                </a:solidFill>
                <a:latin typeface="Times New Roman"/>
                <a:ea typeface="Times New Roman"/>
                <a:cs typeface="Arial Narrow"/>
              </a:rPr>
              <a:t>http://www.cpma.ca/Archived%20Documents/Marketing/Second_Expert_Report_2007.pdf </a:t>
            </a:r>
            <a:endParaRPr lang="en-CA" sz="1100" dirty="0">
              <a:solidFill>
                <a:srgbClr val="000000"/>
              </a:solidFill>
              <a:latin typeface="Arial Narrow"/>
              <a:ea typeface="Times New Roman"/>
              <a:cs typeface="Arial Narrow"/>
            </a:endParaRPr>
          </a:p>
          <a:p>
            <a:r>
              <a:rPr lang="en-CA" sz="1100" dirty="0">
                <a:solidFill>
                  <a:srgbClr val="000000"/>
                </a:solidFill>
                <a:latin typeface="Times New Roman"/>
                <a:ea typeface="Times New Roman"/>
                <a:cs typeface="Arial Narrow"/>
              </a:rPr>
              <a:t>Yao LH, Jiang YM, Tomás-Barberán FA, Datta N, Singanusong R, Chen SS. Flavonoids in food and their health benefits. Plant Foods for Human Nutr 2004; 59(3):113-22. </a:t>
            </a:r>
            <a:r>
              <a:rPr lang="en-CA" sz="1100" dirty="0">
                <a:solidFill>
                  <a:srgbClr val="222222"/>
                </a:solidFill>
                <a:latin typeface="Times New Roman"/>
                <a:ea typeface="Times New Roman"/>
                <a:cs typeface="Arial Narrow"/>
              </a:rPr>
              <a:t> </a:t>
            </a:r>
            <a:endParaRPr lang="en-CA" sz="1100" dirty="0">
              <a:solidFill>
                <a:srgbClr val="000000"/>
              </a:solidFill>
              <a:latin typeface="Arial Narrow"/>
              <a:ea typeface="Times New Roman"/>
              <a:cs typeface="Arial Narrow"/>
            </a:endParaRPr>
          </a:p>
          <a:p>
            <a:pPr>
              <a:lnSpc>
                <a:spcPct val="115000"/>
              </a:lnSpc>
              <a:spcAft>
                <a:spcPts val="946"/>
              </a:spcAft>
            </a:pPr>
            <a:r>
              <a:rPr lang="en-CA" sz="1100" dirty="0">
                <a:solidFill>
                  <a:srgbClr val="222222"/>
                </a:solidFill>
                <a:latin typeface="Times New Roman"/>
                <a:ea typeface="Times New Roman"/>
                <a:cs typeface="Times New Roman"/>
              </a:rPr>
              <a:t>Hu, D., Huang, J., Wang, Y., Zhang, D., &amp; Qu, Y. Fruits and Vegetables Consumption and Risk of Stroke A Meta-Analysis of Prospective Cohort Studies. Stroke 2014; 45(6), 1613-1619.</a:t>
            </a:r>
            <a:endParaRPr lang="en-CA" sz="1000" dirty="0">
              <a:latin typeface="Calibri"/>
              <a:ea typeface="Times New Roman"/>
              <a:cs typeface="Times New Roman"/>
            </a:endParaRPr>
          </a:p>
          <a:p>
            <a:pPr>
              <a:lnSpc>
                <a:spcPct val="115000"/>
              </a:lnSpc>
              <a:spcAft>
                <a:spcPts val="946"/>
              </a:spcAft>
            </a:pPr>
            <a:r>
              <a:rPr lang="en-CA" sz="1100" dirty="0">
                <a:solidFill>
                  <a:srgbClr val="222222"/>
                </a:solidFill>
                <a:latin typeface="Times New Roman"/>
                <a:ea typeface="Times New Roman"/>
                <a:cs typeface="Times New Roman"/>
              </a:rPr>
              <a:t>Report of a Joint FAO/WHO Expert Consultation. Diet, nutrition and the prevention of chronic diseases; World Health Organization 2003; Geneva.</a:t>
            </a:r>
            <a:endParaRPr lang="en-CA" sz="1000" dirty="0">
              <a:latin typeface="Calibri"/>
              <a:ea typeface="Times New Roman"/>
              <a:cs typeface="Times New Roman"/>
            </a:endParaRPr>
          </a:p>
          <a:p>
            <a:pPr>
              <a:lnSpc>
                <a:spcPct val="115000"/>
              </a:lnSpc>
              <a:spcAft>
                <a:spcPts val="946"/>
              </a:spcAft>
            </a:pPr>
            <a:r>
              <a:rPr lang="en-CA" sz="1100" dirty="0">
                <a:solidFill>
                  <a:srgbClr val="222222"/>
                </a:solidFill>
                <a:latin typeface="Times New Roman"/>
                <a:ea typeface="Times New Roman"/>
                <a:cs typeface="Times New Roman"/>
              </a:rPr>
              <a:t>Norat, T., Aune, D., Chan, D., Romaquera, D. Fruits and vegetables: updating the epidemiologic evidence for the WCRF/AICR lifestyle recommendations for cancer prevention. Cancer Treatment Research 2014;159:35-50. </a:t>
            </a:r>
            <a:r>
              <a:rPr lang="en-CA" sz="1100" u="sng" dirty="0">
                <a:solidFill>
                  <a:srgbClr val="0000FF"/>
                </a:solidFill>
                <a:latin typeface="Times New Roman"/>
                <a:ea typeface="Times New Roman"/>
                <a:cs typeface="Times New Roman"/>
                <a:hlinkClick r:id="rId4"/>
              </a:rPr>
              <a:t>http://www.ncbi.nlm.nih.gov/pubmed/24114473</a:t>
            </a:r>
            <a:r>
              <a:rPr lang="en-CA" sz="1100" dirty="0">
                <a:solidFill>
                  <a:srgbClr val="222222"/>
                </a:solidFill>
                <a:latin typeface="Times New Roman"/>
                <a:ea typeface="Times New Roman"/>
                <a:cs typeface="Times New Roman"/>
              </a:rPr>
              <a:t> </a:t>
            </a:r>
            <a:endParaRPr lang="en-CA" sz="1000" dirty="0">
              <a:latin typeface="Calibri"/>
              <a:ea typeface="Times New Roman"/>
              <a:cs typeface="Times New Roman"/>
            </a:endParaRPr>
          </a:p>
          <a:p>
            <a:pPr>
              <a:lnSpc>
                <a:spcPct val="115000"/>
              </a:lnSpc>
              <a:spcAft>
                <a:spcPts val="946"/>
              </a:spcAft>
            </a:pPr>
            <a:r>
              <a:rPr lang="en-CA" sz="1100" dirty="0">
                <a:solidFill>
                  <a:srgbClr val="222222"/>
                </a:solidFill>
                <a:latin typeface="Times New Roman"/>
                <a:ea typeface="Times New Roman"/>
                <a:cs typeface="Times New Roman"/>
              </a:rPr>
              <a:t>Kaiser, K. A., Brown, A. W., Brown, M. M. B., Shikany, J. M., Mattes, R. D., &amp; Allison, D. B. Increased fruit and vegetable intake has no discernible effect on weight loss: a systematic review and meta-analysis. The American Journal of Clinical Nutrition 2014;100(2): 567-576. </a:t>
            </a:r>
            <a:endParaRPr lang="en-CA" sz="1000" dirty="0">
              <a:latin typeface="Calibri"/>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25</a:t>
            </a:fld>
            <a:endParaRPr lang="en-CA" dirty="0">
              <a:solidFill>
                <a:prstClr val="black"/>
              </a:solidFill>
            </a:endParaRPr>
          </a:p>
        </p:txBody>
      </p:sp>
    </p:spTree>
    <p:extLst>
      <p:ext uri="{BB962C8B-B14F-4D97-AF65-F5344CB8AC3E}">
        <p14:creationId xmlns:p14="http://schemas.microsoft.com/office/powerpoint/2010/main" val="2475441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Special Considerations</a:t>
            </a:r>
          </a:p>
          <a:p>
            <a:pPr marL="324250" indent="-324250" defTabSz="864931" eaLnBrk="0" fontAlgn="base" hangingPunct="0">
              <a:spcBef>
                <a:spcPct val="20000"/>
              </a:spcBef>
              <a:spcAft>
                <a:spcPct val="0"/>
              </a:spcAft>
              <a:defRPr/>
            </a:pPr>
            <a:r>
              <a:rPr lang="en-CA" sz="1900" u="sng" kern="0" dirty="0">
                <a:solidFill>
                  <a:srgbClr val="000000"/>
                </a:solidFill>
                <a:latin typeface="Arial"/>
              </a:rPr>
              <a:t>Hypertension:</a:t>
            </a:r>
            <a:r>
              <a:rPr lang="en-CA" sz="1900" kern="0" dirty="0">
                <a:solidFill>
                  <a:srgbClr val="000000"/>
                </a:solidFill>
                <a:latin typeface="Arial"/>
              </a:rPr>
              <a:t> Consider the DASH diet (high in V/F, whole grains, fish, poultry, nuts and low fat dairy). Has been shown to reduce systolic and diastolic blood pressure.</a:t>
            </a:r>
          </a:p>
          <a:p>
            <a:pPr marL="324250" indent="-324250" defTabSz="864931" eaLnBrk="0" fontAlgn="base" hangingPunct="0">
              <a:spcBef>
                <a:spcPct val="20000"/>
              </a:spcBef>
              <a:spcAft>
                <a:spcPct val="0"/>
              </a:spcAft>
              <a:defRPr/>
            </a:pPr>
            <a:endParaRPr lang="en-CA" sz="400" kern="0" dirty="0">
              <a:solidFill>
                <a:srgbClr val="000000"/>
              </a:solidFill>
              <a:latin typeface="Arial"/>
            </a:endParaRPr>
          </a:p>
          <a:p>
            <a:pPr marL="324250" indent="-324250" defTabSz="864931" eaLnBrk="0" fontAlgn="base" hangingPunct="0">
              <a:spcBef>
                <a:spcPct val="20000"/>
              </a:spcBef>
              <a:spcAft>
                <a:spcPct val="0"/>
              </a:spcAft>
              <a:defRPr/>
            </a:pPr>
            <a:r>
              <a:rPr lang="en-CA" sz="1900" u="sng" kern="0" dirty="0">
                <a:solidFill>
                  <a:srgbClr val="000000"/>
                </a:solidFill>
                <a:latin typeface="Arial"/>
              </a:rPr>
              <a:t>Diabetes:</a:t>
            </a:r>
            <a:r>
              <a:rPr lang="en-CA" sz="1900" kern="0" dirty="0">
                <a:solidFill>
                  <a:srgbClr val="000000"/>
                </a:solidFill>
                <a:latin typeface="Arial"/>
              </a:rPr>
              <a:t> No more than 7% of total daily intake from saturated fats and limit trans fatty acids to a minimum. Develop an optimal diet plan for achieving healthy body weight.</a:t>
            </a:r>
          </a:p>
          <a:p>
            <a:pPr marL="324250" indent="-324250" defTabSz="864931" eaLnBrk="0" fontAlgn="base" hangingPunct="0">
              <a:spcBef>
                <a:spcPct val="20000"/>
              </a:spcBef>
              <a:spcAft>
                <a:spcPct val="0"/>
              </a:spcAft>
              <a:defRPr/>
            </a:pPr>
            <a:endParaRPr lang="en-CA" sz="400" kern="0" dirty="0">
              <a:solidFill>
                <a:srgbClr val="000000"/>
              </a:solidFill>
              <a:latin typeface="Arial"/>
            </a:endParaRPr>
          </a:p>
          <a:p>
            <a:pPr marL="324250" indent="-324250" defTabSz="864931" eaLnBrk="0" fontAlgn="base" hangingPunct="0">
              <a:spcBef>
                <a:spcPct val="20000"/>
              </a:spcBef>
              <a:spcAft>
                <a:spcPct val="0"/>
              </a:spcAft>
              <a:defRPr/>
            </a:pPr>
            <a:r>
              <a:rPr lang="en-CA" sz="1900" u="sng" kern="0" dirty="0">
                <a:solidFill>
                  <a:srgbClr val="000000"/>
                </a:solidFill>
                <a:latin typeface="Arial"/>
              </a:rPr>
              <a:t>Chronic Kidney Disease</a:t>
            </a:r>
            <a:r>
              <a:rPr lang="en-CA" sz="1900" kern="0" dirty="0">
                <a:solidFill>
                  <a:srgbClr val="000000"/>
                </a:solidFill>
                <a:latin typeface="Arial"/>
              </a:rPr>
              <a:t>: Maintain adequate fluid intake as fluid restriction is not required for most patients.  Monitor protein intake as insufficient may lead to loss of body mass and malnutrition, and excess may lead to accumulation of uremic toxins.</a:t>
            </a:r>
          </a:p>
          <a:p>
            <a:pPr marL="324250" indent="-324250" defTabSz="864931" eaLnBrk="0" fontAlgn="base" hangingPunct="0">
              <a:spcBef>
                <a:spcPct val="20000"/>
              </a:spcBef>
              <a:spcAft>
                <a:spcPct val="0"/>
              </a:spcAft>
              <a:defRPr/>
            </a:pPr>
            <a:endParaRPr lang="en-CA" sz="400" kern="0" dirty="0">
              <a:solidFill>
                <a:srgbClr val="000000"/>
              </a:solidFill>
              <a:latin typeface="Arial"/>
            </a:endParaRPr>
          </a:p>
          <a:p>
            <a:pPr marL="324250" indent="-324250" defTabSz="864931" eaLnBrk="0" fontAlgn="base" hangingPunct="0">
              <a:spcBef>
                <a:spcPct val="20000"/>
              </a:spcBef>
              <a:spcAft>
                <a:spcPct val="0"/>
              </a:spcAft>
              <a:defRPr/>
            </a:pPr>
            <a:r>
              <a:rPr lang="en-CA" sz="1900" b="1" kern="0" dirty="0">
                <a:solidFill>
                  <a:srgbClr val="000000"/>
                </a:solidFill>
                <a:latin typeface="Arial"/>
              </a:rPr>
              <a:t>**Consult or refer patient to an experienced health care provider (preferably a registered dietician) for more guidance and information.</a:t>
            </a:r>
          </a:p>
          <a:p>
            <a:endParaRPr lang="en-CA" dirty="0" smtClean="0"/>
          </a:p>
          <a:p>
            <a:r>
              <a:rPr lang="en-CA" dirty="0" smtClean="0"/>
              <a:t>The</a:t>
            </a:r>
            <a:r>
              <a:rPr lang="en-CA" baseline="0" dirty="0" smtClean="0"/>
              <a:t>se recommendations are general guidelines.  Some conditions require special considerations due to pathology or required medications, etc. If a patient requires additional  dietary advice, please refer them to a registered dietician for more information.</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26</a:t>
            </a:fld>
            <a:endParaRPr lang="en-CA" dirty="0">
              <a:solidFill>
                <a:prstClr val="black"/>
              </a:solidFill>
            </a:endParaRPr>
          </a:p>
        </p:txBody>
      </p:sp>
    </p:spTree>
    <p:extLst>
      <p:ext uri="{BB962C8B-B14F-4D97-AF65-F5344CB8AC3E}">
        <p14:creationId xmlns:p14="http://schemas.microsoft.com/office/powerpoint/2010/main" val="95255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64931" eaLnBrk="0" fontAlgn="base" hangingPunct="0">
              <a:spcBef>
                <a:spcPct val="30000"/>
              </a:spcBef>
              <a:spcAft>
                <a:spcPct val="0"/>
              </a:spcAft>
              <a:defRPr/>
            </a:pPr>
            <a:r>
              <a:rPr lang="en-CA" b="1" dirty="0" smtClean="0"/>
              <a:t>Weight</a:t>
            </a:r>
            <a:r>
              <a:rPr lang="en-CA" b="1" baseline="0" dirty="0" smtClean="0"/>
              <a:t> Management</a:t>
            </a:r>
          </a:p>
          <a:p>
            <a:pPr defTabSz="864931" eaLnBrk="0" fontAlgn="base" hangingPunct="0">
              <a:spcBef>
                <a:spcPct val="30000"/>
              </a:spcBef>
              <a:spcAft>
                <a:spcPct val="0"/>
              </a:spcAft>
              <a:defRPr/>
            </a:pPr>
            <a:r>
              <a:rPr lang="en-CA" dirty="0" smtClean="0"/>
              <a:t>Maintenance of a healthy body weight (body mass index</a:t>
            </a:r>
            <a:r>
              <a:rPr lang="en-CA" baseline="0" dirty="0" smtClean="0"/>
              <a:t> </a:t>
            </a:r>
            <a:r>
              <a:rPr lang="en-CA" dirty="0" smtClean="0"/>
              <a:t>18.5 to 24.9 kg/m2, and waist circumference less than 102</a:t>
            </a:r>
            <a:r>
              <a:rPr lang="en-CA" baseline="0" dirty="0" smtClean="0"/>
              <a:t> </a:t>
            </a:r>
            <a:r>
              <a:rPr lang="en-CA" dirty="0" smtClean="0"/>
              <a:t>cm for men and less than 88 cm for women) is</a:t>
            </a:r>
            <a:r>
              <a:rPr lang="en-CA" baseline="0" dirty="0" smtClean="0"/>
              <a:t> </a:t>
            </a:r>
            <a:r>
              <a:rPr lang="en-CA" dirty="0" smtClean="0"/>
              <a:t>recommended for non-hypertensive individuals to prevent</a:t>
            </a:r>
            <a:r>
              <a:rPr lang="en-CA" baseline="0" dirty="0" smtClean="0"/>
              <a:t> </a:t>
            </a:r>
            <a:r>
              <a:rPr lang="en-CA" dirty="0" smtClean="0"/>
              <a:t>hypertension and for hypertensive patients to reduce blood</a:t>
            </a:r>
            <a:r>
              <a:rPr lang="en-CA" baseline="0" dirty="0" smtClean="0"/>
              <a:t> </a:t>
            </a:r>
            <a:r>
              <a:rPr lang="en-CA" dirty="0" smtClean="0"/>
              <a:t>pressure. All overweight hypertensive individuals should be</a:t>
            </a:r>
          </a:p>
          <a:p>
            <a:pPr defTabSz="864931" eaLnBrk="0" fontAlgn="base" hangingPunct="0">
              <a:spcBef>
                <a:spcPct val="30000"/>
              </a:spcBef>
              <a:spcAft>
                <a:spcPct val="0"/>
              </a:spcAft>
              <a:defRPr/>
            </a:pPr>
            <a:r>
              <a:rPr lang="en-CA" dirty="0" smtClean="0"/>
              <a:t>advised to lose weight.</a:t>
            </a:r>
          </a:p>
          <a:p>
            <a:pPr defTabSz="864931" eaLnBrk="0" fontAlgn="base" hangingPunct="0">
              <a:spcBef>
                <a:spcPct val="30000"/>
              </a:spcBef>
              <a:spcAft>
                <a:spcPct val="0"/>
              </a:spcAft>
              <a:defRPr/>
            </a:pPr>
            <a:r>
              <a:rPr lang="en-CA" dirty="0" smtClean="0"/>
              <a:t>Body</a:t>
            </a:r>
            <a:r>
              <a:rPr lang="en-CA" baseline="0" dirty="0" smtClean="0"/>
              <a:t> Mass Index (BMI) is a</a:t>
            </a:r>
            <a:r>
              <a:rPr lang="en-US" dirty="0" smtClean="0"/>
              <a:t> method to assess how much an individual's body weight departs from the normal or desired</a:t>
            </a:r>
            <a:r>
              <a:rPr lang="en-US" baseline="0" dirty="0" smtClean="0"/>
              <a:t> weight</a:t>
            </a:r>
            <a:r>
              <a:rPr lang="en-US" dirty="0" smtClean="0"/>
              <a:t> of a person with the same height </a:t>
            </a:r>
            <a:r>
              <a:rPr lang="en-CA" baseline="0" dirty="0" smtClean="0"/>
              <a:t>(wt / ht x2)</a:t>
            </a:r>
          </a:p>
          <a:p>
            <a:pPr defTabSz="864931" eaLnBrk="0" fontAlgn="base" hangingPunct="0">
              <a:spcBef>
                <a:spcPct val="30000"/>
              </a:spcBef>
              <a:spcAft>
                <a:spcPct val="0"/>
              </a:spcAft>
              <a:defRPr/>
            </a:pPr>
            <a:endParaRPr lang="en-CA" dirty="0" smtClean="0"/>
          </a:p>
          <a:p>
            <a:pPr defTabSz="864931" eaLnBrk="0" fontAlgn="base" hangingPunct="0">
              <a:spcBef>
                <a:spcPct val="30000"/>
              </a:spcBef>
              <a:spcAft>
                <a:spcPct val="0"/>
              </a:spcAft>
              <a:defRPr/>
            </a:pPr>
            <a:r>
              <a:rPr lang="en-CA" dirty="0" smtClean="0"/>
              <a:t>History and a general physical examination should be completed to exclude</a:t>
            </a:r>
            <a:r>
              <a:rPr lang="en-CA" baseline="0" dirty="0" smtClean="0"/>
              <a:t> </a:t>
            </a:r>
            <a:r>
              <a:rPr lang="en-CA" dirty="0" smtClean="0"/>
              <a:t>secondary (endocrine or syndrome-related) causes of</a:t>
            </a:r>
            <a:r>
              <a:rPr lang="en-CA" baseline="0" dirty="0" smtClean="0"/>
              <a:t> </a:t>
            </a:r>
            <a:r>
              <a:rPr lang="en-CA" dirty="0" smtClean="0"/>
              <a:t>overweight/obesity and overweight/obesity related health</a:t>
            </a:r>
            <a:r>
              <a:rPr lang="en-CA" baseline="0" dirty="0" smtClean="0"/>
              <a:t> </a:t>
            </a:r>
            <a:r>
              <a:rPr lang="en-CA" dirty="0" smtClean="0"/>
              <a:t>risks and complications. Additional investigations, such as liver enzyme tests,</a:t>
            </a:r>
            <a:r>
              <a:rPr lang="en-CA" baseline="0" dirty="0" smtClean="0"/>
              <a:t> </a:t>
            </a:r>
            <a:r>
              <a:rPr lang="en-CA" dirty="0" smtClean="0"/>
              <a:t>urinalysis and sleep studies (when appropriate), should be completed</a:t>
            </a:r>
            <a:r>
              <a:rPr lang="en-CA" baseline="0" dirty="0" smtClean="0"/>
              <a:t> </a:t>
            </a:r>
            <a:r>
              <a:rPr lang="en-CA" dirty="0" smtClean="0"/>
              <a:t>to</a:t>
            </a:r>
            <a:r>
              <a:rPr lang="en-CA" baseline="0" dirty="0" smtClean="0"/>
              <a:t> </a:t>
            </a:r>
            <a:r>
              <a:rPr lang="en-CA" dirty="0" smtClean="0"/>
              <a:t>screen for and exclude other common</a:t>
            </a:r>
            <a:r>
              <a:rPr lang="en-CA" baseline="0" dirty="0" smtClean="0"/>
              <a:t> </a:t>
            </a:r>
            <a:r>
              <a:rPr lang="en-CA" dirty="0" smtClean="0"/>
              <a:t>overweight/obesity-related health problems.</a:t>
            </a:r>
          </a:p>
          <a:p>
            <a:pPr defTabSz="864931" eaLnBrk="0" fontAlgn="base" hangingPunct="0">
              <a:spcBef>
                <a:spcPct val="30000"/>
              </a:spcBef>
              <a:spcAft>
                <a:spcPct val="0"/>
              </a:spcAft>
              <a:defRPr/>
            </a:pPr>
            <a:endParaRPr lang="en-CA" baseline="0" dirty="0" smtClean="0"/>
          </a:p>
          <a:p>
            <a:pPr defTabSz="864931" eaLnBrk="0" fontAlgn="base" hangingPunct="0">
              <a:spcBef>
                <a:spcPct val="30000"/>
              </a:spcBef>
              <a:spcAft>
                <a:spcPct val="0"/>
              </a:spcAft>
              <a:defRPr/>
            </a:pPr>
            <a:r>
              <a:rPr lang="en-CA" baseline="0" dirty="0" smtClean="0"/>
              <a:t>The initial weight loss goal in obese individuals should be 5% to 10% of baseline body weight.</a:t>
            </a:r>
          </a:p>
          <a:p>
            <a:pPr defTabSz="864931" eaLnBrk="0" fontAlgn="base" hangingPunct="0">
              <a:spcBef>
                <a:spcPct val="30000"/>
              </a:spcBef>
              <a:spcAft>
                <a:spcPct val="0"/>
              </a:spcAft>
              <a:defRPr/>
            </a:pPr>
            <a:endParaRPr lang="en-CA" baseline="0" dirty="0" smtClean="0"/>
          </a:p>
          <a:p>
            <a:pPr defTabSz="864931" eaLnBrk="0" fontAlgn="base" hangingPunct="0">
              <a:spcBef>
                <a:spcPct val="30000"/>
              </a:spcBef>
              <a:spcAft>
                <a:spcPct val="0"/>
              </a:spcAft>
              <a:defRPr/>
            </a:pPr>
            <a:r>
              <a:rPr lang="en-CA" baseline="0" dirty="0" smtClean="0"/>
              <a:t>Lau DC, Douketis JD, Morrison KM, Hramiak IM, Sharma AM, Ur E: 2006 Canadian clinical practice guidelines on the management and prevention of obesity in adults and children [summary]. CMAJ 2007;176:S1-13.</a:t>
            </a:r>
          </a:p>
          <a:p>
            <a:pPr defTabSz="864931" eaLnBrk="0" fontAlgn="base" hangingPunct="0">
              <a:spcBef>
                <a:spcPct val="30000"/>
              </a:spcBef>
              <a:spcAft>
                <a:spcPct val="0"/>
              </a:spcAft>
              <a:defRPr/>
            </a:pPr>
            <a:r>
              <a:rPr lang="en-CA" baseline="0" dirty="0" smtClean="0"/>
              <a:t>Dasgupta K, Quinn RR, Zarnke KB, et al. The 2014 Canadian Hypertension Education Program Recommendations for Blood Pressure Measurement, Diagnosis, Assessment of Risk, Prevention, and Treatment of Hypertension. Can J Cardiol 2014;30:485-501.</a:t>
            </a:r>
          </a:p>
          <a:p>
            <a:pPr defTabSz="864931" eaLnBrk="0" fontAlgn="base" hangingPunct="0">
              <a:spcBef>
                <a:spcPct val="30000"/>
              </a:spcBef>
              <a:spcAft>
                <a:spcPct val="0"/>
              </a:spcAft>
              <a:defRPr/>
            </a:pPr>
            <a:endParaRPr lang="en-CA" baseline="0" dirty="0" smtClean="0"/>
          </a:p>
          <a:p>
            <a:pPr defTabSz="864931" eaLnBrk="0" fontAlgn="base" hangingPunct="0">
              <a:spcBef>
                <a:spcPct val="30000"/>
              </a:spcBef>
              <a:spcAft>
                <a:spcPct val="0"/>
              </a:spcAft>
              <a:defRPr/>
            </a:pPr>
            <a:r>
              <a:rPr lang="en-CA" baseline="0" dirty="0" smtClean="0"/>
              <a:t>Currently 7 million obese adults (BMI ≥ 30) and 600,000 obese school aged children (WHO BMI growth standards)</a:t>
            </a:r>
          </a:p>
          <a:p>
            <a:pPr defTabSz="864931" eaLnBrk="0" fontAlgn="base" hangingPunct="0">
              <a:spcBef>
                <a:spcPct val="30000"/>
              </a:spcBef>
              <a:spcAft>
                <a:spcPct val="0"/>
              </a:spcAft>
              <a:defRPr/>
            </a:pPr>
            <a:r>
              <a:rPr lang="en-CA" baseline="0" dirty="0" smtClean="0"/>
              <a:t>In 2006, obesity accounted for $3.9 billion in direct healthcare cost and 3.2 billion in indirect cost. ( Ian Janssen, April 2013, Can J Diabetes 37, 90-96) </a:t>
            </a:r>
          </a:p>
        </p:txBody>
      </p:sp>
      <p:sp>
        <p:nvSpPr>
          <p:cNvPr id="4" name="Slide Number Placeholder 3"/>
          <p:cNvSpPr>
            <a:spLocks noGrp="1"/>
          </p:cNvSpPr>
          <p:nvPr>
            <p:ph type="sldNum" sz="quarter" idx="10"/>
          </p:nvPr>
        </p:nvSpPr>
        <p:spPr/>
        <p:txBody>
          <a:bodyPr/>
          <a:lstStyle/>
          <a:p>
            <a:pPr>
              <a:defRPr/>
            </a:pPr>
            <a:fld id="{C59BA186-B965-41A1-99A1-45A09148F7AD}" type="slidenum">
              <a:rPr lang="en-CA" smtClean="0">
                <a:solidFill>
                  <a:prstClr val="black"/>
                </a:solidFill>
              </a:rPr>
              <a:pPr>
                <a:defRPr/>
              </a:pPr>
              <a:t>27</a:t>
            </a:fld>
            <a:endParaRPr lang="en-CA" dirty="0">
              <a:solidFill>
                <a:prstClr val="black"/>
              </a:solidFill>
            </a:endParaRPr>
          </a:p>
        </p:txBody>
      </p:sp>
    </p:spTree>
    <p:extLst>
      <p:ext uri="{BB962C8B-B14F-4D97-AF65-F5344CB8AC3E}">
        <p14:creationId xmlns:p14="http://schemas.microsoft.com/office/powerpoint/2010/main" val="2700472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Weight Management</a:t>
            </a:r>
          </a:p>
          <a:p>
            <a:pPr defTabSz="864931" eaLnBrk="0" fontAlgn="base" hangingPunct="0">
              <a:spcBef>
                <a:spcPct val="30000"/>
              </a:spcBef>
              <a:spcAft>
                <a:spcPct val="0"/>
              </a:spcAft>
              <a:defRPr/>
            </a:pPr>
            <a:r>
              <a:rPr lang="en-CA" b="0" dirty="0" smtClean="0"/>
              <a:t>A comprehensive healthy lifestyle intervention is</a:t>
            </a:r>
            <a:r>
              <a:rPr lang="en-CA" b="0" baseline="0" dirty="0" smtClean="0"/>
              <a:t> </a:t>
            </a:r>
            <a:r>
              <a:rPr lang="en-CA" b="0" dirty="0" smtClean="0"/>
              <a:t>recommended for overweight and obese people.</a:t>
            </a:r>
          </a:p>
          <a:p>
            <a:r>
              <a:rPr lang="en-CA" b="0" dirty="0" smtClean="0"/>
              <a:t>An optimal dietary plan for achieving healthy body weight and dietary counseling for adults should be developed with</a:t>
            </a:r>
            <a:r>
              <a:rPr lang="en-CA" b="0" baseline="0" dirty="0" smtClean="0"/>
              <a:t> </a:t>
            </a:r>
            <a:r>
              <a:rPr lang="en-CA" b="0" dirty="0" smtClean="0"/>
              <a:t>a qualified and experienced health professional (preferably</a:t>
            </a:r>
            <a:r>
              <a:rPr lang="en-CA" b="0" baseline="0" dirty="0" smtClean="0"/>
              <a:t> </a:t>
            </a:r>
            <a:r>
              <a:rPr lang="en-CA" b="0" dirty="0" smtClean="0"/>
              <a:t>a registered dietitian) together with the individual and family</a:t>
            </a:r>
            <a:r>
              <a:rPr lang="en-CA" b="0" baseline="0" dirty="0" smtClean="0"/>
              <a:t> </a:t>
            </a:r>
            <a:r>
              <a:rPr lang="en-CA" b="0" dirty="0" smtClean="0"/>
              <a:t>to meet their needs.</a:t>
            </a:r>
          </a:p>
          <a:p>
            <a:endParaRPr lang="en-CA" b="0" dirty="0" smtClean="0"/>
          </a:p>
          <a:p>
            <a:r>
              <a:rPr lang="en-CA" b="0" dirty="0" smtClean="0"/>
              <a:t>Primary care health professionals are encouraged to create a nonjudgmental atmosphere when discussing weight</a:t>
            </a:r>
            <a:r>
              <a:rPr lang="en-CA" b="0" baseline="0" dirty="0" smtClean="0"/>
              <a:t> </a:t>
            </a:r>
            <a:r>
              <a:rPr lang="en-CA" b="0" dirty="0" smtClean="0"/>
              <a:t>management.</a:t>
            </a:r>
          </a:p>
          <a:p>
            <a:r>
              <a:rPr lang="en-CA" b="0" dirty="0" smtClean="0"/>
              <a:t>Health care professionals are encouraged to consider the</a:t>
            </a:r>
            <a:r>
              <a:rPr lang="en-CA" b="0" baseline="0" dirty="0" smtClean="0"/>
              <a:t> </a:t>
            </a:r>
            <a:r>
              <a:rPr lang="en-CA" b="0" dirty="0" smtClean="0"/>
              <a:t>barriers people might have concerning overweight/obesity</a:t>
            </a:r>
            <a:r>
              <a:rPr lang="en-CA" b="0" baseline="0" dirty="0" smtClean="0"/>
              <a:t> </a:t>
            </a:r>
            <a:r>
              <a:rPr lang="en-CA" b="0" dirty="0" smtClean="0"/>
              <a:t>and its management.</a:t>
            </a:r>
          </a:p>
          <a:p>
            <a:endParaRPr lang="en-CA" b="0" dirty="0" smtClean="0"/>
          </a:p>
          <a:p>
            <a:r>
              <a:rPr lang="en-CA" b="0" dirty="0" smtClean="0"/>
              <a:t>All those considering initiating a vigorous exercise program</a:t>
            </a:r>
            <a:r>
              <a:rPr lang="en-CA" b="0" baseline="0" dirty="0" smtClean="0"/>
              <a:t> </a:t>
            </a:r>
            <a:r>
              <a:rPr lang="en-CA" b="0" dirty="0" smtClean="0"/>
              <a:t>are encouraged to consult their physician or health care</a:t>
            </a:r>
            <a:r>
              <a:rPr lang="en-CA" b="0" baseline="0" dirty="0" smtClean="0"/>
              <a:t> </a:t>
            </a:r>
            <a:r>
              <a:rPr lang="en-CA" b="0" dirty="0" smtClean="0"/>
              <a:t>team professionals. </a:t>
            </a:r>
          </a:p>
          <a:p>
            <a:r>
              <a:rPr lang="en-CA" b="0" dirty="0" smtClean="0"/>
              <a:t>Long-term, regular physical activity is suggested, which is</a:t>
            </a:r>
            <a:r>
              <a:rPr lang="en-CA" b="0" baseline="0" dirty="0" smtClean="0"/>
              <a:t> </a:t>
            </a:r>
            <a:r>
              <a:rPr lang="en-CA" b="0" dirty="0" smtClean="0"/>
              <a:t>associated with maintenance of body weight or a modest</a:t>
            </a:r>
            <a:r>
              <a:rPr lang="en-CA" b="0" baseline="0" dirty="0" smtClean="0"/>
              <a:t> </a:t>
            </a:r>
            <a:r>
              <a:rPr lang="en-CA" b="0" dirty="0" smtClean="0"/>
              <a:t>reduction in body weight for all overweight and obese</a:t>
            </a:r>
            <a:r>
              <a:rPr lang="en-CA" b="0" baseline="0" dirty="0" smtClean="0"/>
              <a:t> </a:t>
            </a:r>
            <a:r>
              <a:rPr lang="en-CA" b="0" dirty="0" smtClean="0"/>
              <a:t>people.</a:t>
            </a:r>
          </a:p>
          <a:p>
            <a:r>
              <a:rPr lang="en-CA" b="0" dirty="0" smtClean="0"/>
              <a:t>Physical activity and exercise should be sustainable and</a:t>
            </a:r>
            <a:r>
              <a:rPr lang="en-CA" b="0" baseline="0" dirty="0" smtClean="0"/>
              <a:t> </a:t>
            </a:r>
            <a:r>
              <a:rPr lang="en-CA" b="0" dirty="0" smtClean="0"/>
              <a:t>tailored to the individual. The total duration should be</a:t>
            </a:r>
            <a:r>
              <a:rPr lang="en-CA" b="0" baseline="0" dirty="0" smtClean="0"/>
              <a:t> </a:t>
            </a:r>
            <a:r>
              <a:rPr lang="en-CA" b="0" dirty="0" smtClean="0"/>
              <a:t>increased gradually to maximize the weight-loss benefits.</a:t>
            </a:r>
          </a:p>
          <a:p>
            <a:endParaRPr lang="en-CA" b="0" dirty="0" smtClean="0"/>
          </a:p>
          <a:p>
            <a:r>
              <a:rPr lang="en-CA" b="0" dirty="0" smtClean="0"/>
              <a:t>Tobe SW, Stone JA, Walker KM, et al. Canadian cardiovascular harmonized national guidelines endeavour (C-CHANGE): 2014 update. CMAJ 2014;186(17):E1299-1305.</a:t>
            </a:r>
          </a:p>
          <a:p>
            <a:r>
              <a:rPr lang="en-CA" b="0" dirty="0" smtClean="0"/>
              <a:t>Lau DC, Douketis JD, Morrison KM, Hramiak IM, Sharma AM, Ur E: 2006 Canadian clinical practice guidelines on the management and prevention of obesity in adults and children [summary]. CMAJ 2007;176:S1-13.</a:t>
            </a:r>
          </a:p>
          <a:p>
            <a:endParaRPr lang="en-US" b="0" dirty="0" smtClean="0"/>
          </a:p>
          <a:p>
            <a:r>
              <a:rPr lang="en-US" b="0" u="sng" dirty="0" smtClean="0"/>
              <a:t>Resources</a:t>
            </a:r>
            <a:r>
              <a:rPr lang="en-US" b="0" dirty="0" smtClean="0"/>
              <a:t>:</a:t>
            </a:r>
          </a:p>
          <a:p>
            <a:r>
              <a:rPr lang="en-CA" b="0" dirty="0" smtClean="0"/>
              <a:t>Living Well Classes </a:t>
            </a:r>
          </a:p>
          <a:p>
            <a:r>
              <a:rPr lang="en-CA" b="0" dirty="0" smtClean="0"/>
              <a:t>Food and Mood</a:t>
            </a:r>
          </a:p>
          <a:p>
            <a:r>
              <a:rPr lang="en-CA" b="0" dirty="0" smtClean="0"/>
              <a:t>Lifestyles Nutrition &amp; Exercise classes</a:t>
            </a:r>
          </a:p>
          <a:p>
            <a:r>
              <a:rPr lang="en-CA" b="0" dirty="0" smtClean="0"/>
              <a:t>Alberta Health Link for AHS weight management programs: 1-866-408-5465 </a:t>
            </a:r>
            <a:br>
              <a:rPr lang="en-CA" b="0" dirty="0" smtClean="0"/>
            </a:br>
            <a:r>
              <a:rPr lang="en-CA" b="0" dirty="0" smtClean="0"/>
              <a:t>Weight Management programs in the community such as Weight Watchers and others.</a:t>
            </a:r>
          </a:p>
          <a:p>
            <a:r>
              <a:rPr lang="en-CA" b="0" dirty="0" smtClean="0"/>
              <a:t>Heart</a:t>
            </a:r>
            <a:r>
              <a:rPr lang="en-CA" b="0" baseline="0" dirty="0" smtClean="0"/>
              <a:t> and Stroke: Healthy Weight Action Plan</a:t>
            </a:r>
          </a:p>
          <a:p>
            <a:r>
              <a:rPr lang="en-CA" b="0" dirty="0" smtClean="0"/>
              <a:t>Obesity Network: www.obesitynetwork.ca (free membership,</a:t>
            </a:r>
            <a:r>
              <a:rPr lang="en-CA" b="0" baseline="0" dirty="0" smtClean="0"/>
              <a:t> </a:t>
            </a:r>
            <a:r>
              <a:rPr lang="en-CA" b="0" dirty="0" smtClean="0"/>
              <a:t>BMI calculator,</a:t>
            </a:r>
            <a:r>
              <a:rPr lang="en-CA" b="0" baseline="0" dirty="0" smtClean="0"/>
              <a:t> f</a:t>
            </a:r>
            <a:r>
              <a:rPr lang="en-CA" b="0" dirty="0" smtClean="0"/>
              <a:t>ood Diaries,</a:t>
            </a:r>
            <a:r>
              <a:rPr lang="en-CA" b="0" baseline="0" dirty="0" smtClean="0"/>
              <a:t> d</a:t>
            </a:r>
            <a:r>
              <a:rPr lang="en-CA" b="0" dirty="0" smtClean="0"/>
              <a:t>ownload resources)</a:t>
            </a:r>
          </a:p>
          <a:p>
            <a:endParaRPr lang="en-CA"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28</a:t>
            </a:fld>
            <a:endParaRPr lang="en-CA" dirty="0">
              <a:solidFill>
                <a:prstClr val="black"/>
              </a:solidFill>
            </a:endParaRPr>
          </a:p>
        </p:txBody>
      </p:sp>
    </p:spTree>
    <p:extLst>
      <p:ext uri="{BB962C8B-B14F-4D97-AF65-F5344CB8AC3E}">
        <p14:creationId xmlns:p14="http://schemas.microsoft.com/office/powerpoint/2010/main" val="3461819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1" dirty="0" smtClean="0"/>
              <a:t>Alcohol Consumption</a:t>
            </a:r>
          </a:p>
          <a:p>
            <a:r>
              <a:rPr lang="en-CA" dirty="0" smtClean="0"/>
              <a:t>Too much alcohol may</a:t>
            </a:r>
            <a:r>
              <a:rPr lang="en-CA" baseline="0" dirty="0" smtClean="0"/>
              <a:t> cause an</a:t>
            </a:r>
            <a:r>
              <a:rPr lang="en-CA" dirty="0" smtClean="0"/>
              <a:t> increase in blood pressure</a:t>
            </a:r>
            <a:r>
              <a:rPr lang="en-CA" baseline="0" dirty="0" smtClean="0"/>
              <a:t> and contribute to the occurrence of vascular disease (heart disease, stroke/TIA, vascular dementia, peripheral vascular disease, chronic kidney disease, etc) among other health conditions. Light drinking has some association with positive health outcomes but this may not be a cause and effect relationship.  There is no data, though, to support zero drinking is better than light drinking.</a:t>
            </a:r>
          </a:p>
          <a:p>
            <a:endParaRPr lang="en-US" baseline="0" dirty="0" smtClean="0"/>
          </a:p>
          <a:p>
            <a:r>
              <a:rPr lang="en-US" dirty="0" smtClean="0"/>
              <a:t>Patients should be encouraged to limit their alcohol consumption. </a:t>
            </a:r>
          </a:p>
          <a:p>
            <a:r>
              <a:rPr lang="en-US" dirty="0" smtClean="0"/>
              <a:t>Reducing alcohol consumption can reduce blood pressure.</a:t>
            </a:r>
          </a:p>
          <a:p>
            <a:r>
              <a:rPr lang="en-US" dirty="0" smtClean="0"/>
              <a:t>Consuming no more than maximum 2 drinks per day, can potentially drop SBP by 3.9 mmHg and DBP by 2.4 mmHg.</a:t>
            </a:r>
          </a:p>
          <a:p>
            <a:r>
              <a:rPr lang="en-US" dirty="0" smtClean="0"/>
              <a:t>It is recommended alcohol consumption should be limited to:</a:t>
            </a:r>
            <a:r>
              <a:rPr lang="en-US" baseline="0" dirty="0" smtClean="0"/>
              <a:t> T</a:t>
            </a:r>
            <a:r>
              <a:rPr lang="en-CA" dirty="0" smtClean="0"/>
              <a:t>wo or fewer standard drinks per day; fewer than 14 drinks</a:t>
            </a:r>
            <a:r>
              <a:rPr lang="en-CA" baseline="0" dirty="0" smtClean="0"/>
              <a:t> </a:t>
            </a:r>
            <a:r>
              <a:rPr lang="en-CA" dirty="0" smtClean="0"/>
              <a:t>per week for men; fewer than 9 drinks per week for women.</a:t>
            </a:r>
          </a:p>
          <a:p>
            <a:endParaRPr lang="en-CA" dirty="0" smtClean="0"/>
          </a:p>
          <a:p>
            <a:r>
              <a:rPr lang="en-US" dirty="0" smtClean="0"/>
              <a:t>Tobe SW, Stone JA, Walker KM, et al. Canadian cardiovascular harmonized national guidelines endeavour (C-CHANGE): 2014 update. CMAJ 2014;186(17):E1299-1305.</a:t>
            </a:r>
          </a:p>
          <a:p>
            <a:r>
              <a:rPr lang="en-US" dirty="0" smtClean="0"/>
              <a:t>Dasgupta K, Quinn RR, Zarnke KB, et al. The 2014 Canadian Hypertension Education Program Recommendations for Blood Pressure Measurement, Diagnosis, Assessment of Risk, Prevention, and Treatment of Hypertension. Can J Cardiol 2014;30:485-501.</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29</a:t>
            </a:fld>
            <a:endParaRPr lang="en-CA" dirty="0">
              <a:solidFill>
                <a:prstClr val="black"/>
              </a:solidFill>
            </a:endParaRPr>
          </a:p>
        </p:txBody>
      </p:sp>
    </p:spTree>
    <p:extLst>
      <p:ext uri="{BB962C8B-B14F-4D97-AF65-F5344CB8AC3E}">
        <p14:creationId xmlns:p14="http://schemas.microsoft.com/office/powerpoint/2010/main" val="164033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spcBef>
                <a:spcPct val="30000"/>
              </a:spcBef>
              <a:spcAft>
                <a:spcPct val="0"/>
              </a:spcAft>
              <a:defRPr/>
            </a:pPr>
            <a:r>
              <a:rPr lang="en-CA" b="1" dirty="0" smtClean="0"/>
              <a:t>Stress</a:t>
            </a:r>
          </a:p>
          <a:p>
            <a:pPr defTabSz="864931" eaLnBrk="0" fontAlgn="base" hangingPunct="0">
              <a:spcBef>
                <a:spcPct val="30000"/>
              </a:spcBef>
              <a:spcAft>
                <a:spcPct val="0"/>
              </a:spcAft>
              <a:defRPr/>
            </a:pPr>
            <a:r>
              <a:rPr lang="en-CA" b="0" dirty="0" smtClean="0"/>
              <a:t>Definitions</a:t>
            </a:r>
            <a:r>
              <a:rPr lang="en-CA" b="0" baseline="0" dirty="0" smtClean="0"/>
              <a:t> of Stress:</a:t>
            </a:r>
          </a:p>
          <a:p>
            <a:pPr marL="162175" indent="-162175" defTabSz="864931" eaLnBrk="0" fontAlgn="base" hangingPunct="0">
              <a:spcBef>
                <a:spcPct val="30000"/>
              </a:spcBef>
              <a:spcAft>
                <a:spcPct val="0"/>
              </a:spcAft>
              <a:buFont typeface="Arial" panose="020B0604020202020204" pitchFamily="34" charset="0"/>
              <a:buChar char="•"/>
              <a:defRPr/>
            </a:pPr>
            <a:r>
              <a:rPr lang="en-CA" b="0" dirty="0" smtClean="0"/>
              <a:t>The cognitive, affective, behavioural and hormonal response to threat, challenge or loss.</a:t>
            </a:r>
          </a:p>
          <a:p>
            <a:pPr marL="162175" indent="-162175" defTabSz="864931" eaLnBrk="0" fontAlgn="base" hangingPunct="0">
              <a:spcBef>
                <a:spcPct val="30000"/>
              </a:spcBef>
              <a:spcAft>
                <a:spcPct val="0"/>
              </a:spcAft>
              <a:buFont typeface="Arial" panose="020B0604020202020204" pitchFamily="34" charset="0"/>
              <a:buChar char="•"/>
              <a:defRPr/>
            </a:pPr>
            <a:r>
              <a:rPr lang="en-CA" b="0" dirty="0" smtClean="0"/>
              <a:t>The response to a negative or positive condition that can impact an organism’s mental and physical well-being. </a:t>
            </a:r>
          </a:p>
          <a:p>
            <a:pPr marL="162175" indent="-162175" defTabSz="864931" eaLnBrk="0" fontAlgn="base" hangingPunct="0">
              <a:spcBef>
                <a:spcPct val="30000"/>
              </a:spcBef>
              <a:spcAft>
                <a:spcPct val="0"/>
              </a:spcAft>
              <a:buFont typeface="Arial" panose="020B0604020202020204" pitchFamily="34" charset="0"/>
              <a:buChar char="•"/>
              <a:defRPr/>
            </a:pPr>
            <a:r>
              <a:rPr lang="en-CA" b="0" dirty="0" smtClean="0"/>
              <a:t>A sympathetic nervous system response which results in the Fight-or-Flight response. </a:t>
            </a:r>
          </a:p>
          <a:p>
            <a:pPr marL="162175" indent="-162175" defTabSz="864931" eaLnBrk="0" fontAlgn="base" hangingPunct="0">
              <a:spcBef>
                <a:spcPct val="30000"/>
              </a:spcBef>
              <a:spcAft>
                <a:spcPct val="0"/>
              </a:spcAft>
              <a:buFont typeface="Arial" panose="020B0604020202020204" pitchFamily="34" charset="0"/>
              <a:buChar char="•"/>
              <a:defRPr/>
            </a:pPr>
            <a:r>
              <a:rPr lang="en-CA" b="0" dirty="0" smtClean="0"/>
              <a:t>Physiological - HPA axis activation</a:t>
            </a:r>
          </a:p>
          <a:p>
            <a:pPr marL="162175" indent="-162175" defTabSz="864931" eaLnBrk="0" fontAlgn="base" hangingPunct="0">
              <a:spcBef>
                <a:spcPct val="30000"/>
              </a:spcBef>
              <a:spcAft>
                <a:spcPct val="0"/>
              </a:spcAft>
              <a:buFont typeface="Arial" panose="020B0604020202020204" pitchFamily="34" charset="0"/>
              <a:buChar char="•"/>
              <a:defRPr/>
            </a:pPr>
            <a:r>
              <a:rPr lang="en-CA" b="0" dirty="0" smtClean="0"/>
              <a:t>Eustress – positive, Distress – negative</a:t>
            </a:r>
          </a:p>
          <a:p>
            <a:pPr defTabSz="864931" eaLnBrk="0" fontAlgn="base" hangingPunct="0">
              <a:spcBef>
                <a:spcPct val="30000"/>
              </a:spcBef>
              <a:spcAft>
                <a:spcPct val="0"/>
              </a:spcAft>
              <a:defRPr/>
            </a:pPr>
            <a:r>
              <a:rPr lang="en-CA" dirty="0" smtClean="0"/>
              <a:t>Although</a:t>
            </a:r>
            <a:r>
              <a:rPr lang="en-CA" baseline="0" dirty="0" smtClean="0"/>
              <a:t> the relationship between stress and vascular disease is not clear, </a:t>
            </a:r>
            <a:r>
              <a:rPr lang="en-US" dirty="0" smtClean="0"/>
              <a:t>some people with high levels of stress or prolonged stress may have </a:t>
            </a:r>
            <a:r>
              <a:rPr lang="en-US" b="0" dirty="0" smtClean="0"/>
              <a:t>higher blood cholesterol, increased blood pressure or be more prone to developing atherosclerosis.</a:t>
            </a:r>
          </a:p>
          <a:p>
            <a:pPr defTabSz="864931" eaLnBrk="0" fontAlgn="base" hangingPunct="0">
              <a:spcBef>
                <a:spcPct val="30000"/>
              </a:spcBef>
              <a:spcAft>
                <a:spcPct val="0"/>
              </a:spcAft>
              <a:defRPr/>
            </a:pPr>
            <a:endParaRPr lang="en-CA" dirty="0" smtClean="0"/>
          </a:p>
          <a:p>
            <a:pPr defTabSz="864931" eaLnBrk="0" fontAlgn="base" hangingPunct="0">
              <a:spcBef>
                <a:spcPct val="30000"/>
              </a:spcBef>
              <a:spcAft>
                <a:spcPct val="0"/>
              </a:spcAft>
              <a:defRPr/>
            </a:pPr>
            <a:r>
              <a:rPr lang="en-CA" dirty="0" smtClean="0"/>
              <a:t>If </a:t>
            </a:r>
            <a:r>
              <a:rPr lang="en-US" dirty="0" smtClean="0"/>
              <a:t>life is stressful, it can be difficult to lead a healthy lifestyle. Instead of being physically active to relieve stress, patients may respond by overeating, eating unhealthy foods, consuming too much alcohol or smoking.</a:t>
            </a:r>
            <a:r>
              <a:rPr lang="en-US" baseline="0" dirty="0" smtClean="0"/>
              <a:t>  R</a:t>
            </a:r>
            <a:r>
              <a:rPr lang="en-US" dirty="0" smtClean="0"/>
              <a:t>eactions that can increase the risk of developing heart disease and stroke.</a:t>
            </a:r>
          </a:p>
          <a:p>
            <a:pPr defTabSz="864931" eaLnBrk="0" fontAlgn="base" hangingPunct="0">
              <a:spcBef>
                <a:spcPct val="30000"/>
              </a:spcBef>
              <a:spcAft>
                <a:spcPct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30</a:t>
            </a:fld>
            <a:endParaRPr lang="en-CA" dirty="0">
              <a:solidFill>
                <a:prstClr val="black"/>
              </a:solidFill>
            </a:endParaRPr>
          </a:p>
        </p:txBody>
      </p:sp>
    </p:spTree>
    <p:extLst>
      <p:ext uri="{BB962C8B-B14F-4D97-AF65-F5344CB8AC3E}">
        <p14:creationId xmlns:p14="http://schemas.microsoft.com/office/powerpoint/2010/main" val="95159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a:t>
            </a:r>
            <a:r>
              <a:rPr lang="en-CA" b="1" baseline="0" dirty="0" smtClean="0"/>
              <a:t> Risk Reduction: </a:t>
            </a:r>
            <a:r>
              <a:rPr lang="en-CA" b="1" dirty="0" smtClean="0"/>
              <a:t>Objectives:</a:t>
            </a:r>
          </a:p>
          <a:p>
            <a:r>
              <a:rPr lang="en-CA" b="0" dirty="0" smtClean="0"/>
              <a:t>Review learning</a:t>
            </a:r>
            <a:r>
              <a:rPr lang="en-CA" b="0" baseline="0" dirty="0" smtClean="0"/>
              <a:t> objectives </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3371045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Stress and Vascular Risk</a:t>
            </a:r>
          </a:p>
          <a:p>
            <a:r>
              <a:rPr lang="en-US" altLang="en-US" b="0" dirty="0" smtClean="0"/>
              <a:t>Stress i</a:t>
            </a:r>
            <a:r>
              <a:rPr lang="en-US" altLang="en-US" dirty="0" smtClean="0"/>
              <a:t>ncreases LDL, decreases HDL</a:t>
            </a:r>
            <a:r>
              <a:rPr lang="en-US" altLang="en-US" baseline="0" dirty="0" smtClean="0"/>
              <a:t> and</a:t>
            </a:r>
            <a:r>
              <a:rPr lang="en-US" altLang="en-US" dirty="0" smtClean="0"/>
              <a:t> increases clotting enzymes.</a:t>
            </a:r>
          </a:p>
          <a:p>
            <a:endParaRPr lang="en-US" altLang="en-US" dirty="0" smtClean="0"/>
          </a:p>
          <a:p>
            <a:r>
              <a:rPr lang="en-US" altLang="en-US" dirty="0" smtClean="0"/>
              <a:t>Acute Stress Response: Results in</a:t>
            </a:r>
            <a:r>
              <a:rPr lang="en-US" altLang="en-US" baseline="0" dirty="0" smtClean="0"/>
              <a:t> - </a:t>
            </a:r>
            <a:r>
              <a:rPr lang="en-CA" altLang="en-US" dirty="0" smtClean="0"/>
              <a:t>↑ blood glucose,</a:t>
            </a:r>
            <a:r>
              <a:rPr lang="en-CA" altLang="en-US" baseline="0" dirty="0" smtClean="0"/>
              <a:t> </a:t>
            </a:r>
            <a:r>
              <a:rPr lang="en-CA" altLang="en-US" dirty="0" smtClean="0"/>
              <a:t>↑ blood pressure,</a:t>
            </a:r>
            <a:r>
              <a:rPr lang="en-CA" altLang="en-US" baseline="0" dirty="0" smtClean="0"/>
              <a:t> </a:t>
            </a:r>
            <a:r>
              <a:rPr lang="en-CA" altLang="en-US" dirty="0" smtClean="0"/>
              <a:t>modulation of immune response,</a:t>
            </a:r>
            <a:r>
              <a:rPr lang="en-CA" altLang="en-US" baseline="0" dirty="0" smtClean="0"/>
              <a:t> </a:t>
            </a:r>
            <a:r>
              <a:rPr lang="en-CA" altLang="en-US" dirty="0" smtClean="0"/>
              <a:t>vigilance and arousal.</a:t>
            </a:r>
          </a:p>
          <a:p>
            <a:endParaRPr lang="en-CA" altLang="en-US" dirty="0" smtClean="0"/>
          </a:p>
          <a:p>
            <a:r>
              <a:rPr lang="en-CA" altLang="en-US" dirty="0" smtClean="0"/>
              <a:t>Persistent</a:t>
            </a:r>
            <a:r>
              <a:rPr lang="en-CA" altLang="en-US" baseline="0" dirty="0" smtClean="0"/>
              <a:t> </a:t>
            </a:r>
            <a:r>
              <a:rPr lang="en-CA" altLang="en-US" dirty="0" smtClean="0"/>
              <a:t>Stress: May cause</a:t>
            </a:r>
            <a:r>
              <a:rPr lang="en-CA" altLang="en-US" baseline="0" dirty="0" smtClean="0"/>
              <a:t> Type 2 diabetes, hypertension, cardiovascular disease, </a:t>
            </a:r>
            <a:r>
              <a:rPr lang="en-CA" altLang="en-US" dirty="0" smtClean="0"/>
              <a:t>vulnerability to inflammatory disease,</a:t>
            </a:r>
            <a:r>
              <a:rPr lang="en-CA" altLang="en-US" baseline="0" dirty="0" smtClean="0"/>
              <a:t> </a:t>
            </a:r>
            <a:r>
              <a:rPr lang="en-CA" altLang="en-US" dirty="0" smtClean="0"/>
              <a:t>anxiety</a:t>
            </a:r>
            <a:r>
              <a:rPr lang="en-CA" altLang="en-US" baseline="0" dirty="0" smtClean="0"/>
              <a:t> and </a:t>
            </a:r>
            <a:r>
              <a:rPr lang="en-CA" altLang="en-US" dirty="0" smtClean="0"/>
              <a:t>depression. </a:t>
            </a:r>
          </a:p>
          <a:p>
            <a:endParaRPr lang="en-CA" altLang="en-US" dirty="0" smtClean="0"/>
          </a:p>
          <a:p>
            <a:endParaRPr lang="en-CA"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A00BC47C-B763-4A9E-A40A-80C50F9D8B0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297763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Symptoms of Stress</a:t>
            </a:r>
          </a:p>
          <a:p>
            <a:r>
              <a:rPr lang="en-CA" b="0" dirty="0" smtClean="0"/>
              <a:t>Persistent stress may also contribute to neuropsychological deficits including difficulty learning and retaining information.  Symptoms of anxiety and depression may need to be addressed in order to facilitate learning.  This is important to remember when asking for behaviour change.</a:t>
            </a:r>
          </a:p>
          <a:p>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32</a:t>
            </a:fld>
            <a:endParaRPr lang="en-CA" dirty="0">
              <a:solidFill>
                <a:prstClr val="black"/>
              </a:solidFill>
            </a:endParaRPr>
          </a:p>
        </p:txBody>
      </p:sp>
    </p:spTree>
    <p:extLst>
      <p:ext uri="{BB962C8B-B14F-4D97-AF65-F5344CB8AC3E}">
        <p14:creationId xmlns:p14="http://schemas.microsoft.com/office/powerpoint/2010/main" val="3084107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Symptoms of Stress</a:t>
            </a:r>
          </a:p>
          <a:p>
            <a:r>
              <a:rPr lang="en-US" b="0" u="sng" dirty="0" smtClean="0"/>
              <a:t>Tips for dealing with stress</a:t>
            </a:r>
            <a:endParaRPr lang="en-CA" b="0" u="sng" dirty="0" smtClean="0"/>
          </a:p>
          <a:p>
            <a:r>
              <a:rPr lang="en-CA" b="0" dirty="0" smtClean="0"/>
              <a:t>Refer</a:t>
            </a:r>
            <a:r>
              <a:rPr lang="en-CA" b="0" baseline="0" dirty="0" smtClean="0"/>
              <a:t> or suggest psychological</a:t>
            </a:r>
            <a:r>
              <a:rPr lang="en-CA" b="0" dirty="0" smtClean="0"/>
              <a:t> counselling if needed</a:t>
            </a:r>
            <a:endParaRPr lang="en-US" b="0" dirty="0" smtClean="0"/>
          </a:p>
          <a:p>
            <a:r>
              <a:rPr lang="en-US" dirty="0" smtClean="0"/>
              <a:t>Don't worry about things you can't control, such as the weather. </a:t>
            </a:r>
          </a:p>
          <a:p>
            <a:r>
              <a:rPr lang="en-US" dirty="0" smtClean="0"/>
              <a:t>Solve the little problems. This can help you gain a feeling of control. </a:t>
            </a:r>
          </a:p>
          <a:p>
            <a:r>
              <a:rPr lang="en-US" dirty="0" smtClean="0"/>
              <a:t>Prepare to the best of your ability for events you know may be stressful, such as a job interview. </a:t>
            </a:r>
          </a:p>
          <a:p>
            <a:r>
              <a:rPr lang="en-US" dirty="0" smtClean="0"/>
              <a:t>Try to look at change as a positive challenge, not as a threat. </a:t>
            </a:r>
          </a:p>
          <a:p>
            <a:r>
              <a:rPr lang="en-US" dirty="0" smtClean="0"/>
              <a:t>Work to resolve conflicts with other people. </a:t>
            </a:r>
          </a:p>
          <a:p>
            <a:r>
              <a:rPr lang="en-US" dirty="0" smtClean="0"/>
              <a:t>Talk with a trusted friend, family member or counselor. </a:t>
            </a:r>
          </a:p>
          <a:p>
            <a:r>
              <a:rPr lang="en-US" dirty="0" smtClean="0"/>
              <a:t>Set realistic goals at home and at work. Avoid over scheduling. </a:t>
            </a:r>
          </a:p>
          <a:p>
            <a:r>
              <a:rPr lang="en-US" dirty="0" smtClean="0"/>
              <a:t>Exercise on a regular basis. </a:t>
            </a:r>
          </a:p>
          <a:p>
            <a:r>
              <a:rPr lang="en-US" dirty="0" smtClean="0"/>
              <a:t>Eat regular, well-balanced meals and get enough sleep. </a:t>
            </a:r>
          </a:p>
          <a:p>
            <a:r>
              <a:rPr lang="en-US" dirty="0" smtClean="0"/>
              <a:t>Meditate.</a:t>
            </a:r>
            <a:r>
              <a:rPr lang="en-US" baseline="0" dirty="0" smtClean="0"/>
              <a:t> Tai Chi. Yoga.</a:t>
            </a:r>
            <a:endParaRPr lang="en-US" dirty="0" smtClean="0"/>
          </a:p>
          <a:p>
            <a:r>
              <a:rPr lang="en-US" dirty="0" smtClean="0"/>
              <a:t>Participate in something you don't find stressful, such as sports, social events or hobbies.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33</a:t>
            </a:fld>
            <a:endParaRPr lang="en-CA" dirty="0">
              <a:solidFill>
                <a:prstClr val="black"/>
              </a:solidFill>
            </a:endParaRPr>
          </a:p>
        </p:txBody>
      </p:sp>
    </p:spTree>
    <p:extLst>
      <p:ext uri="{BB962C8B-B14F-4D97-AF65-F5344CB8AC3E}">
        <p14:creationId xmlns:p14="http://schemas.microsoft.com/office/powerpoint/2010/main" val="3746464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Stress Management</a:t>
            </a:r>
          </a:p>
          <a:p>
            <a:r>
              <a:rPr lang="en-CA" dirty="0" smtClean="0"/>
              <a:t>Aim for Stress Free Living</a:t>
            </a:r>
          </a:p>
          <a:p>
            <a:r>
              <a:rPr lang="en-CA" dirty="0" smtClean="0"/>
              <a:t>The CMHA (Canadian Mental Health Association) states that much of our stress comes from within us in the form of negative self-talk. The goal of managing stress is to cue the “relaxation response” which is a calming process our body goes through when we perceive that the stressful event has passed. 7 CMHA tips for triggering the relaxation response:</a:t>
            </a:r>
          </a:p>
          <a:p>
            <a:r>
              <a:rPr lang="en-CA" dirty="0" smtClean="0"/>
              <a:t>1.</a:t>
            </a:r>
            <a:r>
              <a:rPr lang="en-CA" baseline="0" dirty="0" smtClean="0"/>
              <a:t> </a:t>
            </a:r>
            <a:r>
              <a:rPr lang="en-CA" dirty="0" smtClean="0"/>
              <a:t>Learn relaxation techniques</a:t>
            </a:r>
          </a:p>
          <a:p>
            <a:r>
              <a:rPr lang="en-CA" dirty="0" smtClean="0"/>
              <a:t>    Practicing meditation or breathing awareness every day can relieve chronic stress and realign your outlook in a more positive way.</a:t>
            </a:r>
          </a:p>
          <a:p>
            <a:r>
              <a:rPr lang="en-CA" dirty="0" smtClean="0"/>
              <a:t>2.</a:t>
            </a:r>
            <a:r>
              <a:rPr lang="en-CA" baseline="0" dirty="0" smtClean="0"/>
              <a:t> </a:t>
            </a:r>
            <a:r>
              <a:rPr lang="en-CA" dirty="0" smtClean="0"/>
              <a:t>Set realistic goals</a:t>
            </a:r>
          </a:p>
          <a:p>
            <a:r>
              <a:rPr lang="en-CA" dirty="0" smtClean="0"/>
              <a:t>    Learning to say no is essential for some people. Assess your schedule and identify tasks or activities that you can or should let go.</a:t>
            </a:r>
          </a:p>
          <a:p>
            <a:r>
              <a:rPr lang="en-CA" dirty="0" smtClean="0"/>
              <a:t>3.</a:t>
            </a:r>
            <a:r>
              <a:rPr lang="en-CA" baseline="0" dirty="0" smtClean="0"/>
              <a:t> </a:t>
            </a:r>
            <a:r>
              <a:rPr lang="en-CA" dirty="0" smtClean="0"/>
              <a:t>Exercise</a:t>
            </a:r>
          </a:p>
          <a:p>
            <a:r>
              <a:rPr lang="en-CA" dirty="0" smtClean="0"/>
              <a:t>    Regular, moderate exercise helps ease tension, improves sleep and self-esteem.</a:t>
            </a:r>
          </a:p>
          <a:p>
            <a:r>
              <a:rPr lang="en-CA" dirty="0" smtClean="0"/>
              <a:t>4.</a:t>
            </a:r>
            <a:r>
              <a:rPr lang="en-CA" baseline="0" dirty="0" smtClean="0"/>
              <a:t> </a:t>
            </a:r>
            <a:r>
              <a:rPr lang="en-CA" dirty="0" smtClean="0"/>
              <a:t>Enjoy yourself</a:t>
            </a:r>
          </a:p>
          <a:p>
            <a:r>
              <a:rPr lang="en-CA" dirty="0" smtClean="0"/>
              <a:t>    Taking the time for a favourite hobby is a great way of connecting with and nurturing your creative self.</a:t>
            </a:r>
          </a:p>
          <a:p>
            <a:r>
              <a:rPr lang="en-CA" dirty="0" smtClean="0"/>
              <a:t>5.</a:t>
            </a:r>
            <a:r>
              <a:rPr lang="en-CA" baseline="0" dirty="0" smtClean="0"/>
              <a:t> </a:t>
            </a:r>
            <a:r>
              <a:rPr lang="en-CA" dirty="0" smtClean="0"/>
              <a:t>Visualization</a:t>
            </a:r>
          </a:p>
          <a:p>
            <a:r>
              <a:rPr lang="en-CA" dirty="0" smtClean="0"/>
              <a:t>    Athletes achieve results by picturing themselves crossing the finish line first. Use the same technique to practice “seeing” yourself succeed in whatever situation is uppermost       in your mind.</a:t>
            </a:r>
          </a:p>
          <a:p>
            <a:r>
              <a:rPr lang="en-CA" dirty="0" smtClean="0"/>
              <a:t>6.</a:t>
            </a:r>
            <a:r>
              <a:rPr lang="en-CA" baseline="0" dirty="0" smtClean="0"/>
              <a:t> </a:t>
            </a:r>
            <a:r>
              <a:rPr lang="en-CA" dirty="0" smtClean="0"/>
              <a:t>Maintain a healthy lifestyle</a:t>
            </a:r>
          </a:p>
          <a:p>
            <a:r>
              <a:rPr lang="en-CA" dirty="0" smtClean="0"/>
              <a:t>    A good diet is often the first thing to go when we’re feeling stressed. Making a meal instead of buying one ready-made will be better for you.</a:t>
            </a:r>
          </a:p>
          <a:p>
            <a:r>
              <a:rPr lang="en-CA" dirty="0" smtClean="0"/>
              <a:t>7.</a:t>
            </a:r>
            <a:r>
              <a:rPr lang="en-CA" baseline="0" dirty="0" smtClean="0"/>
              <a:t> </a:t>
            </a:r>
            <a:r>
              <a:rPr lang="en-CA" dirty="0" smtClean="0"/>
              <a:t>Talk about it</a:t>
            </a:r>
          </a:p>
          <a:p>
            <a:r>
              <a:rPr lang="en-CA" dirty="0" smtClean="0"/>
              <a:t>    Sharing your troubles with a friend may help you to put things in perspective and to feel that you’re not alone.</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34</a:t>
            </a:fld>
            <a:endParaRPr lang="en-CA" dirty="0">
              <a:solidFill>
                <a:prstClr val="black"/>
              </a:solidFill>
            </a:endParaRPr>
          </a:p>
        </p:txBody>
      </p:sp>
    </p:spTree>
    <p:extLst>
      <p:ext uri="{BB962C8B-B14F-4D97-AF65-F5344CB8AC3E}">
        <p14:creationId xmlns:p14="http://schemas.microsoft.com/office/powerpoint/2010/main" val="353676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CA" sz="900" b="1" dirty="0"/>
              <a:t>Sleep</a:t>
            </a:r>
          </a:p>
          <a:p>
            <a:pPr defTabSz="864931">
              <a:defRPr/>
            </a:pPr>
            <a:r>
              <a:rPr lang="en-CA" sz="900" dirty="0"/>
              <a:t>Adults need 7 – 8 hours of uninterrupted sleep each day to maintain vascular health. (Teenager 9-10 hours; Child &gt; 10 hours)</a:t>
            </a:r>
          </a:p>
          <a:p>
            <a:pPr defTabSz="864931">
              <a:defRPr/>
            </a:pPr>
            <a:r>
              <a:rPr lang="en-CA" sz="900" u="sng" dirty="0"/>
              <a:t>Sleep has the following positive effects</a:t>
            </a:r>
            <a:r>
              <a:rPr lang="en-CA" sz="900" dirty="0"/>
              <a:t>:</a:t>
            </a:r>
          </a:p>
          <a:p>
            <a:pPr defTabSz="864931">
              <a:defRPr/>
            </a:pPr>
            <a:r>
              <a:rPr lang="en-CA" sz="900" dirty="0"/>
              <a:t>Restores and regenerates the body and the mind  </a:t>
            </a:r>
          </a:p>
          <a:p>
            <a:pPr defTabSz="864931">
              <a:defRPr/>
            </a:pPr>
            <a:r>
              <a:rPr lang="en-CA" sz="900" dirty="0"/>
              <a:t>Decreases the bodies inflammatory response.  </a:t>
            </a:r>
          </a:p>
          <a:p>
            <a:pPr>
              <a:defRPr/>
            </a:pPr>
            <a:r>
              <a:rPr lang="en-CA" sz="900" dirty="0"/>
              <a:t>Allows the body to heal itself</a:t>
            </a:r>
          </a:p>
          <a:p>
            <a:pPr>
              <a:defRPr/>
            </a:pPr>
            <a:r>
              <a:rPr lang="en-CA" sz="900" dirty="0"/>
              <a:t>Suppresses the appetite hormone which helps to decrease or prevent abdominal obesity</a:t>
            </a:r>
          </a:p>
          <a:p>
            <a:pPr>
              <a:defRPr/>
            </a:pPr>
            <a:r>
              <a:rPr lang="en-CA" sz="900" dirty="0"/>
              <a:t>Reduces the hormone cortisol released (stress) which in turn decrease blood pressure and weight gain around the abdomen</a:t>
            </a:r>
          </a:p>
          <a:p>
            <a:pPr>
              <a:defRPr/>
            </a:pPr>
            <a:r>
              <a:rPr lang="en-CA" sz="900" dirty="0"/>
              <a:t>Reduces Vascular Damage!!</a:t>
            </a:r>
          </a:p>
          <a:p>
            <a:pPr>
              <a:defRPr/>
            </a:pPr>
            <a:endParaRPr lang="en-CA" sz="900" dirty="0"/>
          </a:p>
          <a:p>
            <a:pPr>
              <a:defRPr/>
            </a:pPr>
            <a:r>
              <a:rPr lang="en-CA" sz="900" u="sng" dirty="0"/>
              <a:t>Lack of sleep has the following negative effects</a:t>
            </a:r>
            <a:r>
              <a:rPr lang="en-CA" sz="900" dirty="0"/>
              <a:t>:</a:t>
            </a:r>
          </a:p>
          <a:p>
            <a:pPr>
              <a:defRPr/>
            </a:pPr>
            <a:r>
              <a:rPr lang="en-CA" sz="900" dirty="0"/>
              <a:t>Risk for disease starts to kick in when we get &lt;6 or 7 hrs of sleep on avg/night. </a:t>
            </a:r>
          </a:p>
          <a:p>
            <a:pPr>
              <a:defRPr/>
            </a:pPr>
            <a:r>
              <a:rPr lang="en-CA" sz="900" dirty="0"/>
              <a:t>Sleep loss contributes to chronic fatigue, persistent anxiety, depression and weight gain.</a:t>
            </a:r>
          </a:p>
          <a:p>
            <a:pPr>
              <a:defRPr/>
            </a:pPr>
            <a:r>
              <a:rPr lang="en-CA" sz="900" dirty="0"/>
              <a:t>Sleep deprived people have 25% higher levels of vascular inflammation which causes chronic disease.</a:t>
            </a:r>
          </a:p>
          <a:p>
            <a:pPr>
              <a:defRPr/>
            </a:pPr>
            <a:r>
              <a:rPr lang="en-CA" sz="900" dirty="0"/>
              <a:t>If we get on average less than 6 hours of sleep per night, increased risk for obesity due to the influence sleep has on hunger hormones grehlin  and leptin</a:t>
            </a:r>
          </a:p>
          <a:p>
            <a:pPr>
              <a:defRPr/>
            </a:pPr>
            <a:r>
              <a:rPr lang="en-CA" sz="900" dirty="0"/>
              <a:t>Those between ages of 32 &amp; 49 who sleep &lt; 7 hrs a night are at an increased risk for obesity.</a:t>
            </a:r>
          </a:p>
          <a:p>
            <a:pPr>
              <a:defRPr/>
            </a:pPr>
            <a:r>
              <a:rPr lang="en-CA" sz="900" dirty="0"/>
              <a:t>Lack of sleep influences Melatonin production, believed to protect against cancer by affecting levels of other hormones, such as estrogen. Melatonin can prevent tumor cells from growing (cancer protective).</a:t>
            </a:r>
          </a:p>
          <a:p>
            <a:pPr>
              <a:defRPr/>
            </a:pPr>
            <a:r>
              <a:rPr lang="en-CA" sz="900" dirty="0"/>
              <a:t>A Harvard run Nurses Health Study found insufficient or irregular sleep increases risk for colon cancer, breast cancer, heart disease &amp; Diabetes.</a:t>
            </a:r>
          </a:p>
          <a:p>
            <a:pPr>
              <a:defRPr/>
            </a:pPr>
            <a:endParaRPr lang="en-CA" sz="1100" b="1" dirty="0"/>
          </a:p>
          <a:p>
            <a:pPr>
              <a:defRPr/>
            </a:pPr>
            <a:r>
              <a:rPr lang="en-CA" u="sng" dirty="0" smtClean="0"/>
              <a:t>Good Sleep Hygiene</a:t>
            </a:r>
            <a:r>
              <a:rPr lang="en-CA" dirty="0" smtClean="0"/>
              <a:t>:</a:t>
            </a:r>
          </a:p>
          <a:p>
            <a:pPr>
              <a:defRPr/>
            </a:pPr>
            <a:r>
              <a:rPr lang="en-CA" dirty="0" smtClean="0"/>
              <a:t>Avoid heavy meals before bedtime</a:t>
            </a:r>
          </a:p>
          <a:p>
            <a:pPr>
              <a:defRPr/>
            </a:pPr>
            <a:r>
              <a:rPr lang="en-CA" dirty="0" smtClean="0"/>
              <a:t>Not exercising to close to bedtime</a:t>
            </a:r>
          </a:p>
          <a:p>
            <a:pPr>
              <a:defRPr/>
            </a:pPr>
            <a:r>
              <a:rPr lang="en-CA" dirty="0" smtClean="0"/>
              <a:t>Thoroughly dark room (light shifts our biological clock, increases pulse, temp, and brain activity; and suppresses melatonin production)</a:t>
            </a:r>
          </a:p>
          <a:p>
            <a:pPr>
              <a:defRPr/>
            </a:pPr>
            <a:r>
              <a:rPr lang="en-CA" dirty="0" smtClean="0"/>
              <a:t>Shut down electronic devices – blue light</a:t>
            </a:r>
          </a:p>
          <a:p>
            <a:pPr>
              <a:defRPr/>
            </a:pPr>
            <a:r>
              <a:rPr lang="en-CA" dirty="0" smtClean="0"/>
              <a:t>Shun caffeine after 3 pm</a:t>
            </a:r>
          </a:p>
          <a:p>
            <a:pPr>
              <a:defRPr/>
            </a:pPr>
            <a:r>
              <a:rPr lang="en-CA" dirty="0" smtClean="0"/>
              <a:t>Morning light exposure important</a:t>
            </a:r>
          </a:p>
          <a:p>
            <a:pPr>
              <a:defRPr/>
            </a:pPr>
            <a:r>
              <a:rPr lang="en-CA" dirty="0" smtClean="0"/>
              <a:t>Designate a clear your head time</a:t>
            </a:r>
          </a:p>
          <a:p>
            <a:pPr>
              <a:defRPr/>
            </a:pPr>
            <a:r>
              <a:rPr lang="en-CA" dirty="0" smtClean="0"/>
              <a:t>Bedroom for only sleep and intimacy</a:t>
            </a:r>
          </a:p>
          <a:p>
            <a:pPr>
              <a:defRPr/>
            </a:pPr>
            <a:r>
              <a:rPr lang="en-CA" dirty="0" smtClean="0"/>
              <a:t>Keep a schedule – meal and wake/sleep times the same even on weekends.</a:t>
            </a:r>
          </a:p>
          <a:p>
            <a:pPr>
              <a:defRPr/>
            </a:pPr>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35</a:t>
            </a:fld>
            <a:endParaRPr lang="en-CA" dirty="0">
              <a:solidFill>
                <a:prstClr val="black"/>
              </a:solidFill>
            </a:endParaRPr>
          </a:p>
        </p:txBody>
      </p:sp>
    </p:spTree>
    <p:extLst>
      <p:ext uri="{BB962C8B-B14F-4D97-AF65-F5344CB8AC3E}">
        <p14:creationId xmlns:p14="http://schemas.microsoft.com/office/powerpoint/2010/main" val="284851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Key Messages</a:t>
            </a:r>
          </a:p>
          <a:p>
            <a:r>
              <a:rPr lang="en-CA" b="0" dirty="0" smtClean="0"/>
              <a:t>Summary</a:t>
            </a:r>
            <a:r>
              <a:rPr lang="en-CA" b="0" baseline="0" dirty="0" smtClean="0"/>
              <a:t> slide – Highlight the key messages discussed in this presentation.</a:t>
            </a:r>
            <a:endParaRPr lang="en-CA" b="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36</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39</a:t>
            </a:fld>
            <a:endParaRPr lang="en-CA" dirty="0">
              <a:solidFill>
                <a:prstClr val="black"/>
              </a:solidFill>
            </a:endParaRPr>
          </a:p>
        </p:txBody>
      </p:sp>
    </p:spTree>
    <p:extLst>
      <p:ext uri="{BB962C8B-B14F-4D97-AF65-F5344CB8AC3E}">
        <p14:creationId xmlns:p14="http://schemas.microsoft.com/office/powerpoint/2010/main" val="4036870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40</a:t>
            </a:fld>
            <a:endParaRPr lang="en-CA" dirty="0">
              <a:solidFill>
                <a:prstClr val="black"/>
              </a:solidFill>
            </a:endParaRPr>
          </a:p>
        </p:txBody>
      </p:sp>
    </p:spTree>
    <p:extLst>
      <p:ext uri="{BB962C8B-B14F-4D97-AF65-F5344CB8AC3E}">
        <p14:creationId xmlns:p14="http://schemas.microsoft.com/office/powerpoint/2010/main" val="403687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r>
              <a:rPr lang="en-CA" b="1" dirty="0" smtClean="0"/>
              <a:t>Impact of Vascular Disease:</a:t>
            </a:r>
          </a:p>
          <a:p>
            <a:endParaRPr lang="en-CA" b="1" dirty="0" smtClean="0"/>
          </a:p>
          <a:p>
            <a:r>
              <a:rPr lang="en-CA" b="0" u="sng" dirty="0" smtClean="0"/>
              <a:t>Group Game: </a:t>
            </a:r>
            <a:r>
              <a:rPr lang="en-CA" b="0" u="none" dirty="0" smtClean="0"/>
              <a:t>(see instructions).  A number of participants should have both a question card and an answer card (A maximum of 15 participants</a:t>
            </a:r>
            <a:r>
              <a:rPr lang="en-CA" b="0" u="none" baseline="0" dirty="0" smtClean="0"/>
              <a:t> should be dispersed throughout the room)</a:t>
            </a:r>
            <a:r>
              <a:rPr lang="en-CA" b="0" u="none" dirty="0" smtClean="0"/>
              <a:t>.  Dispense these cards at the beginning of</a:t>
            </a:r>
            <a:r>
              <a:rPr lang="en-CA" b="0" u="none" baseline="0" dirty="0" smtClean="0"/>
              <a:t> the session. </a:t>
            </a:r>
            <a:endParaRPr lang="en-CA" b="0" u="sng"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a:t>
            </a:fld>
            <a:endParaRPr lang="en-CA" dirty="0">
              <a:solidFill>
                <a:prstClr val="black"/>
              </a:solidFill>
            </a:endParaRPr>
          </a:p>
        </p:txBody>
      </p:sp>
    </p:spTree>
    <p:extLst>
      <p:ext uri="{BB962C8B-B14F-4D97-AF65-F5344CB8AC3E}">
        <p14:creationId xmlns:p14="http://schemas.microsoft.com/office/powerpoint/2010/main" val="339085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15F5B31-67F4-49A4-85AB-5DC521C736A2}" type="slidenum">
              <a:rPr lang="en-US" smtClean="0">
                <a:solidFill>
                  <a:prstClr val="black"/>
                </a:solidFill>
              </a:rPr>
              <a:pPr/>
              <a:t>5</a:t>
            </a:fld>
            <a:endParaRPr lang="en-US" dirty="0" smtClean="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CA" b="1" dirty="0" smtClean="0"/>
              <a:t>Vascular Risk Assessment: Addressing Vascular Risk Factors</a:t>
            </a:r>
          </a:p>
          <a:p>
            <a:pPr eaLnBrk="1" hangingPunct="1"/>
            <a:r>
              <a:rPr lang="en-CA" dirty="0" smtClean="0"/>
              <a:t>Assessment of risk:</a:t>
            </a:r>
            <a:r>
              <a:rPr lang="en-CA" baseline="0" dirty="0" smtClean="0"/>
              <a:t> </a:t>
            </a:r>
            <a:r>
              <a:rPr lang="en-CA" dirty="0" smtClean="0"/>
              <a:t>Assessment of an individual's overall risk status includes determining the degree of overweight (Body Mass Index (BMI)) and the presence of abdominal obesity (waist circumference), cardiovascular risk factors</a:t>
            </a:r>
            <a:r>
              <a:rPr lang="en-CA" baseline="0" dirty="0" smtClean="0"/>
              <a:t> </a:t>
            </a:r>
            <a:r>
              <a:rPr lang="en-CA" dirty="0" smtClean="0"/>
              <a:t>and other comorbidities. The coexistence of several diseases, including established coronary heart disease (CHD), cerebrovascular disease</a:t>
            </a:r>
            <a:r>
              <a:rPr lang="en-CA" baseline="0" dirty="0" smtClean="0"/>
              <a:t> (previous stroke or TIA) </a:t>
            </a:r>
            <a:r>
              <a:rPr lang="en-CA" dirty="0" smtClean="0"/>
              <a:t>other atherosclerotic disease (peripheral vascular disease, vascular dementia, chronic kidney disease)</a:t>
            </a:r>
            <a:r>
              <a:rPr lang="en-CA" baseline="0" dirty="0" smtClean="0"/>
              <a:t> and </a:t>
            </a:r>
            <a:r>
              <a:rPr lang="en-CA" dirty="0" smtClean="0"/>
              <a:t>type 2 diabetes mellitus</a:t>
            </a:r>
            <a:r>
              <a:rPr lang="en-CA" baseline="0" dirty="0" smtClean="0"/>
              <a:t> </a:t>
            </a:r>
            <a:r>
              <a:rPr lang="en-CA" dirty="0" smtClean="0"/>
              <a:t>places patients in a high-risk category for subsequent mortality.</a:t>
            </a:r>
            <a:endParaRPr lang="en-US" dirty="0" smtClean="0"/>
          </a:p>
        </p:txBody>
      </p:sp>
    </p:spTree>
    <p:extLst>
      <p:ext uri="{BB962C8B-B14F-4D97-AF65-F5344CB8AC3E}">
        <p14:creationId xmlns:p14="http://schemas.microsoft.com/office/powerpoint/2010/main" val="149425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 Disease &amp; Risk Factors:</a:t>
            </a:r>
          </a:p>
          <a:p>
            <a:r>
              <a:rPr lang="en-CA" dirty="0" smtClean="0"/>
              <a:t>The causes</a:t>
            </a:r>
            <a:r>
              <a:rPr lang="en-CA" baseline="0" dirty="0" smtClean="0"/>
              <a:t> of vascular disease are known and preventable, therefore, identification, control and management are key.</a:t>
            </a:r>
          </a:p>
          <a:p>
            <a:endParaRPr lang="en-CA" baseline="0" dirty="0" smtClean="0"/>
          </a:p>
          <a:p>
            <a:r>
              <a:rPr lang="en-CA" b="0" i="1" u="sng" baseline="0" dirty="0" smtClean="0"/>
              <a:t>Activity</a:t>
            </a:r>
            <a:r>
              <a:rPr lang="en-CA" b="0" i="1" baseline="0" dirty="0" smtClean="0"/>
              <a:t>:</a:t>
            </a:r>
            <a:r>
              <a:rPr lang="en-CA" b="1" baseline="0" dirty="0" smtClean="0"/>
              <a:t> </a:t>
            </a:r>
            <a:r>
              <a:rPr lang="en-CA" baseline="0" dirty="0" smtClean="0"/>
              <a:t> 	</a:t>
            </a:r>
            <a:r>
              <a:rPr lang="en-CA" i="1" baseline="0" dirty="0" smtClean="0"/>
              <a:t>Group Game – </a:t>
            </a:r>
            <a:r>
              <a:rPr lang="en-CA" i="0" baseline="0" dirty="0" smtClean="0"/>
              <a:t>Have e</a:t>
            </a:r>
            <a:r>
              <a:rPr lang="en-CA" baseline="0" dirty="0" smtClean="0"/>
              <a:t>veryone stand up and stay standing if their answer is ‘Yes’ to each of the following questions:</a:t>
            </a:r>
          </a:p>
          <a:p>
            <a:endParaRPr lang="en-CA" baseline="0" dirty="0" smtClean="0"/>
          </a:p>
          <a:p>
            <a:pPr marL="216233" indent="-216233">
              <a:buFont typeface="+mj-lt"/>
              <a:buAutoNum type="arabicPeriod"/>
            </a:pPr>
            <a:r>
              <a:rPr lang="en-CA" baseline="0" dirty="0" smtClean="0"/>
              <a:t> Do you get 3 out of 4 food groups at every meal (vegetable and fruit, grain products, milk and alternatives, meat and alternatives)</a:t>
            </a:r>
          </a:p>
          <a:p>
            <a:pPr marL="216233" indent="-216233">
              <a:buFont typeface="+mj-lt"/>
              <a:buAutoNum type="arabicPeriod"/>
            </a:pPr>
            <a:r>
              <a:rPr lang="en-CA" baseline="0" dirty="0" smtClean="0"/>
              <a:t> Are you a non-smoker</a:t>
            </a:r>
          </a:p>
          <a:p>
            <a:pPr marL="216233" indent="-216233">
              <a:buFont typeface="+mj-lt"/>
              <a:buAutoNum type="arabicPeriod"/>
            </a:pPr>
            <a:r>
              <a:rPr lang="en-CA" baseline="0" dirty="0" smtClean="0"/>
              <a:t> Did you get 7-8 hours of uninterrupted sleep last night</a:t>
            </a:r>
          </a:p>
          <a:p>
            <a:pPr marL="216233" indent="-216233">
              <a:buFont typeface="+mj-lt"/>
              <a:buAutoNum type="arabicPeriod"/>
            </a:pPr>
            <a:r>
              <a:rPr lang="en-CA" baseline="0" dirty="0" smtClean="0"/>
              <a:t> Do you get 30 mins of physical activity most days</a:t>
            </a:r>
          </a:p>
          <a:p>
            <a:pPr marL="216233" indent="-216233">
              <a:buFont typeface="+mj-lt"/>
              <a:buAutoNum type="arabicPeriod"/>
            </a:pPr>
            <a:r>
              <a:rPr lang="en-CA" baseline="0" dirty="0" smtClean="0"/>
              <a:t> You do NOT use the salt shaker at the dinner table</a:t>
            </a:r>
          </a:p>
          <a:p>
            <a:pPr marL="216233" indent="-216233">
              <a:buFont typeface="+mj-lt"/>
              <a:buAutoNum type="arabicPeriod"/>
            </a:pPr>
            <a:r>
              <a:rPr lang="en-CA" baseline="0" dirty="0" smtClean="0"/>
              <a:t> Do you use healthy interventions, such as tai chi or yoga to cope with stress</a:t>
            </a:r>
          </a:p>
        </p:txBody>
      </p:sp>
      <p:sp>
        <p:nvSpPr>
          <p:cNvPr id="4" name="Slide Number Placeholder 3"/>
          <p:cNvSpPr>
            <a:spLocks noGrp="1"/>
          </p:cNvSpPr>
          <p:nvPr>
            <p:ph type="sldNum" sz="quarter" idx="10"/>
          </p:nvPr>
        </p:nvSpPr>
        <p:spPr/>
        <p:txBody>
          <a:bodyPr/>
          <a:lstStyle/>
          <a:p>
            <a:pPr>
              <a:defRPr/>
            </a:pPr>
            <a:fld id="{C59BA186-B965-41A1-99A1-45A09148F7AD}" type="slidenum">
              <a:rPr lang="en-CA" smtClean="0">
                <a:solidFill>
                  <a:prstClr val="black"/>
                </a:solidFill>
              </a:rPr>
              <a:pPr>
                <a:defRPr/>
              </a:pPr>
              <a:t>6</a:t>
            </a:fld>
            <a:endParaRPr lang="en-CA" dirty="0">
              <a:solidFill>
                <a:prstClr val="black"/>
              </a:solidFill>
            </a:endParaRPr>
          </a:p>
        </p:txBody>
      </p:sp>
    </p:spTree>
    <p:extLst>
      <p:ext uri="{BB962C8B-B14F-4D97-AF65-F5344CB8AC3E}">
        <p14:creationId xmlns:p14="http://schemas.microsoft.com/office/powerpoint/2010/main" val="88183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0" lvl="1"/>
            <a:r>
              <a:rPr lang="en-CA" b="1" dirty="0" smtClean="0"/>
              <a:t>Non-Modifiable Risk Factors:</a:t>
            </a:r>
          </a:p>
          <a:p>
            <a:pPr marL="0" lvl="1"/>
            <a:r>
              <a:rPr lang="en-CA" dirty="0" smtClean="0"/>
              <a:t>These are things your patient cannot change, but it is important to have an awareness of how these fit into the overall risk.</a:t>
            </a:r>
          </a:p>
          <a:p>
            <a:pPr marL="0" lvl="1"/>
            <a:r>
              <a:rPr lang="en-CA" dirty="0" smtClean="0"/>
              <a:t>Even though</a:t>
            </a:r>
            <a:r>
              <a:rPr lang="en-CA" baseline="0" dirty="0" smtClean="0"/>
              <a:t> these risk factors may exist, </a:t>
            </a:r>
            <a:r>
              <a:rPr lang="en-CA" dirty="0" smtClean="0"/>
              <a:t> </a:t>
            </a:r>
            <a:r>
              <a:rPr lang="en-CA" baseline="0" dirty="0" smtClean="0"/>
              <a:t>there are a number of actions which can be taken to positively affect overall health and decrease overall risk.</a:t>
            </a:r>
            <a:endParaRPr lang="en-CA" dirty="0" smtClean="0"/>
          </a:p>
          <a:p>
            <a:pPr marL="0" lvl="1"/>
            <a:endParaRPr lang="en-CA" dirty="0" smtClean="0"/>
          </a:p>
          <a:p>
            <a:pPr marL="0" lvl="1"/>
            <a:r>
              <a:rPr lang="en-CA" dirty="0" smtClean="0"/>
              <a:t>IN GENERAL</a:t>
            </a:r>
          </a:p>
          <a:p>
            <a:pPr marL="0" lvl="1"/>
            <a:r>
              <a:rPr lang="en-CA" dirty="0" smtClean="0"/>
              <a:t>Age: Older age = more risk</a:t>
            </a:r>
          </a:p>
          <a:p>
            <a:pPr marL="0" lvl="1"/>
            <a:r>
              <a:rPr lang="en-CA" dirty="0" smtClean="0"/>
              <a:t>Gender: Males generally have more risk, until female reach age 55 (post menopausal)  Then equal risk</a:t>
            </a:r>
          </a:p>
          <a:p>
            <a:pPr marL="0" lvl="1"/>
            <a:r>
              <a:rPr lang="en-CA" dirty="0" smtClean="0"/>
              <a:t>Family History/Genetics: Risk increased if first degree relative have event </a:t>
            </a:r>
            <a:r>
              <a:rPr lang="en-CA" dirty="0" smtClean="0">
                <a:solidFill>
                  <a:srgbClr val="FF0000"/>
                </a:solidFill>
              </a:rPr>
              <a:t>(male &gt; 55yo, female &gt;65 yo)</a:t>
            </a:r>
          </a:p>
          <a:p>
            <a:pPr marL="0" lvl="1"/>
            <a:r>
              <a:rPr lang="en-CA" dirty="0" smtClean="0"/>
              <a:t>Ethnicity: Higher risk for some </a:t>
            </a:r>
            <a:r>
              <a:rPr lang="en-CA" dirty="0" smtClean="0">
                <a:solidFill>
                  <a:srgbClr val="000000"/>
                </a:solidFill>
              </a:rPr>
              <a:t>African or Asian, Native American or Spanish descent.</a:t>
            </a:r>
            <a:endParaRPr lang="en-CA" dirty="0" smtClean="0">
              <a:solidFill>
                <a:srgbClr val="FF0000"/>
              </a:solidFill>
            </a:endParaRPr>
          </a:p>
          <a:p>
            <a:pPr marL="0" lvl="1"/>
            <a:r>
              <a:rPr lang="en-CA" dirty="0" smtClean="0"/>
              <a:t>Previous Event:</a:t>
            </a:r>
            <a:r>
              <a:rPr lang="en-CA" baseline="0" dirty="0" smtClean="0"/>
              <a:t> Higher risk of another event</a:t>
            </a:r>
            <a:endParaRPr lang="en-CA" dirty="0" smtClean="0"/>
          </a:p>
          <a:p>
            <a:endParaRPr lang="en-US" dirty="0" smtClean="0"/>
          </a:p>
        </p:txBody>
      </p:sp>
      <p:sp>
        <p:nvSpPr>
          <p:cNvPr id="33796" name="Slide Number Placeholder 3"/>
          <p:cNvSpPr>
            <a:spLocks noGrp="1"/>
          </p:cNvSpPr>
          <p:nvPr>
            <p:ph type="sldNum" sz="quarter" idx="5"/>
          </p:nvPr>
        </p:nvSpPr>
        <p:spPr>
          <a:noFill/>
        </p:spPr>
        <p:txBody>
          <a:bodyPr/>
          <a:lstStyle/>
          <a:p>
            <a:fld id="{6C5D46B8-BA35-463B-B9AD-A09445AFE4D0}" type="slidenum">
              <a:rPr lang="en-CA" smtClean="0">
                <a:solidFill>
                  <a:prstClr val="black"/>
                </a:solidFill>
              </a:rPr>
              <a:pPr/>
              <a:t>7</a:t>
            </a:fld>
            <a:endParaRPr lang="en-CA" dirty="0" smtClean="0">
              <a:solidFill>
                <a:prstClr val="black"/>
              </a:solidFill>
            </a:endParaRPr>
          </a:p>
        </p:txBody>
      </p:sp>
    </p:spTree>
    <p:extLst>
      <p:ext uri="{BB962C8B-B14F-4D97-AF65-F5344CB8AC3E}">
        <p14:creationId xmlns:p14="http://schemas.microsoft.com/office/powerpoint/2010/main" val="391453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What are some risk factors we can modify?</a:t>
            </a:r>
          </a:p>
          <a:p>
            <a:r>
              <a:rPr lang="en-CA" b="0" i="1" dirty="0" smtClean="0"/>
              <a:t>Activity: 	Discussion – Question &amp; Answer		</a:t>
            </a:r>
          </a:p>
          <a:p>
            <a:r>
              <a:rPr lang="en-CA" b="0" i="1" dirty="0" smtClean="0"/>
              <a:t>		</a:t>
            </a:r>
          </a:p>
          <a:p>
            <a:r>
              <a:rPr lang="en-CA" dirty="0" smtClean="0"/>
              <a:t>Ask group the above question.</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8</a:t>
            </a:fld>
            <a:endParaRPr lang="en-CA" dirty="0">
              <a:solidFill>
                <a:prstClr val="black"/>
              </a:solidFill>
            </a:endParaRPr>
          </a:p>
        </p:txBody>
      </p:sp>
    </p:spTree>
    <p:extLst>
      <p:ext uri="{BB962C8B-B14F-4D97-AF65-F5344CB8AC3E}">
        <p14:creationId xmlns:p14="http://schemas.microsoft.com/office/powerpoint/2010/main" val="389851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CA" b="1" dirty="0" smtClean="0"/>
              <a:t>Modifiable Risk Factors:</a:t>
            </a:r>
            <a:endParaRPr lang="en-CA" dirty="0" smtClean="0"/>
          </a:p>
          <a:p>
            <a:r>
              <a:rPr lang="en-CA" dirty="0" smtClean="0"/>
              <a:t>Certain</a:t>
            </a:r>
            <a:r>
              <a:rPr lang="en-CA" baseline="0" dirty="0" smtClean="0"/>
              <a:t> unhealthy</a:t>
            </a:r>
            <a:r>
              <a:rPr lang="en-CA" dirty="0" smtClean="0"/>
              <a:t> lifestyle behaviours can</a:t>
            </a:r>
            <a:r>
              <a:rPr lang="en-CA" baseline="0" dirty="0" smtClean="0"/>
              <a:t> increase an individual’s risk of vascular disease.  These behaviours can be addressed and modified, or changed, to reduce vascular risk. </a:t>
            </a:r>
            <a:r>
              <a:rPr lang="en-CA" dirty="0" smtClean="0"/>
              <a:t>Identify and discuss these</a:t>
            </a:r>
            <a:r>
              <a:rPr lang="en-CA" baseline="0" dirty="0" smtClean="0"/>
              <a:t> risk factors which are known to have a significant impact.  Ask participants if they can think of any others risk factors which can be modified?</a:t>
            </a:r>
            <a:endParaRPr lang="en-US" dirty="0" smtClean="0"/>
          </a:p>
        </p:txBody>
      </p:sp>
      <p:sp>
        <p:nvSpPr>
          <p:cNvPr id="34820" name="Slide Number Placeholder 3"/>
          <p:cNvSpPr>
            <a:spLocks noGrp="1"/>
          </p:cNvSpPr>
          <p:nvPr>
            <p:ph type="sldNum" sz="quarter" idx="5"/>
          </p:nvPr>
        </p:nvSpPr>
        <p:spPr>
          <a:noFill/>
        </p:spPr>
        <p:txBody>
          <a:bodyPr/>
          <a:lstStyle/>
          <a:p>
            <a:fld id="{A6B9F3AD-B20B-48C8-B7D6-3C701E357A9E}" type="slidenum">
              <a:rPr lang="en-CA" smtClean="0">
                <a:solidFill>
                  <a:prstClr val="black"/>
                </a:solidFill>
              </a:rPr>
              <a:pPr/>
              <a:t>9</a:t>
            </a:fld>
            <a:endParaRPr lang="en-CA" dirty="0" smtClean="0">
              <a:solidFill>
                <a:prstClr val="black"/>
              </a:solidFill>
            </a:endParaRPr>
          </a:p>
        </p:txBody>
      </p:sp>
    </p:spTree>
    <p:extLst>
      <p:ext uri="{BB962C8B-B14F-4D97-AF65-F5344CB8AC3E}">
        <p14:creationId xmlns:p14="http://schemas.microsoft.com/office/powerpoint/2010/main" val="155307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36742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2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76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851220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3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271804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336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7839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537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48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12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937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374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4874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77878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246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663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13193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5022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3467124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110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27260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180784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593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921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653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688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086331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984050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926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952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952694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553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829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150923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634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3390984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7420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136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9406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017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007267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937133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060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231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447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36988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84203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623365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723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917230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106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232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247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83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1787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408371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7289120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382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33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518169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1120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6471483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559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3422223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5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714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260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7894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77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346005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3591746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307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5943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56777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6857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9153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05730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13811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3548908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19980895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4228876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11107617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19498817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lbertaquits.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bertaquits.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icotineanonymou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http://www.albertahealthservices.ca/5621.as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hyperlink" Target="http://www.tobaccofreefutures.ca/" TargetMode="External"/><Relationship Id="rId2" Type="http://schemas.openxmlformats.org/officeDocument/2006/relationships/notesSlide" Target="../notesSlides/notesSlide36.xml"/><Relationship Id="rId1" Type="http://schemas.openxmlformats.org/officeDocument/2006/relationships/slideLayout" Target="../slideLayouts/slideLayout54.xml"/><Relationship Id="rId6" Type="http://schemas.openxmlformats.org/officeDocument/2006/relationships/hyperlink" Target="http://www.c-changecrc.ca/" TargetMode="External"/><Relationship Id="rId5" Type="http://schemas.openxmlformats.org/officeDocument/2006/relationships/hyperlink" Target="http://csep.ca/" TargetMode="External"/><Relationship Id="rId4" Type="http://schemas.openxmlformats.org/officeDocument/2006/relationships/hyperlink" Target="http://www.ccs.ca/index.php/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www.cmaj.ca/" TargetMode="External"/><Relationship Id="rId2" Type="http://schemas.openxmlformats.org/officeDocument/2006/relationships/notesSlide" Target="../notesSlides/notesSlide37.xml"/><Relationship Id="rId1" Type="http://schemas.openxmlformats.org/officeDocument/2006/relationships/slideLayout" Target="../slideLayouts/slideLayout67.xml"/><Relationship Id="rId6" Type="http://schemas.openxmlformats.org/officeDocument/2006/relationships/hyperlink" Target="http://www.albertahealthservices.ca/10585.asp" TargetMode="External"/><Relationship Id="rId5" Type="http://schemas.openxmlformats.org/officeDocument/2006/relationships/hyperlink" Target="http://hypertension.ca/en/chep" TargetMode="External"/><Relationship Id="rId4" Type="http://schemas.openxmlformats.org/officeDocument/2006/relationships/hyperlink" Target="http://heartandstroke.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3200" dirty="0" smtClean="0"/>
              <a:t>Vascular Risk Reduction:</a:t>
            </a:r>
            <a:br>
              <a:rPr lang="en-CA" sz="3200" dirty="0" smtClean="0"/>
            </a:br>
            <a:r>
              <a:rPr lang="en-CA" sz="3200" dirty="0" smtClean="0"/>
              <a:t>Healthy Lifestyle Behaviours</a:t>
            </a:r>
            <a:endParaRPr lang="en-CA" sz="3200" dirty="0"/>
          </a:p>
        </p:txBody>
      </p:sp>
      <p:pic>
        <p:nvPicPr>
          <p:cNvPr id="5" name="Picture 7" descr="http://stop.pk/file/pic/gallery/109064.jpg"/>
          <p:cNvPicPr>
            <a:picLocks noChangeAspect="1" noChangeArrowheads="1"/>
          </p:cNvPicPr>
          <p:nvPr/>
        </p:nvPicPr>
        <p:blipFill>
          <a:blip r:embed="rId3" cstate="print"/>
          <a:srcRect l="7214" t="13734" r="6186" b="14172"/>
          <a:stretch>
            <a:fillRect/>
          </a:stretch>
        </p:blipFill>
        <p:spPr bwMode="auto">
          <a:xfrm>
            <a:off x="2246312" y="2634342"/>
            <a:ext cx="4404859" cy="3549718"/>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332656"/>
            <a:ext cx="60594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965" y="6237312"/>
            <a:ext cx="30241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78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528" y="764704"/>
            <a:ext cx="8631238" cy="1143000"/>
          </a:xfrm>
        </p:spPr>
        <p:txBody>
          <a:bodyPr/>
          <a:lstStyle/>
          <a:p>
            <a:r>
              <a:rPr lang="en-CA" dirty="0" smtClean="0"/>
              <a:t> Tobacco Use</a:t>
            </a:r>
            <a:endParaRPr lang="en-US" dirty="0" smtClean="0"/>
          </a:p>
        </p:txBody>
      </p:sp>
      <p:sp>
        <p:nvSpPr>
          <p:cNvPr id="8195" name="Content Placeholder 2"/>
          <p:cNvSpPr>
            <a:spLocks noGrp="1"/>
          </p:cNvSpPr>
          <p:nvPr>
            <p:ph idx="1"/>
          </p:nvPr>
        </p:nvSpPr>
        <p:spPr>
          <a:xfrm>
            <a:off x="531813" y="1795463"/>
            <a:ext cx="8324850" cy="4368800"/>
          </a:xfrm>
        </p:spPr>
        <p:txBody>
          <a:bodyPr/>
          <a:lstStyle/>
          <a:p>
            <a:pPr marL="457200" indent="-457200" eaLnBrk="1" hangingPunct="1">
              <a:buFontTx/>
              <a:buNone/>
            </a:pPr>
            <a:r>
              <a:rPr lang="en-CA" dirty="0" smtClean="0"/>
              <a:t>Smoking may:</a:t>
            </a:r>
          </a:p>
          <a:p>
            <a:pPr marL="1257300" lvl="2" indent="-457200" eaLnBrk="1" hangingPunct="1"/>
            <a:r>
              <a:rPr lang="en-CA" dirty="0" smtClean="0"/>
              <a:t>Contribute to the build-up of plaque in the arteries</a:t>
            </a:r>
          </a:p>
          <a:p>
            <a:pPr marL="1257300" lvl="2" indent="-457200" eaLnBrk="1" hangingPunct="1"/>
            <a:r>
              <a:rPr lang="en-CA" dirty="0" smtClean="0"/>
              <a:t>Increase the risk of blood clots</a:t>
            </a:r>
          </a:p>
          <a:p>
            <a:pPr marL="1257300" lvl="2" indent="-457200" eaLnBrk="1" hangingPunct="1"/>
            <a:r>
              <a:rPr lang="en-CA" dirty="0" smtClean="0"/>
              <a:t>Reduce oxygen in the blood</a:t>
            </a:r>
          </a:p>
          <a:p>
            <a:pPr marL="1257300" lvl="2" indent="-457200" eaLnBrk="1" hangingPunct="1"/>
            <a:r>
              <a:rPr lang="en-CA" dirty="0" smtClean="0"/>
              <a:t>Cause the heart to work harder by ↑ heart rate and blood pressure, and constricting blood vessels</a:t>
            </a:r>
          </a:p>
          <a:p>
            <a:pPr marL="1257300" lvl="2" indent="-457200" eaLnBrk="1" hangingPunct="1"/>
            <a:r>
              <a:rPr lang="en-CA" dirty="0" smtClean="0"/>
              <a:t>↑ LDL and ↓ HDL cholesterol</a:t>
            </a:r>
          </a:p>
          <a:p>
            <a:pPr marL="1257300" lvl="2" indent="-457200" eaLnBrk="1" hangingPunct="1">
              <a:buFontTx/>
              <a:buAutoNum type="alphaLcParenR"/>
            </a:pPr>
            <a:endParaRPr lang="en-CA" dirty="0" smtClean="0"/>
          </a:p>
          <a:p>
            <a:pPr marL="0" indent="0" eaLnBrk="1" hangingPunct="1">
              <a:buFontTx/>
              <a:buNone/>
            </a:pPr>
            <a:r>
              <a:rPr lang="en-CA" dirty="0" smtClean="0"/>
              <a:t>In Alberta, healthcare costs associated with tobacco use are estimated at $470.6 million/year </a:t>
            </a:r>
          </a:p>
        </p:txBody>
      </p:sp>
      <p:pic>
        <p:nvPicPr>
          <p:cNvPr id="1026" name="Picture 2" descr="C:\Documents and Settings\erathgeber\Local Settings\Temporary Internet Files\Content.IE5\DAMAHH1X\MC900290955[1].wmf"/>
          <p:cNvPicPr>
            <a:picLocks noChangeAspect="1" noChangeArrowheads="1"/>
          </p:cNvPicPr>
          <p:nvPr/>
        </p:nvPicPr>
        <p:blipFill>
          <a:blip r:embed="rId3" cstate="print"/>
          <a:srcRect/>
          <a:stretch>
            <a:fillRect/>
          </a:stretch>
        </p:blipFill>
        <p:spPr bwMode="auto">
          <a:xfrm>
            <a:off x="7047732" y="245770"/>
            <a:ext cx="1606990" cy="1258432"/>
          </a:xfrm>
          <a:prstGeom prst="rect">
            <a:avLst/>
          </a:prstGeom>
          <a:noFill/>
        </p:spPr>
      </p:pic>
    </p:spTree>
    <p:extLst>
      <p:ext uri="{BB962C8B-B14F-4D97-AF65-F5344CB8AC3E}">
        <p14:creationId xmlns:p14="http://schemas.microsoft.com/office/powerpoint/2010/main" val="6947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764704"/>
            <a:ext cx="8631238" cy="1143000"/>
          </a:xfrm>
        </p:spPr>
        <p:txBody>
          <a:bodyPr/>
          <a:lstStyle/>
          <a:p>
            <a:r>
              <a:rPr lang="en-CA" dirty="0" smtClean="0"/>
              <a:t> Tobacco Use – Intervention</a:t>
            </a:r>
            <a:endParaRPr lang="en-US" dirty="0" smtClean="0"/>
          </a:p>
        </p:txBody>
      </p:sp>
      <p:sp>
        <p:nvSpPr>
          <p:cNvPr id="9219" name="Content Placeholder 2"/>
          <p:cNvSpPr>
            <a:spLocks noGrp="1"/>
          </p:cNvSpPr>
          <p:nvPr>
            <p:ph idx="1"/>
          </p:nvPr>
        </p:nvSpPr>
        <p:spPr>
          <a:xfrm>
            <a:off x="531816" y="1745673"/>
            <a:ext cx="8612184" cy="3946525"/>
          </a:xfrm>
        </p:spPr>
        <p:txBody>
          <a:bodyPr/>
          <a:lstStyle/>
          <a:p>
            <a:pPr>
              <a:buFontTx/>
              <a:buNone/>
            </a:pPr>
            <a:r>
              <a:rPr lang="en-CA" dirty="0" smtClean="0"/>
              <a:t>Assess tobacco use of every individual:</a:t>
            </a:r>
          </a:p>
          <a:p>
            <a:r>
              <a:rPr lang="en-CA" dirty="0"/>
              <a:t>Consider tobacco use as a </a:t>
            </a:r>
            <a:r>
              <a:rPr lang="en-CA" u="sng" dirty="0"/>
              <a:t>vital sign </a:t>
            </a:r>
            <a:r>
              <a:rPr lang="en-CA" dirty="0"/>
              <a:t>in every patient visit.</a:t>
            </a:r>
          </a:p>
          <a:p>
            <a:r>
              <a:rPr lang="en-CA" dirty="0"/>
              <a:t>Support tobacco users in quitting efforts and link to available </a:t>
            </a:r>
            <a:r>
              <a:rPr lang="en-CA" dirty="0" smtClean="0"/>
              <a:t>resources</a:t>
            </a:r>
          </a:p>
          <a:p>
            <a:pPr>
              <a:buFontTx/>
              <a:buNone/>
            </a:pPr>
            <a:endParaRPr lang="en-CA" dirty="0" smtClean="0"/>
          </a:p>
          <a:p>
            <a:pPr>
              <a:buFontTx/>
              <a:buNone/>
            </a:pPr>
            <a:endParaRPr lang="en-CA" dirty="0" smtClean="0"/>
          </a:p>
          <a:p>
            <a:pPr>
              <a:buFontTx/>
              <a:buNone/>
            </a:pPr>
            <a:r>
              <a:rPr lang="en-US" i="1" dirty="0" smtClean="0"/>
              <a:t>Research shows that support and advice from a trained</a:t>
            </a:r>
          </a:p>
          <a:p>
            <a:pPr>
              <a:buFontTx/>
              <a:buNone/>
            </a:pPr>
            <a:r>
              <a:rPr lang="en-US" i="1" dirty="0" smtClean="0"/>
              <a:t>health professional can </a:t>
            </a:r>
            <a:r>
              <a:rPr lang="en-US" b="1" i="1" u="dbl" dirty="0" smtClean="0"/>
              <a:t>double</a:t>
            </a:r>
            <a:r>
              <a:rPr lang="en-US" b="1" i="1" dirty="0" smtClean="0"/>
              <a:t> a person’s chances of </a:t>
            </a:r>
          </a:p>
          <a:p>
            <a:pPr>
              <a:buFontTx/>
              <a:buNone/>
            </a:pPr>
            <a:r>
              <a:rPr lang="en-US" b="1" i="1" dirty="0" smtClean="0"/>
              <a:t>successfully quitting tobacco use. </a:t>
            </a:r>
          </a:p>
          <a:p>
            <a:pPr>
              <a:buFontTx/>
              <a:buNone/>
            </a:pPr>
            <a:endParaRPr lang="en-CA" dirty="0" smtClean="0"/>
          </a:p>
          <a:p>
            <a:pPr>
              <a:buFontTx/>
              <a:buNone/>
            </a:pPr>
            <a:endParaRPr lang="en-CA" dirty="0" smtClean="0"/>
          </a:p>
          <a:p>
            <a:pPr>
              <a:buFontTx/>
              <a:buNone/>
            </a:pPr>
            <a:endParaRPr lang="en-US" dirty="0" smtClean="0"/>
          </a:p>
        </p:txBody>
      </p:sp>
      <p:pic>
        <p:nvPicPr>
          <p:cNvPr id="2050" name="Picture 2" descr="C:\Documents and Settings\erathgeber\Local Settings\Temporary Internet Files\Content.IE5\RA88RMI4\MC900290958[1].wmf"/>
          <p:cNvPicPr>
            <a:picLocks noChangeAspect="1" noChangeArrowheads="1"/>
          </p:cNvPicPr>
          <p:nvPr/>
        </p:nvPicPr>
        <p:blipFill>
          <a:blip r:embed="rId3" cstate="print"/>
          <a:srcRect/>
          <a:stretch>
            <a:fillRect/>
          </a:stretch>
        </p:blipFill>
        <p:spPr bwMode="auto">
          <a:xfrm>
            <a:off x="7440959" y="363648"/>
            <a:ext cx="1293137" cy="1205605"/>
          </a:xfrm>
          <a:prstGeom prst="rect">
            <a:avLst/>
          </a:prstGeom>
          <a:noFill/>
        </p:spPr>
      </p:pic>
    </p:spTree>
    <p:extLst>
      <p:ext uri="{BB962C8B-B14F-4D97-AF65-F5344CB8AC3E}">
        <p14:creationId xmlns:p14="http://schemas.microsoft.com/office/powerpoint/2010/main" val="429219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764704"/>
            <a:ext cx="8631238" cy="1143000"/>
          </a:xfrm>
        </p:spPr>
        <p:txBody>
          <a:bodyPr/>
          <a:lstStyle/>
          <a:p>
            <a:r>
              <a:rPr lang="en-CA" dirty="0" smtClean="0"/>
              <a:t> Tobacco/Smoking Cessation</a:t>
            </a:r>
            <a:endParaRPr lang="en-US" dirty="0" smtClean="0"/>
          </a:p>
        </p:txBody>
      </p:sp>
      <p:sp>
        <p:nvSpPr>
          <p:cNvPr id="10243" name="Content Placeholder 2"/>
          <p:cNvSpPr>
            <a:spLocks noGrp="1"/>
          </p:cNvSpPr>
          <p:nvPr>
            <p:ph idx="1"/>
          </p:nvPr>
        </p:nvSpPr>
        <p:spPr>
          <a:xfrm>
            <a:off x="531813" y="1912938"/>
            <a:ext cx="7832725" cy="4148137"/>
          </a:xfrm>
        </p:spPr>
        <p:txBody>
          <a:bodyPr/>
          <a:lstStyle/>
          <a:p>
            <a:pPr algn="ctr">
              <a:spcAft>
                <a:spcPts val="500"/>
              </a:spcAft>
              <a:buFontTx/>
              <a:buNone/>
            </a:pPr>
            <a:r>
              <a:rPr lang="en-CA" sz="2800" b="1" u="sng" dirty="0" smtClean="0"/>
              <a:t>The 5 A’s</a:t>
            </a:r>
          </a:p>
          <a:p>
            <a:pPr algn="ctr">
              <a:spcAft>
                <a:spcPts val="500"/>
              </a:spcAft>
              <a:buFontTx/>
              <a:buNone/>
            </a:pPr>
            <a:endParaRPr lang="en-CA" sz="800" b="1" u="sng" dirty="0" smtClean="0"/>
          </a:p>
          <a:p>
            <a:pPr>
              <a:spcBef>
                <a:spcPts val="700"/>
              </a:spcBef>
              <a:spcAft>
                <a:spcPts val="500"/>
              </a:spcAft>
            </a:pPr>
            <a:r>
              <a:rPr lang="en-CA" b="1" u="sng" dirty="0" smtClean="0"/>
              <a:t>A</a:t>
            </a:r>
            <a:r>
              <a:rPr lang="en-CA" b="1" dirty="0" smtClean="0"/>
              <a:t>sk (every individual) about tobacco use</a:t>
            </a:r>
          </a:p>
          <a:p>
            <a:pPr>
              <a:spcBef>
                <a:spcPts val="700"/>
              </a:spcBef>
              <a:spcAft>
                <a:spcPts val="500"/>
              </a:spcAft>
            </a:pPr>
            <a:r>
              <a:rPr lang="en-CA" u="sng" dirty="0" smtClean="0"/>
              <a:t>A</a:t>
            </a:r>
            <a:r>
              <a:rPr lang="en-CA" dirty="0" smtClean="0"/>
              <a:t>dvise to reduce/quit (personalized)</a:t>
            </a:r>
          </a:p>
          <a:p>
            <a:pPr>
              <a:spcBef>
                <a:spcPts val="700"/>
              </a:spcBef>
              <a:spcAft>
                <a:spcPts val="500"/>
              </a:spcAft>
            </a:pPr>
            <a:r>
              <a:rPr lang="en-CA" u="sng" dirty="0" smtClean="0"/>
              <a:t>A</a:t>
            </a:r>
            <a:r>
              <a:rPr lang="en-CA" dirty="0" smtClean="0"/>
              <a:t>ssess readiness to quit and interest in support</a:t>
            </a:r>
          </a:p>
          <a:p>
            <a:pPr>
              <a:spcBef>
                <a:spcPts val="700"/>
              </a:spcBef>
              <a:spcAft>
                <a:spcPts val="500"/>
              </a:spcAft>
            </a:pPr>
            <a:r>
              <a:rPr lang="en-CA" b="1" u="sng" dirty="0" smtClean="0"/>
              <a:t>A</a:t>
            </a:r>
            <a:r>
              <a:rPr lang="en-CA" b="1" dirty="0" smtClean="0"/>
              <a:t>ssist with providing information and referrals</a:t>
            </a:r>
          </a:p>
          <a:p>
            <a:pPr>
              <a:spcBef>
                <a:spcPts val="700"/>
              </a:spcBef>
              <a:spcAft>
                <a:spcPts val="500"/>
              </a:spcAft>
            </a:pPr>
            <a:r>
              <a:rPr lang="en-CA" u="sng" dirty="0" smtClean="0"/>
              <a:t>A</a:t>
            </a:r>
            <a:r>
              <a:rPr lang="en-CA" dirty="0" smtClean="0"/>
              <a:t>rrange for follow up or additional support</a:t>
            </a:r>
          </a:p>
          <a:p>
            <a:pPr>
              <a:spcAft>
                <a:spcPts val="500"/>
              </a:spcAft>
              <a:buFontTx/>
              <a:buNone/>
            </a:pPr>
            <a:endParaRPr lang="en-US" i="1" dirty="0" smtClean="0"/>
          </a:p>
          <a:p>
            <a:pPr>
              <a:spcAft>
                <a:spcPts val="500"/>
              </a:spcAft>
            </a:pPr>
            <a:endParaRPr lang="en-US" dirty="0" smtClean="0"/>
          </a:p>
        </p:txBody>
      </p:sp>
      <p:pic>
        <p:nvPicPr>
          <p:cNvPr id="10244" name="Picture 6"/>
          <p:cNvPicPr>
            <a:picLocks noChangeAspect="1" noChangeArrowheads="1"/>
          </p:cNvPicPr>
          <p:nvPr/>
        </p:nvPicPr>
        <p:blipFill>
          <a:blip r:embed="rId3" cstate="print"/>
          <a:srcRect/>
          <a:stretch>
            <a:fillRect/>
          </a:stretch>
        </p:blipFill>
        <p:spPr bwMode="auto">
          <a:xfrm>
            <a:off x="7000875" y="381000"/>
            <a:ext cx="2143125" cy="504825"/>
          </a:xfrm>
          <a:prstGeom prst="rect">
            <a:avLst/>
          </a:prstGeom>
          <a:noFill/>
          <a:ln w="9525">
            <a:noFill/>
            <a:miter lim="800000"/>
            <a:headEnd/>
            <a:tailEnd/>
          </a:ln>
        </p:spPr>
      </p:pic>
    </p:spTree>
    <p:extLst>
      <p:ext uri="{BB962C8B-B14F-4D97-AF65-F5344CB8AC3E}">
        <p14:creationId xmlns:p14="http://schemas.microsoft.com/office/powerpoint/2010/main" val="2074687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2762" y="764704"/>
            <a:ext cx="8631238" cy="1143000"/>
          </a:xfrm>
        </p:spPr>
        <p:txBody>
          <a:bodyPr/>
          <a:lstStyle/>
          <a:p>
            <a:r>
              <a:rPr lang="en-CA" dirty="0" smtClean="0"/>
              <a:t>(AHS) Tobacco Cessation Resources</a:t>
            </a:r>
            <a:endParaRPr lang="en-US" dirty="0" smtClean="0"/>
          </a:p>
        </p:txBody>
      </p:sp>
      <p:sp>
        <p:nvSpPr>
          <p:cNvPr id="12291" name="Content Placeholder 2"/>
          <p:cNvSpPr>
            <a:spLocks noGrp="1"/>
          </p:cNvSpPr>
          <p:nvPr>
            <p:ph idx="1"/>
          </p:nvPr>
        </p:nvSpPr>
        <p:spPr>
          <a:xfrm>
            <a:off x="364548" y="1795463"/>
            <a:ext cx="8612187" cy="4435475"/>
          </a:xfrm>
        </p:spPr>
        <p:txBody>
          <a:bodyPr/>
          <a:lstStyle/>
          <a:p>
            <a:pPr>
              <a:buFontTx/>
              <a:buNone/>
            </a:pPr>
            <a:r>
              <a:rPr lang="en-CA" u="sng" dirty="0" smtClean="0"/>
              <a:t>For Providers</a:t>
            </a:r>
            <a:r>
              <a:rPr lang="en-CA" dirty="0" smtClean="0"/>
              <a:t>:</a:t>
            </a:r>
          </a:p>
          <a:p>
            <a:pPr>
              <a:buFontTx/>
              <a:buNone/>
            </a:pPr>
            <a:endParaRPr lang="en-CA" sz="800" dirty="0" smtClean="0"/>
          </a:p>
          <a:p>
            <a:r>
              <a:rPr lang="en-CA" dirty="0" smtClean="0"/>
              <a:t>Tobacco Free Future - Online Training (1 hour)</a:t>
            </a:r>
          </a:p>
          <a:p>
            <a:pPr marL="1257300" lvl="2" indent="-457200">
              <a:spcBef>
                <a:spcPct val="0"/>
              </a:spcBef>
            </a:pPr>
            <a:endParaRPr lang="en-CA" sz="800" dirty="0" smtClean="0"/>
          </a:p>
          <a:p>
            <a:r>
              <a:rPr lang="en-CA" dirty="0" smtClean="0"/>
              <a:t>TRAC Program (2 day training)</a:t>
            </a:r>
            <a:endParaRPr lang="en-US" dirty="0" smtClean="0"/>
          </a:p>
          <a:p>
            <a:r>
              <a:rPr lang="en-CA" dirty="0" smtClean="0"/>
              <a:t>On Line</a:t>
            </a:r>
          </a:p>
          <a:p>
            <a:pPr lvl="1"/>
            <a:r>
              <a:rPr lang="en-CA" dirty="0" smtClean="0">
                <a:hlinkClick r:id="rId3"/>
              </a:rPr>
              <a:t>www.albertaquits.ca</a:t>
            </a:r>
            <a:r>
              <a:rPr lang="en-CA" dirty="0" smtClean="0"/>
              <a:t> – Download or order online (free)</a:t>
            </a:r>
          </a:p>
          <a:p>
            <a:pPr lvl="2"/>
            <a:r>
              <a:rPr lang="en-CA" dirty="0" smtClean="0"/>
              <a:t>Tobacco Free Future brief intervention laminated card</a:t>
            </a:r>
          </a:p>
          <a:p>
            <a:pPr lvl="3"/>
            <a:r>
              <a:rPr lang="en-CA" dirty="0" smtClean="0"/>
              <a:t>The 5 A’s</a:t>
            </a:r>
          </a:p>
          <a:p>
            <a:pPr lvl="2"/>
            <a:r>
              <a:rPr lang="en-CA" dirty="0" smtClean="0"/>
              <a:t>Tobacco Cessation Toolkit</a:t>
            </a:r>
          </a:p>
          <a:p>
            <a:pPr lvl="2"/>
            <a:r>
              <a:rPr lang="en-CA" dirty="0" smtClean="0"/>
              <a:t>Tobacco Cessation Kits</a:t>
            </a:r>
          </a:p>
          <a:p>
            <a:pPr lvl="1">
              <a:buFontTx/>
              <a:buAutoNum type="arabicPeriod"/>
            </a:pPr>
            <a:endParaRPr lang="en-CA" dirty="0" smtClean="0"/>
          </a:p>
          <a:p>
            <a:pPr lvl="1">
              <a:buFontTx/>
              <a:buAutoNum type="arabicPeriod"/>
            </a:pPr>
            <a:endParaRPr lang="en-CA" dirty="0" smtClean="0"/>
          </a:p>
          <a:p>
            <a:pPr>
              <a:buFontTx/>
              <a:buNone/>
            </a:pPr>
            <a:r>
              <a:rPr lang="en-CA" dirty="0" smtClean="0"/>
              <a:t>	</a:t>
            </a:r>
          </a:p>
          <a:p>
            <a:pPr marL="457200" lvl="1" indent="338138">
              <a:buFontTx/>
              <a:buNone/>
            </a:pPr>
            <a:endParaRPr lang="en-CA" sz="2000" dirty="0" smtClean="0"/>
          </a:p>
          <a:p>
            <a:pPr marL="457200" lvl="1" indent="338138">
              <a:buFontTx/>
              <a:buNone/>
            </a:pPr>
            <a:endParaRPr lang="en-CA" sz="2000" dirty="0" smtClean="0"/>
          </a:p>
          <a:p>
            <a:pPr>
              <a:buFontTx/>
              <a:buNone/>
            </a:pPr>
            <a:r>
              <a:rPr lang="en-CA" dirty="0" smtClean="0"/>
              <a:t>		</a:t>
            </a:r>
          </a:p>
        </p:txBody>
      </p:sp>
    </p:spTree>
    <p:extLst>
      <p:ext uri="{BB962C8B-B14F-4D97-AF65-F5344CB8AC3E}">
        <p14:creationId xmlns:p14="http://schemas.microsoft.com/office/powerpoint/2010/main" val="16254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2762" y="692696"/>
            <a:ext cx="8631238" cy="1143000"/>
          </a:xfrm>
        </p:spPr>
        <p:txBody>
          <a:bodyPr/>
          <a:lstStyle/>
          <a:p>
            <a:r>
              <a:rPr lang="en-CA" dirty="0" smtClean="0"/>
              <a:t>Tobacco Cessation Resources</a:t>
            </a:r>
            <a:endParaRPr lang="en-US" dirty="0" smtClean="0"/>
          </a:p>
        </p:txBody>
      </p:sp>
      <p:sp>
        <p:nvSpPr>
          <p:cNvPr id="3" name="Content Placeholder 2"/>
          <p:cNvSpPr>
            <a:spLocks noGrp="1"/>
          </p:cNvSpPr>
          <p:nvPr>
            <p:ph idx="1"/>
          </p:nvPr>
        </p:nvSpPr>
        <p:spPr>
          <a:xfrm>
            <a:off x="531813" y="1712451"/>
            <a:ext cx="8118475" cy="4157662"/>
          </a:xfrm>
        </p:spPr>
        <p:txBody>
          <a:bodyPr/>
          <a:lstStyle/>
          <a:p>
            <a:pPr>
              <a:buFontTx/>
              <a:buNone/>
              <a:defRPr/>
            </a:pPr>
            <a:r>
              <a:rPr lang="en-CA" u="sng" dirty="0" smtClean="0"/>
              <a:t>For Patients:</a:t>
            </a:r>
          </a:p>
          <a:p>
            <a:pPr>
              <a:buFontTx/>
              <a:buNone/>
              <a:defRPr/>
            </a:pPr>
            <a:endParaRPr lang="en-CA" sz="800" u="sng" dirty="0" smtClean="0"/>
          </a:p>
          <a:p>
            <a:pPr marL="457200" indent="-457200">
              <a:spcBef>
                <a:spcPts val="1000"/>
              </a:spcBef>
              <a:buFontTx/>
              <a:buAutoNum type="arabicPeriod"/>
              <a:defRPr/>
            </a:pPr>
            <a:r>
              <a:rPr lang="en-CA" dirty="0" smtClean="0"/>
              <a:t>AlbertaQuits – Online quit smoking service from Alberta Lung Association (</a:t>
            </a:r>
            <a:r>
              <a:rPr lang="en-CA" dirty="0" smtClean="0">
                <a:hlinkClick r:id="rId3"/>
              </a:rPr>
              <a:t>www.albertaquits.ca</a:t>
            </a:r>
            <a:r>
              <a:rPr lang="en-CA" dirty="0" smtClean="0"/>
              <a:t> )</a:t>
            </a:r>
          </a:p>
          <a:p>
            <a:pPr marL="457200" indent="-457200">
              <a:spcBef>
                <a:spcPts val="1000"/>
              </a:spcBef>
              <a:buFontTx/>
              <a:buAutoNum type="arabicPeriod"/>
              <a:defRPr/>
            </a:pPr>
            <a:r>
              <a:rPr lang="en-CA" dirty="0" smtClean="0"/>
              <a:t>QuitCore – Free group cessation programs in Alberta</a:t>
            </a:r>
          </a:p>
          <a:p>
            <a:pPr marL="857130" lvl="1" indent="-457200">
              <a:spcBef>
                <a:spcPts val="1000"/>
              </a:spcBef>
              <a:buFont typeface="Arial" panose="020B0604020202020204" pitchFamily="34" charset="0"/>
              <a:buChar char="•"/>
              <a:defRPr/>
            </a:pPr>
            <a:r>
              <a:rPr lang="en-CA" dirty="0" smtClean="0"/>
              <a:t>1-866-710- QUIT (7848)</a:t>
            </a:r>
          </a:p>
          <a:p>
            <a:pPr marL="457200" indent="-457200">
              <a:spcBef>
                <a:spcPts val="1000"/>
              </a:spcBef>
              <a:buFontTx/>
              <a:buAutoNum type="arabicPeriod"/>
              <a:defRPr/>
            </a:pPr>
            <a:r>
              <a:rPr lang="en-CA" dirty="0" smtClean="0"/>
              <a:t>AADAC – Smokers help line (1-866-332-2322)</a:t>
            </a:r>
          </a:p>
          <a:p>
            <a:pPr marL="457200" indent="-457200">
              <a:spcBef>
                <a:spcPts val="1000"/>
              </a:spcBef>
              <a:buFontTx/>
              <a:buAutoNum type="arabicPeriod"/>
              <a:defRPr/>
            </a:pPr>
            <a:r>
              <a:rPr lang="en-CA" dirty="0" smtClean="0"/>
              <a:t>Nicotine Anonymous – Non-profit support group</a:t>
            </a:r>
          </a:p>
          <a:p>
            <a:pPr marL="857130" lvl="1" indent="-457200">
              <a:spcBef>
                <a:spcPts val="1000"/>
              </a:spcBef>
              <a:buFont typeface="Arial" panose="020B0604020202020204" pitchFamily="34" charset="0"/>
              <a:buChar char="•"/>
              <a:defRPr/>
            </a:pPr>
            <a:r>
              <a:rPr lang="en-CA" dirty="0" smtClean="0">
                <a:hlinkClick r:id="rId4"/>
              </a:rPr>
              <a:t>www.nicotineanonymous.org</a:t>
            </a:r>
            <a:r>
              <a:rPr lang="en-CA" dirty="0" smtClean="0"/>
              <a:t> </a:t>
            </a:r>
          </a:p>
          <a:p>
            <a:pPr marL="457200" indent="-457200" algn="ctr">
              <a:spcBef>
                <a:spcPts val="1000"/>
              </a:spcBef>
              <a:buFontTx/>
              <a:buNone/>
              <a:defRPr/>
            </a:pPr>
            <a:r>
              <a:rPr lang="en-CA" b="1" i="1" dirty="0" smtClean="0"/>
              <a:t>What’s available in your community??</a:t>
            </a:r>
            <a:endParaRPr lang="en-US" b="1" i="1" dirty="0" smtClean="0"/>
          </a:p>
          <a:p>
            <a:pPr>
              <a:defRPr/>
            </a:pPr>
            <a:endParaRPr lang="en-US" i="1" dirty="0"/>
          </a:p>
        </p:txBody>
      </p:sp>
    </p:spTree>
    <p:extLst>
      <p:ext uri="{BB962C8B-B14F-4D97-AF65-F5344CB8AC3E}">
        <p14:creationId xmlns:p14="http://schemas.microsoft.com/office/powerpoint/2010/main" val="303827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2762" y="764704"/>
            <a:ext cx="8631238" cy="1143000"/>
          </a:xfrm>
        </p:spPr>
        <p:txBody>
          <a:bodyPr/>
          <a:lstStyle/>
          <a:p>
            <a:r>
              <a:rPr lang="en-CA" dirty="0" smtClean="0"/>
              <a:t>Modifiable RF – Physical Inactivity</a:t>
            </a:r>
            <a:endParaRPr lang="en-US" dirty="0" smtClean="0"/>
          </a:p>
        </p:txBody>
      </p:sp>
      <p:pic>
        <p:nvPicPr>
          <p:cNvPr id="14339" name="Content Placeholder 3" descr="Exercise_Cartoon_8AA1C8DFE0625.jpg"/>
          <p:cNvPicPr>
            <a:picLocks noGrp="1" noChangeAspect="1"/>
          </p:cNvPicPr>
          <p:nvPr>
            <p:ph idx="1"/>
          </p:nvPr>
        </p:nvPicPr>
        <p:blipFill>
          <a:blip r:embed="rId3" cstate="print"/>
          <a:srcRect/>
          <a:stretch>
            <a:fillRect/>
          </a:stretch>
        </p:blipFill>
        <p:spPr>
          <a:xfrm>
            <a:off x="1860332" y="1842284"/>
            <a:ext cx="5170597" cy="4208940"/>
          </a:xfrm>
        </p:spPr>
      </p:pic>
    </p:spTree>
    <p:extLst>
      <p:ext uri="{BB962C8B-B14F-4D97-AF65-F5344CB8AC3E}">
        <p14:creationId xmlns:p14="http://schemas.microsoft.com/office/powerpoint/2010/main" val="2629126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520" y="764704"/>
            <a:ext cx="8631238" cy="1143000"/>
          </a:xfrm>
        </p:spPr>
        <p:txBody>
          <a:bodyPr/>
          <a:lstStyle/>
          <a:p>
            <a:r>
              <a:rPr lang="en-CA" dirty="0" smtClean="0"/>
              <a:t>  Benefits of Physical Activity</a:t>
            </a:r>
            <a:endParaRPr lang="en-US" dirty="0" smtClean="0"/>
          </a:p>
        </p:txBody>
      </p:sp>
      <p:sp>
        <p:nvSpPr>
          <p:cNvPr id="15363" name="Content Placeholder 2"/>
          <p:cNvSpPr>
            <a:spLocks noGrp="1"/>
          </p:cNvSpPr>
          <p:nvPr>
            <p:ph sz="half" idx="1"/>
          </p:nvPr>
        </p:nvSpPr>
        <p:spPr>
          <a:xfrm>
            <a:off x="194192" y="2057403"/>
            <a:ext cx="4532553" cy="3946525"/>
          </a:xfrm>
        </p:spPr>
        <p:txBody>
          <a:bodyPr/>
          <a:lstStyle/>
          <a:p>
            <a:pPr>
              <a:buFontTx/>
              <a:buNone/>
            </a:pPr>
            <a:r>
              <a:rPr lang="en-CA" dirty="0" smtClean="0"/>
              <a:t>Physical:</a:t>
            </a:r>
          </a:p>
          <a:p>
            <a:r>
              <a:rPr lang="en-CA" sz="2600" dirty="0" smtClean="0"/>
              <a:t>↑ Strength and endurance</a:t>
            </a:r>
          </a:p>
          <a:p>
            <a:r>
              <a:rPr lang="en-CA" sz="2600" dirty="0" smtClean="0"/>
              <a:t>↑ Range of motion</a:t>
            </a:r>
          </a:p>
          <a:p>
            <a:r>
              <a:rPr lang="en-CA" sz="2600" dirty="0" smtClean="0"/>
              <a:t>Maintain or ↑ bone density</a:t>
            </a:r>
          </a:p>
          <a:p>
            <a:r>
              <a:rPr lang="en-CA" sz="2600" dirty="0" smtClean="0"/>
              <a:t>↓ BP; ↑ HDL; ↓ LDL &amp; Trigs</a:t>
            </a:r>
          </a:p>
          <a:p>
            <a:r>
              <a:rPr lang="en-CA" sz="2600" dirty="0" smtClean="0"/>
              <a:t>↓ inflammation </a:t>
            </a:r>
          </a:p>
          <a:p>
            <a:r>
              <a:rPr lang="en-CA" sz="2600" dirty="0" smtClean="0"/>
              <a:t>↓ Insulin resistance</a:t>
            </a:r>
          </a:p>
          <a:p>
            <a:r>
              <a:rPr lang="en-CA" sz="2600" dirty="0" smtClean="0"/>
              <a:t>Improves endothelial function</a:t>
            </a:r>
          </a:p>
          <a:p>
            <a:endParaRPr lang="en-US" dirty="0" smtClean="0"/>
          </a:p>
        </p:txBody>
      </p:sp>
      <p:sp>
        <p:nvSpPr>
          <p:cNvPr id="15364" name="Content Placeholder 6"/>
          <p:cNvSpPr>
            <a:spLocks noGrp="1"/>
          </p:cNvSpPr>
          <p:nvPr>
            <p:ph sz="half" idx="2"/>
          </p:nvPr>
        </p:nvSpPr>
        <p:spPr>
          <a:xfrm>
            <a:off x="4978082" y="2071471"/>
            <a:ext cx="3983038" cy="3946525"/>
          </a:xfrm>
        </p:spPr>
        <p:txBody>
          <a:bodyPr/>
          <a:lstStyle/>
          <a:p>
            <a:pPr>
              <a:buFontTx/>
              <a:buNone/>
            </a:pPr>
            <a:r>
              <a:rPr lang="en-CA" dirty="0" smtClean="0"/>
              <a:t>Mental:</a:t>
            </a:r>
          </a:p>
          <a:p>
            <a:r>
              <a:rPr lang="en-CA" sz="2600" dirty="0" smtClean="0"/>
              <a:t>Improves mood</a:t>
            </a:r>
          </a:p>
          <a:p>
            <a:r>
              <a:rPr lang="en-CA" sz="2600" dirty="0" smtClean="0"/>
              <a:t>Improves sleep</a:t>
            </a:r>
          </a:p>
          <a:p>
            <a:r>
              <a:rPr lang="en-CA" sz="2600" dirty="0" smtClean="0"/>
              <a:t>Improves brain function</a:t>
            </a:r>
          </a:p>
          <a:p>
            <a:r>
              <a:rPr lang="en-CA" sz="2600" dirty="0" smtClean="0"/>
              <a:t>↑ Energy</a:t>
            </a:r>
          </a:p>
          <a:p>
            <a:r>
              <a:rPr lang="en-CA" sz="2600" dirty="0" smtClean="0"/>
              <a:t>↑ Self esteem &amp; confidence</a:t>
            </a:r>
          </a:p>
          <a:p>
            <a:r>
              <a:rPr lang="en-CA" sz="2600" dirty="0" smtClean="0"/>
              <a:t>↓ Stress</a:t>
            </a:r>
          </a:p>
          <a:p>
            <a:endParaRPr lang="en-CA" sz="2400" dirty="0" smtClean="0"/>
          </a:p>
          <a:p>
            <a:endParaRPr lang="en-US" dirty="0" smtClean="0"/>
          </a:p>
        </p:txBody>
      </p:sp>
    </p:spTree>
    <p:extLst>
      <p:ext uri="{BB962C8B-B14F-4D97-AF65-F5344CB8AC3E}">
        <p14:creationId xmlns:p14="http://schemas.microsoft.com/office/powerpoint/2010/main" val="2127215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2762" y="764704"/>
            <a:ext cx="8631238" cy="1143000"/>
          </a:xfrm>
        </p:spPr>
        <p:txBody>
          <a:bodyPr/>
          <a:lstStyle/>
          <a:p>
            <a:r>
              <a:rPr lang="en-CA" dirty="0" smtClean="0"/>
              <a:t>Physical Activity Recommendations</a:t>
            </a:r>
            <a:endParaRPr lang="en-US" dirty="0" smtClean="0"/>
          </a:p>
        </p:txBody>
      </p:sp>
      <p:sp>
        <p:nvSpPr>
          <p:cNvPr id="16387" name="Content Placeholder 2"/>
          <p:cNvSpPr>
            <a:spLocks noGrp="1"/>
          </p:cNvSpPr>
          <p:nvPr>
            <p:ph idx="1"/>
          </p:nvPr>
        </p:nvSpPr>
        <p:spPr>
          <a:xfrm>
            <a:off x="514350" y="1803400"/>
            <a:ext cx="8118475" cy="4343400"/>
          </a:xfrm>
        </p:spPr>
        <p:txBody>
          <a:bodyPr/>
          <a:lstStyle/>
          <a:p>
            <a:pPr>
              <a:buFontTx/>
              <a:buNone/>
            </a:pPr>
            <a:r>
              <a:rPr lang="en-CA" dirty="0" smtClean="0"/>
              <a:t>To achieve health benefits, adults aged 18-64 years should accumulate at least </a:t>
            </a:r>
            <a:r>
              <a:rPr lang="en-CA" b="1" dirty="0" smtClean="0"/>
              <a:t>150 minutes of moderate- to vigorous-intensity aerobic physical activity per week</a:t>
            </a:r>
            <a:r>
              <a:rPr lang="en-CA" dirty="0" smtClean="0"/>
              <a:t>, in bouts of 10 minutes or more</a:t>
            </a:r>
          </a:p>
          <a:p>
            <a:pPr>
              <a:buFontTx/>
              <a:buNone/>
            </a:pPr>
            <a:endParaRPr lang="en-CA" dirty="0" smtClean="0"/>
          </a:p>
          <a:p>
            <a:pPr>
              <a:buFontTx/>
              <a:buNone/>
            </a:pPr>
            <a:r>
              <a:rPr lang="en-CA" dirty="0" smtClean="0"/>
              <a:t>It is also beneficial to add muscle and bone strengthening activities using major muscles groups, at least 2 days per week</a:t>
            </a:r>
          </a:p>
          <a:p>
            <a:pPr>
              <a:buFontTx/>
              <a:buNone/>
            </a:pPr>
            <a:endParaRPr lang="en-CA" dirty="0" smtClean="0"/>
          </a:p>
          <a:p>
            <a:pPr>
              <a:buFontTx/>
              <a:buNone/>
            </a:pPr>
            <a:r>
              <a:rPr lang="en-CA" dirty="0" smtClean="0"/>
              <a:t>More physical activity provides greater health benefits</a:t>
            </a:r>
            <a:endParaRPr lang="en-US" dirty="0" smtClean="0"/>
          </a:p>
        </p:txBody>
      </p:sp>
    </p:spTree>
    <p:extLst>
      <p:ext uri="{BB962C8B-B14F-4D97-AF65-F5344CB8AC3E}">
        <p14:creationId xmlns:p14="http://schemas.microsoft.com/office/powerpoint/2010/main" val="4051760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980728"/>
            <a:ext cx="8686800" cy="592138"/>
          </a:xfrm>
        </p:spPr>
        <p:txBody>
          <a:bodyPr/>
          <a:lstStyle/>
          <a:p>
            <a:r>
              <a:rPr lang="en-CA" dirty="0" smtClean="0"/>
              <a:t>Physical Activity Intensity (examples)</a:t>
            </a:r>
            <a:endParaRPr lang="en-US" dirty="0" smtClean="0"/>
          </a:p>
        </p:txBody>
      </p:sp>
      <p:sp>
        <p:nvSpPr>
          <p:cNvPr id="17411" name="Text Placeholder 4"/>
          <p:cNvSpPr>
            <a:spLocks noGrp="1"/>
          </p:cNvSpPr>
          <p:nvPr>
            <p:ph type="body" idx="1"/>
          </p:nvPr>
        </p:nvSpPr>
        <p:spPr>
          <a:xfrm>
            <a:off x="457199" y="1535113"/>
            <a:ext cx="4245429" cy="639762"/>
          </a:xfrm>
        </p:spPr>
        <p:txBody>
          <a:bodyPr/>
          <a:lstStyle/>
          <a:p>
            <a:r>
              <a:rPr lang="en-CA" sz="2200" dirty="0" smtClean="0"/>
              <a:t>Moderate Intensity </a:t>
            </a:r>
            <a:endParaRPr lang="en-US" sz="2200" dirty="0" smtClean="0"/>
          </a:p>
        </p:txBody>
      </p:sp>
      <p:sp>
        <p:nvSpPr>
          <p:cNvPr id="17412" name="Content Placeholder 5"/>
          <p:cNvSpPr>
            <a:spLocks noGrp="1"/>
          </p:cNvSpPr>
          <p:nvPr>
            <p:ph sz="half" idx="2"/>
          </p:nvPr>
        </p:nvSpPr>
        <p:spPr>
          <a:xfrm>
            <a:off x="457200" y="2174875"/>
            <a:ext cx="4040188" cy="4132263"/>
          </a:xfrm>
        </p:spPr>
        <p:txBody>
          <a:bodyPr/>
          <a:lstStyle/>
          <a:p>
            <a:r>
              <a:rPr lang="en-CA" sz="2200" dirty="0" smtClean="0"/>
              <a:t>Brisk walking</a:t>
            </a:r>
          </a:p>
          <a:p>
            <a:r>
              <a:rPr lang="en-CA" sz="2200" dirty="0" smtClean="0"/>
              <a:t>Dancing</a:t>
            </a:r>
          </a:p>
          <a:p>
            <a:r>
              <a:rPr lang="en-CA" sz="2200" dirty="0" smtClean="0"/>
              <a:t>Gardening</a:t>
            </a:r>
          </a:p>
          <a:p>
            <a:r>
              <a:rPr lang="en-CA" sz="2200" dirty="0" smtClean="0"/>
              <a:t>Housework</a:t>
            </a:r>
          </a:p>
          <a:p>
            <a:r>
              <a:rPr lang="en-CA" sz="2200" dirty="0" smtClean="0"/>
              <a:t>Traditional hunting and gathering</a:t>
            </a:r>
          </a:p>
          <a:p>
            <a:r>
              <a:rPr lang="en-CA" sz="2200" dirty="0" smtClean="0"/>
              <a:t>Active involvement in games and sports</a:t>
            </a:r>
          </a:p>
        </p:txBody>
      </p:sp>
      <p:sp>
        <p:nvSpPr>
          <p:cNvPr id="17413" name="Text Placeholder 6"/>
          <p:cNvSpPr>
            <a:spLocks noGrp="1"/>
          </p:cNvSpPr>
          <p:nvPr>
            <p:ph type="body" sz="quarter" idx="3"/>
          </p:nvPr>
        </p:nvSpPr>
        <p:spPr/>
        <p:txBody>
          <a:bodyPr/>
          <a:lstStyle/>
          <a:p>
            <a:r>
              <a:rPr lang="en-CA" sz="2200" dirty="0" smtClean="0"/>
              <a:t>Vigorous Intensity </a:t>
            </a:r>
            <a:endParaRPr lang="en-US" sz="2200" dirty="0" smtClean="0"/>
          </a:p>
        </p:txBody>
      </p:sp>
      <p:sp>
        <p:nvSpPr>
          <p:cNvPr id="17414" name="Content Placeholder 7"/>
          <p:cNvSpPr>
            <a:spLocks noGrp="1"/>
          </p:cNvSpPr>
          <p:nvPr>
            <p:ph sz="quarter" idx="4"/>
          </p:nvPr>
        </p:nvSpPr>
        <p:spPr/>
        <p:txBody>
          <a:bodyPr/>
          <a:lstStyle/>
          <a:p>
            <a:r>
              <a:rPr lang="en-CA" sz="2200" dirty="0" smtClean="0"/>
              <a:t>Running</a:t>
            </a:r>
          </a:p>
          <a:p>
            <a:r>
              <a:rPr lang="en-CA" sz="2200" dirty="0" smtClean="0"/>
              <a:t>Walking/climbing briskly up a hill</a:t>
            </a:r>
          </a:p>
          <a:p>
            <a:r>
              <a:rPr lang="en-CA" sz="2200" dirty="0" smtClean="0"/>
              <a:t>Fast Cycling</a:t>
            </a:r>
          </a:p>
          <a:p>
            <a:r>
              <a:rPr lang="en-CA" sz="2200" dirty="0" smtClean="0"/>
              <a:t>Aerobics</a:t>
            </a:r>
          </a:p>
          <a:p>
            <a:r>
              <a:rPr lang="en-CA" sz="2200" dirty="0" smtClean="0"/>
              <a:t>Fast swimming</a:t>
            </a:r>
          </a:p>
          <a:p>
            <a:r>
              <a:rPr lang="en-CA" sz="2200" dirty="0" smtClean="0"/>
              <a:t>Competitive sports and games</a:t>
            </a:r>
          </a:p>
          <a:p>
            <a:r>
              <a:rPr lang="en-CA" sz="2200" dirty="0" smtClean="0"/>
              <a:t>Heavy shovelling or digging</a:t>
            </a:r>
          </a:p>
          <a:p>
            <a:endParaRPr lang="en-US" sz="2200" dirty="0" smtClean="0"/>
          </a:p>
        </p:txBody>
      </p:sp>
    </p:spTree>
    <p:extLst>
      <p:ext uri="{BB962C8B-B14F-4D97-AF65-F5344CB8AC3E}">
        <p14:creationId xmlns:p14="http://schemas.microsoft.com/office/powerpoint/2010/main" val="33651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1000"/>
                                        <p:tgtEl>
                                          <p:spTgt spid="17412">
                                            <p:txEl>
                                              <p:pRg st="0" end="0"/>
                                            </p:txEl>
                                          </p:spTgt>
                                        </p:tgtEl>
                                      </p:cBhvr>
                                    </p:animEffect>
                                    <p:anim calcmode="lin" valueType="num">
                                      <p:cBhvr>
                                        <p:cTn id="8" dur="10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1000"/>
                                        <p:tgtEl>
                                          <p:spTgt spid="17412">
                                            <p:txEl>
                                              <p:pRg st="1" end="1"/>
                                            </p:txEl>
                                          </p:spTgt>
                                        </p:tgtEl>
                                      </p:cBhvr>
                                    </p:animEffect>
                                    <p:anim calcmode="lin" valueType="num">
                                      <p:cBhvr>
                                        <p:cTn id="13" dur="10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fade">
                                      <p:cBhvr>
                                        <p:cTn id="17" dur="1000"/>
                                        <p:tgtEl>
                                          <p:spTgt spid="17412">
                                            <p:txEl>
                                              <p:pRg st="2" end="2"/>
                                            </p:txEl>
                                          </p:spTgt>
                                        </p:tgtEl>
                                      </p:cBhvr>
                                    </p:animEffect>
                                    <p:anim calcmode="lin" valueType="num">
                                      <p:cBhvr>
                                        <p:cTn id="18" dur="10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41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animEffect transition="in" filter="fade">
                                      <p:cBhvr>
                                        <p:cTn id="22" dur="1000"/>
                                        <p:tgtEl>
                                          <p:spTgt spid="17412">
                                            <p:txEl>
                                              <p:pRg st="3" end="3"/>
                                            </p:txEl>
                                          </p:spTgt>
                                        </p:tgtEl>
                                      </p:cBhvr>
                                    </p:animEffect>
                                    <p:anim calcmode="lin" valueType="num">
                                      <p:cBhvr>
                                        <p:cTn id="23" dur="10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41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412">
                                            <p:txEl>
                                              <p:pRg st="4" end="4"/>
                                            </p:txEl>
                                          </p:spTgt>
                                        </p:tgtEl>
                                        <p:attrNameLst>
                                          <p:attrName>style.visibility</p:attrName>
                                        </p:attrNameLst>
                                      </p:cBhvr>
                                      <p:to>
                                        <p:strVal val="visible"/>
                                      </p:to>
                                    </p:set>
                                    <p:animEffect transition="in" filter="fade">
                                      <p:cBhvr>
                                        <p:cTn id="27" dur="1000"/>
                                        <p:tgtEl>
                                          <p:spTgt spid="17412">
                                            <p:txEl>
                                              <p:pRg st="4" end="4"/>
                                            </p:txEl>
                                          </p:spTgt>
                                        </p:tgtEl>
                                      </p:cBhvr>
                                    </p:animEffect>
                                    <p:anim calcmode="lin" valueType="num">
                                      <p:cBhvr>
                                        <p:cTn id="28" dur="10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41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7412">
                                            <p:txEl>
                                              <p:pRg st="5" end="5"/>
                                            </p:txEl>
                                          </p:spTgt>
                                        </p:tgtEl>
                                        <p:attrNameLst>
                                          <p:attrName>style.visibility</p:attrName>
                                        </p:attrNameLst>
                                      </p:cBhvr>
                                      <p:to>
                                        <p:strVal val="visible"/>
                                      </p:to>
                                    </p:set>
                                    <p:animEffect transition="in" filter="fade">
                                      <p:cBhvr>
                                        <p:cTn id="32" dur="1000"/>
                                        <p:tgtEl>
                                          <p:spTgt spid="17412">
                                            <p:txEl>
                                              <p:pRg st="5" end="5"/>
                                            </p:txEl>
                                          </p:spTgt>
                                        </p:tgtEl>
                                      </p:cBhvr>
                                    </p:animEffect>
                                    <p:anim calcmode="lin" valueType="num">
                                      <p:cBhvr>
                                        <p:cTn id="33" dur="10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74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7414">
                                            <p:txEl>
                                              <p:pRg st="0" end="0"/>
                                            </p:txEl>
                                          </p:spTgt>
                                        </p:tgtEl>
                                        <p:attrNameLst>
                                          <p:attrName>style.visibility</p:attrName>
                                        </p:attrNameLst>
                                      </p:cBhvr>
                                      <p:to>
                                        <p:strVal val="visible"/>
                                      </p:to>
                                    </p:set>
                                    <p:animEffect transition="in" filter="fade">
                                      <p:cBhvr>
                                        <p:cTn id="39" dur="1000"/>
                                        <p:tgtEl>
                                          <p:spTgt spid="17414">
                                            <p:txEl>
                                              <p:pRg st="0" end="0"/>
                                            </p:txEl>
                                          </p:spTgt>
                                        </p:tgtEl>
                                      </p:cBhvr>
                                    </p:animEffect>
                                    <p:anim calcmode="lin" valueType="num">
                                      <p:cBhvr>
                                        <p:cTn id="40" dur="10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7414">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7414">
                                            <p:txEl>
                                              <p:pRg st="1" end="1"/>
                                            </p:txEl>
                                          </p:spTgt>
                                        </p:tgtEl>
                                        <p:attrNameLst>
                                          <p:attrName>style.visibility</p:attrName>
                                        </p:attrNameLst>
                                      </p:cBhvr>
                                      <p:to>
                                        <p:strVal val="visible"/>
                                      </p:to>
                                    </p:set>
                                    <p:animEffect transition="in" filter="fade">
                                      <p:cBhvr>
                                        <p:cTn id="44" dur="1000"/>
                                        <p:tgtEl>
                                          <p:spTgt spid="17414">
                                            <p:txEl>
                                              <p:pRg st="1" end="1"/>
                                            </p:txEl>
                                          </p:spTgt>
                                        </p:tgtEl>
                                      </p:cBhvr>
                                    </p:animEffect>
                                    <p:anim calcmode="lin" valueType="num">
                                      <p:cBhvr>
                                        <p:cTn id="45" dur="1000" fill="hold"/>
                                        <p:tgtEl>
                                          <p:spTgt spid="17414">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7414">
                                            <p:txEl>
                                              <p:pRg st="1" end="1"/>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7414">
                                            <p:txEl>
                                              <p:pRg st="2" end="2"/>
                                            </p:txEl>
                                          </p:spTgt>
                                        </p:tgtEl>
                                        <p:attrNameLst>
                                          <p:attrName>style.visibility</p:attrName>
                                        </p:attrNameLst>
                                      </p:cBhvr>
                                      <p:to>
                                        <p:strVal val="visible"/>
                                      </p:to>
                                    </p:set>
                                    <p:animEffect transition="in" filter="fade">
                                      <p:cBhvr>
                                        <p:cTn id="49" dur="1000"/>
                                        <p:tgtEl>
                                          <p:spTgt spid="17414">
                                            <p:txEl>
                                              <p:pRg st="2" end="2"/>
                                            </p:txEl>
                                          </p:spTgt>
                                        </p:tgtEl>
                                      </p:cBhvr>
                                    </p:animEffect>
                                    <p:anim calcmode="lin" valueType="num">
                                      <p:cBhvr>
                                        <p:cTn id="50" dur="10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7414">
                                            <p:txEl>
                                              <p:pRg st="2" end="2"/>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7414">
                                            <p:txEl>
                                              <p:pRg st="3" end="3"/>
                                            </p:txEl>
                                          </p:spTgt>
                                        </p:tgtEl>
                                        <p:attrNameLst>
                                          <p:attrName>style.visibility</p:attrName>
                                        </p:attrNameLst>
                                      </p:cBhvr>
                                      <p:to>
                                        <p:strVal val="visible"/>
                                      </p:to>
                                    </p:set>
                                    <p:animEffect transition="in" filter="fade">
                                      <p:cBhvr>
                                        <p:cTn id="54" dur="1000"/>
                                        <p:tgtEl>
                                          <p:spTgt spid="17414">
                                            <p:txEl>
                                              <p:pRg st="3" end="3"/>
                                            </p:txEl>
                                          </p:spTgt>
                                        </p:tgtEl>
                                      </p:cBhvr>
                                    </p:animEffect>
                                    <p:anim calcmode="lin" valueType="num">
                                      <p:cBhvr>
                                        <p:cTn id="55" dur="1000" fill="hold"/>
                                        <p:tgtEl>
                                          <p:spTgt spid="1741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17414">
                                            <p:txEl>
                                              <p:pRg st="3" end="3"/>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7414">
                                            <p:txEl>
                                              <p:pRg st="4" end="4"/>
                                            </p:txEl>
                                          </p:spTgt>
                                        </p:tgtEl>
                                        <p:attrNameLst>
                                          <p:attrName>style.visibility</p:attrName>
                                        </p:attrNameLst>
                                      </p:cBhvr>
                                      <p:to>
                                        <p:strVal val="visible"/>
                                      </p:to>
                                    </p:set>
                                    <p:animEffect transition="in" filter="fade">
                                      <p:cBhvr>
                                        <p:cTn id="59" dur="1000"/>
                                        <p:tgtEl>
                                          <p:spTgt spid="17414">
                                            <p:txEl>
                                              <p:pRg st="4" end="4"/>
                                            </p:txEl>
                                          </p:spTgt>
                                        </p:tgtEl>
                                      </p:cBhvr>
                                    </p:animEffect>
                                    <p:anim calcmode="lin" valueType="num">
                                      <p:cBhvr>
                                        <p:cTn id="60" dur="1000" fill="hold"/>
                                        <p:tgtEl>
                                          <p:spTgt spid="1741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17414">
                                            <p:txEl>
                                              <p:pRg st="4" end="4"/>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7414">
                                            <p:txEl>
                                              <p:pRg st="5" end="5"/>
                                            </p:txEl>
                                          </p:spTgt>
                                        </p:tgtEl>
                                        <p:attrNameLst>
                                          <p:attrName>style.visibility</p:attrName>
                                        </p:attrNameLst>
                                      </p:cBhvr>
                                      <p:to>
                                        <p:strVal val="visible"/>
                                      </p:to>
                                    </p:set>
                                    <p:animEffect transition="in" filter="fade">
                                      <p:cBhvr>
                                        <p:cTn id="64" dur="1000"/>
                                        <p:tgtEl>
                                          <p:spTgt spid="17414">
                                            <p:txEl>
                                              <p:pRg st="5" end="5"/>
                                            </p:txEl>
                                          </p:spTgt>
                                        </p:tgtEl>
                                      </p:cBhvr>
                                    </p:animEffect>
                                    <p:anim calcmode="lin" valueType="num">
                                      <p:cBhvr>
                                        <p:cTn id="65" dur="1000" fill="hold"/>
                                        <p:tgtEl>
                                          <p:spTgt spid="17414">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17414">
                                            <p:txEl>
                                              <p:pRg st="5" end="5"/>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7414">
                                            <p:txEl>
                                              <p:pRg st="6" end="6"/>
                                            </p:txEl>
                                          </p:spTgt>
                                        </p:tgtEl>
                                        <p:attrNameLst>
                                          <p:attrName>style.visibility</p:attrName>
                                        </p:attrNameLst>
                                      </p:cBhvr>
                                      <p:to>
                                        <p:strVal val="visible"/>
                                      </p:to>
                                    </p:set>
                                    <p:animEffect transition="in" filter="fade">
                                      <p:cBhvr>
                                        <p:cTn id="69" dur="1000"/>
                                        <p:tgtEl>
                                          <p:spTgt spid="17414">
                                            <p:txEl>
                                              <p:pRg st="6" end="6"/>
                                            </p:txEl>
                                          </p:spTgt>
                                        </p:tgtEl>
                                      </p:cBhvr>
                                    </p:animEffect>
                                    <p:anim calcmode="lin" valueType="num">
                                      <p:cBhvr>
                                        <p:cTn id="70" dur="1000" fill="hold"/>
                                        <p:tgtEl>
                                          <p:spTgt spid="17414">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174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537" y="1084087"/>
            <a:ext cx="7072488" cy="509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58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 (VRR)</a:t>
            </a:r>
            <a:endParaRPr lang="en-CA" dirty="0"/>
          </a:p>
        </p:txBody>
      </p:sp>
      <p:sp>
        <p:nvSpPr>
          <p:cNvPr id="5" name="Content Placeholder 2"/>
          <p:cNvSpPr>
            <a:spLocks noGrp="1"/>
          </p:cNvSpPr>
          <p:nvPr>
            <p:ph idx="1"/>
          </p:nvPr>
        </p:nvSpPr>
        <p:spPr>
          <a:xfrm>
            <a:off x="780584" y="1890203"/>
            <a:ext cx="7538225" cy="4019946"/>
          </a:xfrm>
        </p:spPr>
        <p:txBody>
          <a:bodyPr/>
          <a:lstStyle/>
          <a:p>
            <a:pPr>
              <a:buNone/>
            </a:pPr>
            <a:r>
              <a:rPr lang="en-CA" dirty="0" smtClean="0"/>
              <a:t>Welcome!</a:t>
            </a:r>
          </a:p>
          <a:p>
            <a:pPr>
              <a:buNone/>
            </a:pPr>
            <a:endParaRPr lang="en-CA" dirty="0" smtClean="0"/>
          </a:p>
          <a:p>
            <a:r>
              <a:rPr lang="en-CA" dirty="0" smtClean="0"/>
              <a:t>Presentation &amp; Activities</a:t>
            </a:r>
          </a:p>
          <a:p>
            <a:pPr>
              <a:buNone/>
            </a:pPr>
            <a:endParaRPr lang="en-CA" dirty="0" smtClean="0"/>
          </a:p>
          <a:p>
            <a:r>
              <a:rPr lang="en-CA" dirty="0" smtClean="0"/>
              <a:t>Focus: Discovering ways to promote healthy lifestyle behaviour strategies within your clinical practice to reduce vascular risk.  </a:t>
            </a:r>
          </a:p>
          <a:p>
            <a:pPr marL="0" indent="0">
              <a:buNone/>
            </a:pPr>
            <a:endParaRPr lang="en-CA" dirty="0" smtClean="0"/>
          </a:p>
          <a:p>
            <a:r>
              <a:rPr lang="en-CA" dirty="0" smtClean="0"/>
              <a:t>Engage, collaborate and have fun!</a:t>
            </a:r>
          </a:p>
          <a:p>
            <a:endParaRPr lang="en-CA" dirty="0" smtClean="0"/>
          </a:p>
          <a:p>
            <a:endParaRPr lang="en-CA" dirty="0" smtClean="0"/>
          </a:p>
          <a:p>
            <a:endParaRPr lang="en-CA" dirty="0"/>
          </a:p>
        </p:txBody>
      </p:sp>
    </p:spTree>
    <p:extLst>
      <p:ext uri="{BB962C8B-B14F-4D97-AF65-F5344CB8AC3E}">
        <p14:creationId xmlns:p14="http://schemas.microsoft.com/office/powerpoint/2010/main" val="3135320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764704"/>
            <a:ext cx="8631238" cy="1143000"/>
          </a:xfrm>
        </p:spPr>
        <p:txBody>
          <a:bodyPr/>
          <a:lstStyle/>
          <a:p>
            <a:r>
              <a:rPr lang="en-CA" dirty="0" smtClean="0"/>
              <a:t> Physical Activity Considerations</a:t>
            </a:r>
            <a:endParaRPr lang="en-US" dirty="0"/>
          </a:p>
        </p:txBody>
      </p:sp>
      <p:sp>
        <p:nvSpPr>
          <p:cNvPr id="8" name="Content Placeholder 7"/>
          <p:cNvSpPr>
            <a:spLocks noGrp="1"/>
          </p:cNvSpPr>
          <p:nvPr>
            <p:ph idx="1"/>
          </p:nvPr>
        </p:nvSpPr>
        <p:spPr>
          <a:xfrm>
            <a:off x="531814" y="1872343"/>
            <a:ext cx="8407234" cy="4392990"/>
          </a:xfrm>
        </p:spPr>
        <p:txBody>
          <a:bodyPr/>
          <a:lstStyle/>
          <a:p>
            <a:r>
              <a:rPr lang="en-CA" sz="2200" dirty="0" smtClean="0"/>
              <a:t>Consider physical activity as a “</a:t>
            </a:r>
            <a:r>
              <a:rPr lang="en-CA" sz="2200" b="1" dirty="0" smtClean="0"/>
              <a:t>vital sign</a:t>
            </a:r>
            <a:r>
              <a:rPr lang="en-CA" sz="2200" dirty="0" smtClean="0"/>
              <a:t>” in every patient visit – </a:t>
            </a:r>
            <a:r>
              <a:rPr lang="en-CA" sz="2200" b="1" u="sng" dirty="0" smtClean="0"/>
              <a:t>Ask!</a:t>
            </a:r>
          </a:p>
          <a:p>
            <a:pPr>
              <a:buNone/>
            </a:pPr>
            <a:endParaRPr lang="en-CA" sz="800" dirty="0" smtClean="0"/>
          </a:p>
          <a:p>
            <a:r>
              <a:rPr lang="en-CA" sz="2200" dirty="0" smtClean="0"/>
              <a:t>Implement “Prescription for Healthy Living” </a:t>
            </a:r>
          </a:p>
          <a:p>
            <a:pPr lvl="1"/>
            <a:r>
              <a:rPr lang="en-CA" sz="2200" dirty="0" smtClean="0"/>
              <a:t>Assess current level of activity</a:t>
            </a:r>
          </a:p>
          <a:p>
            <a:pPr lvl="1"/>
            <a:r>
              <a:rPr lang="en-CA" sz="2200" dirty="0" smtClean="0"/>
              <a:t>Ask patient’s goals for becoming more active</a:t>
            </a:r>
          </a:p>
          <a:p>
            <a:pPr lvl="1"/>
            <a:r>
              <a:rPr lang="en-CA" sz="2200" dirty="0" smtClean="0"/>
              <a:t>Develop a plan (“prescription”) that aligns with guidelines and patient’s goals</a:t>
            </a:r>
          </a:p>
          <a:p>
            <a:pPr lvl="2"/>
            <a:r>
              <a:rPr lang="en-CA" sz="2200" dirty="0" smtClean="0"/>
              <a:t>The total duration should be increased gradually to maximize weight loss and other health benefits</a:t>
            </a:r>
          </a:p>
        </p:txBody>
      </p:sp>
    </p:spTree>
    <p:extLst>
      <p:ext uri="{BB962C8B-B14F-4D97-AF65-F5344CB8AC3E}">
        <p14:creationId xmlns:p14="http://schemas.microsoft.com/office/powerpoint/2010/main" val="190227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520" y="764704"/>
            <a:ext cx="8631238" cy="1143000"/>
          </a:xfrm>
        </p:spPr>
        <p:txBody>
          <a:bodyPr/>
          <a:lstStyle/>
          <a:p>
            <a:r>
              <a:rPr lang="en-CA" dirty="0" smtClean="0"/>
              <a:t>  Community Resources</a:t>
            </a:r>
            <a:endParaRPr lang="en-US" dirty="0" smtClean="0"/>
          </a:p>
        </p:txBody>
      </p:sp>
      <p:sp>
        <p:nvSpPr>
          <p:cNvPr id="18435" name="Content Placeholder 6"/>
          <p:cNvSpPr>
            <a:spLocks noGrp="1"/>
          </p:cNvSpPr>
          <p:nvPr>
            <p:ph idx="1"/>
          </p:nvPr>
        </p:nvSpPr>
        <p:spPr>
          <a:xfrm>
            <a:off x="531816" y="1894115"/>
            <a:ext cx="8118475" cy="4109814"/>
          </a:xfrm>
        </p:spPr>
        <p:txBody>
          <a:bodyPr/>
          <a:lstStyle/>
          <a:p>
            <a:pPr>
              <a:buNone/>
            </a:pPr>
            <a:r>
              <a:rPr lang="en-CA" dirty="0" smtClean="0"/>
              <a:t>Ensure patients are effectively counselled and/or referred to an exercise professional for more guidance.</a:t>
            </a:r>
            <a:endParaRPr lang="en-US" dirty="0" smtClean="0"/>
          </a:p>
          <a:p>
            <a:pPr>
              <a:buFontTx/>
              <a:buNone/>
            </a:pPr>
            <a:endParaRPr lang="en-CA" dirty="0" smtClean="0"/>
          </a:p>
          <a:p>
            <a:pPr>
              <a:buFontTx/>
              <a:buNone/>
            </a:pPr>
            <a:r>
              <a:rPr lang="en-CA" dirty="0" smtClean="0"/>
              <a:t>What is available in your community to support an active lifestyle?</a:t>
            </a:r>
          </a:p>
          <a:p>
            <a:pPr>
              <a:buFontTx/>
              <a:buNone/>
            </a:pPr>
            <a:endParaRPr lang="en-CA" sz="800" dirty="0" smtClean="0"/>
          </a:p>
          <a:p>
            <a:pPr lvl="1">
              <a:buFont typeface="Arial" pitchFamily="34" charset="0"/>
              <a:buChar char="•"/>
            </a:pPr>
            <a:r>
              <a:rPr lang="en-CA" dirty="0" smtClean="0"/>
              <a:t>AHS Alberta Healthy (Living Exercise) Program</a:t>
            </a:r>
          </a:p>
          <a:p>
            <a:pPr lvl="1">
              <a:buFont typeface="Arial" pitchFamily="34" charset="0"/>
              <a:buChar char="•"/>
            </a:pPr>
            <a:r>
              <a:rPr lang="en-CA" dirty="0" smtClean="0"/>
              <a:t>Walking/Running programs and groups</a:t>
            </a:r>
          </a:p>
          <a:p>
            <a:pPr lvl="1">
              <a:buFont typeface="Arial" pitchFamily="34" charset="0"/>
              <a:buChar char="•"/>
            </a:pPr>
            <a:r>
              <a:rPr lang="en-CA" dirty="0" smtClean="0"/>
              <a:t>Mall Walking programs</a:t>
            </a:r>
          </a:p>
          <a:p>
            <a:pPr lvl="1">
              <a:buFont typeface="Arial" pitchFamily="34" charset="0"/>
              <a:buChar char="•"/>
            </a:pPr>
            <a:r>
              <a:rPr lang="en-CA" dirty="0" smtClean="0"/>
              <a:t>Community fitness facilities</a:t>
            </a:r>
          </a:p>
          <a:p>
            <a:pPr lvl="1">
              <a:buNone/>
            </a:pPr>
            <a:endParaRPr lang="en-CA" dirty="0" smtClean="0"/>
          </a:p>
        </p:txBody>
      </p:sp>
    </p:spTree>
    <p:extLst>
      <p:ext uri="{BB962C8B-B14F-4D97-AF65-F5344CB8AC3E}">
        <p14:creationId xmlns:p14="http://schemas.microsoft.com/office/powerpoint/2010/main" val="985748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1520" y="764704"/>
            <a:ext cx="8631238" cy="1143000"/>
          </a:xfrm>
        </p:spPr>
        <p:txBody>
          <a:bodyPr/>
          <a:lstStyle/>
          <a:p>
            <a:r>
              <a:rPr lang="en-CA" dirty="0" smtClean="0"/>
              <a:t>  Poor Dietary Intake</a:t>
            </a:r>
            <a:endParaRPr lang="en-US" dirty="0" smtClean="0"/>
          </a:p>
        </p:txBody>
      </p:sp>
      <p:sp>
        <p:nvSpPr>
          <p:cNvPr id="19459" name="Content Placeholder 2"/>
          <p:cNvSpPr>
            <a:spLocks noGrp="1"/>
          </p:cNvSpPr>
          <p:nvPr>
            <p:ph idx="1"/>
          </p:nvPr>
        </p:nvSpPr>
        <p:spPr>
          <a:xfrm>
            <a:off x="531813" y="1828800"/>
            <a:ext cx="8118475" cy="4175125"/>
          </a:xfrm>
        </p:spPr>
        <p:txBody>
          <a:bodyPr/>
          <a:lstStyle/>
          <a:p>
            <a:pPr>
              <a:buFontTx/>
              <a:buNone/>
            </a:pPr>
            <a:r>
              <a:rPr lang="en-CA" dirty="0" smtClean="0"/>
              <a:t>An unhealthy diet is the leading risk for death and disability in Canada and can lead to:</a:t>
            </a:r>
          </a:p>
          <a:p>
            <a:r>
              <a:rPr lang="en-CA" dirty="0" smtClean="0"/>
              <a:t>Increased weight</a:t>
            </a:r>
          </a:p>
          <a:p>
            <a:r>
              <a:rPr lang="en-CA" dirty="0" smtClean="0"/>
              <a:t>Type 2 diabetes</a:t>
            </a:r>
          </a:p>
          <a:p>
            <a:r>
              <a:rPr lang="en-CA" dirty="0" smtClean="0"/>
              <a:t>High blood pressure</a:t>
            </a:r>
          </a:p>
          <a:p>
            <a:r>
              <a:rPr lang="en-CA" dirty="0" smtClean="0"/>
              <a:t>High cholesterol</a:t>
            </a:r>
          </a:p>
          <a:p>
            <a:r>
              <a:rPr lang="en-CA" dirty="0" smtClean="0"/>
              <a:t>Heart disease &amp; stroke</a:t>
            </a:r>
          </a:p>
          <a:p>
            <a:r>
              <a:rPr lang="en-CA" dirty="0" smtClean="0"/>
              <a:t>Some cancers</a:t>
            </a:r>
          </a:p>
          <a:p>
            <a:r>
              <a:rPr lang="en-CA" dirty="0" smtClean="0"/>
              <a:t>Osteoporosis</a:t>
            </a:r>
          </a:p>
          <a:p>
            <a:r>
              <a:rPr lang="en-CA" dirty="0" smtClean="0"/>
              <a:t>Depression</a:t>
            </a:r>
            <a:endParaRPr lang="en-US" dirty="0" smtClean="0"/>
          </a:p>
        </p:txBody>
      </p:sp>
      <p:pic>
        <p:nvPicPr>
          <p:cNvPr id="19460" name="Picture 7" descr="http://tiki.oneworld.net/food/bad_foods.gif"/>
          <p:cNvPicPr>
            <a:picLocks noChangeAspect="1" noChangeArrowheads="1"/>
          </p:cNvPicPr>
          <p:nvPr/>
        </p:nvPicPr>
        <p:blipFill>
          <a:blip r:embed="rId3" cstate="print"/>
          <a:srcRect/>
          <a:stretch>
            <a:fillRect/>
          </a:stretch>
        </p:blipFill>
        <p:spPr bwMode="auto">
          <a:xfrm>
            <a:off x="5638800" y="2498725"/>
            <a:ext cx="3505200" cy="3505200"/>
          </a:xfrm>
          <a:prstGeom prst="rect">
            <a:avLst/>
          </a:prstGeom>
          <a:noFill/>
          <a:ln w="9525">
            <a:noFill/>
            <a:miter lim="800000"/>
            <a:headEnd/>
            <a:tailEnd/>
          </a:ln>
        </p:spPr>
      </p:pic>
    </p:spTree>
    <p:extLst>
      <p:ext uri="{BB962C8B-B14F-4D97-AF65-F5344CB8AC3E}">
        <p14:creationId xmlns:p14="http://schemas.microsoft.com/office/powerpoint/2010/main" val="26549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2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94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19459">
                                            <p:txEl>
                                              <p:pRg st="2" end="2"/>
                                            </p:txEl>
                                          </p:spTgt>
                                        </p:tgtEl>
                                        <p:attrNameLst>
                                          <p:attrName>style.visibility</p:attrName>
                                        </p:attrNameLst>
                                      </p:cBhvr>
                                      <p:to>
                                        <p:strVal val="visible"/>
                                      </p:to>
                                    </p:set>
                                    <p:anim calcmode="lin" valueType="num">
                                      <p:cBhvr additive="base">
                                        <p:cTn id="11" dur="2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94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iterate type="lt">
                                    <p:tmPct val="0"/>
                                  </p:iterate>
                                  <p:childTnLst>
                                    <p:set>
                                      <p:cBhvr>
                                        <p:cTn id="14" dur="1" fill="hold">
                                          <p:stCondLst>
                                            <p:cond delay="0"/>
                                          </p:stCondLst>
                                        </p:cTn>
                                        <p:tgtEl>
                                          <p:spTgt spid="19459">
                                            <p:txEl>
                                              <p:pRg st="3" end="3"/>
                                            </p:txEl>
                                          </p:spTgt>
                                        </p:tgtEl>
                                        <p:attrNameLst>
                                          <p:attrName>style.visibility</p:attrName>
                                        </p:attrNameLst>
                                      </p:cBhvr>
                                      <p:to>
                                        <p:strVal val="visible"/>
                                      </p:to>
                                    </p:set>
                                    <p:anim calcmode="lin" valueType="num">
                                      <p:cBhvr additive="base">
                                        <p:cTn id="15" dur="2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945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iterate type="lt">
                                    <p:tmPct val="0"/>
                                  </p:iterate>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2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94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iterate type="lt">
                                    <p:tmPct val="0"/>
                                  </p:iterate>
                                  <p:childTnLst>
                                    <p:set>
                                      <p:cBhvr>
                                        <p:cTn id="22" dur="1" fill="hold">
                                          <p:stCondLst>
                                            <p:cond delay="0"/>
                                          </p:stCondLst>
                                        </p:cTn>
                                        <p:tgtEl>
                                          <p:spTgt spid="19459">
                                            <p:txEl>
                                              <p:pRg st="5" end="5"/>
                                            </p:txEl>
                                          </p:spTgt>
                                        </p:tgtEl>
                                        <p:attrNameLst>
                                          <p:attrName>style.visibility</p:attrName>
                                        </p:attrNameLst>
                                      </p:cBhvr>
                                      <p:to>
                                        <p:strVal val="visible"/>
                                      </p:to>
                                    </p:set>
                                    <p:anim calcmode="lin" valueType="num">
                                      <p:cBhvr additive="base">
                                        <p:cTn id="23" dur="2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945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iterate type="lt">
                                    <p:tmPct val="0"/>
                                  </p:iterate>
                                  <p:childTnLst>
                                    <p:set>
                                      <p:cBhvr>
                                        <p:cTn id="26" dur="1" fill="hold">
                                          <p:stCondLst>
                                            <p:cond delay="0"/>
                                          </p:stCondLst>
                                        </p:cTn>
                                        <p:tgtEl>
                                          <p:spTgt spid="19459">
                                            <p:txEl>
                                              <p:pRg st="6" end="6"/>
                                            </p:txEl>
                                          </p:spTgt>
                                        </p:tgtEl>
                                        <p:attrNameLst>
                                          <p:attrName>style.visibility</p:attrName>
                                        </p:attrNameLst>
                                      </p:cBhvr>
                                      <p:to>
                                        <p:strVal val="visible"/>
                                      </p:to>
                                    </p:set>
                                    <p:anim calcmode="lin" valueType="num">
                                      <p:cBhvr additive="base">
                                        <p:cTn id="27" dur="2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945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iterate type="lt">
                                    <p:tmPct val="0"/>
                                  </p:iterate>
                                  <p:childTnLst>
                                    <p:set>
                                      <p:cBhvr>
                                        <p:cTn id="30" dur="1" fill="hold">
                                          <p:stCondLst>
                                            <p:cond delay="0"/>
                                          </p:stCondLst>
                                        </p:cTn>
                                        <p:tgtEl>
                                          <p:spTgt spid="19459">
                                            <p:txEl>
                                              <p:pRg st="7" end="7"/>
                                            </p:txEl>
                                          </p:spTgt>
                                        </p:tgtEl>
                                        <p:attrNameLst>
                                          <p:attrName>style.visibility</p:attrName>
                                        </p:attrNameLst>
                                      </p:cBhvr>
                                      <p:to>
                                        <p:strVal val="visible"/>
                                      </p:to>
                                    </p:set>
                                    <p:anim calcmode="lin" valueType="num">
                                      <p:cBhvr additive="base">
                                        <p:cTn id="31" dur="20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945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iterate type="lt">
                                    <p:tmPct val="0"/>
                                  </p:iterate>
                                  <p:childTnLst>
                                    <p:set>
                                      <p:cBhvr>
                                        <p:cTn id="34" dur="1" fill="hold">
                                          <p:stCondLst>
                                            <p:cond delay="0"/>
                                          </p:stCondLst>
                                        </p:cTn>
                                        <p:tgtEl>
                                          <p:spTgt spid="19459">
                                            <p:txEl>
                                              <p:pRg st="8" end="8"/>
                                            </p:txEl>
                                          </p:spTgt>
                                        </p:tgtEl>
                                        <p:attrNameLst>
                                          <p:attrName>style.visibility</p:attrName>
                                        </p:attrNameLst>
                                      </p:cBhvr>
                                      <p:to>
                                        <p:strVal val="visible"/>
                                      </p:to>
                                    </p:set>
                                    <p:anim calcmode="lin" valueType="num">
                                      <p:cBhvr additive="base">
                                        <p:cTn id="35" dur="2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528" y="836712"/>
            <a:ext cx="8631238" cy="1143000"/>
          </a:xfrm>
        </p:spPr>
        <p:txBody>
          <a:bodyPr/>
          <a:lstStyle/>
          <a:p>
            <a:r>
              <a:rPr lang="en-CA" dirty="0" smtClean="0"/>
              <a:t> Healthy Eating - Recommendations</a:t>
            </a:r>
            <a:endParaRPr lang="en-US" dirty="0" smtClean="0"/>
          </a:p>
        </p:txBody>
      </p:sp>
      <p:sp>
        <p:nvSpPr>
          <p:cNvPr id="20483" name="Content Placeholder 2"/>
          <p:cNvSpPr>
            <a:spLocks noGrp="1"/>
          </p:cNvSpPr>
          <p:nvPr>
            <p:ph idx="1"/>
          </p:nvPr>
        </p:nvSpPr>
        <p:spPr>
          <a:xfrm>
            <a:off x="531813" y="1682973"/>
            <a:ext cx="8118475" cy="4626347"/>
          </a:xfrm>
        </p:spPr>
        <p:txBody>
          <a:bodyPr/>
          <a:lstStyle/>
          <a:p>
            <a:pPr>
              <a:spcBef>
                <a:spcPts val="800"/>
              </a:spcBef>
              <a:spcAft>
                <a:spcPts val="600"/>
              </a:spcAft>
            </a:pPr>
            <a:r>
              <a:rPr lang="en-CA" dirty="0" smtClean="0"/>
              <a:t>Have a good variety of healthy foods from the four food groups each day</a:t>
            </a:r>
          </a:p>
          <a:p>
            <a:pPr>
              <a:spcBef>
                <a:spcPts val="800"/>
              </a:spcBef>
              <a:spcAft>
                <a:spcPts val="600"/>
              </a:spcAft>
            </a:pPr>
            <a:r>
              <a:rPr lang="en-CA" dirty="0" smtClean="0"/>
              <a:t>Increase daily intake of vegetables and fruit to 7 or more servings</a:t>
            </a:r>
          </a:p>
          <a:p>
            <a:pPr>
              <a:spcBef>
                <a:spcPts val="800"/>
              </a:spcBef>
              <a:spcAft>
                <a:spcPts val="600"/>
              </a:spcAft>
            </a:pPr>
            <a:r>
              <a:rPr lang="en-CA" dirty="0" smtClean="0"/>
              <a:t>Drink fresh, clean water instead of sugary drinks</a:t>
            </a:r>
          </a:p>
          <a:p>
            <a:pPr>
              <a:spcBef>
                <a:spcPts val="800"/>
              </a:spcBef>
              <a:spcAft>
                <a:spcPts val="600"/>
              </a:spcAft>
            </a:pPr>
            <a:r>
              <a:rPr lang="en-CA" dirty="0" smtClean="0"/>
              <a:t>Plan your meals ahead and shop for healthy ingredients</a:t>
            </a:r>
          </a:p>
          <a:p>
            <a:pPr>
              <a:spcBef>
                <a:spcPts val="800"/>
              </a:spcBef>
              <a:spcAft>
                <a:spcPts val="600"/>
              </a:spcAft>
            </a:pPr>
            <a:r>
              <a:rPr lang="en-CA" dirty="0" smtClean="0"/>
              <a:t>Eat less packaged and restaurant food</a:t>
            </a:r>
          </a:p>
          <a:p>
            <a:pPr>
              <a:spcBef>
                <a:spcPts val="800"/>
              </a:spcBef>
              <a:spcAft>
                <a:spcPts val="600"/>
              </a:spcAft>
            </a:pPr>
            <a:r>
              <a:rPr lang="en-CA" dirty="0" smtClean="0"/>
              <a:t>An optimal dietary plan for health issues may need guidance from a qualified health care professional (registered dietician)</a:t>
            </a:r>
            <a:endParaRPr lang="en-US" dirty="0" smtClean="0"/>
          </a:p>
        </p:txBody>
      </p:sp>
    </p:spTree>
    <p:extLst>
      <p:ext uri="{BB962C8B-B14F-4D97-AF65-F5344CB8AC3E}">
        <p14:creationId xmlns:p14="http://schemas.microsoft.com/office/powerpoint/2010/main" val="187984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1520" y="764704"/>
            <a:ext cx="8631238" cy="1143000"/>
          </a:xfrm>
        </p:spPr>
        <p:txBody>
          <a:bodyPr/>
          <a:lstStyle/>
          <a:p>
            <a:r>
              <a:rPr lang="en-CA" dirty="0" smtClean="0"/>
              <a:t>  Canada’s Food Guide</a:t>
            </a:r>
            <a:endParaRPr lang="en-US" dirty="0" smtClean="0"/>
          </a:p>
        </p:txBody>
      </p:sp>
      <p:sp>
        <p:nvSpPr>
          <p:cNvPr id="21507" name="Content Placeholder 2"/>
          <p:cNvSpPr>
            <a:spLocks noGrp="1"/>
          </p:cNvSpPr>
          <p:nvPr>
            <p:ph idx="1"/>
          </p:nvPr>
        </p:nvSpPr>
        <p:spPr/>
        <p:txBody>
          <a:bodyPr/>
          <a:lstStyle/>
          <a:p>
            <a:pPr>
              <a:buFontTx/>
              <a:buNone/>
            </a:pPr>
            <a:r>
              <a:rPr lang="en-CA" dirty="0" smtClean="0"/>
              <a:t>All adults should maintain a healthy balanced diet that is high in vegetables, fresh fruits, low-fat dairy products, dietary and soluble fibre, whole grains and protein from plant sources, and low in saturated and trans fat, cholesterol and sodium, in accordance with Canada’s Food Guide to Healthy Eating</a:t>
            </a:r>
          </a:p>
          <a:p>
            <a:pPr>
              <a:buFontTx/>
              <a:buNone/>
            </a:pPr>
            <a:endParaRPr lang="en-CA" dirty="0" smtClean="0"/>
          </a:p>
          <a:p>
            <a:pPr>
              <a:buFontTx/>
              <a:buNone/>
            </a:pPr>
            <a:r>
              <a:rPr lang="en-CA" dirty="0" smtClean="0"/>
              <a:t>Resources available online and</a:t>
            </a:r>
          </a:p>
          <a:p>
            <a:pPr>
              <a:buFontTx/>
              <a:buNone/>
            </a:pPr>
            <a:r>
              <a:rPr lang="en-CA" dirty="0" smtClean="0"/>
              <a:t>print materials to order</a:t>
            </a:r>
            <a:endParaRPr lang="en-US" dirty="0" smtClean="0"/>
          </a:p>
        </p:txBody>
      </p:sp>
      <p:pic>
        <p:nvPicPr>
          <p:cNvPr id="21508" name="Picture 2" descr="http://thumbnails.cbc.ca/maven_legacy/thumbnails/11/801/cda-food-guide-nagy-073012_lead_media_image_1.jpg"/>
          <p:cNvPicPr>
            <a:picLocks noChangeAspect="1" noChangeArrowheads="1"/>
          </p:cNvPicPr>
          <p:nvPr/>
        </p:nvPicPr>
        <p:blipFill>
          <a:blip r:embed="rId3" cstate="print"/>
          <a:srcRect/>
          <a:stretch>
            <a:fillRect/>
          </a:stretch>
        </p:blipFill>
        <p:spPr bwMode="auto">
          <a:xfrm>
            <a:off x="5011738" y="3970338"/>
            <a:ext cx="3911600" cy="2208212"/>
          </a:xfrm>
          <a:prstGeom prst="rect">
            <a:avLst/>
          </a:prstGeom>
          <a:noFill/>
          <a:ln w="9525">
            <a:noFill/>
            <a:miter lim="800000"/>
            <a:headEnd/>
            <a:tailEnd/>
          </a:ln>
        </p:spPr>
      </p:pic>
    </p:spTree>
    <p:extLst>
      <p:ext uri="{BB962C8B-B14F-4D97-AF65-F5344CB8AC3E}">
        <p14:creationId xmlns:p14="http://schemas.microsoft.com/office/powerpoint/2010/main" val="21423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9512" y="692696"/>
            <a:ext cx="8631238" cy="1143000"/>
          </a:xfrm>
        </p:spPr>
        <p:txBody>
          <a:bodyPr/>
          <a:lstStyle/>
          <a:p>
            <a:pPr algn="ctr"/>
            <a:r>
              <a:rPr lang="en-CA" dirty="0" smtClean="0"/>
              <a:t>Increase Vegetable and Fruit Intake</a:t>
            </a:r>
            <a:endParaRPr lang="en-US" dirty="0" smtClean="0"/>
          </a:p>
        </p:txBody>
      </p:sp>
      <p:sp>
        <p:nvSpPr>
          <p:cNvPr id="17411" name="Content Placeholder 2"/>
          <p:cNvSpPr>
            <a:spLocks noGrp="1"/>
          </p:cNvSpPr>
          <p:nvPr>
            <p:ph idx="1"/>
          </p:nvPr>
        </p:nvSpPr>
        <p:spPr>
          <a:xfrm>
            <a:off x="531816" y="1796149"/>
            <a:ext cx="8118475" cy="3946525"/>
          </a:xfrm>
        </p:spPr>
        <p:txBody>
          <a:bodyPr/>
          <a:lstStyle/>
          <a:p>
            <a:pPr>
              <a:buFontTx/>
              <a:buNone/>
              <a:defRPr/>
            </a:pPr>
            <a:r>
              <a:rPr lang="en-CA" sz="2800" dirty="0"/>
              <a:t>Recommend 7 - 10 servings a </a:t>
            </a:r>
            <a:r>
              <a:rPr lang="en-CA" sz="2800" dirty="0" smtClean="0"/>
              <a:t>day</a:t>
            </a:r>
          </a:p>
          <a:p>
            <a:pPr>
              <a:buFontTx/>
              <a:buNone/>
              <a:defRPr/>
            </a:pPr>
            <a:r>
              <a:rPr lang="en-CA" sz="2800" dirty="0" smtClean="0"/>
              <a:t>What are some ways to increase intake?</a:t>
            </a:r>
          </a:p>
          <a:p>
            <a:pPr>
              <a:buFontTx/>
              <a:buNone/>
              <a:defRPr/>
            </a:pPr>
            <a:endParaRPr lang="en-CA" sz="800" dirty="0" smtClean="0"/>
          </a:p>
          <a:p>
            <a:pPr marL="457200" indent="-457200">
              <a:defRPr/>
            </a:pPr>
            <a:r>
              <a:rPr lang="en-CA" dirty="0" smtClean="0"/>
              <a:t>Have 2 or more servings at each meal and snack</a:t>
            </a:r>
          </a:p>
          <a:p>
            <a:pPr marL="457200" indent="-457200">
              <a:defRPr/>
            </a:pPr>
            <a:r>
              <a:rPr lang="en-CA" dirty="0" smtClean="0"/>
              <a:t>Fill half your plate with vegetables and fruit</a:t>
            </a:r>
          </a:p>
          <a:p>
            <a:pPr marL="457200" indent="-457200">
              <a:defRPr/>
            </a:pPr>
            <a:r>
              <a:rPr lang="en-CA" dirty="0" smtClean="0"/>
              <a:t>Add fruit to breakfast</a:t>
            </a:r>
          </a:p>
          <a:p>
            <a:pPr marL="457200" indent="-457200">
              <a:defRPr/>
            </a:pPr>
            <a:r>
              <a:rPr lang="en-CA" dirty="0" smtClean="0"/>
              <a:t>Pack vegetables and fruit to eat </a:t>
            </a:r>
          </a:p>
          <a:p>
            <a:pPr marL="0" indent="0">
              <a:defRPr/>
            </a:pPr>
            <a:r>
              <a:rPr lang="en-CA" dirty="0"/>
              <a:t> </a:t>
            </a:r>
            <a:r>
              <a:rPr lang="en-CA" dirty="0" smtClean="0"/>
              <a:t>     with lunch</a:t>
            </a:r>
          </a:p>
          <a:p>
            <a:pPr marL="0" indent="0">
              <a:defRPr/>
            </a:pPr>
            <a:r>
              <a:rPr lang="en-CA" dirty="0" smtClean="0"/>
              <a:t>   Write down what you eat and drink</a:t>
            </a:r>
          </a:p>
          <a:p>
            <a:pPr marL="457200" indent="-457200">
              <a:buFontTx/>
              <a:buAutoNum type="arabicPeriod"/>
              <a:defRPr/>
            </a:pPr>
            <a:endParaRPr lang="en-CA" dirty="0" smtClean="0"/>
          </a:p>
        </p:txBody>
      </p:sp>
      <p:pic>
        <p:nvPicPr>
          <p:cNvPr id="22532" name="Picture 7" descr="http://www.alittlenourishment.com/wp-content/uploads/2012/10/Good-Food-Bad-Food.jpg"/>
          <p:cNvPicPr>
            <a:picLocks noChangeAspect="1" noChangeArrowheads="1"/>
          </p:cNvPicPr>
          <p:nvPr/>
        </p:nvPicPr>
        <p:blipFill>
          <a:blip r:embed="rId3" cstate="print"/>
          <a:srcRect/>
          <a:stretch>
            <a:fillRect/>
          </a:stretch>
        </p:blipFill>
        <p:spPr bwMode="auto">
          <a:xfrm>
            <a:off x="5881819" y="3956180"/>
            <a:ext cx="3244720" cy="2284283"/>
          </a:xfrm>
          <a:prstGeom prst="rect">
            <a:avLst/>
          </a:prstGeom>
          <a:noFill/>
          <a:ln w="9525">
            <a:noFill/>
            <a:miter lim="800000"/>
            <a:headEnd/>
            <a:tailEnd/>
          </a:ln>
        </p:spPr>
      </p:pic>
      <p:sp>
        <p:nvSpPr>
          <p:cNvPr id="2" name="TextBox 1"/>
          <p:cNvSpPr txBox="1"/>
          <p:nvPr/>
        </p:nvSpPr>
        <p:spPr>
          <a:xfrm>
            <a:off x="308472" y="5618601"/>
            <a:ext cx="5573347" cy="646331"/>
          </a:xfrm>
          <a:prstGeom prst="rect">
            <a:avLst/>
          </a:prstGeom>
          <a:noFill/>
        </p:spPr>
        <p:txBody>
          <a:bodyPr wrap="square" rtlCol="0">
            <a:spAutoFit/>
          </a:bodyPr>
          <a:lstStyle/>
          <a:p>
            <a:pPr fontAlgn="base">
              <a:spcBef>
                <a:spcPct val="0"/>
              </a:spcBef>
              <a:spcAft>
                <a:spcPct val="0"/>
              </a:spcAft>
            </a:pPr>
            <a:r>
              <a:rPr lang="en-CA" dirty="0">
                <a:solidFill>
                  <a:srgbClr val="000000"/>
                </a:solidFill>
                <a:ea typeface="ＭＳ Ｐゴシック" pitchFamily="1" charset="-128"/>
              </a:rPr>
              <a:t>Visit Healthy Eating Starts Here:    </a:t>
            </a:r>
            <a:r>
              <a:rPr lang="en-CA" dirty="0">
                <a:solidFill>
                  <a:srgbClr val="000000"/>
                </a:solidFill>
                <a:ea typeface="ＭＳ Ｐゴシック" pitchFamily="1" charset="-128"/>
                <a:hlinkClick r:id="rId4"/>
              </a:rPr>
              <a:t>www.albertahealthservices.ca/5621.asp</a:t>
            </a:r>
            <a:r>
              <a:rPr lang="en-CA" dirty="0">
                <a:solidFill>
                  <a:srgbClr val="000000"/>
                </a:solidFill>
                <a:ea typeface="ＭＳ Ｐゴシック" pitchFamily="1" charset="-128"/>
              </a:rPr>
              <a:t> </a:t>
            </a:r>
          </a:p>
        </p:txBody>
      </p:sp>
    </p:spTree>
    <p:extLst>
      <p:ext uri="{BB962C8B-B14F-4D97-AF65-F5344CB8AC3E}">
        <p14:creationId xmlns:p14="http://schemas.microsoft.com/office/powerpoint/2010/main" val="9518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fade">
                                      <p:cBhvr>
                                        <p:cTn id="7" dur="1000"/>
                                        <p:tgtEl>
                                          <p:spTgt spid="17411">
                                            <p:txEl>
                                              <p:pRg st="3" end="3"/>
                                            </p:txEl>
                                          </p:spTgt>
                                        </p:tgtEl>
                                      </p:cBhvr>
                                    </p:animEffect>
                                    <p:anim calcmode="lin" valueType="num">
                                      <p:cBhvr>
                                        <p:cTn id="8"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411">
                                            <p:txEl>
                                              <p:pRg st="4" end="4"/>
                                            </p:txEl>
                                          </p:spTgt>
                                        </p:tgtEl>
                                        <p:attrNameLst>
                                          <p:attrName>style.visibility</p:attrName>
                                        </p:attrNameLst>
                                      </p:cBhvr>
                                      <p:to>
                                        <p:strVal val="visible"/>
                                      </p:to>
                                    </p:set>
                                    <p:animEffect transition="in" filter="fade">
                                      <p:cBhvr>
                                        <p:cTn id="14" dur="1000"/>
                                        <p:tgtEl>
                                          <p:spTgt spid="17411">
                                            <p:txEl>
                                              <p:pRg st="4" end="4"/>
                                            </p:txEl>
                                          </p:spTgt>
                                        </p:tgtEl>
                                      </p:cBhvr>
                                    </p:animEffect>
                                    <p:anim calcmode="lin" valueType="num">
                                      <p:cBhvr>
                                        <p:cTn id="15"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fade">
                                      <p:cBhvr>
                                        <p:cTn id="21" dur="1000"/>
                                        <p:tgtEl>
                                          <p:spTgt spid="17411">
                                            <p:txEl>
                                              <p:pRg st="5" end="5"/>
                                            </p:txEl>
                                          </p:spTgt>
                                        </p:tgtEl>
                                      </p:cBhvr>
                                    </p:animEffect>
                                    <p:anim calcmode="lin" valueType="num">
                                      <p:cBhvr>
                                        <p:cTn id="22"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Effect transition="in" filter="fade">
                                      <p:cBhvr>
                                        <p:cTn id="28" dur="1000"/>
                                        <p:tgtEl>
                                          <p:spTgt spid="17411">
                                            <p:txEl>
                                              <p:pRg st="6" end="6"/>
                                            </p:txEl>
                                          </p:spTgt>
                                        </p:tgtEl>
                                      </p:cBhvr>
                                    </p:animEffect>
                                    <p:anim calcmode="lin" valueType="num">
                                      <p:cBhvr>
                                        <p:cTn id="29"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animEffect transition="in" filter="fade">
                                      <p:cBhvr>
                                        <p:cTn id="35" dur="1000"/>
                                        <p:tgtEl>
                                          <p:spTgt spid="17411">
                                            <p:txEl>
                                              <p:pRg st="7" end="7"/>
                                            </p:txEl>
                                          </p:spTgt>
                                        </p:tgtEl>
                                      </p:cBhvr>
                                    </p:animEffect>
                                    <p:anim calcmode="lin" valueType="num">
                                      <p:cBhvr>
                                        <p:cTn id="36"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fade">
                                      <p:cBhvr>
                                        <p:cTn id="42" dur="1000"/>
                                        <p:tgtEl>
                                          <p:spTgt spid="17411">
                                            <p:txEl>
                                              <p:pRg st="8" end="8"/>
                                            </p:txEl>
                                          </p:spTgt>
                                        </p:tgtEl>
                                      </p:cBhvr>
                                    </p:animEffect>
                                    <p:anim calcmode="lin" valueType="num">
                                      <p:cBhvr>
                                        <p:cTn id="43"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520" y="764704"/>
            <a:ext cx="8631238" cy="1143000"/>
          </a:xfrm>
        </p:spPr>
        <p:txBody>
          <a:bodyPr/>
          <a:lstStyle/>
          <a:p>
            <a:r>
              <a:rPr lang="en-CA" dirty="0" smtClean="0"/>
              <a:t>  Special Considerations</a:t>
            </a:r>
            <a:endParaRPr lang="en-US" dirty="0" smtClean="0"/>
          </a:p>
        </p:txBody>
      </p:sp>
      <p:sp>
        <p:nvSpPr>
          <p:cNvPr id="23555" name="Content Placeholder 2"/>
          <p:cNvSpPr>
            <a:spLocks noGrp="1"/>
          </p:cNvSpPr>
          <p:nvPr>
            <p:ph idx="1"/>
          </p:nvPr>
        </p:nvSpPr>
        <p:spPr>
          <a:xfrm>
            <a:off x="531813" y="1795463"/>
            <a:ext cx="8324850" cy="4419600"/>
          </a:xfrm>
        </p:spPr>
        <p:txBody>
          <a:bodyPr/>
          <a:lstStyle/>
          <a:p>
            <a:pPr>
              <a:buFontTx/>
              <a:buNone/>
            </a:pPr>
            <a:r>
              <a:rPr lang="en-CA" sz="2000" u="sng" dirty="0" smtClean="0"/>
              <a:t>Hypertension:</a:t>
            </a:r>
            <a:r>
              <a:rPr lang="en-CA" sz="2000" dirty="0" smtClean="0"/>
              <a:t> Consider the DASH diet (high in V/F, whole grains, fish, poultry, nuts and low fat dairy). Has been shown to reduce systolic and diastolic blood pressure.</a:t>
            </a:r>
          </a:p>
          <a:p>
            <a:pPr>
              <a:buFontTx/>
              <a:buNone/>
            </a:pPr>
            <a:endParaRPr lang="en-CA" sz="400" dirty="0" smtClean="0"/>
          </a:p>
          <a:p>
            <a:pPr>
              <a:buFontTx/>
              <a:buNone/>
            </a:pPr>
            <a:r>
              <a:rPr lang="en-CA" sz="2000" u="sng" dirty="0" smtClean="0"/>
              <a:t>Diabetes:</a:t>
            </a:r>
            <a:r>
              <a:rPr lang="en-CA" sz="2000" dirty="0" smtClean="0"/>
              <a:t> No more than 7% of total daily intake from saturated fats and limit trans fatty acids to a minimum. Develop an optimal diet plan for achieving healthy body weight.</a:t>
            </a:r>
          </a:p>
          <a:p>
            <a:pPr>
              <a:buFontTx/>
              <a:buNone/>
            </a:pPr>
            <a:endParaRPr lang="en-CA" sz="400" dirty="0" smtClean="0"/>
          </a:p>
          <a:p>
            <a:pPr>
              <a:buFontTx/>
              <a:buNone/>
            </a:pPr>
            <a:r>
              <a:rPr lang="en-CA" sz="2000" u="sng" dirty="0" smtClean="0"/>
              <a:t>Chronic Kidney Disease</a:t>
            </a:r>
            <a:r>
              <a:rPr lang="en-CA" sz="2000" dirty="0" smtClean="0"/>
              <a:t>: Maintain adequate fluid intake as fluid restriction is not required for most patients.  Monitor protein intake and refer to a CKD dietician when possible.</a:t>
            </a:r>
            <a:endParaRPr lang="en-CA" sz="400" dirty="0" smtClean="0"/>
          </a:p>
          <a:p>
            <a:pPr>
              <a:buFontTx/>
              <a:buNone/>
            </a:pPr>
            <a:r>
              <a:rPr lang="en-CA" sz="2000" b="1" dirty="0" smtClean="0"/>
              <a:t>**Consult or refer patient to an experienced health care provider (preferably a registered dietician) for more guidance and information</a:t>
            </a:r>
          </a:p>
        </p:txBody>
      </p:sp>
    </p:spTree>
    <p:extLst>
      <p:ext uri="{BB962C8B-B14F-4D97-AF65-F5344CB8AC3E}">
        <p14:creationId xmlns:p14="http://schemas.microsoft.com/office/powerpoint/2010/main" val="2860473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512" y="764704"/>
            <a:ext cx="8631238" cy="1143000"/>
          </a:xfrm>
        </p:spPr>
        <p:txBody>
          <a:bodyPr/>
          <a:lstStyle/>
          <a:p>
            <a:r>
              <a:rPr lang="en-CA" dirty="0" smtClean="0"/>
              <a:t>  Weight Management</a:t>
            </a:r>
            <a:endParaRPr lang="en-US" dirty="0" smtClean="0"/>
          </a:p>
        </p:txBody>
      </p:sp>
      <p:sp>
        <p:nvSpPr>
          <p:cNvPr id="24579" name="Content Placeholder 2"/>
          <p:cNvSpPr>
            <a:spLocks noGrp="1"/>
          </p:cNvSpPr>
          <p:nvPr>
            <p:ph idx="1"/>
          </p:nvPr>
        </p:nvSpPr>
        <p:spPr>
          <a:xfrm>
            <a:off x="531813" y="1778000"/>
            <a:ext cx="8307387" cy="4470399"/>
          </a:xfrm>
        </p:spPr>
        <p:txBody>
          <a:bodyPr/>
          <a:lstStyle/>
          <a:p>
            <a:pPr>
              <a:buNone/>
            </a:pPr>
            <a:r>
              <a:rPr lang="en-CA" dirty="0" smtClean="0"/>
              <a:t>Maintenance of </a:t>
            </a:r>
            <a:r>
              <a:rPr lang="en-CA" dirty="0"/>
              <a:t>a healthy body weight and waist </a:t>
            </a:r>
            <a:r>
              <a:rPr lang="en-CA" dirty="0" smtClean="0"/>
              <a:t>circumference can reduce vascular risk.</a:t>
            </a:r>
            <a:endParaRPr lang="en-CA" dirty="0"/>
          </a:p>
          <a:p>
            <a:pPr>
              <a:buFontTx/>
              <a:buNone/>
            </a:pPr>
            <a:r>
              <a:rPr lang="en-CA" b="1" dirty="0" smtClean="0"/>
              <a:t>Body Mass Index (BMI)</a:t>
            </a:r>
          </a:p>
          <a:p>
            <a:pPr lvl="1">
              <a:buFont typeface="Arial" pitchFamily="34" charset="0"/>
              <a:buChar char="•"/>
            </a:pPr>
            <a:r>
              <a:rPr lang="en-CA" dirty="0" smtClean="0"/>
              <a:t>Normal BMI 18.5-24.9 kg/m</a:t>
            </a:r>
            <a:r>
              <a:rPr lang="en-CA" baseline="30000" dirty="0" smtClean="0"/>
              <a:t>2</a:t>
            </a:r>
          </a:p>
          <a:p>
            <a:pPr lvl="1">
              <a:buFont typeface="Arial" pitchFamily="34" charset="0"/>
              <a:buChar char="•"/>
            </a:pPr>
            <a:r>
              <a:rPr lang="en-CA" dirty="0" smtClean="0"/>
              <a:t>BMI&gt; 27 is linked with HTN, DM, Dyslipidemia</a:t>
            </a:r>
          </a:p>
          <a:p>
            <a:pPr>
              <a:buFontTx/>
              <a:buNone/>
            </a:pPr>
            <a:endParaRPr lang="en-CA" sz="800" dirty="0" smtClean="0"/>
          </a:p>
          <a:p>
            <a:pPr>
              <a:buFontTx/>
              <a:buNone/>
            </a:pPr>
            <a:r>
              <a:rPr lang="en-CA" b="1" dirty="0" smtClean="0"/>
              <a:t>Waist Circumference</a:t>
            </a:r>
          </a:p>
          <a:p>
            <a:pPr lvl="1">
              <a:buFont typeface="Arial" pitchFamily="34" charset="0"/>
              <a:buChar char="•"/>
            </a:pPr>
            <a:r>
              <a:rPr lang="en-CA" dirty="0" smtClean="0"/>
              <a:t>	&lt; 102 cm for men and &lt; 88 cm for women</a:t>
            </a:r>
          </a:p>
          <a:p>
            <a:pPr>
              <a:buFontTx/>
              <a:buNone/>
            </a:pPr>
            <a:endParaRPr lang="en-CA" sz="800" dirty="0" smtClean="0"/>
          </a:p>
          <a:p>
            <a:pPr>
              <a:buFontTx/>
              <a:buNone/>
            </a:pPr>
            <a:r>
              <a:rPr lang="en-CA" dirty="0" smtClean="0"/>
              <a:t>Initial weight loss goal in obese individuals (BMI &gt;30) should be </a:t>
            </a:r>
            <a:r>
              <a:rPr lang="en-CA" b="1" u="sng" dirty="0" smtClean="0"/>
              <a:t>5-10% of baseline body weight</a:t>
            </a:r>
            <a:endParaRPr lang="en-US" b="1" u="sng" dirty="0" smtClean="0"/>
          </a:p>
        </p:txBody>
      </p:sp>
      <p:pic>
        <p:nvPicPr>
          <p:cNvPr id="3074" name="Picture 2" descr="C:\Program Files\Microsoft Office\MEDIA\CAGCAT10\j0300840.wmf"/>
          <p:cNvPicPr>
            <a:picLocks noChangeAspect="1" noChangeArrowheads="1"/>
          </p:cNvPicPr>
          <p:nvPr/>
        </p:nvPicPr>
        <p:blipFill>
          <a:blip r:embed="rId3" cstate="print"/>
          <a:srcRect/>
          <a:stretch>
            <a:fillRect/>
          </a:stretch>
        </p:blipFill>
        <p:spPr bwMode="auto">
          <a:xfrm>
            <a:off x="6786030" y="189376"/>
            <a:ext cx="1632755" cy="1375298"/>
          </a:xfrm>
          <a:prstGeom prst="rect">
            <a:avLst/>
          </a:prstGeom>
          <a:noFill/>
        </p:spPr>
      </p:pic>
    </p:spTree>
    <p:extLst>
      <p:ext uri="{BB962C8B-B14F-4D97-AF65-F5344CB8AC3E}">
        <p14:creationId xmlns:p14="http://schemas.microsoft.com/office/powerpoint/2010/main" val="59031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Weight Management – Cont’d</a:t>
            </a:r>
            <a:endParaRPr lang="en-US" dirty="0"/>
          </a:p>
        </p:txBody>
      </p:sp>
      <p:sp>
        <p:nvSpPr>
          <p:cNvPr id="3" name="Content Placeholder 2"/>
          <p:cNvSpPr>
            <a:spLocks noGrp="1"/>
          </p:cNvSpPr>
          <p:nvPr>
            <p:ph idx="1"/>
          </p:nvPr>
        </p:nvSpPr>
        <p:spPr>
          <a:xfrm>
            <a:off x="531813" y="2024742"/>
            <a:ext cx="8118475" cy="3979183"/>
          </a:xfrm>
        </p:spPr>
        <p:txBody>
          <a:bodyPr/>
          <a:lstStyle/>
          <a:p>
            <a:r>
              <a:rPr lang="en-CA" dirty="0" smtClean="0"/>
              <a:t>A comprehensive healthy lifestyle intervention is recommended for overweight and obese people</a:t>
            </a:r>
          </a:p>
          <a:p>
            <a:r>
              <a:rPr lang="en-CA" dirty="0" smtClean="0"/>
              <a:t>It is vital to create a non-judgemental atmosphere when discussing weight management</a:t>
            </a:r>
          </a:p>
          <a:p>
            <a:r>
              <a:rPr lang="en-CA" dirty="0" smtClean="0"/>
              <a:t>Consider the specific individual barriers patients may have regarding obesity and its management and what potential solutions might be feasible.</a:t>
            </a:r>
          </a:p>
          <a:p>
            <a:pPr algn="ctr">
              <a:buNone/>
            </a:pPr>
            <a:endParaRPr lang="en-CA" b="1" dirty="0" smtClean="0"/>
          </a:p>
          <a:p>
            <a:pPr algn="ctr">
              <a:buNone/>
            </a:pPr>
            <a:r>
              <a:rPr lang="en-CA" b="1" dirty="0" smtClean="0"/>
              <a:t>Are there any resources you can think of in your community for weight management??</a:t>
            </a:r>
          </a:p>
          <a:p>
            <a:pPr>
              <a:buNone/>
            </a:pPr>
            <a:endParaRPr lang="en-CA" dirty="0" smtClean="0"/>
          </a:p>
          <a:p>
            <a:pPr>
              <a:buNone/>
            </a:pPr>
            <a:endParaRPr lang="en-CA" dirty="0" smtClean="0"/>
          </a:p>
          <a:p>
            <a:pPr>
              <a:buNone/>
            </a:pPr>
            <a:endParaRPr lang="en-CA"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992" y="155276"/>
            <a:ext cx="163353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364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764704"/>
            <a:ext cx="8631238" cy="1143000"/>
          </a:xfrm>
        </p:spPr>
        <p:txBody>
          <a:bodyPr/>
          <a:lstStyle/>
          <a:p>
            <a:r>
              <a:rPr lang="en-CA" dirty="0" smtClean="0"/>
              <a:t>  Alcohol Consumption</a:t>
            </a:r>
            <a:endParaRPr lang="en-US" dirty="0" smtClean="0"/>
          </a:p>
        </p:txBody>
      </p:sp>
      <p:sp>
        <p:nvSpPr>
          <p:cNvPr id="25603" name="Content Placeholder 2"/>
          <p:cNvSpPr>
            <a:spLocks noGrp="1"/>
          </p:cNvSpPr>
          <p:nvPr>
            <p:ph idx="1"/>
          </p:nvPr>
        </p:nvSpPr>
        <p:spPr>
          <a:xfrm>
            <a:off x="531814" y="1872344"/>
            <a:ext cx="8350930" cy="4131582"/>
          </a:xfrm>
        </p:spPr>
        <p:txBody>
          <a:bodyPr/>
          <a:lstStyle/>
          <a:p>
            <a:pPr>
              <a:buNone/>
            </a:pPr>
            <a:r>
              <a:rPr lang="en-CA" dirty="0" smtClean="0"/>
              <a:t>Drinking too much of any type of alcohol can increase blood pressure and contribute to heart disease and stroke</a:t>
            </a:r>
          </a:p>
          <a:p>
            <a:pPr>
              <a:buNone/>
            </a:pPr>
            <a:endParaRPr lang="en-CA" dirty="0" smtClean="0"/>
          </a:p>
          <a:p>
            <a:pPr>
              <a:buNone/>
            </a:pPr>
            <a:r>
              <a:rPr lang="en-CA" dirty="0" smtClean="0"/>
              <a:t>Best to follow low risk drinking guidelines and encourage those who chose to drink to limit to:</a:t>
            </a:r>
          </a:p>
          <a:p>
            <a:pPr lvl="1">
              <a:buFont typeface="Arial" pitchFamily="34" charset="0"/>
              <a:buChar char="•"/>
            </a:pPr>
            <a:r>
              <a:rPr lang="en-CA" dirty="0" smtClean="0"/>
              <a:t>2 or fewer standard drinks per day; </a:t>
            </a:r>
          </a:p>
          <a:p>
            <a:pPr lvl="1">
              <a:buFont typeface="Arial" pitchFamily="34" charset="0"/>
              <a:buChar char="•"/>
            </a:pPr>
            <a:r>
              <a:rPr lang="en-CA" dirty="0" smtClean="0"/>
              <a:t>fewer than 14 drinks per week for men; </a:t>
            </a:r>
          </a:p>
          <a:p>
            <a:pPr lvl="1">
              <a:buFont typeface="Arial" pitchFamily="34" charset="0"/>
              <a:buChar char="•"/>
            </a:pPr>
            <a:r>
              <a:rPr lang="en-CA" dirty="0" smtClean="0"/>
              <a:t>and fewer than 9 for women.</a:t>
            </a:r>
            <a:endParaRPr lang="en-US" dirty="0" smtClean="0"/>
          </a:p>
          <a:p>
            <a:pPr>
              <a:buNone/>
            </a:pPr>
            <a:endParaRPr lang="en-CA" dirty="0" smtClean="0"/>
          </a:p>
          <a:p>
            <a:pPr>
              <a:buNone/>
            </a:pPr>
            <a:endParaRPr lang="en-CA" dirty="0" smtClean="0"/>
          </a:p>
          <a:p>
            <a:pPr>
              <a:buNone/>
            </a:pPr>
            <a:endParaRPr lang="en-CA" dirty="0" smtClean="0"/>
          </a:p>
          <a:p>
            <a:pPr>
              <a:buNone/>
            </a:pPr>
            <a:endParaRPr lang="en-CA" dirty="0" smtClean="0"/>
          </a:p>
        </p:txBody>
      </p:sp>
      <p:pic>
        <p:nvPicPr>
          <p:cNvPr id="11265" name="Picture 1" descr="C:\Documents and Settings\erathgeber\Local Settings\Temporary Internet Files\Content.IE5\9NFUD844\MC900437986[1].wmf"/>
          <p:cNvPicPr>
            <a:picLocks noChangeAspect="1" noChangeArrowheads="1"/>
          </p:cNvPicPr>
          <p:nvPr/>
        </p:nvPicPr>
        <p:blipFill>
          <a:blip r:embed="rId3" cstate="print"/>
          <a:srcRect/>
          <a:stretch>
            <a:fillRect/>
          </a:stretch>
        </p:blipFill>
        <p:spPr bwMode="auto">
          <a:xfrm>
            <a:off x="6550025" y="4637314"/>
            <a:ext cx="2068936" cy="1388836"/>
          </a:xfrm>
          <a:prstGeom prst="rect">
            <a:avLst/>
          </a:prstGeom>
          <a:noFill/>
        </p:spPr>
      </p:pic>
    </p:spTree>
    <p:extLst>
      <p:ext uri="{BB962C8B-B14F-4D97-AF65-F5344CB8AC3E}">
        <p14:creationId xmlns:p14="http://schemas.microsoft.com/office/powerpoint/2010/main" val="171811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  Vascular Risk Reduction</a:t>
            </a:r>
            <a:endParaRPr lang="en-CA" dirty="0"/>
          </a:p>
        </p:txBody>
      </p:sp>
      <p:sp>
        <p:nvSpPr>
          <p:cNvPr id="5" name="Content Placeholder 2"/>
          <p:cNvSpPr>
            <a:spLocks noGrp="1"/>
          </p:cNvSpPr>
          <p:nvPr>
            <p:ph idx="1"/>
          </p:nvPr>
        </p:nvSpPr>
        <p:spPr>
          <a:xfrm>
            <a:off x="539552" y="1844824"/>
            <a:ext cx="8091273" cy="4019946"/>
          </a:xfrm>
        </p:spPr>
        <p:txBody>
          <a:bodyPr/>
          <a:lstStyle/>
          <a:p>
            <a:pPr>
              <a:buNone/>
            </a:pPr>
            <a:r>
              <a:rPr lang="en-CA" dirty="0" smtClean="0"/>
              <a:t>Objectives:</a:t>
            </a:r>
          </a:p>
          <a:p>
            <a:pPr>
              <a:buNone/>
            </a:pPr>
            <a:endParaRPr lang="en-CA" dirty="0" smtClean="0"/>
          </a:p>
          <a:p>
            <a:r>
              <a:rPr lang="en-CA" dirty="0" smtClean="0"/>
              <a:t>Discuss the impact of vascular disease in Canada.</a:t>
            </a:r>
          </a:p>
          <a:p>
            <a:pPr marL="0" indent="0">
              <a:buNone/>
            </a:pPr>
            <a:endParaRPr lang="en-CA" dirty="0" smtClean="0"/>
          </a:p>
          <a:p>
            <a:r>
              <a:rPr lang="en-CA" dirty="0" smtClean="0"/>
              <a:t>Identify non-modifiable and modifiable vascular risk factors.</a:t>
            </a:r>
          </a:p>
          <a:p>
            <a:pPr marL="0" indent="0">
              <a:buNone/>
            </a:pPr>
            <a:endParaRPr lang="en-CA" dirty="0" smtClean="0"/>
          </a:p>
          <a:p>
            <a:r>
              <a:rPr lang="en-CA" dirty="0" smtClean="0"/>
              <a:t>Implement strategies to promote healthy lifestyle behaviours. </a:t>
            </a:r>
          </a:p>
          <a:p>
            <a:endParaRPr lang="en-CA" dirty="0" smtClean="0"/>
          </a:p>
          <a:p>
            <a:endParaRPr lang="en-CA" dirty="0"/>
          </a:p>
        </p:txBody>
      </p:sp>
    </p:spTree>
    <p:extLst>
      <p:ext uri="{BB962C8B-B14F-4D97-AF65-F5344CB8AC3E}">
        <p14:creationId xmlns:p14="http://schemas.microsoft.com/office/powerpoint/2010/main" val="1079387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5943600" y="3675622"/>
            <a:ext cx="2786741" cy="2583416"/>
          </a:xfrm>
          <a:prstGeom prst="rect">
            <a:avLst/>
          </a:prstGeom>
          <a:noFill/>
          <a:ln w="9525">
            <a:noFill/>
            <a:miter lim="800000"/>
            <a:headEnd/>
            <a:tailEnd/>
          </a:ln>
          <a:effectLst/>
        </p:spPr>
      </p:pic>
      <p:sp>
        <p:nvSpPr>
          <p:cNvPr id="2" name="Title 1"/>
          <p:cNvSpPr>
            <a:spLocks noGrp="1"/>
          </p:cNvSpPr>
          <p:nvPr>
            <p:ph type="title"/>
          </p:nvPr>
        </p:nvSpPr>
        <p:spPr>
          <a:xfrm>
            <a:off x="512762" y="764704"/>
            <a:ext cx="8631238" cy="1143000"/>
          </a:xfrm>
        </p:spPr>
        <p:txBody>
          <a:bodyPr/>
          <a:lstStyle/>
          <a:p>
            <a:r>
              <a:rPr lang="en-CA" dirty="0" smtClean="0"/>
              <a:t>Stress</a:t>
            </a:r>
            <a:endParaRPr lang="en-US" dirty="0"/>
          </a:p>
        </p:txBody>
      </p:sp>
      <p:sp>
        <p:nvSpPr>
          <p:cNvPr id="3" name="Content Placeholder 2"/>
          <p:cNvSpPr>
            <a:spLocks noGrp="1"/>
          </p:cNvSpPr>
          <p:nvPr>
            <p:ph sz="half" idx="1"/>
          </p:nvPr>
        </p:nvSpPr>
        <p:spPr>
          <a:xfrm>
            <a:off x="531816" y="1807029"/>
            <a:ext cx="3983037" cy="4196899"/>
          </a:xfrm>
        </p:spPr>
        <p:txBody>
          <a:bodyPr/>
          <a:lstStyle/>
          <a:p>
            <a:pPr>
              <a:buNone/>
            </a:pPr>
            <a:r>
              <a:rPr lang="en-CA" b="1" dirty="0" smtClean="0"/>
              <a:t>Chronic Stress</a:t>
            </a:r>
          </a:p>
          <a:p>
            <a:pPr>
              <a:buFont typeface="Arial" pitchFamily="34" charset="0"/>
              <a:buChar char="•"/>
            </a:pPr>
            <a:r>
              <a:rPr lang="en-CA" sz="2600" dirty="0" smtClean="0"/>
              <a:t>Long-term or work-related stress can predict the occurrence of coronary heart disease (CHD)</a:t>
            </a:r>
          </a:p>
          <a:p>
            <a:pPr>
              <a:buFont typeface="Arial" pitchFamily="34" charset="0"/>
              <a:buChar char="•"/>
            </a:pPr>
            <a:r>
              <a:rPr lang="en-CA" sz="2600" dirty="0" smtClean="0"/>
              <a:t>Isolated individuals have an increased risk for a cardiac event</a:t>
            </a:r>
          </a:p>
          <a:p>
            <a:pPr>
              <a:buNone/>
            </a:pPr>
            <a:endParaRPr lang="en-US" dirty="0"/>
          </a:p>
        </p:txBody>
      </p:sp>
      <p:sp>
        <p:nvSpPr>
          <p:cNvPr id="4" name="Content Placeholder 3"/>
          <p:cNvSpPr>
            <a:spLocks noGrp="1"/>
          </p:cNvSpPr>
          <p:nvPr>
            <p:ph sz="half" idx="2"/>
          </p:nvPr>
        </p:nvSpPr>
        <p:spPr>
          <a:xfrm>
            <a:off x="4667250" y="1807029"/>
            <a:ext cx="3983038" cy="4196899"/>
          </a:xfrm>
        </p:spPr>
        <p:txBody>
          <a:bodyPr/>
          <a:lstStyle/>
          <a:p>
            <a:pPr>
              <a:buNone/>
            </a:pPr>
            <a:r>
              <a:rPr lang="en-CA" b="1" dirty="0" smtClean="0"/>
              <a:t>Acute Stress</a:t>
            </a:r>
          </a:p>
          <a:p>
            <a:r>
              <a:rPr lang="en-CA" sz="2600" dirty="0" smtClean="0"/>
              <a:t>Can act as a trigger of cardiac events</a:t>
            </a:r>
            <a:endParaRPr lang="en-US" sz="2600" dirty="0"/>
          </a:p>
        </p:txBody>
      </p:sp>
      <p:sp>
        <p:nvSpPr>
          <p:cNvPr id="1026" name="AutoShape 2" descr="data:image/jpeg;base64,/9j/4AAQSkZJRgABAQAAAQABAAD/2wCEAAkGBxITEhUUExIWFRUXFxgVGBYYFRgVGhwUGBcXFhUWFxcYHSggHBolHhgUITEhJSkrLi4uFx8zODMsOCgtLisBCgoKDg0OGxAQGiwkICUsLy4sLCwsLywsLCwvLCwsLCwsLCwsLCwsLCwsLCwsLCwsLCwsLCwsLCwsLCwsLCwsLP/AABEIANgA6QMBIgACEQEDEQH/xAAbAAEAAgMBAQAAAAAAAAAAAAAABQYCAwQHAf/EAEAQAAIBAwIEBAMGAggGAwEAAAECAwAREgQhBRMiMQZBUWEycYEUI0JSkaGx8AcVYnKCssHRFjNTY5Lhc6LxJP/EABoBAQADAQEBAAAAAAAAAAAAAAABAwQCBQb/xAAtEQACAgEEAQIFAgcAAAAAAAAAAQIRAwQSITFBBVEiMmFxgVLxExQVM5Gh8P/aAAwDAQACEQMRAD8A9xpSlAKUpQClKUApSlAKUpQClKUApSlAKUpQClKUApSlAKUpQClKUApSlAKUpQClKUApSlAKUpQClKUApStc8yorOxAVQWYnsFAuSfpQGylcui1yyXxyBU2KspRhcBhs3kQRv8x3BA6r0ApSvhYDvQH2lan1KAoC6guSEBYAsQpYhR+I4hjt5AmtPFuIJp4ZJ5L4RoXawucVFyQPPagOulaxMuWOQytljcXxva9u9r+dbKAUpSgFKUoBSlKAUpSgFKUoBSlKAUpSgFKUoBSlKAUrFJAexB+RvWVAKwmiV1ZWAKsCpB7FSLEH6VnUV4l4x9lhEtlN5YY+psVAlmSIsW8goYt9KA0a3w1G9yjujm3UWZ7m67tkbt0gp37Ma5n4drYjeObmWSwDsT1LmV6dhuCqk37i9q7X8QRCcR5JgIH1DzcxcEVHRbMewvkxvfbA126PikEsfNimjkj7cxHVluDYjIG170Bx8K4lM8rxyQFcQfvOytuMbKbkXVvU2KsPIXi/GvDXmfT2jh1CK0mWlnk5ayEqMXF1YOyWY4kW6idrCp7U8UhjcI8ioxjaXq2HLRkRmLHpG8iDc739jWjifD9Nq1KP1cqT4kkaN45Qv4XjIZGxfyPZvQ0BS4db9mYRJpTozHqtLK8QaOWIwat20pMJA+7XO5KgLuPRjWrQciZMJtRO2unOp088AlZh1LKrCTTscY4UGBVlC/g3OZyuem4Lo9OrAqDmVLtM7TO5Q3jyeUszYncb7Htau6PWwFumSPInD4lyLAXK+pIG9qi0TRUf6P4tVHi2ojLtq4o5jNgUaN1jUHSyqTdVXfAj1e4ubteqr2q8RtFzi+nYLEbWzVpGvG0ilVHTYkYAlvivsAATHcS8XTJsIUBDEGxeYdJdSDgoK3ZUs1iAJFJA3sbS7ISvotup1CRqXdgqjuxNgLmwufmRXPoOLQTbxSrINzdTkNrX3G3mP1rSnHYCbB77X7G3y+dQa8EaaGFM0IjDI6ktYr9ohlUEW3GEbA3/ADedQpxfCZ04tdotbzoASWUBRckkCw9T6VhotWkqZobqSwv23VirfuDVUXwe4kZxImzs6ZKTlfUR6hUdRYWUJgCciNiMbFWsPAOHHTwiMsrHOV+lcFHMleUKq3NgueI3/DXRySNKUoBSlKAUpSgFKUoBSlKAUpSgFKUoCg8N4XqVihMembTTrAI5pAIbvI7RhrYlg4U817sNrC3xGuhtfr43lyzZVJQfd5WXmokUoKwgXKF2YguB3xGOJu1a5pFVSzEKqgsWJsAoFyST2FqApK8b1biJWPLYywDHlSB5EOsaORsjYLaNFJ6R8RuAGWrRxrhf2gRKSAqTRysCMgwjJYL/AOWJ+lcvDPFWlndY0aRWcFo+ZBNCJFAuTE0qKH236Sdt+1TEE6uoZGDKezKQwPlsRQFP454OLyTSQrEgdNJZFAjLNp9S88gZlXbIGNQd913Fu/NLwPUghmhLiScyyAmCeRSsKxQmzhI7kBgTZiLLv3IvtKA8pl4NN9lRJtPIFSHRxkANdc9eTqVXk/hSNEPRsFK2sLVJwF4HjlDTKZtfqUaMscDAizqt0I8+TGwfvuN7G1ehGqJ4q1pkkEYYjI228lHxH9tqqzZNiLMUN7o+cZlM6SxMFxkRl6hexIsDbsd99/SoiXh7QlpRKxBYNhYE2TlsoyNybNEm/e3me9Tel0wYgWsPb27CoDxHKW1PLW5WNQPa7bn9rVktpG7ZHyS0PiMTBnMYVnSMMSL7IzvHsfxAsWHoT7VztLn32A/h6fOoxYWFrLte5/b+foK165pbWRD8/wDb3rie6XZEIxj0ic0unkUZgi7E7WuBva3fyXb51vg4tLEyhRzGZJTbpBDLjj8TKCu7bd+1q4vCc5eJ4Wvkhysdzi1yPfvlXVJFY7bEG966XCTRMop2iQ/4xkxYjTkkWC7kkmzkXUDoywGNzvmLXNlb7qPEOrDOywsVt0oIZGtZprXYWuXVYiLdsxt5mTl4q0eimmVM3hieQJe2RRS2N7Hva3aonT+LiXKs8TC0EivErbpJMsUgHMIDhckJdTsGFx2y3wlujZ50lTo7Bq9a8mQBAUSXQxMAetMEyZupsVY5iw6+3pI+H5dUyt9pUK1xYDt26gDtdQex/c1WdL4j1dsBjJKRDkSgYJddTHIyxK6GS8ulbpDAjmE9ltVv4PrhNAkot1LvYMAGGzizgMLMCNxfauiDtpUA/ilFm5bRSKOZJEH+7N3jiaZiEVzJjijb43vbaxvX1PFUDGyhy2XLtiB95lEpS97ZATRtb0J/KQAJ6lVD/i2cgsNMtsI3Cc4mRhMJVhW2ACsZI8CLn4tjtY82k43rZ1yjZSFSVrxxqQ8qCFkibrkVblplIVydhupBFAXe9fapeg0etSaEATNGjurGRxjy+bJZjjMpJMbpa8cm6AdG5q6CgFKUoBSlKAUrF2sCfQXqscD8YCeLTO8XLeWQxyIXB5VtO+pDlrdSsioR22kHoRQFpqL8UFfsk+cTzIYnDxJ8TRsCHC23viT23rp4fxOGcExSK4Fr28ri6mx8iNwfMdqik8VxWLvHKkWLukzKpSRY1Z3KYMWHSrEZqtwNr0BV9DxBGm08EWuj4hEc/JDqNMFgkAm50Nsf+ndlDXkG960+D45TFw6OPUzLGdC+qlCuGLSF9OVjycMQtzILDfcjzr0mMr3AG4v2sbH1rDT6OJPgjRLAgYqF2JyI2Hmd/nQHn3h/j+tc6TUO0mGpDPIsr6RdOsZheVeRg3NBQqoOVzjmSBbbr4b4g1wVxJ1an7M0q6eSNUVpgUUHTTRthJDdgLFs+pNxerKeE6GBnm5EMbuGDNgqkhzdx/iO59fOoccN4aEdI4C4dOXYNIcUuGCRszfdqCqkCO1iqkdhUOSXZKi30fOFeJZGWZZZEdkwsORJppVyDXEsEhJAuvS4Nmufy3MPDJm5Yjcmw9al9HwJMmbGQ54hmklkmchb4KXkJOIu1gLDc+ZJqYXSIoACAAe1ZMnxy+hrxrYuezk0OmxW59L1B6DSZlpCN5GL39jsn/1C1Lce1gVOUjdb99/hT8Tn02vb3+tcul1QWwKMq9gxXb27dvrUP2L4Li2bhpBXxtL7VI2B3G9Cm1RR1uK3FpRBOsq7Bjy3Hsx6T88rD/EanNXpA2/nXHrUWRWS4NwRse3vtW/w7xLmR4yG8iHB/wC8PxfUWP1qY10zma4tG/gzr1xOdnGP67H+NbdL4VQKqzTTagLFyV5hRcUIQMRy1XqOC9RJO21rmuxtOpF8R8/P9aDiJTZwSPzDv9RVuOSjwzHkjudoybgGlIZW08bBiSwdQ4JMjzdmv+N3YehY2rvhiVFCooVVAVVAAAA2AAGwA9KoHjDU6Z52Z5dM1tOMYtSWiF85OvSzC5SbsGshYWitbzz4Xr9Q07IuodDLqog0cio0kUR4cs2NiNmLra5uLq21ya0FBbYuCxBtQ2NzqDdzYA25SRFQwAa1kv37k1zp4ZhXCwNklSbqOV3jTloRfZLDEdIGygVUYPFWqZJGOojVuWHkVyh+zOZ4oyn3cZ5XS0wvPezJkegPjmfFcoEB+0ki7C1tPzJrTmK4H/LnW1v+Q6Nexx6glAegx6dF+FVHyAHmT5e5J+prZagr7QC1KUoBSlKAUpSgNeoiyRlvbIFb+lxa9VjiXgiKUKvNdFGmfSsAB1AxNCkns6q8nzysewq11hLIFBLGwG5JoCL4ZwyRZZZ5ZFaSSOKLoQogSIyspszMSxaWQ9+2I8iTU+JeHJhDKrHTwGSCeKR45XVJ5JUK5tp8QiMWOZIya+1yCasOq447nGBbD87D/Kv+/wClcC8PLHJyWb1JvVTyrwXRwt8vgq+s0c5lmkgyE5bUsmo+6S6ypIkCEhOaQgaIYsQoMKkdgK5+RqVaIP8AaIonluYYTyyQkEuTEQyMxBLJezXJUG3mb20SxoztsqqWO19lBJrVpNdG4zKOihcg8qcsYnzBb2rndJneyKI/gPCWEKc0HO2+ZyYC5wV2ubsFxBNzcg7mrFooFXyril4nEuH3ifeEBLuoyJ7Ym+/0riTj4Ejx2VnQ7oHBKjcXYDtchhv6GuVCyZTSVE5reIpEpJ8vIbmqBxrxvMzFYlEY/MbM3+w/erPxnUrIt1Fuw/QE/wCtUDXacCQmsubJJS2mjBCLjuO7wdpJA8zysXZmvkxyJFzbc/z2qbfXTFjaaOMBsRGVBJXbqdiw2N+wBrLw71INtsFAPra4P1vepzkC3arYSXk6mnVJ0fNHq1Itt72O1x3t7VycY1m1kQOfdrKB72BJ+goUF9hXwaFH3I3/AJ86lS55DjxwaNJKGJDRCKRLGwtYqwuGVgOpTv8Ap61RPF2qlXUtymdCGUFlJXv5G3yr0ePRKna/1JP7mqt4rjUDFbZSOSf8JBBP1/1rmTXglK1yTXhTj8pUCXqt+K1jb3HY+dW5GDDqFj77VQ/D67D5VO+O+KFOHTSQS4yxKJARa/3bKzruDsVDD611p25p2Zs9RaOrW8PAbJSVI7EGx/avkPFJ4/iAkH/i36jY/pVd8Z+Ip4dTp1gZeSvJm1RIB+4nmTTxKCRsSWdtrHo/XubijNrpIQUEEGnEkzHYiWRjguV7ABFZj8xVu1x6ON0Zdlp0XF4pDa+LflbY/TyNSFqoWk4npNUxSGdJGAyxB3wvbNQR1LewyFxvXzVeLfssTOrpqAo2j5oytzBEcWFyAGOJ2NiLbV3HI+mjiWJVcWd2t4jqUTVagTkrBMVEBjQq0a4XQEAPmciAcu5Gx7Vr4l4zYx6gwx/AuoWNwcm5unLq2aFcVUtG+JyN7C9r1KaPhuimkMgQl8xKUaSQrzBaz8kthcFVIYDYgHvXRL4Y0rGTKIkShw6GSQp97fmlY8sEZ7nJlAJyNzuatKmqOCXxBqPtMEHIRWabCX7zIcptPLKjI2I3vG1wR+C34gRaKiYvDmnXAhXukvPVjNKz8wIYwS7OWZcGZcCStja1S1CBSlKAUpSgFcXE1uFU9id/p2rtrm10d1uO43/3/auZK0dQdSRFO8SNiWUEIZLE2+7BsW+QuKzhnjbHF1OS5rZgck2619V6l39x61C+JeHSTS6cxrdWEmnmNwANPI0UkhI87iHAenMvUTp9HPECzLJGiSrpAUBLjRRmV1kjCgkBmaJCRuFUna1xSoqi9ydlu4jHlFIg7sjL9WUj/Wq2PDReBI4mIdTCzZzu4ZorHFTLmBvcg49wu1Q+t1+t5cjLJKojhnkTKNcnBlmXT8wMt7hFQ26WPTluSDsi108epEDHmMWWbmlQpWAAhwMQF+MKo87SX3tUx75Erq0iW1Pg7UGExIYlDx6hWGZ6ZJpDJkzCK8i73KjAXvsbi1n4dwVV5hkVCZJWl28sguxNhft/ConRcVnVfiDgB3NxvYGwFbYvEUuJJQE7EbEd/wCNXmY5uOYrIyKAAPL3IuaqfEIuo+4qd18+TGQ92J/So3USpv8AmO3v8l9PnXkZOZM9XHxFGXhKVg7Rk9Niyj03AO/pveriW2qlQkwzo3sLj2b/APVP0q3M9xsbX8/Orcb+EmXLPkB6iSbbVnpveoWXgJJJEzXPckm//qpTh+maNcWcv7n/AHqwsyQilalf4N+ukCKWPYAk/SqLxlg0wIFgAbD6XJPvcmrP4k1oVAncsRf2Ubk/W1qpbxPLISDbv+hN6qyPwVRLDwFdl/u3/SrNqNFptTHJCBctG6H/ABqVP8arvh9N1U/ltf5irXJpo9MkmoAZzHGz4gi5xUsQL7XNrb1do/Jm1fgpPCfD87cK1g1ahNZqYeWEJFwIIRFpluCe7KX285DXDNwvUNwvUaiSIibVSieaC3WIUkQCHHuSYY/h9WI89rnxnisDvZWLSBDiDHJyzK0fMijeULgGIKnHIMQw9Rfl4Cyall6JY80XUJzAgEkLW6kwdiO63DYsMl2rY1ZkToi34pDrdbofsvWIGlklkCsBHEYmQQsSBZmZk6O/Re21VmHhaDgsMsccY1GqmhJdhuWk1ququw6sLY7D0r1PXaXlEEHoO2/kayTFgAQCAQQCAbEbgj3FU3To0KNq0UbwnojzdTzjfXxSYyS9rxN1wNEPwRFfwjzVr3O9XnhvFGvhMN+wfyPs3p86fY4+YZcF5hXAviMigNwpbvjfe1ZvEtjcVFtO0TtTVMmKVr0wOC372FbK0GUUpSgFKUoBSlVb+q9XzpJA4VZnUMqsQyxxyoFsbkdUXNviAQWG+1wBJ6qPlt/ZPb5+lfC1xUTNwnXPsZRbGMAl72lUpnIQFscgD0+RVjvzOmHbhWriuczzccU+9lkG7LbIN8SdUpuSSu3oAKJRpmiE7VFilirhj4agdnscmABJJOy3sACbKNybC25qWRAFABJsALk3OwtufM+9fMar2l6Zy6CdYiVdbodr23F+/wAxUl/V+nMZKqCvxXB9PeuKSG9QPiWeTT6eSSJyjLY7diCwUgg7HYmrMbe5Q9yrJjTTkiM4xP1WHwjFbepxGR/ao2ArnkWBUG5Hn8qhpeOs4VnG+W9uxvcXt5eVcPEOMJ1FWuGFxb1+vtWbNpM2ObU4svx5oSjwyz/bjLKP7TfxIA/YAVfo4ri4ry/wK7TTKbdKm7E+24UfXE16tohtSEWuGdN+UfFi9qxZD3OwqQRdq5OImy29ata4OFNtlIkmWSRmvcEn9jt/p+laSQklvVdvoR/vVdk1xgmkjJ7Obfrcftatk3FbuGHpt7VlaLUy7cAIMi/P9gP/AF+9dGvg1ZtyCBucw4azKwYWJFyCCQdu9redxFeEph0yMbL2udtiNzv8/wBqvEXHI2jBj+827jZbjY9XnvftetGl+FNszahOUkkVLTeH9THy4+YzRgwTMpT4ptOIsGyv0i8MRK73IO+5rPgmmbThAju3LjEKZkNjEtrItgNule9z0jewAqZ1Gtll2JxX8q7X+Z7msodPV0st/KcwwpcyOKZWkN3Ysffy+Q8q79FGQO9c/EYJcQIdmLC5uq2UBiepke1yAPhPxeXccOn4nqwBlpjcAZdLC5Fr2tcC+57m2Vu671qHktlNLgsq1nEmTAeXc1X/AOvJeoHSsMS9+q4slhcdI73J+W/c2rsi8TRIrYwysVLg7It2UXF7ttfcD0sb2q2MW2UTnS4LMK+0pVxnFKUoBSlKAUpSgNOr1KxqXc2UW8iTckAAAAkkkgADck1xy6mGVR94FJyK5dDDA2e6vZhbzuK6OJ6PmxtHcdVviQSKbEGzI2zKbWI22OxB3qE/4UBxLylgA10sQhyEoKhSxsmMrgA5EbWIFwYaslOujGTXxxsUkkRWBA3dRubgAXO52O1fP62guRzo7q2LDNdm32O+x6W7+h9Kr8fBmv1GRskaAk2uSTM0kh6fiYzSH07bWrfpuA8wtzJWt0hAmGSqplIAYx3U2lIuOoY7PvVLjtNEcjkWcGqv/SLKF0bDzdlUfQ5H+FWgCvOP6QtfnOsYO0f+c2v+1q06HF/EzR+nP+DnPPbBlQMewHkCP2qGji6cf7Ug/Rhb9qsLLUbp4NmH/dJ/W1fR5MVnmRkXrwQojgBx7km/t2q6aHiSXABqu+E4P/5l+v8AGpxI7fhFfIam1ml92e/iSeKP2JsakWqM1usW5BPtWhY2ve9bJNKjd13qtzbJWOKPKP6QNCG1HMXuUBuPzKbEH6EfpVXhkZRcte7Ye4+vyr1/xtpUGlayi+S/xrywaa4P9+/7WNezotPDPh+JdNo8/U5HjyfCyRbWyOqhm6RjZRsNhj29ff2r0vwFqM9Hj5o7L9D1j/Ma8xii2t5fzf8Aif0q+/0aybTL/cb/ADX/ANK2eoYIx0tRVVRn0+RvLz5LnHFWgcUhDSKWxMZRWuDYmT4Ah/EbkLt57d67FNRy8GhDhwDnkXLX3YmUTdXqAwFh5Davn1SPQdvo3NxmD/qKRYEm+wUqGDE9gLEH3v7G2mPj0LNiGYbXJaN0A73DFlGJsL2NtiPUU0/heF9sCVKrG2TMQY1FlQi+4HVYf23/ADG8i3haDl4AEA2yJYtkA6uQbm1+gAG21zbvXcY2VyyOJKaGIBQR+IA3Isd9xse3yreyA996ypVqVFDd8gUpSpIFKUoBSlKAUpSgI3ivFeSVGIa4ZvixJClFxQW6nOYsu1/WuP8A4rgvYLIelm+EdluW7nyAP6VNTJcEefkaio+CEC3NPt7etAaB4qg2BDBuYY7AK1iADckG1rG9x6EC9qmW06Edh9KrPEdOsUio5ka4BFrW2yLHcj4QoPmdxWzhvFJ8AsencsQzXa5G1goBICkk3HxD4Se1Abddrkh5uTD7oXby7qGX9bgfPavHJ9S0krSN3JJ+pNz/AD7VdfH+h1UkSzzJGoVsCFFmxsmBO5uC5mNidgVFrlr0eNLCvX9MwxjByXn/AEUanK5NL2Mr1qwtf3sfrWysWavVZmLr4K1o5fLPcG/0PnVuVDXkGm1ZQggkEdiKs2h8ZyqLMgf3Bt+1fP630ucsjyY+b8HqafWxUVGfFF8Cmvt6qa+OFPeNv2/3rXN42FumNifewrB/T9R1sZp/msX6jq8dzgafHzLL+xvXnDDp+tSfGeKvObubW7KKjQPSvodBppYMW2XfZ5epyrJO0ZxVYfBpyllgyx50Tpe197X7XF9sqqsWrsBkLXv2Jbtf1A8lY/Su3h3FBFPG6k5BgcbEE+WJ22uCR9at1G3Jicb7X7FeO4yTPT24fqVKrDIoW9sQAoXpku1sTldjGcRbZDv1E1ubR8SC7hGa6t0qpFshzF3Yf4T6E33Fd3DOPwKozDI5nbTkMOzhcySQbBANi3bLbvU3FxKFrBZoyWvYB1ucbhrC+9rNf5GvmIw9zfKf6SrpxXiKbvpw2zDFVYbrcrvY/EBYehIvYb12aPxFM0ixmEhmGQBP4cFcGxsezWO2xBFWOOdGAKsrA9iCCD62t3rMetWFZp0kjMt2Fj6VvpSgFKUoBSlKAUpSgFKUoBVPXj3EZdTqk02n00kWnlEN5JpInL8qORu0brtnbyq4V5/4c8JxznVzzDURSyazUEFNRPp7xq+EbYo4G4W4NtwRQE2nG50UNqYUibcFFk5ig3NrSFVvcWPbzt5V2f1nKbWiNUbjMCvxBo5Pss0cGkhECa6RirAlxNKGYMGkusYZyCe3a5vp4bqA2n0mkvLPczzrFpdS0Mf2RZCkSvqJOXIUTNAoW2WI8rUBauOaqTUQTQ8vup+jDqX9wK8s5dW3Q8S1KaLULE7RueKR6SAyOdSUQyQK6mRjlIoJmG5uBcX2BqtPpWjd42cyMrMpYgLezEdl2Fer6bPuP5M+ddM4ZRatWNdEo3rJY69dIzWcbJWONdrRVgY6naLOWx9a+EH1NdPLr6IqbRZyhDX1a6xHWDxVDiTZjHplP4Rt7exH8Gb9TU54V4DzdQJBHlyiJDubEg9II897n6Go3RpXoXgPVxxRSEi5L9RFulQt1Dendjv61i1s9mN+5ZiVyOzU8FyLMIWDOHBZXYEZtI7EejFpCbj8q/lFaI+CSKrCzKG27JcHKVriygDeVj28hUzxHxVFHp5Z1Bk5cbyhQfiCKWsGFxvauB/GavGjRAAsk+SupZ454ouaI2QMMtg52YZAKQbEGvANhq1Pg5ywUOAhDXl35qMw1G8JNypDTLvc3Ci/bq6o/CdgLuu3ZVRkUf8AOuFGZsCZIyR/2z67fdT4qOdkgYwmaLTHUZqMZJlQowj3JUGWJb/mbtYXquz8b4h9giMkiRudMZ+YgYuJNI0TTI/UAxkHMNgABiykMDegLAPD+qyYnUuQWY25rrdcJgg6QCuLNF5m4T5CpngWjeKNhIbuZJHJyLXDOzLa/YWI6ewN7VXNNxmVdfg+o5itKY1ijeEgIYg6s8RjEota5cOw6vTZbrQClKUApSlAKUpQClKUAr5avtKAjtbwLTTACWFJADcB1D2PqMhtXPr/AAvpJipkhVimyndSAbXAKkGxsNu2wqYZgO9fMx60BCQeEdGgURxYKs66pUV2CCZQVBCXsBvfEC197Xry7xCbaqf/AOV/8xr1n+vYiLqb9RU+ViK8h8UOPtc5HYyMR8juP416Xpvzv7FGo6RHMd63Ia5Mq2I1e6jGdF6xNqwvX29dA+41kBWGVZg1APtcPGTaMte2LI5PsrqW/a9d2VYMAdj+9czjaaCdOyPl1iNYJIGGRDFHNhdTbIx3byNhtc1bPDfDXk03SrCSWHTF2dbBpdNqXaeNuZdRmnLtcYkjzF6iI2sLDavW+C8CjEENwcuWpO/mQCf3rxvUYtJNvs14H4Obw7wlVhnSVcRM7MFZo2YK8aqxYRARoSwY4pcb3JuTWuDwfHfSSNJ99AipIyABZisLQkup8+tyD3GRFSWp4ADujEfP0rNOBAD42ryjQV/VeDZMo44nAhB0zu7TMHMmmMYEjRKmLuViRb5KNgSrYirZFwyFVCiJbAuQCL2MhYyWv+bJr/OuEcGcA/esfqamI1sAPQUBhBp0QBURVCgKAoAAUdlAHYe1baUoBSlKAUpSgFKUoBSlKAVGcS1BjljYk47g23+VSdfCKAqeuE8rsFD4H6e4NdnCeHTLLm5Nt/P18rVYaUBBSeHFbfIg5FtvMHyNeZePdIItWyC9sEPzJHf9rfQ17VXk39LcBXUxvfZ4rfVWN/8AMK3enus34Ks3ylHLVtSSuQNW1Gr6FGKjpyr7lWrKvuX82qSDbl70D+9aw3tQNQUbOZQPWp615VDJoleGR8yWOMbZuqf+TBf9a9Lm1k6zFQccWCqo7FbeQrz3wPpTLrIAPJw5+Sdf+lvrXuHLF72F/W1eH6nK5pfQ16dcMpS8QmLNZm6lb1JDA7fKrdw6MrGoJJNgST3vW8Rj0H6VlXmF4pSlAKUpQClKUApSlAKUpQClKUApSlAKUpQCvMP6ZUS+nNjmQ4v5YDE/rc0pWvQ/34/94K8vys8zHzrNT7mvtK+lRiMw3uf1r7cfyaUoQNvavoPsP1pShILfzesTSlQwejf0Q6C7TTEfCBGvzY5N+wT9a9NFfaV81rW3mlZtxKooUpSspYKUpQClKUApSlAKUpQH/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ＭＳ Ｐゴシック" pitchFamily="1" charset="-128"/>
            </a:endParaRPr>
          </a:p>
        </p:txBody>
      </p:sp>
      <p:sp>
        <p:nvSpPr>
          <p:cNvPr id="1028" name="AutoShape 4" descr="data:image/jpeg;base64,/9j/4AAQSkZJRgABAQAAAQABAAD/2wCEAAkGBxITEhUUExIWFRUXFxgVGBYYFRgVGhwUGBcXFhUWFxcYHSggHBolHhgUITEhJSkrLi4uFx8zODMsOCgtLisBCgoKDg0OGxAQGiwkICUsLy4sLCwsLywsLCwvLCwsLCwsLCwsLCwsLCwsLCwsLCwsLCwsLCwsLCwsLCwsLCwsLP/AABEIANgA6QMBIgACEQEDEQH/xAAbAAEAAgMBAQAAAAAAAAAAAAAABQYCAwQHAf/EAEAQAAIBAwIEBAMGAggGAwEAAAECAwAREgQhBRMiMQZBUWEycYEUI0JSkaGx8AcVYnKCssHRFjNTY5Lhc6LxJP/EABoBAQADAQEBAAAAAAAAAAAAAAABAwQCBQb/xAAtEQACAgEEAQIFAgcAAAAAAAAAAQIRAwQSITFBBVEiMmFxgVLxExQVM5Gh8P/aAAwDAQACEQMRAD8A9xpSlAKUpQClKUApSlAKUpQClKUApSlAKUpQClKUApSlAKUpQClKUApSlAKUpQClKUApSlAKUpQClKUApStc8yorOxAVQWYnsFAuSfpQGylcui1yyXxyBU2KspRhcBhs3kQRv8x3BA6r0ApSvhYDvQH2lan1KAoC6guSEBYAsQpYhR+I4hjt5AmtPFuIJp4ZJ5L4RoXawucVFyQPPagOulaxMuWOQytljcXxva9u9r+dbKAUpSgFKUoBSlKAUpSgFKUoBSlKAUpSgFKUoBSlKAUrFJAexB+RvWVAKwmiV1ZWAKsCpB7FSLEH6VnUV4l4x9lhEtlN5YY+psVAlmSIsW8goYt9KA0a3w1G9yjujm3UWZ7m67tkbt0gp37Ma5n4drYjeObmWSwDsT1LmV6dhuCqk37i9q7X8QRCcR5JgIH1DzcxcEVHRbMewvkxvfbA126PikEsfNimjkj7cxHVluDYjIG170Bx8K4lM8rxyQFcQfvOytuMbKbkXVvU2KsPIXi/GvDXmfT2jh1CK0mWlnk5ayEqMXF1YOyWY4kW6idrCp7U8UhjcI8ioxjaXq2HLRkRmLHpG8iDc739jWjifD9Nq1KP1cqT4kkaN45Qv4XjIZGxfyPZvQ0BS4db9mYRJpTozHqtLK8QaOWIwat20pMJA+7XO5KgLuPRjWrQciZMJtRO2unOp088AlZh1LKrCTTscY4UGBVlC/g3OZyuem4Lo9OrAqDmVLtM7TO5Q3jyeUszYncb7Htau6PWwFumSPInD4lyLAXK+pIG9qi0TRUf6P4tVHi2ojLtq4o5jNgUaN1jUHSyqTdVXfAj1e4ubteqr2q8RtFzi+nYLEbWzVpGvG0ilVHTYkYAlvivsAATHcS8XTJsIUBDEGxeYdJdSDgoK3ZUs1iAJFJA3sbS7ISvotup1CRqXdgqjuxNgLmwufmRXPoOLQTbxSrINzdTkNrX3G3mP1rSnHYCbB77X7G3y+dQa8EaaGFM0IjDI6ktYr9ohlUEW3GEbA3/ADedQpxfCZ04tdotbzoASWUBRckkCw9T6VhotWkqZobqSwv23VirfuDVUXwe4kZxImzs6ZKTlfUR6hUdRYWUJgCciNiMbFWsPAOHHTwiMsrHOV+lcFHMleUKq3NgueI3/DXRySNKUoBSlKAUpSgFKUoBSlKAUpSgFKUoCg8N4XqVihMembTTrAI5pAIbvI7RhrYlg4U817sNrC3xGuhtfr43lyzZVJQfd5WXmokUoKwgXKF2YguB3xGOJu1a5pFVSzEKqgsWJsAoFyST2FqApK8b1biJWPLYywDHlSB5EOsaORsjYLaNFJ6R8RuAGWrRxrhf2gRKSAqTRysCMgwjJYL/AOWJ+lcvDPFWlndY0aRWcFo+ZBNCJFAuTE0qKH236Sdt+1TEE6uoZGDKezKQwPlsRQFP454OLyTSQrEgdNJZFAjLNp9S88gZlXbIGNQd913Fu/NLwPUghmhLiScyyAmCeRSsKxQmzhI7kBgTZiLLv3IvtKA8pl4NN9lRJtPIFSHRxkANdc9eTqVXk/hSNEPRsFK2sLVJwF4HjlDTKZtfqUaMscDAizqt0I8+TGwfvuN7G1ehGqJ4q1pkkEYYjI228lHxH9tqqzZNiLMUN7o+cZlM6SxMFxkRl6hexIsDbsd99/SoiXh7QlpRKxBYNhYE2TlsoyNybNEm/e3me9Tel0wYgWsPb27CoDxHKW1PLW5WNQPa7bn9rVktpG7ZHyS0PiMTBnMYVnSMMSL7IzvHsfxAsWHoT7VztLn32A/h6fOoxYWFrLte5/b+foK165pbWRD8/wDb3rie6XZEIxj0ic0unkUZgi7E7WuBva3fyXb51vg4tLEyhRzGZJTbpBDLjj8TKCu7bd+1q4vCc5eJ4Wvkhysdzi1yPfvlXVJFY7bEG966XCTRMop2iQ/4xkxYjTkkWC7kkmzkXUDoywGNzvmLXNlb7qPEOrDOywsVt0oIZGtZprXYWuXVYiLdsxt5mTl4q0eimmVM3hieQJe2RRS2N7Hva3aonT+LiXKs8TC0EivErbpJMsUgHMIDhckJdTsGFx2y3wlujZ50lTo7Bq9a8mQBAUSXQxMAetMEyZupsVY5iw6+3pI+H5dUyt9pUK1xYDt26gDtdQex/c1WdL4j1dsBjJKRDkSgYJddTHIyxK6GS8ulbpDAjmE9ltVv4PrhNAkot1LvYMAGGzizgMLMCNxfauiDtpUA/ilFm5bRSKOZJEH+7N3jiaZiEVzJjijb43vbaxvX1PFUDGyhy2XLtiB95lEpS97ZATRtb0J/KQAJ6lVD/i2cgsNMtsI3Cc4mRhMJVhW2ACsZI8CLn4tjtY82k43rZ1yjZSFSVrxxqQ8qCFkibrkVblplIVydhupBFAXe9fapeg0etSaEATNGjurGRxjy+bJZjjMpJMbpa8cm6AdG5q6CgFKUoBSlKAUrF2sCfQXqscD8YCeLTO8XLeWQxyIXB5VtO+pDlrdSsioR22kHoRQFpqL8UFfsk+cTzIYnDxJ8TRsCHC23viT23rp4fxOGcExSK4Fr28ri6mx8iNwfMdqik8VxWLvHKkWLukzKpSRY1Z3KYMWHSrEZqtwNr0BV9DxBGm08EWuj4hEc/JDqNMFgkAm50Nsf+ndlDXkG960+D45TFw6OPUzLGdC+qlCuGLSF9OVjycMQtzILDfcjzr0mMr3AG4v2sbH1rDT6OJPgjRLAgYqF2JyI2Hmd/nQHn3h/j+tc6TUO0mGpDPIsr6RdOsZheVeRg3NBQqoOVzjmSBbbr4b4g1wVxJ1an7M0q6eSNUVpgUUHTTRthJDdgLFs+pNxerKeE6GBnm5EMbuGDNgqkhzdx/iO59fOoccN4aEdI4C4dOXYNIcUuGCRszfdqCqkCO1iqkdhUOSXZKi30fOFeJZGWZZZEdkwsORJppVyDXEsEhJAuvS4Nmufy3MPDJm5Yjcmw9al9HwJMmbGQ54hmklkmchb4KXkJOIu1gLDc+ZJqYXSIoACAAe1ZMnxy+hrxrYuezk0OmxW59L1B6DSZlpCN5GL39jsn/1C1Lce1gVOUjdb99/hT8Tn02vb3+tcul1QWwKMq9gxXb27dvrUP2L4Li2bhpBXxtL7VI2B3G9Cm1RR1uK3FpRBOsq7Bjy3Hsx6T88rD/EanNXpA2/nXHrUWRWS4NwRse3vtW/w7xLmR4yG8iHB/wC8PxfUWP1qY10zma4tG/gzr1xOdnGP67H+NbdL4VQKqzTTagLFyV5hRcUIQMRy1XqOC9RJO21rmuxtOpF8R8/P9aDiJTZwSPzDv9RVuOSjwzHkjudoybgGlIZW08bBiSwdQ4JMjzdmv+N3YehY2rvhiVFCooVVAVVAAAA2AAGwA9KoHjDU6Z52Z5dM1tOMYtSWiF85OvSzC5SbsGshYWitbzz4Xr9Q07IuodDLqog0cio0kUR4cs2NiNmLra5uLq21ya0FBbYuCxBtQ2NzqDdzYA25SRFQwAa1kv37k1zp4ZhXCwNklSbqOV3jTloRfZLDEdIGygVUYPFWqZJGOojVuWHkVyh+zOZ4oyn3cZ5XS0wvPezJkegPjmfFcoEB+0ki7C1tPzJrTmK4H/LnW1v+Q6Nexx6glAegx6dF+FVHyAHmT5e5J+prZagr7QC1KUoBSlKAUpSgNeoiyRlvbIFb+lxa9VjiXgiKUKvNdFGmfSsAB1AxNCkns6q8nzysewq11hLIFBLGwG5JoCL4ZwyRZZZ5ZFaSSOKLoQogSIyspszMSxaWQ9+2I8iTU+JeHJhDKrHTwGSCeKR45XVJ5JUK5tp8QiMWOZIya+1yCasOq447nGBbD87D/Kv+/wClcC8PLHJyWb1JvVTyrwXRwt8vgq+s0c5lmkgyE5bUsmo+6S6ypIkCEhOaQgaIYsQoMKkdgK5+RqVaIP8AaIonluYYTyyQkEuTEQyMxBLJezXJUG3mb20SxoztsqqWO19lBJrVpNdG4zKOihcg8qcsYnzBb2rndJneyKI/gPCWEKc0HO2+ZyYC5wV2ubsFxBNzcg7mrFooFXyril4nEuH3ifeEBLuoyJ7Ym+/0riTj4Ejx2VnQ7oHBKjcXYDtchhv6GuVCyZTSVE5reIpEpJ8vIbmqBxrxvMzFYlEY/MbM3+w/erPxnUrIt1Fuw/QE/wCtUDXacCQmsubJJS2mjBCLjuO7wdpJA8zysXZmvkxyJFzbc/z2qbfXTFjaaOMBsRGVBJXbqdiw2N+wBrLw71INtsFAPra4P1vepzkC3arYSXk6mnVJ0fNHq1Itt72O1x3t7VycY1m1kQOfdrKB72BJ+goUF9hXwaFH3I3/AJ86lS55DjxwaNJKGJDRCKRLGwtYqwuGVgOpTv8Ap61RPF2qlXUtymdCGUFlJXv5G3yr0ePRKna/1JP7mqt4rjUDFbZSOSf8JBBP1/1rmTXglK1yTXhTj8pUCXqt+K1jb3HY+dW5GDDqFj77VQ/D67D5VO+O+KFOHTSQS4yxKJARa/3bKzruDsVDD611p25p2Zs9RaOrW8PAbJSVI7EGx/avkPFJ4/iAkH/i36jY/pVd8Z+Ip4dTp1gZeSvJm1RIB+4nmTTxKCRsSWdtrHo/XubijNrpIQUEEGnEkzHYiWRjguV7ABFZj8xVu1x6ON0Zdlp0XF4pDa+LflbY/TyNSFqoWk4npNUxSGdJGAyxB3wvbNQR1LewyFxvXzVeLfssTOrpqAo2j5oytzBEcWFyAGOJ2NiLbV3HI+mjiWJVcWd2t4jqUTVagTkrBMVEBjQq0a4XQEAPmciAcu5Gx7Vr4l4zYx6gwx/AuoWNwcm5unLq2aFcVUtG+JyN7C9r1KaPhuimkMgQl8xKUaSQrzBaz8kthcFVIYDYgHvXRL4Y0rGTKIkShw6GSQp97fmlY8sEZ7nJlAJyNzuatKmqOCXxBqPtMEHIRWabCX7zIcptPLKjI2I3vG1wR+C34gRaKiYvDmnXAhXukvPVjNKz8wIYwS7OWZcGZcCStja1S1CBSlKAUpSgFcXE1uFU9id/p2rtrm10d1uO43/3/auZK0dQdSRFO8SNiWUEIZLE2+7BsW+QuKzhnjbHF1OS5rZgck2619V6l39x61C+JeHSTS6cxrdWEmnmNwANPI0UkhI87iHAenMvUTp9HPECzLJGiSrpAUBLjRRmV1kjCgkBmaJCRuFUna1xSoqi9ydlu4jHlFIg7sjL9WUj/Wq2PDReBI4mIdTCzZzu4ZorHFTLmBvcg49wu1Q+t1+t5cjLJKojhnkTKNcnBlmXT8wMt7hFQ26WPTluSDsi108epEDHmMWWbmlQpWAAhwMQF+MKo87SX3tUx75Erq0iW1Pg7UGExIYlDx6hWGZ6ZJpDJkzCK8i73KjAXvsbi1n4dwVV5hkVCZJWl28sguxNhft/ConRcVnVfiDgB3NxvYGwFbYvEUuJJQE7EbEd/wCNXmY5uOYrIyKAAPL3IuaqfEIuo+4qd18+TGQ92J/So3USpv8AmO3v8l9PnXkZOZM9XHxFGXhKVg7Rk9Niyj03AO/pveriW2qlQkwzo3sLj2b/APVP0q3M9xsbX8/Orcb+EmXLPkB6iSbbVnpveoWXgJJJEzXPckm//qpTh+maNcWcv7n/AHqwsyQilalf4N+ukCKWPYAk/SqLxlg0wIFgAbD6XJPvcmrP4k1oVAncsRf2Ubk/W1qpbxPLISDbv+hN6qyPwVRLDwFdl/u3/SrNqNFptTHJCBctG6H/ABqVP8arvh9N1U/ltf5irXJpo9MkmoAZzHGz4gi5xUsQL7XNrb1do/Jm1fgpPCfD87cK1g1ahNZqYeWEJFwIIRFpluCe7KX285DXDNwvUNwvUaiSIibVSieaC3WIUkQCHHuSYY/h9WI89rnxnisDvZWLSBDiDHJyzK0fMijeULgGIKnHIMQw9Rfl4Cyall6JY80XUJzAgEkLW6kwdiO63DYsMl2rY1ZkToi34pDrdbofsvWIGlklkCsBHEYmQQsSBZmZk6O/Re21VmHhaDgsMsccY1GqmhJdhuWk1ququw6sLY7D0r1PXaXlEEHoO2/kayTFgAQCAQQCAbEbgj3FU3To0KNq0UbwnojzdTzjfXxSYyS9rxN1wNEPwRFfwjzVr3O9XnhvFGvhMN+wfyPs3p86fY4+YZcF5hXAviMigNwpbvjfe1ZvEtjcVFtO0TtTVMmKVr0wOC372FbK0GUUpSgFKUoBSlVb+q9XzpJA4VZnUMqsQyxxyoFsbkdUXNviAQWG+1wBJ6qPlt/ZPb5+lfC1xUTNwnXPsZRbGMAl72lUpnIQFscgD0+RVjvzOmHbhWriuczzccU+9lkG7LbIN8SdUpuSSu3oAKJRpmiE7VFilirhj4agdnscmABJJOy3sACbKNybC25qWRAFABJsALk3OwtufM+9fMar2l6Zy6CdYiVdbodr23F+/wAxUl/V+nMZKqCvxXB9PeuKSG9QPiWeTT6eSSJyjLY7diCwUgg7HYmrMbe5Q9yrJjTTkiM4xP1WHwjFbepxGR/ao2ArnkWBUG5Hn8qhpeOs4VnG+W9uxvcXt5eVcPEOMJ1FWuGFxb1+vtWbNpM2ObU4svx5oSjwyz/bjLKP7TfxIA/YAVfo4ri4ry/wK7TTKbdKm7E+24UfXE16tohtSEWuGdN+UfFi9qxZD3OwqQRdq5OImy29ata4OFNtlIkmWSRmvcEn9jt/p+laSQklvVdvoR/vVdk1xgmkjJ7Obfrcftatk3FbuGHpt7VlaLUy7cAIMi/P9gP/AF+9dGvg1ZtyCBucw4azKwYWJFyCCQdu9redxFeEph0yMbL2udtiNzv8/wBqvEXHI2jBj+827jZbjY9XnvftetGl+FNszahOUkkVLTeH9THy4+YzRgwTMpT4ptOIsGyv0i8MRK73IO+5rPgmmbThAju3LjEKZkNjEtrItgNule9z0jewAqZ1Gtll2JxX8q7X+Z7msodPV0st/KcwwpcyOKZWkN3Ysffy+Q8q79FGQO9c/EYJcQIdmLC5uq2UBiepke1yAPhPxeXccOn4nqwBlpjcAZdLC5Fr2tcC+57m2Vu671qHktlNLgsq1nEmTAeXc1X/AOvJeoHSsMS9+q4slhcdI73J+W/c2rsi8TRIrYwysVLg7It2UXF7ttfcD0sb2q2MW2UTnS4LMK+0pVxnFKUoBSlKAUpSgNOr1KxqXc2UW8iTckAAAAkkkgADck1xy6mGVR94FJyK5dDDA2e6vZhbzuK6OJ6PmxtHcdVviQSKbEGzI2zKbWI22OxB3qE/4UBxLylgA10sQhyEoKhSxsmMrgA5EbWIFwYaslOujGTXxxsUkkRWBA3dRubgAXO52O1fP62guRzo7q2LDNdm32O+x6W7+h9Kr8fBmv1GRskaAk2uSTM0kh6fiYzSH07bWrfpuA8wtzJWt0hAmGSqplIAYx3U2lIuOoY7PvVLjtNEcjkWcGqv/SLKF0bDzdlUfQ5H+FWgCvOP6QtfnOsYO0f+c2v+1q06HF/EzR+nP+DnPPbBlQMewHkCP2qGji6cf7Ug/Rhb9qsLLUbp4NmH/dJ/W1fR5MVnmRkXrwQojgBx7km/t2q6aHiSXABqu+E4P/5l+v8AGpxI7fhFfIam1ml92e/iSeKP2JsakWqM1usW5BPtWhY2ve9bJNKjd13qtzbJWOKPKP6QNCG1HMXuUBuPzKbEH6EfpVXhkZRcte7Ye4+vyr1/xtpUGlayi+S/xrywaa4P9+/7WNezotPDPh+JdNo8/U5HjyfCyRbWyOqhm6RjZRsNhj29ff2r0vwFqM9Hj5o7L9D1j/Ma8xii2t5fzf8Aif0q+/0aybTL/cb/ADX/ANK2eoYIx0tRVVRn0+RvLz5LnHFWgcUhDSKWxMZRWuDYmT4Ah/EbkLt57d67FNRy8GhDhwDnkXLX3YmUTdXqAwFh5Davn1SPQdvo3NxmD/qKRYEm+wUqGDE9gLEH3v7G2mPj0LNiGYbXJaN0A73DFlGJsL2NtiPUU0/heF9sCVKrG2TMQY1FlQi+4HVYf23/ADG8i3haDl4AEA2yJYtkA6uQbm1+gAG21zbvXcY2VyyOJKaGIBQR+IA3Isd9xse3yreyA996ypVqVFDd8gUpSpIFKUoBSlKAUpSgI3ivFeSVGIa4ZvixJClFxQW6nOYsu1/WuP8A4rgvYLIelm+EdluW7nyAP6VNTJcEefkaio+CEC3NPt7etAaB4qg2BDBuYY7AK1iADckG1rG9x6EC9qmW06Edh9KrPEdOsUio5ka4BFrW2yLHcj4QoPmdxWzhvFJ8AsencsQzXa5G1goBICkk3HxD4Se1Abddrkh5uTD7oXby7qGX9bgfPavHJ9S0krSN3JJ+pNz/AD7VdfH+h1UkSzzJGoVsCFFmxsmBO5uC5mNidgVFrlr0eNLCvX9MwxjByXn/AEUanK5NL2Mr1qwtf3sfrWysWavVZmLr4K1o5fLPcG/0PnVuVDXkGm1ZQggkEdiKs2h8ZyqLMgf3Bt+1fP630ucsjyY+b8HqafWxUVGfFF8Cmvt6qa+OFPeNv2/3rXN42FumNifewrB/T9R1sZp/msX6jq8dzgafHzLL+xvXnDDp+tSfGeKvObubW7KKjQPSvodBppYMW2XfZ5epyrJO0ZxVYfBpyllgyx50Tpe197X7XF9sqqsWrsBkLXv2Jbtf1A8lY/Su3h3FBFPG6k5BgcbEE+WJ22uCR9at1G3Jicb7X7FeO4yTPT24fqVKrDIoW9sQAoXpku1sTldjGcRbZDv1E1ubR8SC7hGa6t0qpFshzF3Yf4T6E33Fd3DOPwKozDI5nbTkMOzhcySQbBANi3bLbvU3FxKFrBZoyWvYB1ucbhrC+9rNf5GvmIw9zfKf6SrpxXiKbvpw2zDFVYbrcrvY/EBYehIvYb12aPxFM0ixmEhmGQBP4cFcGxsezWO2xBFWOOdGAKsrA9iCCD62t3rMetWFZp0kjMt2Fj6VvpSgFKUoBSlKAUpSgFKUoBVPXj3EZdTqk02n00kWnlEN5JpInL8qORu0brtnbyq4V5/4c8JxznVzzDURSyazUEFNRPp7xq+EbYo4G4W4NtwRQE2nG50UNqYUibcFFk5ig3NrSFVvcWPbzt5V2f1nKbWiNUbjMCvxBo5Pss0cGkhECa6RirAlxNKGYMGkusYZyCe3a5vp4bqA2n0mkvLPczzrFpdS0Mf2RZCkSvqJOXIUTNAoW2WI8rUBauOaqTUQTQ8vup+jDqX9wK8s5dW3Q8S1KaLULE7RueKR6SAyOdSUQyQK6mRjlIoJmG5uBcX2BqtPpWjd42cyMrMpYgLezEdl2Fer6bPuP5M+ddM4ZRatWNdEo3rJY69dIzWcbJWONdrRVgY6naLOWx9a+EH1NdPLr6IqbRZyhDX1a6xHWDxVDiTZjHplP4Rt7exH8Gb9TU54V4DzdQJBHlyiJDubEg9II897n6Go3RpXoXgPVxxRSEi5L9RFulQt1Dendjv61i1s9mN+5ZiVyOzU8FyLMIWDOHBZXYEZtI7EejFpCbj8q/lFaI+CSKrCzKG27JcHKVriygDeVj28hUzxHxVFHp5Z1Bk5cbyhQfiCKWsGFxvauB/GavGjRAAsk+SupZ454ouaI2QMMtg52YZAKQbEGvANhq1Pg5ywUOAhDXl35qMw1G8JNypDTLvc3Ci/bq6o/CdgLuu3ZVRkUf8AOuFGZsCZIyR/2z67fdT4qOdkgYwmaLTHUZqMZJlQowj3JUGWJb/mbtYXquz8b4h9giMkiRudMZ+YgYuJNI0TTI/UAxkHMNgABiykMDegLAPD+qyYnUuQWY25rrdcJgg6QCuLNF5m4T5CpngWjeKNhIbuZJHJyLXDOzLa/YWI6ewN7VXNNxmVdfg+o5itKY1ijeEgIYg6s8RjEota5cOw6vTZbrQClKUApSlAKUpQClKUAr5avtKAjtbwLTTACWFJADcB1D2PqMhtXPr/AAvpJipkhVimyndSAbXAKkGxsNu2wqYZgO9fMx60BCQeEdGgURxYKs66pUV2CCZQVBCXsBvfEC197Xry7xCbaqf/AOV/8xr1n+vYiLqb9RU+ViK8h8UOPtc5HYyMR8juP416Xpvzv7FGo6RHMd63Ia5Mq2I1e6jGdF6xNqwvX29dA+41kBWGVZg1APtcPGTaMte2LI5PsrqW/a9d2VYMAdj+9czjaaCdOyPl1iNYJIGGRDFHNhdTbIx3byNhtc1bPDfDXk03SrCSWHTF2dbBpdNqXaeNuZdRmnLtcYkjzF6iI2sLDavW+C8CjEENwcuWpO/mQCf3rxvUYtJNvs14H4Obw7wlVhnSVcRM7MFZo2YK8aqxYRARoSwY4pcb3JuTWuDwfHfSSNJ99AipIyABZisLQkup8+tyD3GRFSWp4ADujEfP0rNOBAD42ryjQV/VeDZMo44nAhB0zu7TMHMmmMYEjRKmLuViRb5KNgSrYirZFwyFVCiJbAuQCL2MhYyWv+bJr/OuEcGcA/esfqamI1sAPQUBhBp0QBURVCgKAoAAUdlAHYe1baUoBSlKAUpSgFKUoBSlKAVGcS1BjljYk47g23+VSdfCKAqeuE8rsFD4H6e4NdnCeHTLLm5Nt/P18rVYaUBBSeHFbfIg5FtvMHyNeZePdIItWyC9sEPzJHf9rfQ17VXk39LcBXUxvfZ4rfVWN/8AMK3enus34Ks3ylHLVtSSuQNW1Gr6FGKjpyr7lWrKvuX82qSDbl70D+9aw3tQNQUbOZQPWp615VDJoleGR8yWOMbZuqf+TBf9a9Lm1k6zFQccWCqo7FbeQrz3wPpTLrIAPJw5+Sdf+lvrXuHLF72F/W1eH6nK5pfQ16dcMpS8QmLNZm6lb1JDA7fKrdw6MrGoJJNgST3vW8Rj0H6VlXmF4pSlAKUpQClKUApSlAKUpQClKUApSlAKUpQCvMP6ZUS+nNjmQ4v5YDE/rc0pWvQ/34/94K8vys8zHzrNT7mvtK+lRiMw3uf1r7cfyaUoQNvavoPsP1pShILfzesTSlQwejf0Q6C7TTEfCBGvzY5N+wT9a9NFfaV81rW3mlZtxKooUpSspYKUpQClKUApSlAKUpQH/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ＭＳ Ｐゴシック" pitchFamily="1" charset="-128"/>
            </a:endParaRPr>
          </a:p>
        </p:txBody>
      </p:sp>
    </p:spTree>
    <p:extLst>
      <p:ext uri="{BB962C8B-B14F-4D97-AF65-F5344CB8AC3E}">
        <p14:creationId xmlns:p14="http://schemas.microsoft.com/office/powerpoint/2010/main" val="3872286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599239" y="593094"/>
            <a:ext cx="6262557" cy="698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b="1" dirty="0" smtClean="0"/>
              <a:t>Stress and Vascular Risk </a:t>
            </a:r>
            <a:endParaRPr lang="en-US" altLang="en-US" b="1" dirty="0" smtClean="0"/>
          </a:p>
        </p:txBody>
      </p:sp>
      <p:graphicFrame>
        <p:nvGraphicFramePr>
          <p:cNvPr id="52227" name="Content Placeholder 5"/>
          <p:cNvGraphicFramePr>
            <a:graphicFrameLocks noGrp="1" noChangeAspect="1"/>
          </p:cNvGraphicFramePr>
          <p:nvPr>
            <p:ph idx="1"/>
            <p:extLst>
              <p:ext uri="{D42A27DB-BD31-4B8C-83A1-F6EECF244321}">
                <p14:modId xmlns:p14="http://schemas.microsoft.com/office/powerpoint/2010/main" val="4197388697"/>
              </p:ext>
            </p:extLst>
          </p:nvPr>
        </p:nvGraphicFramePr>
        <p:xfrm>
          <a:off x="598312" y="1382211"/>
          <a:ext cx="8139289" cy="5019228"/>
        </p:xfrm>
        <a:graphic>
          <a:graphicData uri="http://schemas.openxmlformats.org/presentationml/2006/ole">
            <mc:AlternateContent xmlns:mc="http://schemas.openxmlformats.org/markup-compatibility/2006">
              <mc:Choice xmlns:v="urn:schemas-microsoft-com:vml" Requires="v">
                <p:oleObj spid="_x0000_s1097" name="Visio" r:id="rId4" imgW="10488311" imgH="5406176" progId="Visio.Drawing.11">
                  <p:embed/>
                </p:oleObj>
              </mc:Choice>
              <mc:Fallback>
                <p:oleObj name="Visio" r:id="rId4" imgW="10488311" imgH="5406176" progId="Visio.Drawing.11">
                  <p:embed/>
                  <p:pic>
                    <p:nvPicPr>
                      <p:cNvPr id="0" name="Picture 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312" y="1382211"/>
                        <a:ext cx="8139289" cy="5019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5024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bwMode="auto">
          <a:xfrm>
            <a:off x="467544" y="1844824"/>
            <a:ext cx="7511752" cy="4023359"/>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CA" sz="2800" dirty="0" smtClean="0"/>
              <a:t>Stress can lead to unhealthy coping habits:</a:t>
            </a:r>
          </a:p>
          <a:p>
            <a:pPr eaLnBrk="1" hangingPunct="1"/>
            <a:r>
              <a:rPr lang="en-CA" sz="2800" dirty="0" smtClean="0"/>
              <a:t>Smoking/drugs</a:t>
            </a:r>
          </a:p>
          <a:p>
            <a:pPr eaLnBrk="1" hangingPunct="1"/>
            <a:r>
              <a:rPr lang="en-CA" sz="2800" dirty="0" smtClean="0"/>
              <a:t>Too much alcohol</a:t>
            </a:r>
          </a:p>
          <a:p>
            <a:pPr eaLnBrk="1" hangingPunct="1"/>
            <a:r>
              <a:rPr lang="en-CA" sz="2800" dirty="0" smtClean="0"/>
              <a:t>Over eating, choosing less healthy foods</a:t>
            </a:r>
          </a:p>
          <a:p>
            <a:pPr eaLnBrk="1" hangingPunct="1"/>
            <a:r>
              <a:rPr lang="en-CA" sz="2800" dirty="0" smtClean="0"/>
              <a:t>Not continuing physical activity</a:t>
            </a:r>
          </a:p>
        </p:txBody>
      </p:sp>
      <p:sp>
        <p:nvSpPr>
          <p:cNvPr id="5" name="Title 4"/>
          <p:cNvSpPr>
            <a:spLocks noGrp="1"/>
          </p:cNvSpPr>
          <p:nvPr>
            <p:ph type="title"/>
          </p:nvPr>
        </p:nvSpPr>
        <p:spPr>
          <a:xfrm>
            <a:off x="512762" y="764704"/>
            <a:ext cx="8631238" cy="1143000"/>
          </a:xfrm>
        </p:spPr>
        <p:txBody>
          <a:bodyPr/>
          <a:lstStyle/>
          <a:p>
            <a:r>
              <a:rPr lang="en-CA" dirty="0" smtClean="0"/>
              <a:t>Symptoms of Stress</a:t>
            </a:r>
            <a:endParaRPr lang="en-US" dirty="0"/>
          </a:p>
        </p:txBody>
      </p:sp>
    </p:spTree>
    <p:extLst>
      <p:ext uri="{BB962C8B-B14F-4D97-AF65-F5344CB8AC3E}">
        <p14:creationId xmlns:p14="http://schemas.microsoft.com/office/powerpoint/2010/main" val="4124620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12762" y="764704"/>
            <a:ext cx="8631238" cy="1143000"/>
          </a:xfrm>
        </p:spPr>
        <p:txBody>
          <a:bodyPr/>
          <a:lstStyle/>
          <a:p>
            <a:r>
              <a:rPr lang="en-CA" dirty="0" smtClean="0"/>
              <a:t>Symptoms of Stress</a:t>
            </a:r>
            <a:endParaRPr lang="en-US" dirty="0"/>
          </a:p>
        </p:txBody>
      </p:sp>
      <p:sp>
        <p:nvSpPr>
          <p:cNvPr id="6" name="Content Placeholder 5"/>
          <p:cNvSpPr>
            <a:spLocks noGrp="1"/>
          </p:cNvSpPr>
          <p:nvPr>
            <p:ph idx="1"/>
          </p:nvPr>
        </p:nvSpPr>
        <p:spPr/>
        <p:txBody>
          <a:bodyPr/>
          <a:lstStyle/>
          <a:p>
            <a:r>
              <a:rPr lang="en-CA" sz="2800" dirty="0" smtClean="0"/>
              <a:t>Headache</a:t>
            </a:r>
          </a:p>
          <a:p>
            <a:r>
              <a:rPr lang="en-CA" sz="2800" dirty="0" smtClean="0"/>
              <a:t>Fatigue</a:t>
            </a:r>
          </a:p>
          <a:p>
            <a:r>
              <a:rPr lang="en-CA" sz="2800" dirty="0" smtClean="0"/>
              <a:t>Stomach complaints</a:t>
            </a:r>
          </a:p>
          <a:p>
            <a:r>
              <a:rPr lang="en-CA" sz="2800" dirty="0" smtClean="0"/>
              <a:t>Symptoms that mimic illness</a:t>
            </a:r>
          </a:p>
          <a:p>
            <a:r>
              <a:rPr lang="en-CA" sz="2800" dirty="0" smtClean="0"/>
              <a:t>Anxiety</a:t>
            </a:r>
          </a:p>
          <a:p>
            <a:r>
              <a:rPr lang="en-CA" sz="2800" dirty="0" smtClean="0"/>
              <a:t>Depression</a:t>
            </a:r>
          </a:p>
          <a:p>
            <a:pPr>
              <a:buNone/>
            </a:pPr>
            <a:endParaRPr lang="en-CA" dirty="0" smtClean="0"/>
          </a:p>
          <a:p>
            <a:pPr algn="ctr">
              <a:buNone/>
            </a:pPr>
            <a:r>
              <a:rPr lang="en-CA" sz="2800" b="1" dirty="0" smtClean="0"/>
              <a:t>What are some ways to deal with stress?</a:t>
            </a:r>
          </a:p>
        </p:txBody>
      </p:sp>
    </p:spTree>
    <p:extLst>
      <p:ext uri="{BB962C8B-B14F-4D97-AF65-F5344CB8AC3E}">
        <p14:creationId xmlns:p14="http://schemas.microsoft.com/office/powerpoint/2010/main" val="32940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67544" y="980728"/>
            <a:ext cx="8229600" cy="86409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dirty="0" smtClean="0"/>
              <a:t>Stress Management</a:t>
            </a:r>
          </a:p>
        </p:txBody>
      </p:sp>
      <p:sp>
        <p:nvSpPr>
          <p:cNvPr id="58371" name="Rectangle 3"/>
          <p:cNvSpPr>
            <a:spLocks noGrp="1" noChangeArrowheads="1"/>
          </p:cNvSpPr>
          <p:nvPr>
            <p:ph type="body" idx="1"/>
          </p:nvPr>
        </p:nvSpPr>
        <p:spPr bwMode="auto">
          <a:xfrm>
            <a:off x="426720" y="2042477"/>
            <a:ext cx="8229600" cy="3687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dirty="0" smtClean="0"/>
              <a:t>Change how we react/perceive things</a:t>
            </a:r>
          </a:p>
          <a:p>
            <a:pPr eaLnBrk="1" hangingPunct="1"/>
            <a:r>
              <a:rPr lang="en-CA" sz="2800" dirty="0" smtClean="0"/>
              <a:t>Breathing exercises</a:t>
            </a:r>
          </a:p>
          <a:p>
            <a:pPr eaLnBrk="1" hangingPunct="1"/>
            <a:r>
              <a:rPr lang="en-CA" sz="2800" dirty="0" smtClean="0"/>
              <a:t>Progressive Relaxation </a:t>
            </a:r>
          </a:p>
          <a:p>
            <a:pPr eaLnBrk="1" hangingPunct="1"/>
            <a:r>
              <a:rPr lang="en-CA" sz="2800" dirty="0" smtClean="0"/>
              <a:t>Meditation</a:t>
            </a:r>
          </a:p>
          <a:p>
            <a:pPr eaLnBrk="1" hangingPunct="1"/>
            <a:r>
              <a:rPr lang="en-CA" sz="2800" dirty="0" smtClean="0"/>
              <a:t>Make time for </a:t>
            </a:r>
            <a:r>
              <a:rPr lang="en-CA" sz="2800" u="sng" dirty="0" smtClean="0"/>
              <a:t>laughter</a:t>
            </a:r>
          </a:p>
          <a:p>
            <a:pPr eaLnBrk="1" hangingPunct="1"/>
            <a:r>
              <a:rPr lang="en-CA" sz="2800" dirty="0" smtClean="0"/>
              <a:t>Daily physical activity</a:t>
            </a:r>
          </a:p>
          <a:p>
            <a:pPr eaLnBrk="1" hangingPunct="1"/>
            <a:r>
              <a:rPr lang="en-CA" sz="2800" dirty="0" smtClean="0"/>
              <a:t>Coping by learning- books, films, courses</a:t>
            </a:r>
          </a:p>
          <a:p>
            <a:pPr eaLnBrk="1" hangingPunct="1"/>
            <a:r>
              <a:rPr lang="en-CA" sz="2800" dirty="0" smtClean="0"/>
              <a:t>Counselling and support</a:t>
            </a:r>
            <a:endParaRPr lang="en-US" sz="2800" dirty="0" smtClean="0"/>
          </a:p>
          <a:p>
            <a:pPr eaLnBrk="1" hangingPunct="1"/>
            <a:endParaRPr lang="en-CA" dirty="0" smtClean="0">
              <a:latin typeface="Arial" pitchFamily="34" charset="0"/>
            </a:endParaRPr>
          </a:p>
        </p:txBody>
      </p:sp>
    </p:spTree>
    <p:extLst>
      <p:ext uri="{BB962C8B-B14F-4D97-AF65-F5344CB8AC3E}">
        <p14:creationId xmlns:p14="http://schemas.microsoft.com/office/powerpoint/2010/main" val="2595034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764704"/>
            <a:ext cx="8631238" cy="1143000"/>
          </a:xfrm>
        </p:spPr>
        <p:txBody>
          <a:bodyPr/>
          <a:lstStyle/>
          <a:p>
            <a:r>
              <a:rPr lang="en-CA" dirty="0" smtClean="0"/>
              <a:t>Sleep</a:t>
            </a:r>
            <a:endParaRPr lang="en-US" dirty="0"/>
          </a:p>
        </p:txBody>
      </p:sp>
      <p:sp>
        <p:nvSpPr>
          <p:cNvPr id="5" name="Content Placeholder 4"/>
          <p:cNvSpPr>
            <a:spLocks noGrp="1"/>
          </p:cNvSpPr>
          <p:nvPr>
            <p:ph idx="1"/>
          </p:nvPr>
        </p:nvSpPr>
        <p:spPr>
          <a:xfrm>
            <a:off x="531816" y="2057403"/>
            <a:ext cx="8612184" cy="4106914"/>
          </a:xfrm>
        </p:spPr>
        <p:txBody>
          <a:bodyPr/>
          <a:lstStyle/>
          <a:p>
            <a:r>
              <a:rPr lang="en-CA" dirty="0" smtClean="0"/>
              <a:t>Most adults need 7-8 hours of uninterrupted sleep each night</a:t>
            </a:r>
          </a:p>
          <a:p>
            <a:r>
              <a:rPr lang="en-CA" dirty="0" smtClean="0"/>
              <a:t>Chronic sleep deprivation can lead to fatigue, anxiety, depression and weight gain</a:t>
            </a:r>
          </a:p>
          <a:p>
            <a:r>
              <a:rPr lang="en-CA" dirty="0" smtClean="0"/>
              <a:t>It also disrupts the normal restoration and regeneration process and affects hormones</a:t>
            </a:r>
          </a:p>
          <a:p>
            <a:r>
              <a:rPr lang="en-CA" dirty="0" smtClean="0"/>
              <a:t>Long term sleep loss can lead to vascular problems</a:t>
            </a:r>
          </a:p>
          <a:p>
            <a:endParaRPr lang="en-CA" dirty="0" smtClean="0"/>
          </a:p>
          <a:p>
            <a:pPr algn="ctr">
              <a:buNone/>
            </a:pPr>
            <a:r>
              <a:rPr lang="en-CA" b="1" dirty="0" smtClean="0"/>
              <a:t>Don’t underestimate the importance of a good night’s sleep!</a:t>
            </a:r>
            <a:endParaRPr lang="en-US" b="1" dirty="0"/>
          </a:p>
        </p:txBody>
      </p:sp>
      <p:pic>
        <p:nvPicPr>
          <p:cNvPr id="4098" name="Picture 2" descr="C:\Documents and Settings\erathgeber\Local Settings\Temporary Internet Files\Content.IE5\9P3KMSBE\MC900229885[1].wmf"/>
          <p:cNvPicPr>
            <a:picLocks noChangeAspect="1" noChangeArrowheads="1"/>
          </p:cNvPicPr>
          <p:nvPr/>
        </p:nvPicPr>
        <p:blipFill>
          <a:blip r:embed="rId3" cstate="print"/>
          <a:srcRect/>
          <a:stretch>
            <a:fillRect/>
          </a:stretch>
        </p:blipFill>
        <p:spPr bwMode="auto">
          <a:xfrm>
            <a:off x="6736447" y="245611"/>
            <a:ext cx="1819656" cy="1416406"/>
          </a:xfrm>
          <a:prstGeom prst="rect">
            <a:avLst/>
          </a:prstGeom>
          <a:noFill/>
        </p:spPr>
      </p:pic>
    </p:spTree>
    <p:extLst>
      <p:ext uri="{BB962C8B-B14F-4D97-AF65-F5344CB8AC3E}">
        <p14:creationId xmlns:p14="http://schemas.microsoft.com/office/powerpoint/2010/main" val="2760402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Addressing Vascular Risk </a:t>
            </a:r>
            <a:endParaRPr lang="en-CA" dirty="0"/>
          </a:p>
        </p:txBody>
      </p:sp>
      <p:sp>
        <p:nvSpPr>
          <p:cNvPr id="5" name="Content Placeholder 2"/>
          <p:cNvSpPr>
            <a:spLocks noGrp="1"/>
          </p:cNvSpPr>
          <p:nvPr>
            <p:ph idx="1"/>
          </p:nvPr>
        </p:nvSpPr>
        <p:spPr>
          <a:xfrm>
            <a:off x="780584" y="1785318"/>
            <a:ext cx="8255912" cy="4019946"/>
          </a:xfrm>
        </p:spPr>
        <p:txBody>
          <a:bodyPr/>
          <a:lstStyle/>
          <a:p>
            <a:pPr>
              <a:buNone/>
            </a:pPr>
            <a:r>
              <a:rPr lang="en-CA" dirty="0" smtClean="0"/>
              <a:t>Key Messages:</a:t>
            </a:r>
          </a:p>
          <a:p>
            <a:r>
              <a:rPr lang="en-CA" dirty="0">
                <a:solidFill>
                  <a:srgbClr val="000000"/>
                </a:solidFill>
              </a:rPr>
              <a:t>Assess tobacco use of every individual:</a:t>
            </a:r>
          </a:p>
          <a:p>
            <a:pPr lvl="1"/>
            <a:r>
              <a:rPr lang="en-CA" dirty="0">
                <a:solidFill>
                  <a:srgbClr val="000000"/>
                </a:solidFill>
              </a:rPr>
              <a:t>Consider tobacco </a:t>
            </a:r>
            <a:r>
              <a:rPr lang="en-CA" dirty="0" smtClean="0">
                <a:solidFill>
                  <a:srgbClr val="000000"/>
                </a:solidFill>
              </a:rPr>
              <a:t>use </a:t>
            </a:r>
            <a:r>
              <a:rPr lang="en-CA" dirty="0">
                <a:solidFill>
                  <a:srgbClr val="000000"/>
                </a:solidFill>
              </a:rPr>
              <a:t>a </a:t>
            </a:r>
            <a:r>
              <a:rPr lang="en-CA" u="sng" dirty="0">
                <a:solidFill>
                  <a:srgbClr val="000000"/>
                </a:solidFill>
              </a:rPr>
              <a:t>vital sign </a:t>
            </a:r>
            <a:r>
              <a:rPr lang="en-CA" dirty="0">
                <a:solidFill>
                  <a:srgbClr val="000000"/>
                </a:solidFill>
              </a:rPr>
              <a:t>in every patient visit.</a:t>
            </a:r>
          </a:p>
          <a:p>
            <a:pPr lvl="0"/>
            <a:r>
              <a:rPr lang="en-CA" dirty="0">
                <a:solidFill>
                  <a:srgbClr val="000000"/>
                </a:solidFill>
              </a:rPr>
              <a:t>Support tobacco users in quitting efforts </a:t>
            </a:r>
          </a:p>
          <a:p>
            <a:pPr lvl="1"/>
            <a:r>
              <a:rPr lang="en-CA" dirty="0" smtClean="0">
                <a:solidFill>
                  <a:srgbClr val="000000"/>
                </a:solidFill>
              </a:rPr>
              <a:t>link </a:t>
            </a:r>
            <a:r>
              <a:rPr lang="en-CA" dirty="0">
                <a:solidFill>
                  <a:srgbClr val="000000"/>
                </a:solidFill>
              </a:rPr>
              <a:t>to available </a:t>
            </a:r>
            <a:r>
              <a:rPr lang="en-CA" dirty="0" smtClean="0">
                <a:solidFill>
                  <a:srgbClr val="000000"/>
                </a:solidFill>
              </a:rPr>
              <a:t>resources</a:t>
            </a:r>
          </a:p>
          <a:p>
            <a:pPr lvl="0"/>
            <a:r>
              <a:rPr lang="en-CA" dirty="0" smtClean="0">
                <a:solidFill>
                  <a:srgbClr val="000000"/>
                </a:solidFill>
              </a:rPr>
              <a:t>Support healthy eating and physical activity to promote health</a:t>
            </a:r>
          </a:p>
          <a:p>
            <a:pPr lvl="1"/>
            <a:r>
              <a:rPr lang="en-CA" dirty="0" smtClean="0">
                <a:solidFill>
                  <a:srgbClr val="000000"/>
                </a:solidFill>
              </a:rPr>
              <a:t>Increase vegetable and fruit intake</a:t>
            </a:r>
          </a:p>
          <a:p>
            <a:pPr lvl="1"/>
            <a:r>
              <a:rPr lang="en-CA" dirty="0" smtClean="0">
                <a:solidFill>
                  <a:srgbClr val="000000"/>
                </a:solidFill>
              </a:rPr>
              <a:t>Promote 150 minutes of aerobic activity per week</a:t>
            </a:r>
            <a:endParaRPr lang="en-CA" dirty="0">
              <a:solidFill>
                <a:srgbClr val="000000"/>
              </a:solidFill>
            </a:endParaRPr>
          </a:p>
          <a:p>
            <a:pPr marL="0" indent="0">
              <a:buNone/>
            </a:pPr>
            <a:endParaRPr lang="en-CA" dirty="0" smtClean="0"/>
          </a:p>
          <a:p>
            <a:endParaRPr lang="en-CA" dirty="0" smtClean="0"/>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4192213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CA" dirty="0" smtClean="0"/>
              <a:t>Questions?</a:t>
            </a:r>
            <a:endParaRPr lang="en-US" dirty="0" smtClean="0"/>
          </a:p>
        </p:txBody>
      </p:sp>
      <p:pic>
        <p:nvPicPr>
          <p:cNvPr id="30724" name="Picture 4" descr="C:\Documents and Settings\erathgeber\Local Settings\Temporary Internet Files\Content.IE5\1HM5RZGX\MC900441902[1].wmf"/>
          <p:cNvPicPr>
            <a:picLocks noGrp="1" noChangeAspect="1" noChangeArrowheads="1"/>
          </p:cNvPicPr>
          <p:nvPr>
            <p:ph idx="1"/>
          </p:nvPr>
        </p:nvPicPr>
        <p:blipFill>
          <a:blip r:embed="rId2" cstate="print"/>
          <a:srcRect/>
          <a:stretch>
            <a:fillRect/>
          </a:stretch>
        </p:blipFill>
        <p:spPr bwMode="auto">
          <a:xfrm>
            <a:off x="2793996" y="1918028"/>
            <a:ext cx="3301999" cy="3901735"/>
          </a:xfrm>
          <a:prstGeom prst="rect">
            <a:avLst/>
          </a:prstGeom>
          <a:noFill/>
        </p:spPr>
      </p:pic>
    </p:spTree>
    <p:extLst>
      <p:ext uri="{BB962C8B-B14F-4D97-AF65-F5344CB8AC3E}">
        <p14:creationId xmlns:p14="http://schemas.microsoft.com/office/powerpoint/2010/main" val="1829901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 Special Thanks to:</a:t>
            </a:r>
            <a:endParaRPr lang="en-US" dirty="0"/>
          </a:p>
        </p:txBody>
      </p:sp>
      <p:sp>
        <p:nvSpPr>
          <p:cNvPr id="3" name="Content Placeholder 2"/>
          <p:cNvSpPr>
            <a:spLocks noGrp="1"/>
          </p:cNvSpPr>
          <p:nvPr>
            <p:ph idx="1"/>
          </p:nvPr>
        </p:nvSpPr>
        <p:spPr>
          <a:xfrm>
            <a:off x="497947" y="1891862"/>
            <a:ext cx="8118475" cy="3993532"/>
          </a:xfrm>
        </p:spPr>
        <p:txBody>
          <a:bodyPr/>
          <a:lstStyle/>
          <a:p>
            <a:pPr algn="ctr">
              <a:spcBef>
                <a:spcPts val="200"/>
              </a:spcBef>
              <a:spcAft>
                <a:spcPts val="200"/>
              </a:spcAft>
              <a:buNone/>
            </a:pPr>
            <a:r>
              <a:rPr lang="en-CA" b="1" dirty="0" smtClean="0"/>
              <a:t>The Calgary &amp; Lethbridge Vascular Risk Reduction</a:t>
            </a:r>
          </a:p>
          <a:p>
            <a:pPr algn="ctr">
              <a:spcBef>
                <a:spcPts val="200"/>
              </a:spcBef>
              <a:spcAft>
                <a:spcPts val="200"/>
              </a:spcAft>
              <a:buNone/>
            </a:pPr>
            <a:r>
              <a:rPr lang="en-CA" b="1" dirty="0" smtClean="0"/>
              <a:t>Programs and the CvHS SCN - VRR RxEACH Project,</a:t>
            </a:r>
            <a:endParaRPr lang="en-US" b="1" dirty="0" smtClean="0"/>
          </a:p>
          <a:p>
            <a:pPr algn="ctr">
              <a:spcBef>
                <a:spcPts val="200"/>
              </a:spcBef>
              <a:spcAft>
                <a:spcPts val="200"/>
              </a:spcAft>
              <a:buNone/>
            </a:pPr>
            <a:r>
              <a:rPr lang="en-CA" b="1" dirty="0" smtClean="0"/>
              <a:t>for their support and collaboration.</a:t>
            </a:r>
          </a:p>
        </p:txBody>
      </p:sp>
      <p:pic>
        <p:nvPicPr>
          <p:cNvPr id="61442" name="Picture 2" descr="http://xoombi.com/wp-content/uploads/2013/04/Thank-you-post-it.jpg"/>
          <p:cNvPicPr>
            <a:picLocks noChangeAspect="1" noChangeArrowheads="1"/>
          </p:cNvPicPr>
          <p:nvPr/>
        </p:nvPicPr>
        <p:blipFill>
          <a:blip r:embed="rId2" cstate="print"/>
          <a:srcRect/>
          <a:stretch>
            <a:fillRect/>
          </a:stretch>
        </p:blipFill>
        <p:spPr bwMode="auto">
          <a:xfrm>
            <a:off x="2303533" y="3347885"/>
            <a:ext cx="4536934" cy="2834776"/>
          </a:xfrm>
          <a:prstGeom prst="rect">
            <a:avLst/>
          </a:prstGeom>
          <a:noFill/>
        </p:spPr>
      </p:pic>
    </p:spTree>
    <p:extLst>
      <p:ext uri="{BB962C8B-B14F-4D97-AF65-F5344CB8AC3E}">
        <p14:creationId xmlns:p14="http://schemas.microsoft.com/office/powerpoint/2010/main" val="3190637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CA" dirty="0" smtClean="0"/>
              <a:t>References:</a:t>
            </a:r>
            <a:endParaRPr lang="en-US" dirty="0" smtClean="0"/>
          </a:p>
        </p:txBody>
      </p:sp>
      <p:sp>
        <p:nvSpPr>
          <p:cNvPr id="31747" name="Content Placeholder 2"/>
          <p:cNvSpPr>
            <a:spLocks noGrp="1"/>
          </p:cNvSpPr>
          <p:nvPr>
            <p:ph idx="1"/>
          </p:nvPr>
        </p:nvSpPr>
        <p:spPr>
          <a:xfrm>
            <a:off x="531816" y="1628800"/>
            <a:ext cx="8118475" cy="4968552"/>
          </a:xfrm>
        </p:spPr>
        <p:txBody>
          <a:bodyPr/>
          <a:lstStyle/>
          <a:p>
            <a:pPr lvl="0">
              <a:spcBef>
                <a:spcPts val="300"/>
              </a:spcBef>
              <a:spcAft>
                <a:spcPts val="300"/>
              </a:spcAft>
              <a:buNone/>
            </a:pPr>
            <a:endParaRPr lang="en-US" dirty="0" smtClean="0">
              <a:solidFill>
                <a:srgbClr val="000000"/>
              </a:solidFill>
            </a:endParaRPr>
          </a:p>
          <a:p>
            <a:pPr lvl="0">
              <a:spcBef>
                <a:spcPts val="300"/>
              </a:spcBef>
              <a:spcAft>
                <a:spcPts val="300"/>
              </a:spcAft>
              <a:buNone/>
            </a:pPr>
            <a:r>
              <a:rPr lang="en-US" dirty="0" smtClean="0">
                <a:solidFill>
                  <a:srgbClr val="000000"/>
                </a:solidFill>
              </a:rPr>
              <a:t>AHS </a:t>
            </a:r>
            <a:r>
              <a:rPr lang="en-US" dirty="0">
                <a:solidFill>
                  <a:srgbClr val="000000"/>
                </a:solidFill>
              </a:rPr>
              <a:t>Smoking Cessation Guidelines:</a:t>
            </a:r>
          </a:p>
          <a:p>
            <a:pPr lvl="0">
              <a:spcBef>
                <a:spcPts val="300"/>
              </a:spcBef>
              <a:spcAft>
                <a:spcPts val="300"/>
              </a:spcAft>
              <a:buNone/>
            </a:pPr>
            <a:r>
              <a:rPr lang="en-US" dirty="0">
                <a:solidFill>
                  <a:srgbClr val="000000"/>
                </a:solidFill>
              </a:rPr>
              <a:t>	</a:t>
            </a:r>
            <a:r>
              <a:rPr lang="en-US" dirty="0">
                <a:solidFill>
                  <a:srgbClr val="000000"/>
                </a:solidFill>
                <a:hlinkClick r:id="rId3"/>
              </a:rPr>
              <a:t>http://www.tobaccofreefutures.ca</a:t>
            </a:r>
            <a:endParaRPr lang="en-US" dirty="0">
              <a:solidFill>
                <a:srgbClr val="000000"/>
              </a:solidFill>
            </a:endParaRPr>
          </a:p>
          <a:p>
            <a:pPr>
              <a:spcBef>
                <a:spcPts val="300"/>
              </a:spcBef>
              <a:spcAft>
                <a:spcPts val="300"/>
              </a:spcAft>
              <a:buFontTx/>
              <a:buNone/>
            </a:pPr>
            <a:r>
              <a:rPr lang="en-CA" dirty="0" smtClean="0"/>
              <a:t>Canadian </a:t>
            </a:r>
            <a:r>
              <a:rPr lang="en-CA" dirty="0"/>
              <a:t>Cardiovascular Society:</a:t>
            </a:r>
          </a:p>
          <a:p>
            <a:pPr>
              <a:spcBef>
                <a:spcPts val="300"/>
              </a:spcBef>
              <a:spcAft>
                <a:spcPts val="300"/>
              </a:spcAft>
              <a:buFontTx/>
              <a:buNone/>
            </a:pPr>
            <a:r>
              <a:rPr lang="en-CA" dirty="0"/>
              <a:t>	</a:t>
            </a:r>
            <a:r>
              <a:rPr lang="en-CA" u="sng" dirty="0">
                <a:solidFill>
                  <a:schemeClr val="accent1">
                    <a:lumMod val="50000"/>
                  </a:schemeClr>
                </a:solidFill>
                <a:hlinkClick r:id="rId4"/>
              </a:rPr>
              <a:t>http://www.ccs.ca/index.php/en/</a:t>
            </a:r>
            <a:endParaRPr lang="en-CA" u="sng" dirty="0">
              <a:solidFill>
                <a:schemeClr val="accent1">
                  <a:lumMod val="50000"/>
                </a:schemeClr>
              </a:solidFill>
            </a:endParaRPr>
          </a:p>
          <a:p>
            <a:pPr lvl="0">
              <a:spcBef>
                <a:spcPts val="300"/>
              </a:spcBef>
              <a:spcAft>
                <a:spcPts val="300"/>
              </a:spcAft>
              <a:buNone/>
            </a:pPr>
            <a:r>
              <a:rPr lang="en-CA" dirty="0">
                <a:solidFill>
                  <a:srgbClr val="000000"/>
                </a:solidFill>
              </a:rPr>
              <a:t>Canadian Society for Exercise Physiology:</a:t>
            </a:r>
          </a:p>
          <a:p>
            <a:pPr lvl="0">
              <a:spcBef>
                <a:spcPts val="300"/>
              </a:spcBef>
              <a:spcAft>
                <a:spcPts val="300"/>
              </a:spcAft>
              <a:buNone/>
            </a:pPr>
            <a:r>
              <a:rPr lang="en-CA" dirty="0">
                <a:solidFill>
                  <a:srgbClr val="000000"/>
                </a:solidFill>
              </a:rPr>
              <a:t>	</a:t>
            </a:r>
            <a:r>
              <a:rPr lang="en-CA" u="sng" dirty="0">
                <a:solidFill>
                  <a:srgbClr val="BBE0E3">
                    <a:lumMod val="50000"/>
                  </a:srgbClr>
                </a:solidFill>
                <a:hlinkClick r:id="rId5"/>
              </a:rPr>
              <a:t>http://csep.ca</a:t>
            </a:r>
            <a:endParaRPr lang="en-CA" u="sng" dirty="0">
              <a:solidFill>
                <a:srgbClr val="BBE0E3">
                  <a:lumMod val="50000"/>
                </a:srgbClr>
              </a:solidFill>
            </a:endParaRPr>
          </a:p>
          <a:p>
            <a:pPr>
              <a:spcBef>
                <a:spcPts val="300"/>
              </a:spcBef>
              <a:spcAft>
                <a:spcPts val="300"/>
              </a:spcAft>
              <a:buFontTx/>
              <a:buNone/>
            </a:pPr>
            <a:r>
              <a:rPr lang="en-CA" dirty="0" smtClean="0"/>
              <a:t>C-CHANGE Clinical Resource Centre:</a:t>
            </a:r>
          </a:p>
          <a:p>
            <a:pPr>
              <a:spcBef>
                <a:spcPts val="300"/>
              </a:spcBef>
              <a:spcAft>
                <a:spcPts val="300"/>
              </a:spcAft>
              <a:buFontTx/>
              <a:buNone/>
            </a:pPr>
            <a:r>
              <a:rPr lang="en-CA" dirty="0" smtClean="0"/>
              <a:t>	</a:t>
            </a:r>
            <a:r>
              <a:rPr lang="en-CA" u="sng" dirty="0">
                <a:solidFill>
                  <a:schemeClr val="accent1">
                    <a:lumMod val="50000"/>
                  </a:schemeClr>
                </a:solidFill>
                <a:hlinkClick r:id="rId6"/>
              </a:rPr>
              <a:t>http://www.c-changecrc.ca</a:t>
            </a:r>
            <a:r>
              <a:rPr lang="en-CA" u="sng" dirty="0" smtClean="0">
                <a:solidFill>
                  <a:schemeClr val="accent1">
                    <a:lumMod val="50000"/>
                  </a:schemeClr>
                </a:solidFill>
                <a:hlinkClick r:id="rId6"/>
              </a:rPr>
              <a:t>/</a:t>
            </a:r>
            <a:endParaRPr lang="en-CA" u="sng" dirty="0" smtClean="0">
              <a:solidFill>
                <a:schemeClr val="accent1">
                  <a:lumMod val="50000"/>
                </a:schemeClr>
              </a:solidFill>
            </a:endParaRPr>
          </a:p>
        </p:txBody>
      </p:sp>
    </p:spTree>
    <p:extLst>
      <p:ext uri="{BB962C8B-B14F-4D97-AF65-F5344CB8AC3E}">
        <p14:creationId xmlns:p14="http://schemas.microsoft.com/office/powerpoint/2010/main" val="369836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  Impact of Vascular Disease</a:t>
            </a:r>
            <a:endParaRPr lang="en-CA" dirty="0"/>
          </a:p>
        </p:txBody>
      </p:sp>
      <p:sp>
        <p:nvSpPr>
          <p:cNvPr id="5" name="Content Placeholder 2"/>
          <p:cNvSpPr>
            <a:spLocks noGrp="1"/>
          </p:cNvSpPr>
          <p:nvPr>
            <p:ph idx="1"/>
          </p:nvPr>
        </p:nvSpPr>
        <p:spPr>
          <a:xfrm>
            <a:off x="584636" y="1792226"/>
            <a:ext cx="7971530" cy="4292886"/>
          </a:xfrm>
        </p:spPr>
        <p:txBody>
          <a:bodyPr/>
          <a:lstStyle/>
          <a:p>
            <a:pPr>
              <a:buNone/>
            </a:pPr>
            <a:r>
              <a:rPr lang="en-CA" dirty="0" smtClean="0"/>
              <a:t>Vascular Risk Round Up:</a:t>
            </a:r>
          </a:p>
          <a:p>
            <a:pPr>
              <a:buNone/>
            </a:pPr>
            <a:endParaRPr lang="en-CA" sz="2000" dirty="0" smtClean="0"/>
          </a:p>
          <a:p>
            <a:pPr marL="457065" indent="-457065">
              <a:spcBef>
                <a:spcPts val="800"/>
              </a:spcBef>
              <a:buFont typeface="Rockwell" pitchFamily="18" charset="0"/>
              <a:buAutoNum type="arabicPeriod"/>
            </a:pPr>
            <a:r>
              <a:rPr lang="en-US" sz="2000" dirty="0" smtClean="0">
                <a:latin typeface="Arial" pitchFamily="34" charset="0"/>
              </a:rPr>
              <a:t>Volunteer reads </a:t>
            </a:r>
            <a:r>
              <a:rPr lang="en-US" sz="2000" u="sng" dirty="0" smtClean="0">
                <a:latin typeface="Arial" pitchFamily="34" charset="0"/>
              </a:rPr>
              <a:t>Question </a:t>
            </a:r>
            <a:r>
              <a:rPr lang="en-US" sz="2000" dirty="0" smtClean="0">
                <a:latin typeface="Arial" pitchFamily="34" charset="0"/>
              </a:rPr>
              <a:t>card.</a:t>
            </a:r>
            <a:endParaRPr lang="en-US" sz="2000" i="1" dirty="0" smtClean="0">
              <a:latin typeface="Arial" pitchFamily="34" charset="0"/>
            </a:endParaRPr>
          </a:p>
          <a:p>
            <a:pPr marL="457065" indent="-457065">
              <a:spcBef>
                <a:spcPts val="800"/>
              </a:spcBef>
              <a:buFont typeface="Rockwell" pitchFamily="18" charset="0"/>
              <a:buAutoNum type="arabicPeriod"/>
            </a:pPr>
            <a:r>
              <a:rPr lang="en-US" sz="2000" dirty="0" smtClean="0">
                <a:latin typeface="Arial" pitchFamily="34" charset="0"/>
              </a:rPr>
              <a:t>The person with the correct </a:t>
            </a:r>
            <a:r>
              <a:rPr lang="en-US" sz="2000" u="sng" dirty="0" smtClean="0">
                <a:latin typeface="Arial" pitchFamily="34" charset="0"/>
              </a:rPr>
              <a:t>Answer</a:t>
            </a:r>
            <a:r>
              <a:rPr lang="en-US" sz="2000" dirty="0" smtClean="0">
                <a:latin typeface="Arial" pitchFamily="34" charset="0"/>
              </a:rPr>
              <a:t> card must wave it and read the answer aloud. </a:t>
            </a:r>
          </a:p>
          <a:p>
            <a:pPr marL="457065" indent="-457065">
              <a:spcBef>
                <a:spcPts val="800"/>
              </a:spcBef>
              <a:buFont typeface="Rockwell" pitchFamily="18" charset="0"/>
              <a:buAutoNum type="arabicPeriod"/>
            </a:pPr>
            <a:r>
              <a:rPr lang="en-US" sz="2000" dirty="0" smtClean="0">
                <a:latin typeface="Arial" pitchFamily="34" charset="0"/>
              </a:rPr>
              <a:t>If correct, it will be his/her turn to read out the question </a:t>
            </a:r>
            <a:br>
              <a:rPr lang="en-US" sz="2000" dirty="0" smtClean="0">
                <a:latin typeface="Arial" pitchFamily="34" charset="0"/>
              </a:rPr>
            </a:br>
            <a:r>
              <a:rPr lang="en-US" sz="2000" dirty="0" smtClean="0">
                <a:latin typeface="Arial" pitchFamily="34" charset="0"/>
              </a:rPr>
              <a:t>on the Question card.</a:t>
            </a:r>
          </a:p>
          <a:p>
            <a:pPr marL="457065" indent="-457065">
              <a:spcBef>
                <a:spcPts val="800"/>
              </a:spcBef>
              <a:buFont typeface="Rockwell" pitchFamily="18" charset="0"/>
              <a:buAutoNum type="arabicPeriod"/>
            </a:pPr>
            <a:r>
              <a:rPr lang="en-US" sz="2000" dirty="0" smtClean="0">
                <a:latin typeface="Arial" pitchFamily="34" charset="0"/>
              </a:rPr>
              <a:t>If not correct, everyone must agree on the correct answer, then ask the person with the correct Answer card to read out his/her question. </a:t>
            </a:r>
          </a:p>
          <a:p>
            <a:pPr marL="457065" indent="-457065">
              <a:spcBef>
                <a:spcPts val="800"/>
              </a:spcBef>
              <a:buFont typeface="Rockwell" pitchFamily="18" charset="0"/>
              <a:buAutoNum type="arabicPeriod"/>
            </a:pPr>
            <a:r>
              <a:rPr lang="en-US" sz="2000" dirty="0" smtClean="0">
                <a:latin typeface="Arial" pitchFamily="34" charset="0"/>
              </a:rPr>
              <a:t>Play continues until all questions have been read, along with their correct answers.</a:t>
            </a:r>
          </a:p>
          <a:p>
            <a:endParaRPr lang="en-CA" dirty="0" smtClean="0"/>
          </a:p>
          <a:p>
            <a:endParaRPr lang="en-CA" dirty="0" smtClean="0"/>
          </a:p>
          <a:p>
            <a:endParaRPr lang="en-CA" dirty="0"/>
          </a:p>
        </p:txBody>
      </p:sp>
    </p:spTree>
    <p:extLst>
      <p:ext uri="{BB962C8B-B14F-4D97-AF65-F5344CB8AC3E}">
        <p14:creationId xmlns:p14="http://schemas.microsoft.com/office/powerpoint/2010/main" val="124629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CA" dirty="0" smtClean="0"/>
              <a:t>References:</a:t>
            </a:r>
            <a:endParaRPr lang="en-US" dirty="0" smtClean="0"/>
          </a:p>
        </p:txBody>
      </p:sp>
      <p:sp>
        <p:nvSpPr>
          <p:cNvPr id="31747" name="Content Placeholder 2"/>
          <p:cNvSpPr>
            <a:spLocks noGrp="1"/>
          </p:cNvSpPr>
          <p:nvPr>
            <p:ph idx="1"/>
          </p:nvPr>
        </p:nvSpPr>
        <p:spPr>
          <a:xfrm>
            <a:off x="531816" y="1797269"/>
            <a:ext cx="8118475" cy="4414345"/>
          </a:xfrm>
        </p:spPr>
        <p:txBody>
          <a:bodyPr/>
          <a:lstStyle/>
          <a:p>
            <a:pPr lvl="0">
              <a:spcBef>
                <a:spcPts val="300"/>
              </a:spcBef>
              <a:spcAft>
                <a:spcPts val="300"/>
              </a:spcAft>
              <a:buNone/>
            </a:pPr>
            <a:endParaRPr lang="en-US" dirty="0" smtClean="0">
              <a:solidFill>
                <a:srgbClr val="000000"/>
              </a:solidFill>
            </a:endParaRPr>
          </a:p>
          <a:p>
            <a:pPr lvl="0">
              <a:spcBef>
                <a:spcPts val="300"/>
              </a:spcBef>
              <a:spcAft>
                <a:spcPts val="300"/>
              </a:spcAft>
              <a:buNone/>
            </a:pPr>
            <a:r>
              <a:rPr lang="en-US" dirty="0" smtClean="0">
                <a:solidFill>
                  <a:srgbClr val="000000"/>
                </a:solidFill>
              </a:rPr>
              <a:t>Harmonization </a:t>
            </a:r>
            <a:r>
              <a:rPr lang="en-US" dirty="0">
                <a:solidFill>
                  <a:srgbClr val="000000"/>
                </a:solidFill>
              </a:rPr>
              <a:t>of guidelines for the prevention and treatment of cardiovascular disease: the C-CHANGE Initiative – </a:t>
            </a:r>
            <a:r>
              <a:rPr lang="en-US" dirty="0">
                <a:solidFill>
                  <a:srgbClr val="000000"/>
                </a:solidFill>
                <a:hlinkClick r:id="rId3"/>
              </a:rPr>
              <a:t>www.cmaj.ca</a:t>
            </a:r>
            <a:r>
              <a:rPr lang="en-US" dirty="0">
                <a:solidFill>
                  <a:srgbClr val="000000"/>
                </a:solidFill>
              </a:rPr>
              <a:t> (November 18, 2014)</a:t>
            </a:r>
          </a:p>
          <a:p>
            <a:pPr>
              <a:spcBef>
                <a:spcPts val="300"/>
              </a:spcBef>
              <a:spcAft>
                <a:spcPts val="300"/>
              </a:spcAft>
              <a:buFontTx/>
              <a:buNone/>
            </a:pPr>
            <a:r>
              <a:rPr lang="en-CA" dirty="0" smtClean="0"/>
              <a:t>Heart and Stroke Foundation of Canada: </a:t>
            </a:r>
            <a:r>
              <a:rPr lang="en-CA" dirty="0" smtClean="0">
                <a:hlinkClick r:id="rId4"/>
              </a:rPr>
              <a:t>http://heartandstroke.com</a:t>
            </a:r>
            <a:r>
              <a:rPr lang="en-CA" dirty="0" smtClean="0"/>
              <a:t>	</a:t>
            </a:r>
          </a:p>
          <a:p>
            <a:pPr lvl="0">
              <a:spcBef>
                <a:spcPts val="300"/>
              </a:spcBef>
              <a:spcAft>
                <a:spcPts val="300"/>
              </a:spcAft>
              <a:buNone/>
            </a:pPr>
            <a:r>
              <a:rPr lang="en-CA" dirty="0" smtClean="0">
                <a:solidFill>
                  <a:srgbClr val="000000"/>
                </a:solidFill>
              </a:rPr>
              <a:t>Hypertension </a:t>
            </a:r>
            <a:r>
              <a:rPr lang="en-CA" dirty="0">
                <a:solidFill>
                  <a:srgbClr val="000000"/>
                </a:solidFill>
              </a:rPr>
              <a:t>Canada (CHEP recommendations): </a:t>
            </a:r>
            <a:r>
              <a:rPr lang="en-CA" u="sng" dirty="0">
                <a:solidFill>
                  <a:srgbClr val="BBE0E3">
                    <a:lumMod val="50000"/>
                  </a:srgbClr>
                </a:solidFill>
                <a:hlinkClick r:id="rId5"/>
              </a:rPr>
              <a:t>http://hypertension.ca</a:t>
            </a:r>
            <a:r>
              <a:rPr lang="en-CA" dirty="0">
                <a:solidFill>
                  <a:srgbClr val="000000"/>
                </a:solidFill>
              </a:rPr>
              <a:t>	</a:t>
            </a:r>
            <a:endParaRPr lang="en-US" u="sng" dirty="0" smtClean="0">
              <a:solidFill>
                <a:schemeClr val="accent1">
                  <a:lumMod val="50000"/>
                </a:schemeClr>
              </a:solidFill>
            </a:endParaRPr>
          </a:p>
          <a:p>
            <a:pPr lvl="0">
              <a:spcBef>
                <a:spcPts val="300"/>
              </a:spcBef>
              <a:spcAft>
                <a:spcPts val="300"/>
              </a:spcAft>
              <a:buNone/>
            </a:pPr>
            <a:r>
              <a:rPr lang="en-US" dirty="0">
                <a:solidFill>
                  <a:srgbClr val="000000"/>
                </a:solidFill>
              </a:rPr>
              <a:t>Vascular Risk Reduction Resource:</a:t>
            </a:r>
          </a:p>
          <a:p>
            <a:pPr lvl="0">
              <a:spcBef>
                <a:spcPts val="300"/>
              </a:spcBef>
              <a:spcAft>
                <a:spcPts val="300"/>
              </a:spcAft>
              <a:buNone/>
            </a:pPr>
            <a:r>
              <a:rPr lang="en-US" dirty="0">
                <a:solidFill>
                  <a:srgbClr val="000000"/>
                </a:solidFill>
              </a:rPr>
              <a:t>    </a:t>
            </a:r>
            <a:r>
              <a:rPr lang="en-US" dirty="0">
                <a:solidFill>
                  <a:srgbClr val="000000"/>
                </a:solidFill>
                <a:hlinkClick r:id="rId6"/>
              </a:rPr>
              <a:t>http://</a:t>
            </a:r>
            <a:r>
              <a:rPr lang="en-US" dirty="0" smtClean="0">
                <a:solidFill>
                  <a:srgbClr val="000000"/>
                </a:solidFill>
                <a:hlinkClick r:id="rId6"/>
              </a:rPr>
              <a:t>www.albertahealthservices.ca/10585.asp</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008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281354" y="1110003"/>
            <a:ext cx="8658878" cy="1920875"/>
          </a:xfrm>
        </p:spPr>
        <p:txBody>
          <a:bodyPr/>
          <a:lstStyle/>
          <a:p>
            <a:pPr eaLnBrk="1" hangingPunct="1">
              <a:defRPr/>
            </a:pPr>
            <a:r>
              <a:rPr lang="en-US" dirty="0" smtClean="0">
                <a:latin typeface="Textile" charset="0"/>
              </a:rPr>
              <a:t>Addressing Vascular Risk Factors</a:t>
            </a:r>
            <a:endParaRPr lang="en-US" dirty="0" smtClean="0"/>
          </a:p>
        </p:txBody>
      </p:sp>
      <p:pic>
        <p:nvPicPr>
          <p:cNvPr id="107522" name="Picture 2" descr="http://ts4.mm.bing.net/th?id=HN.608052727914694667&amp;w=104&amp;h=148&amp;c=7&amp;rs=1&amp;pid=1.7"/>
          <p:cNvPicPr>
            <a:picLocks noChangeAspect="1" noChangeArrowheads="1"/>
          </p:cNvPicPr>
          <p:nvPr/>
        </p:nvPicPr>
        <p:blipFill>
          <a:blip r:embed="rId3" cstate="print"/>
          <a:srcRect/>
          <a:stretch>
            <a:fillRect/>
          </a:stretch>
        </p:blipFill>
        <p:spPr bwMode="auto">
          <a:xfrm>
            <a:off x="6549390" y="2917932"/>
            <a:ext cx="1163944" cy="1656382"/>
          </a:xfrm>
          <a:prstGeom prst="rect">
            <a:avLst/>
          </a:prstGeom>
          <a:noFill/>
        </p:spPr>
      </p:pic>
      <p:pic>
        <p:nvPicPr>
          <p:cNvPr id="107524" name="Picture 4" descr="http://ts4.explicit.bing.net/th?id=HN.608021095481279785&amp;w=234&amp;h=151&amp;c=7&amp;rs=1&amp;pid=1.7"/>
          <p:cNvPicPr>
            <a:picLocks noChangeAspect="1" noChangeArrowheads="1"/>
          </p:cNvPicPr>
          <p:nvPr/>
        </p:nvPicPr>
        <p:blipFill>
          <a:blip r:embed="rId4" cstate="print"/>
          <a:srcRect/>
          <a:stretch>
            <a:fillRect/>
          </a:stretch>
        </p:blipFill>
        <p:spPr bwMode="auto">
          <a:xfrm>
            <a:off x="436040" y="4760498"/>
            <a:ext cx="2228850" cy="1438275"/>
          </a:xfrm>
          <a:prstGeom prst="rect">
            <a:avLst/>
          </a:prstGeom>
          <a:noFill/>
        </p:spPr>
      </p:pic>
      <p:pic>
        <p:nvPicPr>
          <p:cNvPr id="7" name="Picture 2" descr="C:\Documents and Settings\erathgeber\Local Settings\Temporary Internet Files\Content.IE5\DAMAHH1X\MC900290955[1].wmf"/>
          <p:cNvPicPr>
            <a:picLocks noChangeAspect="1" noChangeArrowheads="1"/>
          </p:cNvPicPr>
          <p:nvPr/>
        </p:nvPicPr>
        <p:blipFill>
          <a:blip r:embed="rId5" cstate="print"/>
          <a:srcRect/>
          <a:stretch>
            <a:fillRect/>
          </a:stretch>
        </p:blipFill>
        <p:spPr bwMode="auto">
          <a:xfrm>
            <a:off x="6452210" y="4739116"/>
            <a:ext cx="1606990" cy="1258432"/>
          </a:xfrm>
          <a:prstGeom prst="rect">
            <a:avLst/>
          </a:prstGeom>
          <a:noFill/>
        </p:spPr>
      </p:pic>
      <p:pic>
        <p:nvPicPr>
          <p:cNvPr id="107526" name="Picture 6" descr="http://ts2.mm.bing.net/th?id=HN.608039619682830941&amp;w=199&amp;h=140&amp;c=7&amp;rs=1&amp;pid=1.7"/>
          <p:cNvPicPr>
            <a:picLocks noChangeAspect="1" noChangeArrowheads="1"/>
          </p:cNvPicPr>
          <p:nvPr/>
        </p:nvPicPr>
        <p:blipFill>
          <a:blip r:embed="rId6" cstate="print"/>
          <a:srcRect/>
          <a:stretch>
            <a:fillRect/>
          </a:stretch>
        </p:blipFill>
        <p:spPr bwMode="auto">
          <a:xfrm>
            <a:off x="0" y="2777491"/>
            <a:ext cx="2682111" cy="1886914"/>
          </a:xfrm>
          <a:prstGeom prst="rect">
            <a:avLst/>
          </a:prstGeom>
          <a:noFill/>
        </p:spPr>
      </p:pic>
      <p:pic>
        <p:nvPicPr>
          <p:cNvPr id="107528" name="Picture 8" descr="http://ts2.mm.bing.net/th?id=HN.608051718605114380&amp;w=217&amp;h=146&amp;c=7&amp;rs=1&amp;pid=1.7"/>
          <p:cNvPicPr>
            <a:picLocks noChangeAspect="1" noChangeArrowheads="1"/>
          </p:cNvPicPr>
          <p:nvPr/>
        </p:nvPicPr>
        <p:blipFill>
          <a:blip r:embed="rId7" cstate="print"/>
          <a:srcRect/>
          <a:stretch>
            <a:fillRect/>
          </a:stretch>
        </p:blipFill>
        <p:spPr bwMode="auto">
          <a:xfrm>
            <a:off x="3178660" y="4684989"/>
            <a:ext cx="2182010" cy="1468082"/>
          </a:xfrm>
          <a:prstGeom prst="rect">
            <a:avLst/>
          </a:prstGeom>
          <a:noFill/>
        </p:spPr>
      </p:pic>
      <p:pic>
        <p:nvPicPr>
          <p:cNvPr id="107530" name="Picture 10" descr="http://ts4.mm.bing.net/th?id=HN.608031338981360408&amp;w=107&amp;h=138&amp;c=7&amp;rs=1&amp;pid=1.7"/>
          <p:cNvPicPr>
            <a:picLocks noChangeAspect="1" noChangeArrowheads="1"/>
          </p:cNvPicPr>
          <p:nvPr/>
        </p:nvPicPr>
        <p:blipFill>
          <a:blip r:embed="rId8" cstate="print"/>
          <a:srcRect/>
          <a:stretch>
            <a:fillRect/>
          </a:stretch>
        </p:blipFill>
        <p:spPr bwMode="auto">
          <a:xfrm>
            <a:off x="3598470" y="2872142"/>
            <a:ext cx="1350720" cy="1742051"/>
          </a:xfrm>
          <a:prstGeom prst="rect">
            <a:avLst/>
          </a:prstGeom>
          <a:noFill/>
        </p:spPr>
      </p:pic>
    </p:spTree>
    <p:extLst>
      <p:ext uri="{BB962C8B-B14F-4D97-AF65-F5344CB8AC3E}">
        <p14:creationId xmlns:p14="http://schemas.microsoft.com/office/powerpoint/2010/main" val="214191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512762" y="764704"/>
            <a:ext cx="8631238" cy="1143000"/>
          </a:xfrm>
        </p:spPr>
        <p:txBody>
          <a:bodyPr/>
          <a:lstStyle/>
          <a:p>
            <a:r>
              <a:rPr lang="en-CA" dirty="0" smtClean="0"/>
              <a:t>Vascular Disease &amp; Risk Factors</a:t>
            </a:r>
            <a:endParaRPr lang="en-US" dirty="0" smtClean="0"/>
          </a:p>
        </p:txBody>
      </p:sp>
      <p:sp>
        <p:nvSpPr>
          <p:cNvPr id="4099" name="Content Placeholder 2"/>
          <p:cNvSpPr>
            <a:spLocks noGrp="1"/>
          </p:cNvSpPr>
          <p:nvPr>
            <p:ph idx="1"/>
          </p:nvPr>
        </p:nvSpPr>
        <p:spPr>
          <a:xfrm>
            <a:off x="531813" y="1807029"/>
            <a:ext cx="8118475" cy="4196896"/>
          </a:xfrm>
        </p:spPr>
        <p:txBody>
          <a:bodyPr/>
          <a:lstStyle/>
          <a:p>
            <a:pPr>
              <a:buFontTx/>
              <a:buNone/>
            </a:pPr>
            <a:r>
              <a:rPr lang="en-CA" dirty="0" smtClean="0"/>
              <a:t>Most vascular disease(s) can be prevented or managed by addressing the risk factors</a:t>
            </a:r>
          </a:p>
          <a:p>
            <a:pPr>
              <a:buFontTx/>
              <a:buNone/>
            </a:pPr>
            <a:endParaRPr lang="en-CA" sz="800" dirty="0" smtClean="0"/>
          </a:p>
          <a:p>
            <a:pPr>
              <a:buFontTx/>
              <a:buNone/>
            </a:pPr>
            <a:r>
              <a:rPr lang="en-CA" dirty="0" smtClean="0"/>
              <a:t>Why are risk factors such a big deal??</a:t>
            </a:r>
          </a:p>
          <a:p>
            <a:pPr lvl="1">
              <a:buFont typeface="Arial" pitchFamily="34" charset="0"/>
              <a:buChar char="•"/>
            </a:pPr>
            <a:r>
              <a:rPr lang="en-CA" sz="2300" dirty="0" smtClean="0"/>
              <a:t>Over 90% of Canadians have one or more risk factors</a:t>
            </a:r>
          </a:p>
          <a:p>
            <a:pPr lvl="1">
              <a:buFont typeface="Arial" pitchFamily="34" charset="0"/>
              <a:buChar char="•"/>
            </a:pPr>
            <a:r>
              <a:rPr lang="en-CA" dirty="0" smtClean="0"/>
              <a:t>Almost every person you come across can have increased risk for vascular disease</a:t>
            </a:r>
          </a:p>
          <a:p>
            <a:pPr>
              <a:buNone/>
            </a:pPr>
            <a:endParaRPr lang="en-CA" dirty="0" smtClean="0"/>
          </a:p>
        </p:txBody>
      </p:sp>
      <p:pic>
        <p:nvPicPr>
          <p:cNvPr id="4" name="Picture 4" descr="C:\Documents and Settings\erathgeber\Local Settings\Temporary Internet Files\Content.IE5\EFNV1YZ3\MC900233362[1].wmf"/>
          <p:cNvPicPr>
            <a:picLocks noChangeAspect="1" noChangeArrowheads="1"/>
          </p:cNvPicPr>
          <p:nvPr/>
        </p:nvPicPr>
        <p:blipFill>
          <a:blip r:embed="rId3" cstate="print"/>
          <a:srcRect/>
          <a:stretch>
            <a:fillRect/>
          </a:stretch>
        </p:blipFill>
        <p:spPr bwMode="auto">
          <a:xfrm>
            <a:off x="451532" y="4839832"/>
            <a:ext cx="1389386" cy="1299709"/>
          </a:xfrm>
          <a:prstGeom prst="rect">
            <a:avLst/>
          </a:prstGeom>
          <a:noFill/>
          <a:ln w="9525">
            <a:noFill/>
            <a:miter lim="800000"/>
            <a:headEnd/>
            <a:tailEnd/>
          </a:ln>
        </p:spPr>
      </p:pic>
      <p:pic>
        <p:nvPicPr>
          <p:cNvPr id="6" name="Picture 11" descr="http://www.healthylifestyleart.com/wp-content/uploads/2012/04/couch-potato.jpg"/>
          <p:cNvPicPr>
            <a:picLocks noChangeAspect="1" noChangeArrowheads="1"/>
          </p:cNvPicPr>
          <p:nvPr/>
        </p:nvPicPr>
        <p:blipFill>
          <a:blip r:embed="rId4" cstate="print"/>
          <a:srcRect/>
          <a:stretch>
            <a:fillRect/>
          </a:stretch>
        </p:blipFill>
        <p:spPr bwMode="auto">
          <a:xfrm>
            <a:off x="6443209" y="4615770"/>
            <a:ext cx="2287133" cy="1632824"/>
          </a:xfrm>
          <a:prstGeom prst="rect">
            <a:avLst/>
          </a:prstGeom>
          <a:noFill/>
          <a:ln w="9525">
            <a:noFill/>
            <a:miter lim="800000"/>
            <a:headEnd/>
            <a:tailEnd/>
          </a:ln>
        </p:spPr>
      </p:pic>
      <p:pic>
        <p:nvPicPr>
          <p:cNvPr id="8" name="Picture 13" descr="http://altered-states.net/barry/newsletter446/bp6.jpg"/>
          <p:cNvPicPr>
            <a:picLocks noChangeAspect="1" noChangeArrowheads="1"/>
          </p:cNvPicPr>
          <p:nvPr/>
        </p:nvPicPr>
        <p:blipFill>
          <a:blip r:embed="rId5" cstate="print"/>
          <a:srcRect/>
          <a:stretch>
            <a:fillRect/>
          </a:stretch>
        </p:blipFill>
        <p:spPr bwMode="auto">
          <a:xfrm>
            <a:off x="3440113" y="4517568"/>
            <a:ext cx="1758950" cy="1685925"/>
          </a:xfrm>
          <a:prstGeom prst="rect">
            <a:avLst/>
          </a:prstGeom>
          <a:noFill/>
          <a:ln w="9525">
            <a:noFill/>
            <a:miter lim="800000"/>
            <a:headEnd/>
            <a:tailEnd/>
          </a:ln>
        </p:spPr>
      </p:pic>
    </p:spTree>
    <p:extLst>
      <p:ext uri="{BB962C8B-B14F-4D97-AF65-F5344CB8AC3E}">
        <p14:creationId xmlns:p14="http://schemas.microsoft.com/office/powerpoint/2010/main" val="290139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323528" y="692696"/>
            <a:ext cx="8631238" cy="1187450"/>
          </a:xfrm>
        </p:spPr>
        <p:txBody>
          <a:bodyPr/>
          <a:lstStyle/>
          <a:p>
            <a:pPr eaLnBrk="1" hangingPunct="1"/>
            <a:r>
              <a:rPr lang="en-CA" dirty="0" smtClean="0"/>
              <a:t>  Non-Modifiable Risk Factors </a:t>
            </a:r>
            <a:endParaRPr lang="en-US" dirty="0" smtClean="0"/>
          </a:p>
        </p:txBody>
      </p:sp>
      <p:sp>
        <p:nvSpPr>
          <p:cNvPr id="5123" name="Rectangle 7"/>
          <p:cNvSpPr>
            <a:spLocks noGrp="1" noChangeArrowheads="1"/>
          </p:cNvSpPr>
          <p:nvPr>
            <p:ph type="body" idx="1"/>
          </p:nvPr>
        </p:nvSpPr>
        <p:spPr>
          <a:xfrm>
            <a:off x="763588" y="2017986"/>
            <a:ext cx="6686550" cy="3943077"/>
          </a:xfrm>
        </p:spPr>
        <p:txBody>
          <a:bodyPr/>
          <a:lstStyle/>
          <a:p>
            <a:pPr eaLnBrk="1" hangingPunct="1">
              <a:spcBef>
                <a:spcPts val="1200"/>
              </a:spcBef>
            </a:pPr>
            <a:r>
              <a:rPr lang="en-CA" sz="2600" dirty="0" smtClean="0"/>
              <a:t>Age</a:t>
            </a:r>
          </a:p>
          <a:p>
            <a:pPr eaLnBrk="1" hangingPunct="1">
              <a:spcBef>
                <a:spcPts val="1200"/>
              </a:spcBef>
            </a:pPr>
            <a:r>
              <a:rPr lang="en-CA" sz="2600" dirty="0" smtClean="0"/>
              <a:t>Gender</a:t>
            </a:r>
          </a:p>
          <a:p>
            <a:pPr eaLnBrk="1" hangingPunct="1">
              <a:spcBef>
                <a:spcPts val="1200"/>
              </a:spcBef>
            </a:pPr>
            <a:r>
              <a:rPr lang="en-CA" sz="2600" dirty="0" smtClean="0"/>
              <a:t>Family History/Genetics</a:t>
            </a:r>
          </a:p>
          <a:p>
            <a:pPr eaLnBrk="1" hangingPunct="1">
              <a:spcBef>
                <a:spcPts val="1200"/>
              </a:spcBef>
            </a:pPr>
            <a:r>
              <a:rPr lang="en-CA" sz="2600" dirty="0" smtClean="0"/>
              <a:t>Ethnicity</a:t>
            </a:r>
          </a:p>
          <a:p>
            <a:pPr eaLnBrk="1" hangingPunct="1">
              <a:spcBef>
                <a:spcPts val="1200"/>
              </a:spcBef>
            </a:pPr>
            <a:r>
              <a:rPr lang="en-CA" sz="2600" dirty="0" smtClean="0"/>
              <a:t>Previous Event (Heart Attack, Stroke, etc)</a:t>
            </a:r>
          </a:p>
        </p:txBody>
      </p:sp>
    </p:spTree>
    <p:extLst>
      <p:ext uri="{BB962C8B-B14F-4D97-AF65-F5344CB8AC3E}">
        <p14:creationId xmlns:p14="http://schemas.microsoft.com/office/powerpoint/2010/main" val="30886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anim calcmode="lin" valueType="num">
                                      <p:cBhvr>
                                        <p:cTn id="2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528" y="764704"/>
            <a:ext cx="8631238" cy="1143000"/>
          </a:xfrm>
        </p:spPr>
        <p:txBody>
          <a:bodyPr/>
          <a:lstStyle/>
          <a:p>
            <a:r>
              <a:rPr lang="en-CA" sz="3200" dirty="0" smtClean="0"/>
              <a:t>What are some risk factors we can modify?</a:t>
            </a:r>
            <a:endParaRPr lang="en-US" sz="3200" dirty="0" smtClean="0"/>
          </a:p>
        </p:txBody>
      </p:sp>
      <p:pic>
        <p:nvPicPr>
          <p:cNvPr id="6147" name="Content Placeholder 3" descr="unhealthy.jpg"/>
          <p:cNvPicPr>
            <a:picLocks noGrp="1" noChangeAspect="1"/>
          </p:cNvPicPr>
          <p:nvPr>
            <p:ph idx="1"/>
          </p:nvPr>
        </p:nvPicPr>
        <p:blipFill>
          <a:blip r:embed="rId3" cstate="print"/>
          <a:srcRect/>
          <a:stretch>
            <a:fillRect/>
          </a:stretch>
        </p:blipFill>
        <p:spPr>
          <a:xfrm>
            <a:off x="896938" y="2286000"/>
            <a:ext cx="7416800" cy="3590925"/>
          </a:xfrm>
        </p:spPr>
      </p:pic>
    </p:spTree>
    <p:extLst>
      <p:ext uri="{BB962C8B-B14F-4D97-AF65-F5344CB8AC3E}">
        <p14:creationId xmlns:p14="http://schemas.microsoft.com/office/powerpoint/2010/main" val="110527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764704"/>
            <a:ext cx="8631238" cy="1143000"/>
          </a:xfrm>
        </p:spPr>
        <p:txBody>
          <a:bodyPr/>
          <a:lstStyle/>
          <a:p>
            <a:r>
              <a:rPr lang="en-CA" dirty="0" smtClean="0"/>
              <a:t>  Modifiable Risk Factors</a:t>
            </a:r>
            <a:endParaRPr lang="en-US" dirty="0" smtClean="0"/>
          </a:p>
        </p:txBody>
      </p:sp>
      <p:sp>
        <p:nvSpPr>
          <p:cNvPr id="6147" name="Content Placeholder 2"/>
          <p:cNvSpPr>
            <a:spLocks noGrp="1"/>
          </p:cNvSpPr>
          <p:nvPr>
            <p:ph idx="1"/>
          </p:nvPr>
        </p:nvSpPr>
        <p:spPr>
          <a:xfrm>
            <a:off x="531813" y="1879600"/>
            <a:ext cx="8375650" cy="4318000"/>
          </a:xfrm>
        </p:spPr>
        <p:txBody>
          <a:bodyPr/>
          <a:lstStyle/>
          <a:p>
            <a:pPr eaLnBrk="1" hangingPunct="1">
              <a:buFontTx/>
              <a:buNone/>
            </a:pPr>
            <a:r>
              <a:rPr lang="en-CA" dirty="0" smtClean="0"/>
              <a:t>May also be called “Healthy Lifestyle Behaviors”</a:t>
            </a:r>
          </a:p>
          <a:p>
            <a:pPr eaLnBrk="1" hangingPunct="1"/>
            <a:endParaRPr lang="en-CA" sz="800" dirty="0" smtClean="0"/>
          </a:p>
          <a:p>
            <a:pPr eaLnBrk="1" hangingPunct="1">
              <a:spcBef>
                <a:spcPts val="800"/>
              </a:spcBef>
            </a:pPr>
            <a:r>
              <a:rPr lang="en-CA" dirty="0" smtClean="0"/>
              <a:t>Tobacco Use</a:t>
            </a:r>
          </a:p>
          <a:p>
            <a:pPr eaLnBrk="1" hangingPunct="1">
              <a:spcBef>
                <a:spcPts val="800"/>
              </a:spcBef>
            </a:pPr>
            <a:r>
              <a:rPr lang="en-CA" dirty="0" smtClean="0"/>
              <a:t>Physical Inactivity</a:t>
            </a:r>
          </a:p>
          <a:p>
            <a:pPr eaLnBrk="1" hangingPunct="1">
              <a:spcBef>
                <a:spcPts val="800"/>
              </a:spcBef>
            </a:pPr>
            <a:r>
              <a:rPr lang="en-CA" dirty="0" smtClean="0"/>
              <a:t>Poor Diet</a:t>
            </a:r>
          </a:p>
          <a:p>
            <a:pPr eaLnBrk="1" hangingPunct="1">
              <a:spcBef>
                <a:spcPts val="800"/>
              </a:spcBef>
            </a:pPr>
            <a:r>
              <a:rPr lang="en-CA" dirty="0" smtClean="0"/>
              <a:t>Obesity or Overweight</a:t>
            </a:r>
          </a:p>
          <a:p>
            <a:pPr eaLnBrk="1" hangingPunct="1">
              <a:spcBef>
                <a:spcPts val="800"/>
              </a:spcBef>
            </a:pPr>
            <a:r>
              <a:rPr lang="en-CA" dirty="0" smtClean="0"/>
              <a:t>Excess Alcohol</a:t>
            </a:r>
          </a:p>
          <a:p>
            <a:pPr eaLnBrk="1" hangingPunct="1">
              <a:spcBef>
                <a:spcPts val="800"/>
              </a:spcBef>
            </a:pPr>
            <a:r>
              <a:rPr lang="en-CA" dirty="0" smtClean="0"/>
              <a:t>Unmanaged Stress</a:t>
            </a:r>
          </a:p>
          <a:p>
            <a:pPr eaLnBrk="1" hangingPunct="1">
              <a:spcBef>
                <a:spcPts val="800"/>
              </a:spcBef>
            </a:pPr>
            <a:r>
              <a:rPr lang="en-CA" dirty="0" smtClean="0"/>
              <a:t>Lack of Sleep</a:t>
            </a:r>
            <a:endParaRPr lang="en-US" dirty="0" smtClean="0"/>
          </a:p>
          <a:p>
            <a:endParaRPr lang="en-US" dirty="0" smtClean="0"/>
          </a:p>
        </p:txBody>
      </p:sp>
      <p:pic>
        <p:nvPicPr>
          <p:cNvPr id="4" name="Picture 6" descr="C:\Documents and Settings\erathgeber\Local Settings\Temporary Internet Files\Content.IE5\83F4SB84\MC900230824[1].wmf"/>
          <p:cNvPicPr>
            <a:picLocks noChangeAspect="1" noChangeArrowheads="1"/>
          </p:cNvPicPr>
          <p:nvPr/>
        </p:nvPicPr>
        <p:blipFill>
          <a:blip r:embed="rId3" cstate="print"/>
          <a:srcRect/>
          <a:stretch>
            <a:fillRect/>
          </a:stretch>
        </p:blipFill>
        <p:spPr bwMode="auto">
          <a:xfrm>
            <a:off x="5470634" y="2857979"/>
            <a:ext cx="2349062" cy="2481275"/>
          </a:xfrm>
          <a:prstGeom prst="rect">
            <a:avLst/>
          </a:prstGeom>
          <a:noFill/>
          <a:ln w="9525">
            <a:noFill/>
            <a:miter lim="800000"/>
            <a:headEnd/>
            <a:tailEnd/>
          </a:ln>
        </p:spPr>
      </p:pic>
    </p:spTree>
    <p:extLst>
      <p:ext uri="{BB962C8B-B14F-4D97-AF65-F5344CB8AC3E}">
        <p14:creationId xmlns:p14="http://schemas.microsoft.com/office/powerpoint/2010/main" val="75089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1000"/>
                                        <p:tgtEl>
                                          <p:spTgt spid="6147">
                                            <p:txEl>
                                              <p:pRg st="2" end="2"/>
                                            </p:txEl>
                                          </p:spTgt>
                                        </p:tgtEl>
                                      </p:cBhvr>
                                    </p:animEffect>
                                    <p:anim calcmode="lin" valueType="num">
                                      <p:cBhvr>
                                        <p:cTn id="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fade">
                                      <p:cBhvr>
                                        <p:cTn id="12" dur="1000"/>
                                        <p:tgtEl>
                                          <p:spTgt spid="6147">
                                            <p:txEl>
                                              <p:pRg st="3" end="3"/>
                                            </p:txEl>
                                          </p:spTgt>
                                        </p:tgtEl>
                                      </p:cBhvr>
                                    </p:animEffect>
                                    <p:anim calcmode="lin" valueType="num">
                                      <p:cBhvr>
                                        <p:cTn id="13"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1000"/>
                                        <p:tgtEl>
                                          <p:spTgt spid="6147">
                                            <p:txEl>
                                              <p:pRg st="4" end="4"/>
                                            </p:txEl>
                                          </p:spTgt>
                                        </p:tgtEl>
                                      </p:cBhvr>
                                    </p:animEffect>
                                    <p:anim calcmode="lin" valueType="num">
                                      <p:cBhvr>
                                        <p:cTn id="18"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fade">
                                      <p:cBhvr>
                                        <p:cTn id="22" dur="1000"/>
                                        <p:tgtEl>
                                          <p:spTgt spid="6147">
                                            <p:txEl>
                                              <p:pRg st="5" end="5"/>
                                            </p:txEl>
                                          </p:spTgt>
                                        </p:tgtEl>
                                      </p:cBhvr>
                                    </p:animEffect>
                                    <p:anim calcmode="lin" valueType="num">
                                      <p:cBhvr>
                                        <p:cTn id="2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1000"/>
                                        <p:tgtEl>
                                          <p:spTgt spid="6147">
                                            <p:txEl>
                                              <p:pRg st="6" end="6"/>
                                            </p:txEl>
                                          </p:spTgt>
                                        </p:tgtEl>
                                      </p:cBhvr>
                                    </p:animEffect>
                                    <p:anim calcmode="lin" valueType="num">
                                      <p:cBhvr>
                                        <p:cTn id="28"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147">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fade">
                                      <p:cBhvr>
                                        <p:cTn id="32" dur="1000"/>
                                        <p:tgtEl>
                                          <p:spTgt spid="6147">
                                            <p:txEl>
                                              <p:pRg st="7" end="7"/>
                                            </p:txEl>
                                          </p:spTgt>
                                        </p:tgtEl>
                                      </p:cBhvr>
                                    </p:animEffect>
                                    <p:anim calcmode="lin" valueType="num">
                                      <p:cBhvr>
                                        <p:cTn id="33"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147">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fade">
                                      <p:cBhvr>
                                        <p:cTn id="37" dur="1000"/>
                                        <p:tgtEl>
                                          <p:spTgt spid="6147">
                                            <p:txEl>
                                              <p:pRg st="8" end="8"/>
                                            </p:txEl>
                                          </p:spTgt>
                                        </p:tgtEl>
                                      </p:cBhvr>
                                    </p:animEffect>
                                    <p:anim calcmode="lin" valueType="num">
                                      <p:cBhvr>
                                        <p:cTn id="38"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61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91DC59EB5DD4882D9CC9767EE7AE9" ma:contentTypeVersion="1" ma:contentTypeDescription="Create a new document." ma:contentTypeScope="" ma:versionID="366a5ecf2ef4a16f334918f7cd3db157">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7FF86-8C30-474A-A3AF-B8910DA3688E}">
  <ds:schemaRefs>
    <ds:schemaRef ds:uri="http://schemas.microsoft.com/sharepoint/v3/contenttype/forms"/>
  </ds:schemaRefs>
</ds:datastoreItem>
</file>

<file path=customXml/itemProps2.xml><?xml version="1.0" encoding="utf-8"?>
<ds:datastoreItem xmlns:ds="http://schemas.openxmlformats.org/officeDocument/2006/customXml" ds:itemID="{4AB86ED2-22F6-4009-A50B-015A1596D1FE}">
  <ds:schemaRefs>
    <ds:schemaRef ds:uri="http://schemas.microsoft.com/office/2006/metadata/properties"/>
    <ds:schemaRef ds:uri="http://purl.org/dc/elements/1.1/"/>
    <ds:schemaRef ds:uri="http://schemas.openxmlformats.org/package/2006/metadata/core-properties"/>
    <ds:schemaRef ds:uri="f7fa1c61-6717-433a-a8ee-31ed1ff71159"/>
    <ds:schemaRef ds:uri="http://schemas.microsoft.com/office/infopath/2007/PartnerControls"/>
    <ds:schemaRef ds:uri="http://purl.org/dc/dcmitype/"/>
    <ds:schemaRef ds:uri="http://purl.org/dc/terms/"/>
    <ds:schemaRef ds:uri="http://schemas.microsoft.com/office/2006/documentManagement/types"/>
    <ds:schemaRef ds:uri="aaf4d49a-16bf-4f54-b495-6504c4c3cd14"/>
    <ds:schemaRef ds:uri="7818f8ef-e7d9-420f-a48f-ef75d58c85f7"/>
    <ds:schemaRef ds:uri="http://www.w3.org/XML/1998/namespace"/>
  </ds:schemaRefs>
</ds:datastoreItem>
</file>

<file path=customXml/itemProps3.xml><?xml version="1.0" encoding="utf-8"?>
<ds:datastoreItem xmlns:ds="http://schemas.openxmlformats.org/officeDocument/2006/customXml" ds:itemID="{9591B897-6B9F-45E5-B933-C3FC28CBD4C2}"/>
</file>

<file path=docProps/app.xml><?xml version="1.0" encoding="utf-8"?>
<Properties xmlns="http://schemas.openxmlformats.org/officeDocument/2006/extended-properties" xmlns:vt="http://schemas.openxmlformats.org/officeDocument/2006/docPropsVTypes">
  <TotalTime>342</TotalTime>
  <Words>6609</Words>
  <Application>Microsoft Office PowerPoint</Application>
  <PresentationFormat>On-screen Show (4:3)</PresentationFormat>
  <Paragraphs>733</Paragraphs>
  <Slides>40</Slides>
  <Notes>37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40</vt:i4>
      </vt:variant>
    </vt:vector>
  </HeadingPairs>
  <TitlesOfParts>
    <vt:vector size="47" baseType="lpstr">
      <vt:lpstr>Default Design</vt:lpstr>
      <vt:lpstr>1_Default Design</vt:lpstr>
      <vt:lpstr>2_Default Design</vt:lpstr>
      <vt:lpstr>3_Default Design</vt:lpstr>
      <vt:lpstr>4_Default Design</vt:lpstr>
      <vt:lpstr>5_Default Design</vt:lpstr>
      <vt:lpstr>Visio</vt:lpstr>
      <vt:lpstr>Vascular Risk Reduction: Healthy Lifestyle Behaviours</vt:lpstr>
      <vt:lpstr>  Vascular Risk Reduction (VRR)</vt:lpstr>
      <vt:lpstr>  Vascular Risk Reduction</vt:lpstr>
      <vt:lpstr>  Impact of Vascular Disease</vt:lpstr>
      <vt:lpstr>Addressing Vascular Risk Factors</vt:lpstr>
      <vt:lpstr>Vascular Disease &amp; Risk Factors</vt:lpstr>
      <vt:lpstr>  Non-Modifiable Risk Factors </vt:lpstr>
      <vt:lpstr>What are some risk factors we can modify?</vt:lpstr>
      <vt:lpstr>  Modifiable Risk Factors</vt:lpstr>
      <vt:lpstr> Tobacco Use</vt:lpstr>
      <vt:lpstr> Tobacco Use – Intervention</vt:lpstr>
      <vt:lpstr> Tobacco/Smoking Cessation</vt:lpstr>
      <vt:lpstr>(AHS) Tobacco Cessation Resources</vt:lpstr>
      <vt:lpstr>Tobacco Cessation Resources</vt:lpstr>
      <vt:lpstr>Modifiable RF – Physical Inactivity</vt:lpstr>
      <vt:lpstr>  Benefits of Physical Activity</vt:lpstr>
      <vt:lpstr>Physical Activity Recommendations</vt:lpstr>
      <vt:lpstr>Physical Activity Intensity (examples)</vt:lpstr>
      <vt:lpstr>PowerPoint Presentation</vt:lpstr>
      <vt:lpstr> Physical Activity Considerations</vt:lpstr>
      <vt:lpstr>  Community Resources</vt:lpstr>
      <vt:lpstr>  Poor Dietary Intake</vt:lpstr>
      <vt:lpstr> Healthy Eating - Recommendations</vt:lpstr>
      <vt:lpstr>  Canada’s Food Guide</vt:lpstr>
      <vt:lpstr>Increase Vegetable and Fruit Intake</vt:lpstr>
      <vt:lpstr>  Special Considerations</vt:lpstr>
      <vt:lpstr>  Weight Management</vt:lpstr>
      <vt:lpstr> Weight Management – Cont’d</vt:lpstr>
      <vt:lpstr>  Alcohol Consumption</vt:lpstr>
      <vt:lpstr>Stress</vt:lpstr>
      <vt:lpstr>Stress and Vascular Risk </vt:lpstr>
      <vt:lpstr>Symptoms of Stress</vt:lpstr>
      <vt:lpstr>Symptoms of Stress</vt:lpstr>
      <vt:lpstr>Stress Management</vt:lpstr>
      <vt:lpstr>Sleep</vt:lpstr>
      <vt:lpstr>  Addressing Vascular Risk </vt:lpstr>
      <vt:lpstr>Questions?</vt:lpstr>
      <vt:lpstr>A Special Thanks to:</vt:lpstr>
      <vt:lpstr>References:</vt:lpstr>
      <vt:lpstr>References:</vt:lpstr>
    </vt:vector>
  </TitlesOfParts>
  <Company>Alberta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364714</dc:creator>
  <cp:lastModifiedBy>364714</cp:lastModifiedBy>
  <cp:revision>46</cp:revision>
  <dcterms:created xsi:type="dcterms:W3CDTF">2015-04-29T22:10:11Z</dcterms:created>
  <dcterms:modified xsi:type="dcterms:W3CDTF">2015-07-20T20:19:09Z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0x010100B7C91DC59EB5DD4882D9CC9767EE7AE9</vt:lpwstr>
  </property>
</Properties>
</file>