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4"/>
  </p:notesMasterIdLst>
  <p:sldIdLst>
    <p:sldId id="257" r:id="rId6"/>
    <p:sldId id="274" r:id="rId7"/>
    <p:sldId id="273"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21" autoAdjust="0"/>
  </p:normalViewPr>
  <p:slideViewPr>
    <p:cSldViewPr>
      <p:cViewPr varScale="1">
        <p:scale>
          <a:sx n="78" d="100"/>
          <a:sy n="78" d="100"/>
        </p:scale>
        <p:origin x="-17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4C9DD-DB5A-4FB1-9FF4-E5E37A9EDD3F}" type="datetimeFigureOut">
              <a:rPr lang="en-CA" smtClean="0"/>
              <a:pPr/>
              <a:t>20/07/2015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330A0-FD61-4B2B-98AF-2E4780714A61}" type="slidenum">
              <a:rPr lang="en-CA" smtClean="0"/>
              <a:pPr/>
              <a:t>‹#›</a:t>
            </a:fld>
            <a:endParaRPr lang="en-CA"/>
          </a:p>
        </p:txBody>
      </p:sp>
    </p:spTree>
    <p:extLst>
      <p:ext uri="{BB962C8B-B14F-4D97-AF65-F5344CB8AC3E}">
        <p14:creationId xmlns:p14="http://schemas.microsoft.com/office/powerpoint/2010/main" val="323858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changeinm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irc.ahajournals.org/search?author1=Thomas+F.+L%C3%BCscher&amp;sortspec=date&amp;submit=Submi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circ.ahajournals.org/search?author1=Francesco+Cosentino&amp;sortspec=date&amp;submit=Submit" TargetMode="External"/><Relationship Id="rId5" Type="http://schemas.openxmlformats.org/officeDocument/2006/relationships/hyperlink" Target="http://circ.ahajournals.org/search?author1=Joshua+A.+Beckman&amp;sortspec=date&amp;submit=Submit" TargetMode="External"/><Relationship Id="rId4" Type="http://schemas.openxmlformats.org/officeDocument/2006/relationships/hyperlink" Target="http://circ.ahajournals.org/search?author1=Mark+A.+Creager&amp;sortspec=date&amp;submit=Submi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b="1" dirty="0" smtClean="0"/>
              <a:t>Vascular Risk Reduction: Why is </a:t>
            </a:r>
            <a:r>
              <a:rPr lang="en-CA" b="1" smtClean="0"/>
              <a:t>it Important?</a:t>
            </a:r>
            <a:endParaRPr lang="en-CA" b="1" dirty="0" smtClean="0"/>
          </a:p>
          <a:p>
            <a:r>
              <a:rPr lang="en-CA" dirty="0" smtClean="0"/>
              <a:t>To maximize the benefits of preventive therapy, lipid and hypertension guidelines increasingly recommend that high-risk individuals be targeted for treatment. An individual's risk of developing vascular disease depends on many risk factors, such as age, sex, blood pressure, blood lipid levels, body weight, physical fitness, smoking habits and familial predisposition. Multivariable statistical models have therefore been developed to better estimate the global risk of future coronary events and stroke. </a:t>
            </a:r>
          </a:p>
          <a:p>
            <a:endParaRPr lang="en-US" dirty="0" smtClean="0"/>
          </a:p>
          <a:p>
            <a:r>
              <a:rPr lang="en-CA" dirty="0" smtClean="0"/>
              <a:t>Despite the continuing improvements in treating vascular disease among Canadians, coronary artery disease and stroke remain among the most common causes of premature mortality and disability in adults. Accordingly, the treatment of manageable risk factors, such as hypertension and dyslipidemia, to prevent or delay the development of vascular disease remains an essential component of medical therapy and public health policy.</a:t>
            </a:r>
          </a:p>
          <a:p>
            <a:endParaRPr lang="en-CA" dirty="0" smtClean="0"/>
          </a:p>
          <a:p>
            <a:r>
              <a:rPr lang="en-CA" i="1" dirty="0" smtClean="0">
                <a:solidFill>
                  <a:srgbClr val="FF0000"/>
                </a:solidFill>
              </a:rPr>
              <a:t>The clinical benefits of risk factor modification to prevent cardiovascular events have been clearly demonstrated in randomized clinical trials. Nonetheless, these benefits may be associated with important treatment complications, minor side effects and the substantial, direct health care costs of lifelong therapy. To maximize the net benefits of preventive therapy, evolving treatment guidelines increasingly recommend that health care professionals target high-risk individuals for therapy. In this way, the potential risks of therapy are offset by a substantial reduction in the risk of cardiovascular disease. Targeting high-risk individuals also maximizes the cost-effectiveness of treatment.</a:t>
            </a:r>
          </a:p>
          <a:p>
            <a:endParaRPr lang="en-US" dirty="0" smtClean="0"/>
          </a:p>
          <a:p>
            <a:r>
              <a:rPr lang="en-CA" dirty="0" smtClean="0"/>
              <a:t>Padwal R, Straus SE, McAlister FA. Evidence based management of hypertension. Cardiovascular risk factors and their effects on the decision to treat hypertension: Evidence based review. BMJ. 2001;322:977–80.</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31165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100" b="1" dirty="0">
                <a:latin typeface="Arial" charset="0"/>
                <a:ea typeface="ＭＳ Ｐゴシック" charset="0"/>
                <a:cs typeface="ＭＳ Ｐゴシック" charset="0"/>
              </a:rPr>
              <a:t>Harmonized Guidelines</a:t>
            </a:r>
          </a:p>
          <a:p>
            <a:pPr defTabSz="864931" eaLnBrk="0" fontAlgn="base" hangingPunct="0">
              <a:spcBef>
                <a:spcPct val="30000"/>
              </a:spcBef>
              <a:spcAft>
                <a:spcPct val="0"/>
              </a:spcAft>
              <a:defRPr/>
            </a:pPr>
            <a:r>
              <a:rPr lang="en-CA" sz="1100" dirty="0">
                <a:latin typeface="Arial" charset="0"/>
                <a:ea typeface="ＭＳ Ｐゴシック" charset="0"/>
                <a:cs typeface="ＭＳ Ｐゴシック" charset="0"/>
              </a:rPr>
              <a:t>Having so many problem-specific guidelines can be counter-productive to the practical demands of clinical practice. That is why </a:t>
            </a:r>
            <a:r>
              <a:rPr lang="en-CA" sz="1100" b="1" dirty="0">
                <a:latin typeface="Arial" charset="0"/>
                <a:ea typeface="ＭＳ Ｐゴシック" charset="0"/>
                <a:cs typeface="ＭＳ Ｐゴシック" charset="0"/>
              </a:rPr>
              <a:t>C-CHANGE</a:t>
            </a:r>
            <a:r>
              <a:rPr lang="en-CA" sz="1100" dirty="0">
                <a:latin typeface="Arial" charset="0"/>
                <a:ea typeface="ＭＳ Ｐゴシック" charset="0"/>
                <a:cs typeface="ＭＳ Ｐゴシック" charset="0"/>
              </a:rPr>
              <a:t> (</a:t>
            </a:r>
            <a:r>
              <a:rPr lang="en-CA" sz="1100" b="1" dirty="0">
                <a:latin typeface="Arial" charset="0"/>
                <a:ea typeface="ＭＳ Ｐゴシック" charset="0"/>
                <a:cs typeface="ＭＳ Ｐゴシック" charset="0"/>
              </a:rPr>
              <a:t>C</a:t>
            </a:r>
            <a:r>
              <a:rPr lang="en-CA" sz="1100" dirty="0">
                <a:latin typeface="Arial" charset="0"/>
                <a:ea typeface="ＭＳ Ｐゴシック" charset="0"/>
                <a:cs typeface="ＭＳ Ｐゴシック" charset="0"/>
              </a:rPr>
              <a:t>anadian </a:t>
            </a:r>
            <a:r>
              <a:rPr lang="en-CA" sz="1100" b="1" dirty="0">
                <a:latin typeface="Arial" charset="0"/>
                <a:ea typeface="ＭＳ Ｐゴシック" charset="0"/>
                <a:cs typeface="ＭＳ Ｐゴシック" charset="0"/>
              </a:rPr>
              <a:t>C</a:t>
            </a:r>
            <a:r>
              <a:rPr lang="en-CA" sz="1100" dirty="0">
                <a:latin typeface="Arial" charset="0"/>
                <a:ea typeface="ＭＳ Ｐゴシック" charset="0"/>
                <a:cs typeface="ＭＳ Ｐゴシック" charset="0"/>
              </a:rPr>
              <a:t>ardiovascular </a:t>
            </a:r>
            <a:r>
              <a:rPr lang="en-CA" sz="1100" b="1" dirty="0">
                <a:latin typeface="Arial" charset="0"/>
                <a:ea typeface="ＭＳ Ｐゴシック" charset="0"/>
                <a:cs typeface="ＭＳ Ｐゴシック" charset="0"/>
              </a:rPr>
              <a:t>HA</a:t>
            </a:r>
            <a:r>
              <a:rPr lang="en-CA" sz="1100" dirty="0">
                <a:latin typeface="Arial" charset="0"/>
                <a:ea typeface="ＭＳ Ｐゴシック" charset="0"/>
                <a:cs typeface="ＭＳ Ｐゴシック" charset="0"/>
              </a:rPr>
              <a:t>rmonization of </a:t>
            </a:r>
            <a:r>
              <a:rPr lang="en-CA" sz="1100" b="1" dirty="0">
                <a:latin typeface="Arial" charset="0"/>
                <a:ea typeface="ＭＳ Ｐゴシック" charset="0"/>
                <a:cs typeface="ＭＳ Ｐゴシック" charset="0"/>
              </a:rPr>
              <a:t>N</a:t>
            </a:r>
            <a:r>
              <a:rPr lang="en-CA" sz="1100" dirty="0">
                <a:latin typeface="Arial" charset="0"/>
                <a:ea typeface="ＭＳ Ｐゴシック" charset="0"/>
                <a:cs typeface="ＭＳ Ｐゴシック" charset="0"/>
              </a:rPr>
              <a:t>ational </a:t>
            </a:r>
            <a:r>
              <a:rPr lang="en-CA" sz="1100" b="1" dirty="0">
                <a:latin typeface="Arial" charset="0"/>
                <a:ea typeface="ＭＳ Ｐゴシック" charset="0"/>
                <a:cs typeface="ＭＳ Ｐゴシック" charset="0"/>
              </a:rPr>
              <a:t>G</a:t>
            </a:r>
            <a:r>
              <a:rPr lang="en-CA" sz="1100" dirty="0">
                <a:latin typeface="Arial" charset="0"/>
                <a:ea typeface="ＭＳ Ｐゴシック" charset="0"/>
                <a:cs typeface="ＭＳ Ｐゴシック" charset="0"/>
              </a:rPr>
              <a:t>uidelines </a:t>
            </a:r>
            <a:r>
              <a:rPr lang="en-CA" sz="1100" b="1" dirty="0">
                <a:latin typeface="Arial" charset="0"/>
                <a:ea typeface="ＭＳ Ｐゴシック" charset="0"/>
                <a:cs typeface="ＭＳ Ｐゴシック" charset="0"/>
              </a:rPr>
              <a:t>E</a:t>
            </a:r>
            <a:r>
              <a:rPr lang="en-CA" sz="1100" dirty="0">
                <a:latin typeface="Arial" charset="0"/>
                <a:ea typeface="ＭＳ Ｐゴシック" charset="0"/>
                <a:cs typeface="ＭＳ Ｐゴシック" charset="0"/>
              </a:rPr>
              <a:t>ndeavour) was developed. The C-CHANGE initiative was established to harmonize clinical practice recommendations for vascular disease prevention and treatment. </a:t>
            </a:r>
          </a:p>
          <a:p>
            <a:pPr defTabSz="864931" eaLnBrk="0" fontAlgn="base" hangingPunct="0">
              <a:spcBef>
                <a:spcPct val="30000"/>
              </a:spcBef>
              <a:spcAft>
                <a:spcPct val="0"/>
              </a:spcAft>
              <a:defRPr/>
            </a:pPr>
            <a:endParaRPr lang="en-CA" sz="1100" dirty="0">
              <a:latin typeface="Arial" charset="0"/>
            </a:endParaRPr>
          </a:p>
          <a:p>
            <a:r>
              <a:rPr lang="en-CA" sz="1100" dirty="0">
                <a:latin typeface="Arial" charset="0"/>
                <a:ea typeface="ＭＳ Ｐゴシック" charset="0"/>
                <a:cs typeface="ＭＳ Ｐゴシック" charset="0"/>
              </a:rPr>
              <a:t>The mission of the C-CHANGE initiative is twofold:  </a:t>
            </a:r>
          </a:p>
          <a:p>
            <a:pPr marL="216233" indent="-216233">
              <a:buAutoNum type="arabicPeriod"/>
            </a:pPr>
            <a:r>
              <a:rPr lang="en-CA" sz="1100" dirty="0">
                <a:latin typeface="Arial" charset="0"/>
                <a:ea typeface="ＭＳ Ｐゴシック" charset="0"/>
                <a:cs typeface="ＭＳ Ｐゴシック" charset="0"/>
              </a:rPr>
              <a:t>To establish one authoritative set of harmonized guidelines for the prevention and treatment of chronic atherosclerotic disease in Canada</a:t>
            </a:r>
          </a:p>
          <a:p>
            <a:pPr marL="216233" indent="-216233" defTabSz="864931" eaLnBrk="0" fontAlgn="base" hangingPunct="0">
              <a:spcBef>
                <a:spcPct val="30000"/>
              </a:spcBef>
              <a:spcAft>
                <a:spcPct val="0"/>
              </a:spcAft>
              <a:buFontTx/>
              <a:buAutoNum type="arabicPeriod"/>
              <a:defRPr/>
            </a:pPr>
            <a:r>
              <a:rPr lang="en-CA" sz="1100" dirty="0">
                <a:latin typeface="Arial" charset="0"/>
                <a:ea typeface="ＭＳ Ｐゴシック" charset="0"/>
                <a:cs typeface="ＭＳ Ｐゴシック" charset="0"/>
              </a:rPr>
              <a:t>To develop, disseminate, implement and evaluate a nationally coordinated, harmonized and integrated strategy for the prevention and treatment of vascular disease (cardiovascular, cerebrovascular, peripheral vascular) to help understand vascular risk, treatment targets and treatments to achieve these targets. </a:t>
            </a:r>
            <a:endParaRPr lang="en-CA" dirty="0" smtClean="0"/>
          </a:p>
          <a:p>
            <a:endParaRPr lang="en-CA" sz="1100" dirty="0">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latin typeface="Arial" charset="0"/>
                <a:ea typeface="ＭＳ Ｐゴシック" charset="0"/>
                <a:cs typeface="ＭＳ Ｐゴシック" charset="0"/>
              </a:rPr>
              <a:t>The C-CHANGE Guideline Panel, composed of representatives from the 8 previously identified guideline groups, along with three GPs, employed a rigorous selection process to reduce the total number of clinical recommendations from over 400 to 89.  This represents a unique gathering of key guideline groups working together towards creating a clinically useful set of overall recommendations. The C-Change initiative produced Canada’s first harmonized clinical practice guidelines. C-CHANGE provides authoritative, harmonized information and validated clinical tools to assist in key areas of cardiovascular health. </a:t>
            </a:r>
            <a:endParaRPr lang="en-CA" sz="1100" dirty="0" smtClean="0">
              <a:latin typeface="Arial" charset="0"/>
              <a:ea typeface="ＭＳ Ｐゴシック" charset="0"/>
              <a:cs typeface="ＭＳ Ｐゴシック" charset="0"/>
            </a:endParaRPr>
          </a:p>
          <a:p>
            <a:pPr defTabSz="864931" eaLnBrk="0" fontAlgn="base" hangingPunct="0">
              <a:spcBef>
                <a:spcPct val="30000"/>
              </a:spcBef>
              <a:spcAft>
                <a:spcPct val="0"/>
              </a:spcAft>
              <a:defRPr/>
            </a:pPr>
            <a:endParaRPr lang="en-CA" sz="1100" dirty="0" smtClean="0">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smtClean="0">
                <a:latin typeface="Arial" charset="0"/>
                <a:ea typeface="ＭＳ Ｐゴシック" charset="0"/>
                <a:cs typeface="ＭＳ Ｐゴシック" charset="0"/>
              </a:rPr>
              <a:t>C-CHANGE was first published in 2011</a:t>
            </a:r>
            <a:r>
              <a:rPr lang="en-CA" sz="1100" baseline="0" dirty="0" smtClean="0">
                <a:latin typeface="Arial" charset="0"/>
                <a:ea typeface="ＭＳ Ｐゴシック" charset="0"/>
                <a:cs typeface="ＭＳ Ｐゴシック" charset="0"/>
              </a:rPr>
              <a:t> with an update later published in November of 2014.</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10</a:t>
            </a:fld>
            <a:endParaRPr lang="en-CA" dirty="0">
              <a:solidFill>
                <a:prstClr val="black"/>
              </a:solidFill>
            </a:endParaRPr>
          </a:p>
        </p:txBody>
      </p:sp>
    </p:spTree>
    <p:extLst>
      <p:ext uri="{BB962C8B-B14F-4D97-AF65-F5344CB8AC3E}">
        <p14:creationId xmlns:p14="http://schemas.microsoft.com/office/powerpoint/2010/main" val="384090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100" b="1" dirty="0">
                <a:latin typeface="Arial" charset="0"/>
                <a:ea typeface="ＭＳ Ｐゴシック" charset="0"/>
                <a:cs typeface="ＭＳ Ｐゴシック" charset="0"/>
              </a:rPr>
              <a:t>C-CHANGE</a:t>
            </a:r>
            <a:r>
              <a:rPr lang="en-CA" sz="1100" dirty="0">
                <a:latin typeface="Arial" charset="0"/>
                <a:ea typeface="ＭＳ Ｐゴシック" charset="0"/>
                <a:cs typeface="ＭＳ Ｐゴシック" charset="0"/>
              </a:rPr>
              <a:t> (</a:t>
            </a:r>
            <a:r>
              <a:rPr lang="en-CA" sz="1100" b="1" dirty="0">
                <a:latin typeface="Arial" charset="0"/>
                <a:ea typeface="ＭＳ Ｐゴシック" charset="0"/>
                <a:cs typeface="ＭＳ Ｐゴシック" charset="0"/>
              </a:rPr>
              <a:t>C</a:t>
            </a:r>
            <a:r>
              <a:rPr lang="en-CA" sz="1100" dirty="0">
                <a:latin typeface="Arial" charset="0"/>
                <a:ea typeface="ＭＳ Ｐゴシック" charset="0"/>
                <a:cs typeface="ＭＳ Ｐゴシック" charset="0"/>
              </a:rPr>
              <a:t>anadian </a:t>
            </a:r>
            <a:r>
              <a:rPr lang="en-CA" sz="1100" b="1" dirty="0">
                <a:latin typeface="Arial" charset="0"/>
                <a:ea typeface="ＭＳ Ｐゴシック" charset="0"/>
                <a:cs typeface="ＭＳ Ｐゴシック" charset="0"/>
              </a:rPr>
              <a:t>C</a:t>
            </a:r>
            <a:r>
              <a:rPr lang="en-CA" sz="1100" dirty="0">
                <a:latin typeface="Arial" charset="0"/>
                <a:ea typeface="ＭＳ Ｐゴシック" charset="0"/>
                <a:cs typeface="ＭＳ Ｐゴシック" charset="0"/>
              </a:rPr>
              <a:t>ardiovascular </a:t>
            </a:r>
            <a:r>
              <a:rPr lang="en-CA" sz="1100" b="1" dirty="0">
                <a:latin typeface="Arial" charset="0"/>
                <a:ea typeface="ＭＳ Ｐゴシック" charset="0"/>
                <a:cs typeface="ＭＳ Ｐゴシック" charset="0"/>
              </a:rPr>
              <a:t>HA</a:t>
            </a:r>
            <a:r>
              <a:rPr lang="en-CA" sz="1100" dirty="0">
                <a:latin typeface="Arial" charset="0"/>
                <a:ea typeface="ＭＳ Ｐゴシック" charset="0"/>
                <a:cs typeface="ＭＳ Ｐゴシック" charset="0"/>
              </a:rPr>
              <a:t>rmonization of </a:t>
            </a:r>
            <a:r>
              <a:rPr lang="en-CA" sz="1100" b="1" dirty="0">
                <a:latin typeface="Arial" charset="0"/>
                <a:ea typeface="ＭＳ Ｐゴシック" charset="0"/>
                <a:cs typeface="ＭＳ Ｐゴシック" charset="0"/>
              </a:rPr>
              <a:t>N</a:t>
            </a:r>
            <a:r>
              <a:rPr lang="en-CA" sz="1100" dirty="0">
                <a:latin typeface="Arial" charset="0"/>
                <a:ea typeface="ＭＳ Ｐゴシック" charset="0"/>
                <a:cs typeface="ＭＳ Ｐゴシック" charset="0"/>
              </a:rPr>
              <a:t>ational </a:t>
            </a:r>
            <a:r>
              <a:rPr lang="en-CA" sz="1100" b="1" dirty="0">
                <a:latin typeface="Arial" charset="0"/>
                <a:ea typeface="ＭＳ Ｐゴシック" charset="0"/>
                <a:cs typeface="ＭＳ Ｐゴシック" charset="0"/>
              </a:rPr>
              <a:t>G</a:t>
            </a:r>
            <a:r>
              <a:rPr lang="en-CA" sz="1100" dirty="0">
                <a:latin typeface="Arial" charset="0"/>
                <a:ea typeface="ＭＳ Ｐゴシック" charset="0"/>
                <a:cs typeface="ＭＳ Ｐゴシック" charset="0"/>
              </a:rPr>
              <a:t>uidelines </a:t>
            </a:r>
            <a:r>
              <a:rPr lang="en-CA" sz="1100" b="1" dirty="0">
                <a:latin typeface="Arial" charset="0"/>
                <a:ea typeface="ＭＳ Ｐゴシック" charset="0"/>
                <a:cs typeface="ＭＳ Ｐゴシック" charset="0"/>
              </a:rPr>
              <a:t>E</a:t>
            </a:r>
            <a:r>
              <a:rPr lang="en-CA" sz="1100" dirty="0">
                <a:latin typeface="Arial" charset="0"/>
                <a:ea typeface="ＭＳ Ｐゴシック" charset="0"/>
                <a:cs typeface="ＭＳ Ｐゴシック" charset="0"/>
              </a:rPr>
              <a:t>ndeavour):</a:t>
            </a:r>
          </a:p>
          <a:p>
            <a:r>
              <a:rPr lang="en-CA" sz="1100" dirty="0">
                <a:latin typeface="Arial" charset="0"/>
                <a:ea typeface="ＭＳ Ｐゴシック" charset="0"/>
                <a:cs typeface="ＭＳ Ｐゴシック" charset="0"/>
              </a:rPr>
              <a:t>All vascular risk reduction education and vascular care recommendations, resources and tools are grounded in the C-CHANGE recommendations.  The 89 recommendations serve as a focus point for vascular care and can be located on the national C-CHANGE website.  </a:t>
            </a:r>
          </a:p>
          <a:p>
            <a:endParaRPr lang="en-CA" sz="1100" dirty="0">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u="sng" dirty="0"/>
              <a:t>National Website</a:t>
            </a:r>
            <a:r>
              <a:rPr lang="en-CA" sz="1100" dirty="0"/>
              <a:t>: There is a national C-CHANGE website which explains the initiative and provides additional information.</a:t>
            </a:r>
          </a:p>
          <a:p>
            <a:pPr defTabSz="864931" eaLnBrk="0" fontAlgn="base" hangingPunct="0">
              <a:spcBef>
                <a:spcPct val="30000"/>
              </a:spcBef>
              <a:spcAft>
                <a:spcPct val="0"/>
              </a:spcAft>
              <a:defRPr/>
            </a:pPr>
            <a:endParaRPr lang="en-CA" sz="1100" dirty="0"/>
          </a:p>
          <a:p>
            <a:r>
              <a:rPr lang="en-CA" sz="1100" u="sng" dirty="0"/>
              <a:t>Clinical Resource Centre</a:t>
            </a:r>
            <a:r>
              <a:rPr lang="en-CA" sz="1100" dirty="0"/>
              <a:t>:  The purpose of the C-CHANGE Clinical Resource Centre (CRC) is to facilitate the use of the C-CHANGE guidelines in practice. All information is concordant with the most recent C-CHANGE clinical practice guidelines published in the Canadian Medical Association Journal. This CRC is intended to provide evidence-informed support to all health care practitioners to better manage the prevention and treatment of cardiovascular disease. It will also assist in the care of patients that present with more than one CVD risk factor.  The C-CHANGE Clinical Resource Centre includes a harmonized guideline search feature, supplemental resources and clinical tools, along with a process for providing feedback for quality improvement.  There is also a C-CHANGE Clinical Primer available.</a:t>
            </a:r>
            <a:endParaRPr lang="en-CA" sz="1100" u="sng" dirty="0">
              <a:latin typeface="Arial" charset="0"/>
              <a:ea typeface="ＭＳ Ｐゴシック" charset="0"/>
              <a:cs typeface="ＭＳ Ｐゴシック" charset="0"/>
              <a:hlinkClick r:id="rId3"/>
            </a:endParaRPr>
          </a:p>
          <a:p>
            <a:endParaRPr lang="en-CA" sz="1100" u="sng" dirty="0">
              <a:latin typeface="Arial" charset="0"/>
              <a:ea typeface="ＭＳ Ｐゴシック" charset="0"/>
              <a:cs typeface="ＭＳ Ｐゴシック" charset="0"/>
              <a:hlinkClick r:id="rId3"/>
            </a:endParaRPr>
          </a:p>
          <a:p>
            <a:pPr defTabSz="864931" eaLnBrk="0" fontAlgn="base" hangingPunct="0">
              <a:spcBef>
                <a:spcPct val="30000"/>
              </a:spcBef>
              <a:spcAft>
                <a:spcPct val="0"/>
              </a:spcAft>
              <a:defRPr/>
            </a:pPr>
            <a:r>
              <a:rPr lang="en-CA" sz="1100" dirty="0"/>
              <a:t>Supplementary resources from partner organizations enhance the C-CHANGE guidelines recommendations throughout the site. Vascular risk calculators, screening algorithms, and other decision-making support tools are designed to assist health care professionals in managing patients with multiple comorbidities related to CVD. </a:t>
            </a:r>
          </a:p>
          <a:p>
            <a:pPr defTabSz="864931" eaLnBrk="0" fontAlgn="base" hangingPunct="0">
              <a:spcBef>
                <a:spcPct val="30000"/>
              </a:spcBef>
              <a:spcAft>
                <a:spcPct val="0"/>
              </a:spcAft>
              <a:defRPr/>
            </a:pPr>
            <a:endParaRPr lang="en-CA" sz="1100" dirty="0"/>
          </a:p>
          <a:p>
            <a:pPr defTabSz="864931" eaLnBrk="0" fontAlgn="base" hangingPunct="0">
              <a:spcBef>
                <a:spcPct val="30000"/>
              </a:spcBef>
              <a:spcAft>
                <a:spcPct val="0"/>
              </a:spcAft>
              <a:defRPr/>
            </a:pPr>
            <a:r>
              <a:rPr lang="en-CA" sz="1100" u="sng" dirty="0"/>
              <a:t>Patient / Public Education Site</a:t>
            </a:r>
            <a:r>
              <a:rPr lang="en-CA" sz="1100" dirty="0"/>
              <a:t>:  C-CHANGEinme is a patient information site dedicated to prevention and management of cardiovascular disease risk. All information contained is concordant with the C-CHANGE recommendations. </a:t>
            </a:r>
            <a:endParaRPr lang="en-CA" sz="1100" u="sng" dirty="0">
              <a:latin typeface="Arial" charset="0"/>
              <a:ea typeface="ＭＳ Ｐゴシック" charset="0"/>
              <a:cs typeface="ＭＳ Ｐゴシック" charset="0"/>
              <a:hlinkClick r:id="rId3"/>
            </a:endParaRPr>
          </a:p>
          <a:p>
            <a:endParaRPr lang="en-CA" sz="1100" b="1" dirty="0"/>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11</a:t>
            </a:fld>
            <a:endParaRPr lang="en-CA" dirty="0">
              <a:solidFill>
                <a:prstClr val="black"/>
              </a:solidFill>
            </a:endParaRPr>
          </a:p>
        </p:txBody>
      </p:sp>
    </p:spTree>
    <p:extLst>
      <p:ext uri="{BB962C8B-B14F-4D97-AF65-F5344CB8AC3E}">
        <p14:creationId xmlns:p14="http://schemas.microsoft.com/office/powerpoint/2010/main" val="754001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b="1" dirty="0" smtClean="0"/>
              <a:t>Vascular Disease - Atherosclerosis</a:t>
            </a:r>
          </a:p>
          <a:p>
            <a:r>
              <a:rPr lang="en-CA" dirty="0" smtClean="0"/>
              <a:t>Damaged endothelium, traps</a:t>
            </a:r>
            <a:r>
              <a:rPr lang="en-CA" baseline="0" dirty="0" smtClean="0"/>
              <a:t> lipids, calcium, cellular debris and the artery is narrowed by atherosclerotic plaque.</a:t>
            </a:r>
          </a:p>
          <a:p>
            <a:endParaRPr lang="en-CA" baseline="0" dirty="0" smtClean="0"/>
          </a:p>
          <a:p>
            <a:r>
              <a:rPr lang="en-CA" baseline="0" dirty="0" smtClean="0"/>
              <a:t>Review process with participants. </a:t>
            </a:r>
          </a:p>
          <a:p>
            <a:pPr eaLnBrk="1" hangingPunct="1">
              <a:buFont typeface="Wingdings" pitchFamily="2" charset="2"/>
              <a:buChar char="§"/>
            </a:pPr>
            <a:r>
              <a:rPr lang="en-CA" altLang="en-US" baseline="0" dirty="0" smtClean="0">
                <a:latin typeface="Arial" charset="0"/>
              </a:rPr>
              <a:t> Atherosclerosis </a:t>
            </a:r>
            <a:r>
              <a:rPr lang="en-US" altLang="en-US" dirty="0" smtClean="0">
                <a:latin typeface="Arial" pitchFamily="34" charset="0"/>
              </a:rPr>
              <a:t>is a process in which plaques develop within the inner walls of arteries.</a:t>
            </a:r>
            <a:r>
              <a:rPr lang="en-US" altLang="en-US" baseline="0" dirty="0" smtClean="0">
                <a:latin typeface="Arial" pitchFamily="34" charset="0"/>
              </a:rPr>
              <a:t>  T</a:t>
            </a:r>
            <a:r>
              <a:rPr lang="en-US" altLang="en-US" dirty="0" smtClean="0">
                <a:latin typeface="Arial" pitchFamily="34" charset="0"/>
              </a:rPr>
              <a:t>he plaque develops slowly over many years</a:t>
            </a:r>
            <a:r>
              <a:rPr lang="en-US" altLang="en-US" baseline="0" dirty="0" smtClean="0">
                <a:latin typeface="Arial" pitchFamily="34" charset="0"/>
              </a:rPr>
              <a:t> and </a:t>
            </a:r>
            <a:r>
              <a:rPr lang="en-US" altLang="en-US" dirty="0" smtClean="0">
                <a:latin typeface="Arial" pitchFamily="34" charset="0"/>
              </a:rPr>
              <a:t>causes</a:t>
            </a:r>
            <a:r>
              <a:rPr lang="en-US" altLang="en-US" baseline="0" dirty="0" smtClean="0">
                <a:latin typeface="Arial" pitchFamily="34" charset="0"/>
              </a:rPr>
              <a:t> </a:t>
            </a:r>
            <a:r>
              <a:rPr lang="en-US" altLang="en-US" dirty="0" smtClean="0">
                <a:latin typeface="Arial" pitchFamily="34" charset="0"/>
              </a:rPr>
              <a:t>thickening and hardening of the arterial wall</a:t>
            </a:r>
            <a:r>
              <a:rPr lang="en-US" altLang="en-US" baseline="0" dirty="0" smtClean="0">
                <a:latin typeface="Arial" pitchFamily="34" charset="0"/>
              </a:rPr>
              <a:t> with fatty deposits.</a:t>
            </a:r>
            <a:endParaRPr lang="en-US" altLang="en-US" dirty="0" smtClean="0">
              <a:latin typeface="Arial" pitchFamily="34" charset="0"/>
            </a:endParaRPr>
          </a:p>
          <a:p>
            <a:pPr eaLnBrk="1" hangingPunct="1">
              <a:buFont typeface="Wingdings" pitchFamily="2" charset="2"/>
              <a:buNone/>
            </a:pPr>
            <a:r>
              <a:rPr lang="en-US" altLang="en-US" dirty="0" smtClean="0">
                <a:latin typeface="Arial" pitchFamily="34" charset="0"/>
              </a:rPr>
              <a:t> </a:t>
            </a:r>
          </a:p>
          <a:p>
            <a:pPr eaLnBrk="1" hangingPunct="1">
              <a:buFont typeface="Wingdings" pitchFamily="2" charset="2"/>
              <a:buChar char="§"/>
            </a:pPr>
            <a:r>
              <a:rPr lang="en-US" altLang="en-US" dirty="0" smtClean="0">
                <a:latin typeface="Arial" pitchFamily="34" charset="0"/>
              </a:rPr>
              <a:t> Plaque formation is thought to occur as a result of a protective response following damage to the endothelium of the arterial wall.</a:t>
            </a:r>
            <a:r>
              <a:rPr lang="en-US" altLang="en-US" baseline="0" dirty="0" smtClean="0">
                <a:latin typeface="Arial" pitchFamily="34" charset="0"/>
              </a:rPr>
              <a:t>  The </a:t>
            </a:r>
            <a:r>
              <a:rPr lang="en-US" altLang="en-US" dirty="0" smtClean="0">
                <a:latin typeface="Arial" pitchFamily="34" charset="0"/>
              </a:rPr>
              <a:t>damage is caused by: elevated levels of cholesterol or glucose, hypertension, </a:t>
            </a:r>
            <a:r>
              <a:rPr lang="en-US" altLang="en-US" dirty="0" err="1" smtClean="0">
                <a:latin typeface="Arial" pitchFamily="34" charset="0"/>
              </a:rPr>
              <a:t>atherogenic</a:t>
            </a:r>
            <a:r>
              <a:rPr lang="en-US" altLang="en-US" dirty="0" smtClean="0">
                <a:latin typeface="Arial" pitchFamily="34" charset="0"/>
              </a:rPr>
              <a:t> diet, or toxins from cigarette smoke</a:t>
            </a:r>
            <a:endParaRPr lang="en-CA" baseline="0" dirty="0" smtClean="0"/>
          </a:p>
          <a:p>
            <a:r>
              <a:rPr lang="en-CA" baseline="0" dirty="0" smtClean="0"/>
              <a:t> </a:t>
            </a:r>
            <a:endParaRPr lang="en-CA" b="1" baseline="0" dirty="0" smtClean="0"/>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Atherosclerosis is responsible for almost all cases of coronary heart disease (CHD). This insidious process begins with fatty streaks that are first seen in adolescence; these lesions progress into plaques in early adulthood, and culminate in thrombotic occlusions and coronary events in middle age and later life. </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A variety of factors, often acting in concert, are associated with an increased risk for atherosclerotic plaques in coronary arteries and other arterial beds Risk factor assessment is useful in adults to guide therapy for dyslipidemia, hypertension, and diabetes, and multivariate formulations can be used to help estimate risk for coronary disease events.</a:t>
            </a:r>
          </a:p>
          <a:p>
            <a:pPr marL="1729343" lvl="4" defTabSz="864931" eaLnBrk="0" fontAlgn="base" hangingPunct="0">
              <a:spcBef>
                <a:spcPct val="30000"/>
              </a:spcBef>
              <a:spcAft>
                <a:spcPct val="0"/>
              </a:spcAft>
              <a:defRPr/>
            </a:pPr>
            <a:endParaRPr lang="en-CA" sz="1100" dirty="0">
              <a:solidFill>
                <a:srgbClr val="336633"/>
              </a:solidFill>
              <a:latin typeface="Arial" panose="020B0604020202020204" pitchFamily="34" charset="0"/>
            </a:endParaRP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Wilson PW. Established risk factors and coronary artery disease: the Framingham Study. Am J </a:t>
            </a:r>
            <a:r>
              <a:rPr lang="en-CA" sz="1100" dirty="0" err="1">
                <a:solidFill>
                  <a:srgbClr val="000000"/>
                </a:solidFill>
                <a:latin typeface="Arial" charset="0"/>
                <a:ea typeface="ＭＳ Ｐゴシック" charset="0"/>
                <a:cs typeface="ＭＳ Ｐゴシック" charset="0"/>
              </a:rPr>
              <a:t>Hypertens</a:t>
            </a:r>
            <a:r>
              <a:rPr lang="en-CA" sz="1100" dirty="0">
                <a:solidFill>
                  <a:srgbClr val="000000"/>
                </a:solidFill>
                <a:latin typeface="Arial" charset="0"/>
                <a:ea typeface="ＭＳ Ｐゴシック" charset="0"/>
                <a:cs typeface="ＭＳ Ｐゴシック" charset="0"/>
              </a:rPr>
              <a:t> 1994; 7:7S.</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Wilson PW, </a:t>
            </a:r>
            <a:r>
              <a:rPr lang="en-CA" sz="1100" dirty="0" err="1">
                <a:solidFill>
                  <a:srgbClr val="000000"/>
                </a:solidFill>
                <a:latin typeface="Arial" charset="0"/>
                <a:ea typeface="ＭＳ Ｐゴシック" charset="0"/>
                <a:cs typeface="ＭＳ Ｐゴシック" charset="0"/>
              </a:rPr>
              <a:t>D'Agostino</a:t>
            </a:r>
            <a:r>
              <a:rPr lang="en-CA" sz="1100" dirty="0">
                <a:solidFill>
                  <a:srgbClr val="000000"/>
                </a:solidFill>
                <a:latin typeface="Arial" charset="0"/>
                <a:ea typeface="ＭＳ Ｐゴシック" charset="0"/>
                <a:cs typeface="ＭＳ Ｐゴシック" charset="0"/>
              </a:rPr>
              <a:t> RB, Levy D, et al. Prediction of coronary heart disease using risk factor categories. Circulation 1998; 97:1837.</a:t>
            </a:r>
          </a:p>
          <a:p>
            <a:pPr defTabSz="864931" eaLnBrk="0" fontAlgn="base" hangingPunct="0">
              <a:spcBef>
                <a:spcPct val="30000"/>
              </a:spcBef>
              <a:spcAft>
                <a:spcPct val="0"/>
              </a:spcAft>
              <a:defRPr/>
            </a:pPr>
            <a:r>
              <a:rPr lang="en-CA" sz="1100" dirty="0" err="1">
                <a:solidFill>
                  <a:srgbClr val="000000"/>
                </a:solidFill>
                <a:latin typeface="Arial" charset="0"/>
                <a:ea typeface="ＭＳ Ｐゴシック" charset="0"/>
                <a:cs typeface="ＭＳ Ｐゴシック" charset="0"/>
              </a:rPr>
              <a:t>Ridker</a:t>
            </a:r>
            <a:r>
              <a:rPr lang="en-CA" sz="1100" dirty="0">
                <a:solidFill>
                  <a:srgbClr val="000000"/>
                </a:solidFill>
                <a:latin typeface="Arial" charset="0"/>
                <a:ea typeface="ＭＳ Ｐゴシック" charset="0"/>
                <a:cs typeface="ＭＳ Ｐゴシック" charset="0"/>
              </a:rPr>
              <a:t> PM. Evaluating novel cardiovascular risk factors: can we better predict heart attacks? Ann Intern Med 1999; 130:933.</a:t>
            </a:r>
          </a:p>
          <a:p>
            <a:pPr defTabSz="864931" eaLnBrk="0" fontAlgn="base" hangingPunct="0">
              <a:spcBef>
                <a:spcPct val="30000"/>
              </a:spcBef>
              <a:spcAft>
                <a:spcPct val="0"/>
              </a:spcAft>
              <a:defRPr/>
            </a:pPr>
            <a:r>
              <a:rPr lang="en-CA" sz="1100" dirty="0">
                <a:solidFill>
                  <a:srgbClr val="000000"/>
                </a:solidFill>
                <a:latin typeface="Arial" charset="0"/>
              </a:rPr>
              <a:t> </a:t>
            </a:r>
          </a:p>
          <a:p>
            <a:endParaRPr lang="en-CA" b="1"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12</a:t>
            </a:fld>
            <a:endParaRPr lang="en-CA" dirty="0">
              <a:solidFill>
                <a:prstClr val="black"/>
              </a:solidFill>
            </a:endParaRPr>
          </a:p>
        </p:txBody>
      </p:sp>
    </p:spTree>
    <p:extLst>
      <p:ext uri="{BB962C8B-B14F-4D97-AF65-F5344CB8AC3E}">
        <p14:creationId xmlns:p14="http://schemas.microsoft.com/office/powerpoint/2010/main" val="326728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fontAlgn="base">
              <a:spcBef>
                <a:spcPct val="30000"/>
              </a:spcBef>
              <a:spcAft>
                <a:spcPct val="0"/>
              </a:spcAft>
              <a:defRPr/>
            </a:pPr>
            <a:r>
              <a:rPr lang="en-CA" b="1" dirty="0" smtClean="0"/>
              <a:t>Vascular Disease – </a:t>
            </a:r>
            <a:r>
              <a:rPr lang="en-CA" b="1" dirty="0" err="1" smtClean="0"/>
              <a:t>Athero</a:t>
            </a:r>
            <a:r>
              <a:rPr lang="en-CA" b="1" dirty="0" smtClean="0"/>
              <a:t>-thrombosis</a:t>
            </a:r>
            <a:endParaRPr lang="en-US" altLang="en-US" sz="1100" dirty="0">
              <a:latin typeface="Arial" pitchFamily="34" charset="0"/>
            </a:endParaRPr>
          </a:p>
          <a:p>
            <a:pPr eaLnBrk="1" hangingPunct="1">
              <a:buFont typeface="Wingdings" pitchFamily="2" charset="2"/>
              <a:buChar char="§"/>
            </a:pPr>
            <a:r>
              <a:rPr lang="en-US" altLang="en-US" sz="1100" dirty="0">
                <a:latin typeface="Arial" pitchFamily="34" charset="0"/>
              </a:rPr>
              <a:t>Rupture or erosion of the plaque may occur.  Small parts of the plaque may break off, forming emboli, which circulate in the vascular system.  The embolus will become lodged in an artery  and may lead to a vascular event</a:t>
            </a:r>
          </a:p>
          <a:p>
            <a:pPr eaLnBrk="1" hangingPunct="1">
              <a:buFontTx/>
              <a:buNone/>
            </a:pPr>
            <a:endParaRPr lang="en-US" altLang="en-US" sz="1100" dirty="0">
              <a:latin typeface="Arial" pitchFamily="34" charset="0"/>
            </a:endParaRPr>
          </a:p>
          <a:p>
            <a:pPr eaLnBrk="1" hangingPunct="1">
              <a:buFont typeface="Arial" pitchFamily="34" charset="0"/>
              <a:buChar char="•"/>
            </a:pPr>
            <a:r>
              <a:rPr lang="en-US" altLang="en-US" sz="1100" dirty="0">
                <a:latin typeface="Arial" pitchFamily="34" charset="0"/>
              </a:rPr>
              <a:t> Rupture also provides an ideal site for blood clot or thrombus formation which may occlude the artery leading to a vascular event</a:t>
            </a:r>
            <a:endParaRPr lang="en-GB" altLang="en-US" sz="1100" b="1" dirty="0">
              <a:solidFill>
                <a:srgbClr val="000000"/>
              </a:solidFill>
              <a:latin typeface="Arial" pitchFamily="34" charset="0"/>
              <a:cs typeface="Times New Roman" pitchFamily="18" charset="0"/>
            </a:endParaRPr>
          </a:p>
          <a:p>
            <a:pPr eaLnBrk="1" hangingPunct="1">
              <a:buFont typeface="Arial" pitchFamily="34" charset="0"/>
              <a:buChar char="•"/>
            </a:pPr>
            <a:endParaRPr lang="en-GB" sz="1100" b="1" dirty="0">
              <a:solidFill>
                <a:srgbClr val="000000"/>
              </a:solidFill>
              <a:latin typeface="Arial" pitchFamily="34" charset="0"/>
              <a:cs typeface="Times New Roman" pitchFamily="18" charset="0"/>
            </a:endParaRPr>
          </a:p>
          <a:p>
            <a:pPr eaLnBrk="1" hangingPunct="1">
              <a:buFont typeface="Arial" pitchFamily="34" charset="0"/>
              <a:buChar char="•"/>
            </a:pPr>
            <a:r>
              <a:rPr lang="en-GB" dirty="0" smtClean="0">
                <a:solidFill>
                  <a:srgbClr val="000000"/>
                </a:solidFill>
                <a:latin typeface="Arial" pitchFamily="34" charset="0"/>
                <a:cs typeface="Times New Roman" pitchFamily="18" charset="0"/>
              </a:rPr>
              <a:t> Plaques may become calcified, leading to reduced elasticity of the artery and a weakening of the vessel wall.</a:t>
            </a:r>
            <a:r>
              <a:rPr lang="en-GB" baseline="0" dirty="0" smtClean="0">
                <a:solidFill>
                  <a:srgbClr val="000000"/>
                </a:solidFill>
                <a:latin typeface="Arial" pitchFamily="34" charset="0"/>
                <a:cs typeface="Times New Roman" pitchFamily="18" charset="0"/>
              </a:rPr>
              <a:t>  </a:t>
            </a:r>
            <a:r>
              <a:rPr lang="en-GB" dirty="0" smtClean="0">
                <a:solidFill>
                  <a:srgbClr val="000000"/>
                </a:solidFill>
                <a:latin typeface="Arial" pitchFamily="34" charset="0"/>
                <a:cs typeface="Times New Roman" pitchFamily="18" charset="0"/>
              </a:rPr>
              <a:t>A thinner and weaker vessel wall can lead to an aneurysm and possible haemorrhage.</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13</a:t>
            </a:fld>
            <a:endParaRPr lang="en-CA" dirty="0">
              <a:solidFill>
                <a:prstClr val="black"/>
              </a:solidFill>
            </a:endParaRPr>
          </a:p>
        </p:txBody>
      </p:sp>
    </p:spTree>
    <p:extLst>
      <p:ext uri="{BB962C8B-B14F-4D97-AF65-F5344CB8AC3E}">
        <p14:creationId xmlns:p14="http://schemas.microsoft.com/office/powerpoint/2010/main" val="98918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 Disease:  </a:t>
            </a:r>
          </a:p>
          <a:p>
            <a:r>
              <a:rPr lang="en-CA" b="0" dirty="0" smtClean="0"/>
              <a:t>(Interesting</a:t>
            </a:r>
            <a:r>
              <a:rPr lang="en-CA" b="0" baseline="0" dirty="0" smtClean="0"/>
              <a:t> info – if all blood vessels were placed end to end, it is reported that they would have a total length of 100,000km (long enough to encompass the earth 2.5 times!)</a:t>
            </a:r>
            <a:endParaRPr lang="en-CA" b="1" dirty="0" smtClean="0"/>
          </a:p>
          <a:p>
            <a:endParaRPr lang="en-CA" b="1" dirty="0" smtClean="0"/>
          </a:p>
          <a:p>
            <a:pPr>
              <a:buFont typeface="Arial" pitchFamily="34" charset="0"/>
              <a:buChar char="•"/>
            </a:pPr>
            <a:r>
              <a:rPr lang="en-CA" dirty="0" smtClean="0">
                <a:latin typeface="Arial" pitchFamily="34" charset="0"/>
              </a:rPr>
              <a:t> Narrowing or blockage of arteries causes ischemia which can lead to cell death.</a:t>
            </a:r>
            <a:r>
              <a:rPr lang="en-CA" baseline="0" dirty="0" smtClean="0">
                <a:latin typeface="Arial" pitchFamily="34" charset="0"/>
              </a:rPr>
              <a:t>  </a:t>
            </a:r>
            <a:r>
              <a:rPr lang="en-CA" dirty="0" smtClean="0">
                <a:latin typeface="Arial" pitchFamily="34" charset="0"/>
              </a:rPr>
              <a:t>Dead cells lead to tissues/organs not working well and/or causes death. </a:t>
            </a:r>
            <a:endParaRPr lang="en-CA" b="1" dirty="0" smtClean="0"/>
          </a:p>
          <a:p>
            <a:endParaRPr lang="en-CA" b="0" dirty="0" smtClean="0"/>
          </a:p>
          <a:p>
            <a:r>
              <a:rPr lang="en-CA" b="0" i="1" u="sng" dirty="0" smtClean="0"/>
              <a:t>Activity:</a:t>
            </a:r>
            <a:r>
              <a:rPr lang="en-CA" b="0" i="1" u="sng" baseline="0" dirty="0" smtClean="0"/>
              <a:t> </a:t>
            </a:r>
            <a:r>
              <a:rPr lang="en-CA" b="0" i="1" baseline="0" dirty="0" smtClean="0"/>
              <a:t> </a:t>
            </a:r>
          </a:p>
          <a:p>
            <a:endParaRPr lang="en-CA" b="0" baseline="0" dirty="0" smtClean="0"/>
          </a:p>
          <a:p>
            <a:r>
              <a:rPr lang="en-CA" b="0" i="1" u="sng" baseline="0" dirty="0" smtClean="0"/>
              <a:t>Discussion Question</a:t>
            </a:r>
            <a:r>
              <a:rPr lang="en-CA" b="0" baseline="0" dirty="0" smtClean="0"/>
              <a:t>:  Imagine if this atherosclerosis is happening throughout the entire body, what vascular problems could there be?</a:t>
            </a:r>
          </a:p>
          <a:p>
            <a:r>
              <a:rPr lang="en-CA" b="0" baseline="0" dirty="0" smtClean="0"/>
              <a:t>Discuss with participants the different kind of vascular disease and manifestations of pathology.  Slide will show each disease individually after discussion.</a:t>
            </a:r>
          </a:p>
          <a:p>
            <a:endParaRPr lang="en-CA" b="0" baseline="0" dirty="0" smtClean="0"/>
          </a:p>
          <a:p>
            <a:endParaRPr lang="en-CA" b="0" baseline="0" dirty="0" smtClean="0"/>
          </a:p>
          <a:p>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14</a:t>
            </a:fld>
            <a:endParaRPr lang="en-CA" dirty="0">
              <a:solidFill>
                <a:prstClr val="black"/>
              </a:solidFill>
            </a:endParaRPr>
          </a:p>
        </p:txBody>
      </p:sp>
    </p:spTree>
    <p:extLst>
      <p:ext uri="{BB962C8B-B14F-4D97-AF65-F5344CB8AC3E}">
        <p14:creationId xmlns:p14="http://schemas.microsoft.com/office/powerpoint/2010/main" val="116062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B870971-D75F-494B-960D-6351250DD68A}" type="slidenum">
              <a:rPr lang="en-US">
                <a:solidFill>
                  <a:prstClr val="black"/>
                </a:solidFill>
              </a:rPr>
              <a:pPr/>
              <a:t>15</a:t>
            </a:fld>
            <a:endParaRPr lang="en-US" dirty="0">
              <a:solidFill>
                <a:prstClr val="black"/>
              </a:solidFill>
            </a:endParaRPr>
          </a:p>
        </p:txBody>
      </p:sp>
      <p:sp>
        <p:nvSpPr>
          <p:cNvPr id="95235" name="Rectangle 2"/>
          <p:cNvSpPr>
            <a:spLocks noGrp="1" noRot="1" noChangeAspect="1" noChangeArrowheads="1" noTextEdit="1"/>
          </p:cNvSpPr>
          <p:nvPr>
            <p:ph type="sldImg"/>
          </p:nvPr>
        </p:nvSpPr>
        <p:spPr>
          <a:xfrm>
            <a:off x="806450" y="930275"/>
            <a:ext cx="4846638" cy="3635375"/>
          </a:xfrm>
          <a:ln w="12700" cap="flat">
            <a:solidFill>
              <a:schemeClr val="tx1"/>
            </a:solidFill>
          </a:ln>
        </p:spPr>
      </p:sp>
      <p:sp>
        <p:nvSpPr>
          <p:cNvPr id="95236" name="Rectangle 3"/>
          <p:cNvSpPr>
            <a:spLocks noGrp="1" noChangeArrowheads="1"/>
          </p:cNvSpPr>
          <p:nvPr>
            <p:ph type="body" idx="1"/>
          </p:nvPr>
        </p:nvSpPr>
        <p:spPr>
          <a:xfrm>
            <a:off x="860426" y="4984751"/>
            <a:ext cx="4732338" cy="4733925"/>
          </a:xfrm>
          <a:noFill/>
          <a:ln/>
        </p:spPr>
        <p:txBody>
          <a:bodyPr lIns="87914" tIns="43186" rIns="87914" bIns="43186"/>
          <a:lstStyle/>
          <a:p>
            <a:pPr defTabSz="864931" fontAlgn="base">
              <a:spcBef>
                <a:spcPct val="30000"/>
              </a:spcBef>
              <a:spcAft>
                <a:spcPct val="0"/>
              </a:spcAft>
              <a:defRPr/>
            </a:pPr>
            <a:r>
              <a:rPr lang="en-CA" b="1" dirty="0" smtClean="0"/>
              <a:t>Vascular Disease – </a:t>
            </a:r>
            <a:r>
              <a:rPr lang="en-CA" b="1" dirty="0" err="1" smtClean="0"/>
              <a:t>Athero</a:t>
            </a:r>
            <a:r>
              <a:rPr lang="en-CA" b="1" dirty="0" smtClean="0"/>
              <a:t>-thrombosis</a:t>
            </a:r>
            <a:endParaRPr lang="en-GB" dirty="0" smtClean="0">
              <a:latin typeface="Arial" pitchFamily="34" charset="0"/>
            </a:endParaRPr>
          </a:p>
          <a:p>
            <a:pPr eaLnBrk="1" hangingPunct="1">
              <a:buFontTx/>
              <a:buChar char="•"/>
            </a:pPr>
            <a:r>
              <a:rPr lang="en-GB" dirty="0" smtClean="0">
                <a:latin typeface="Arial" pitchFamily="34" charset="0"/>
              </a:rPr>
              <a:t> It is a dynamic process and progressive over time. Gets worse as we get older. Vascular risk factors such</a:t>
            </a:r>
            <a:r>
              <a:rPr lang="en-GB" baseline="0" dirty="0" smtClean="0">
                <a:latin typeface="Arial" pitchFamily="34" charset="0"/>
              </a:rPr>
              <a:t> as</a:t>
            </a:r>
            <a:r>
              <a:rPr lang="en-GB" dirty="0" smtClean="0">
                <a:latin typeface="Arial" pitchFamily="34" charset="0"/>
              </a:rPr>
              <a:t> smoking, lipids, BP, diabetes, hypertension may enhance this process. </a:t>
            </a:r>
          </a:p>
          <a:p>
            <a:pPr defTabSz="864931" fontAlgn="base">
              <a:spcBef>
                <a:spcPct val="30000"/>
              </a:spcBef>
              <a:spcAft>
                <a:spcPct val="0"/>
              </a:spcAft>
              <a:buFontTx/>
              <a:buChar char="•"/>
              <a:defRPr/>
            </a:pPr>
            <a:r>
              <a:rPr lang="en-CA" dirty="0" smtClean="0">
                <a:latin typeface="Arial" pitchFamily="34" charset="0"/>
              </a:rPr>
              <a:t> Heart attack and Stroke are well known and thought about when discussing atherosclerosis.</a:t>
            </a:r>
            <a:r>
              <a:rPr lang="en-CA" baseline="0" dirty="0" smtClean="0">
                <a:latin typeface="Arial" pitchFamily="34" charset="0"/>
              </a:rPr>
              <a:t> </a:t>
            </a:r>
            <a:r>
              <a:rPr lang="en-CA" dirty="0" smtClean="0">
                <a:latin typeface="Arial" pitchFamily="34" charset="0"/>
              </a:rPr>
              <a:t>However, peripheral vascular disease and kidney disease are</a:t>
            </a:r>
            <a:r>
              <a:rPr lang="en-CA" baseline="0" dirty="0" smtClean="0">
                <a:latin typeface="Arial" pitchFamily="34" charset="0"/>
              </a:rPr>
              <a:t> </a:t>
            </a:r>
            <a:r>
              <a:rPr lang="en-CA" dirty="0" smtClean="0">
                <a:latin typeface="Arial" pitchFamily="34" charset="0"/>
              </a:rPr>
              <a:t>also important to think about.</a:t>
            </a:r>
            <a:endParaRPr lang="en-GB" dirty="0" smtClean="0">
              <a:latin typeface="Arial" pitchFamily="34" charset="0"/>
            </a:endParaRPr>
          </a:p>
          <a:p>
            <a:pPr eaLnBrk="1" hangingPunct="1">
              <a:buFontTx/>
              <a:buChar char="•"/>
            </a:pPr>
            <a:r>
              <a:rPr lang="en-GB" dirty="0" smtClean="0">
                <a:latin typeface="Arial" pitchFamily="34" charset="0"/>
              </a:rPr>
              <a:t> These are the end games of this lethal process. Is it about time that we start talking about these end games collectively because after all their so much overlap. </a:t>
            </a:r>
          </a:p>
          <a:p>
            <a:pPr eaLnBrk="1" hangingPunct="1">
              <a:buFontTx/>
              <a:buChar char="•"/>
            </a:pPr>
            <a:endParaRPr lang="en-GB" dirty="0" smtClean="0">
              <a:latin typeface="Arial" pitchFamily="34" charset="0"/>
            </a:endParaRPr>
          </a:p>
          <a:p>
            <a:pPr algn="l" eaLnBrk="1" hangingPunct="1">
              <a:buFontTx/>
              <a:buNone/>
            </a:pPr>
            <a:r>
              <a:rPr lang="en-CA" dirty="0" smtClean="0">
                <a:latin typeface="Arial" pitchFamily="34" charset="0"/>
              </a:rPr>
              <a:t>Prevention and management is about caring for the entire arterial system!</a:t>
            </a:r>
          </a:p>
          <a:p>
            <a:pPr eaLnBrk="1" hangingPunct="1">
              <a:buFontTx/>
              <a:buChar char="•"/>
            </a:pPr>
            <a:endParaRPr lang="en-GB" dirty="0" smtClean="0">
              <a:latin typeface="Arial" pitchFamily="34" charset="0"/>
            </a:endParaRPr>
          </a:p>
        </p:txBody>
      </p:sp>
    </p:spTree>
    <p:extLst>
      <p:ext uri="{BB962C8B-B14F-4D97-AF65-F5344CB8AC3E}">
        <p14:creationId xmlns:p14="http://schemas.microsoft.com/office/powerpoint/2010/main" val="238775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CA" sz="1100" b="1" dirty="0">
                <a:latin typeface="Arial" charset="0"/>
                <a:ea typeface="ＭＳ Ｐゴシック" charset="0"/>
                <a:cs typeface="ＭＳ Ｐゴシック" charset="0"/>
              </a:rPr>
              <a:t>Vascular Disease (Atherosclerosis) and Diabetes</a:t>
            </a:r>
          </a:p>
          <a:p>
            <a:pPr fontAlgn="base"/>
            <a:r>
              <a:rPr lang="en-CA" sz="1100" dirty="0">
                <a:latin typeface="Arial" charset="0"/>
                <a:ea typeface="ＭＳ Ｐゴシック" charset="0"/>
                <a:cs typeface="ＭＳ Ｐゴシック" charset="0"/>
              </a:rPr>
              <a:t>Normal blood vessels have an inner lining, called endothelium, that keeps blood flowing smoothly by producing local Nitrous oxide (NO). NO serves to relax the smooth muscles in the walls of the vessels and prevent cells from sticking to the walls. A disruption of this mechanism is thought to be at the heart of the increased formation of plaques in diabetes. High blood sugar, elevated fatty acids and triglycerides leads to stickier walls, encouraging the attachment of cells that produce local tissue reaction. The local tissue reaction further traps floating particles and different blood cells, heaping up and hardening the vessel walls. </a:t>
            </a:r>
          </a:p>
          <a:p>
            <a:r>
              <a:rPr lang="en-CA" dirty="0" smtClean="0"/>
              <a:t> </a:t>
            </a:r>
          </a:p>
          <a:p>
            <a:r>
              <a:rPr lang="en-CA" sz="1100" dirty="0">
                <a:latin typeface="Arial" charset="0"/>
                <a:ea typeface="ＭＳ Ｐゴシック" charset="0"/>
                <a:cs typeface="ＭＳ Ｐゴシック" charset="0"/>
              </a:rPr>
              <a:t>Insulin stimulates the production of NO by the cells lining the blood vessels. In diabetics who are resistant to the actions of insulin, this stimulatory effect is lost, resulting in increased tendencies towards plaque formation.</a:t>
            </a:r>
            <a:r>
              <a:rPr lang="en-CA" dirty="0" smtClean="0"/>
              <a:t/>
            </a:r>
            <a:br>
              <a:rPr lang="en-CA" dirty="0" smtClean="0"/>
            </a:br>
            <a:r>
              <a:rPr lang="en-CA" dirty="0" smtClean="0"/>
              <a:t/>
            </a:r>
            <a:br>
              <a:rPr lang="en-CA" dirty="0" smtClean="0"/>
            </a:br>
            <a:r>
              <a:rPr lang="en-CA" sz="1100" dirty="0">
                <a:latin typeface="Arial" charset="0"/>
                <a:ea typeface="ＭＳ Ｐゴシック" charset="0"/>
                <a:cs typeface="ＭＳ Ｐゴシック" charset="0"/>
              </a:rPr>
              <a:t>In the presence of raised blood sugar and resistance to insulin, the lining cells of the blood vessels not only reduce production of NO, they also increase the production of substances that constrict the blood vessel, further encouraging plaque formation. The smooth muscles of the blood vessels are also hyperactive in diabetes.</a:t>
            </a:r>
            <a:r>
              <a:rPr lang="en-CA" dirty="0" smtClean="0"/>
              <a:t/>
            </a:r>
            <a:br>
              <a:rPr lang="en-CA" dirty="0" smtClean="0"/>
            </a:br>
            <a:r>
              <a:rPr lang="en-CA" dirty="0" smtClean="0"/>
              <a:t/>
            </a:r>
            <a:br>
              <a:rPr lang="en-CA" dirty="0" smtClean="0"/>
            </a:br>
            <a:r>
              <a:rPr lang="en-CA" sz="1100" dirty="0">
                <a:latin typeface="Arial" charset="0"/>
                <a:ea typeface="ＭＳ Ｐゴシック" charset="0"/>
                <a:cs typeface="ＭＳ Ｐゴシック" charset="0"/>
              </a:rPr>
              <a:t>Platelets and clotting factors are also affected by the high blood sugar, fatty acids and free radicals in diabetes. The blood cells are much stickier and the factors that inhibit clots do not work well under the peculiar circumstances of diabetes. </a:t>
            </a:r>
          </a:p>
          <a:p>
            <a:endParaRPr lang="en-CA" sz="1100" dirty="0">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dirty="0" smtClean="0">
                <a:latin typeface="Arial" pitchFamily="34" charset="0"/>
              </a:rPr>
              <a:t>To reduce the excessive vascular risk associated with diabetes, all risk factors must be addressed and treated aggressively.</a:t>
            </a:r>
            <a:r>
              <a:rPr lang="en-CA" sz="1100" dirty="0">
                <a:latin typeface="Arial" charset="0"/>
              </a:rPr>
              <a:t>  </a:t>
            </a:r>
            <a:r>
              <a:rPr lang="en-CA" sz="1100" dirty="0">
                <a:latin typeface="Arial" charset="0"/>
                <a:ea typeface="ＭＳ Ｐゴシック" charset="0"/>
                <a:cs typeface="ＭＳ Ｐゴシック" charset="0"/>
              </a:rPr>
              <a:t>Adequate treatment of diabetes with lifestyle modifications has a highly positive impact, restoring normal function and reducing plaque formation.</a:t>
            </a:r>
          </a:p>
          <a:p>
            <a:r>
              <a:rPr lang="en-CA" dirty="0" smtClean="0"/>
              <a:t> </a:t>
            </a:r>
          </a:p>
          <a:p>
            <a:r>
              <a:rPr lang="en-CA" dirty="0" smtClean="0"/>
              <a:t>Review: Clinical Cardiology: New Frontiers</a:t>
            </a:r>
          </a:p>
          <a:p>
            <a:endParaRPr lang="en-CA" b="1" dirty="0" smtClean="0"/>
          </a:p>
          <a:p>
            <a:r>
              <a:rPr lang="en-CA" b="0" dirty="0" smtClean="0"/>
              <a:t>Diabetes and Vascular Disease</a:t>
            </a:r>
            <a:r>
              <a:rPr lang="en-CA" b="0" baseline="0" dirty="0" smtClean="0"/>
              <a:t> </a:t>
            </a:r>
            <a:r>
              <a:rPr lang="en-CA" b="0" dirty="0" smtClean="0"/>
              <a:t>Pathophysiology, Clinical Consequences, and Medical Therapy: Part II.</a:t>
            </a:r>
            <a:r>
              <a:rPr lang="en-CA" b="0" baseline="0" dirty="0" smtClean="0"/>
              <a:t> </a:t>
            </a:r>
            <a:r>
              <a:rPr lang="en-CA" dirty="0" smtClean="0">
                <a:hlinkClick r:id="rId3" action="ppaction://hlinkfile"/>
              </a:rPr>
              <a:t>Thomas F. Lüscher</a:t>
            </a:r>
            <a:r>
              <a:rPr lang="en-CA" dirty="0" smtClean="0"/>
              <a:t>, MD, FRCP; </a:t>
            </a:r>
            <a:r>
              <a:rPr lang="en-CA" dirty="0" smtClean="0">
                <a:hlinkClick r:id="rId4" action="ppaction://hlinkfile"/>
              </a:rPr>
              <a:t>Mark A. Creager</a:t>
            </a:r>
            <a:r>
              <a:rPr lang="en-CA" dirty="0" smtClean="0"/>
              <a:t>, MD; </a:t>
            </a:r>
            <a:r>
              <a:rPr lang="en-CA" dirty="0" smtClean="0">
                <a:hlinkClick r:id="rId5" action="ppaction://hlinkfile"/>
              </a:rPr>
              <a:t>Joshua A. Beckman</a:t>
            </a:r>
            <a:r>
              <a:rPr lang="en-CA" dirty="0" smtClean="0"/>
              <a:t>, prepared with the assistance of, MD; </a:t>
            </a:r>
            <a:r>
              <a:rPr lang="en-CA" dirty="0" smtClean="0">
                <a:hlinkClick r:id="rId6" action="ppaction://hlinkfile"/>
              </a:rPr>
              <a:t>Francesco Cosentino</a:t>
            </a:r>
            <a:r>
              <a:rPr lang="en-CA" dirty="0" smtClean="0"/>
              <a:t>, MD, PhD</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16</a:t>
            </a:fld>
            <a:endParaRPr lang="en-CA" dirty="0">
              <a:solidFill>
                <a:prstClr val="black"/>
              </a:solidFill>
            </a:endParaRPr>
          </a:p>
        </p:txBody>
      </p:sp>
    </p:spTree>
    <p:extLst>
      <p:ext uri="{BB962C8B-B14F-4D97-AF65-F5344CB8AC3E}">
        <p14:creationId xmlns:p14="http://schemas.microsoft.com/office/powerpoint/2010/main" val="2051912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Key Messages</a:t>
            </a:r>
          </a:p>
          <a:p>
            <a:r>
              <a:rPr lang="en-CA" b="0" dirty="0" smtClean="0"/>
              <a:t>Summary</a:t>
            </a:r>
            <a:r>
              <a:rPr lang="en-CA" b="0" baseline="0" dirty="0" smtClean="0"/>
              <a:t> slide – Highlight the key messages discussed in </a:t>
            </a:r>
            <a:r>
              <a:rPr lang="en-CA" b="0" baseline="0" smtClean="0"/>
              <a:t>this presentation.</a:t>
            </a:r>
            <a:endParaRPr lang="en-CA" b="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A330A0-FD61-4B2B-98AF-2E4780714A61}" type="slidenum">
              <a:rPr lang="en-CA" smtClean="0"/>
              <a:pPr/>
              <a:t>18</a:t>
            </a:fld>
            <a:endParaRPr lang="en-CA"/>
          </a:p>
        </p:txBody>
      </p:sp>
    </p:spTree>
    <p:extLst>
      <p:ext uri="{BB962C8B-B14F-4D97-AF65-F5344CB8AC3E}">
        <p14:creationId xmlns:p14="http://schemas.microsoft.com/office/powerpoint/2010/main" val="22431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a:t>
            </a:r>
            <a:r>
              <a:rPr lang="en-CA" b="1" dirty="0" smtClean="0"/>
              <a:t>Welcome and Introduction</a:t>
            </a:r>
          </a:p>
          <a:p>
            <a:r>
              <a:rPr lang="en-CA" i="1" baseline="0" dirty="0" smtClean="0"/>
              <a:t>The focus of this presentation is on understanding the effects of  increased Vascular Risk and importance of Vascular Risk Reduction (VRR) strategies within Alberta. </a:t>
            </a:r>
          </a:p>
          <a:p>
            <a:endParaRPr lang="en-US" i="1" baseline="0" dirty="0" smtClean="0"/>
          </a:p>
          <a:p>
            <a:r>
              <a:rPr lang="en-CA" dirty="0" smtClean="0"/>
              <a:t>Cardiovascular disease (CVD) is common in the general population, affecting the majority of adults past the age of 60 years. In 2012, CVD was estimated to result in 17.3 million deaths worldwide on an annual basis . CVD includes four major areas:</a:t>
            </a:r>
          </a:p>
          <a:p>
            <a:endParaRPr lang="en-CA" dirty="0" smtClean="0"/>
          </a:p>
          <a:p>
            <a:r>
              <a:rPr lang="en-CA" dirty="0" smtClean="0"/>
              <a:t>●Coronary heart disease (CHD), manifested by myocardial infarction (MI), angina pectoris, heart failure, and coronary death</a:t>
            </a:r>
          </a:p>
          <a:p>
            <a:r>
              <a:rPr lang="en-CA" dirty="0" smtClean="0"/>
              <a:t>●Cerebrovascular disease, manifested by stroke and transient ischemic attack</a:t>
            </a:r>
          </a:p>
          <a:p>
            <a:r>
              <a:rPr lang="en-CA" dirty="0" smtClean="0"/>
              <a:t>●Peripheral artery disease, manifested by intermittent claudication</a:t>
            </a:r>
          </a:p>
          <a:p>
            <a:r>
              <a:rPr lang="en-CA" dirty="0" smtClean="0"/>
              <a:t>●Aortic atherosclerosis and thoracic or abdominal aortic aneurysm</a:t>
            </a:r>
          </a:p>
          <a:p>
            <a:endParaRPr lang="en-US" dirty="0" smtClean="0"/>
          </a:p>
          <a:p>
            <a:r>
              <a:rPr lang="en-CA" dirty="0" err="1" smtClean="0"/>
              <a:t>AULaslett</a:t>
            </a:r>
            <a:r>
              <a:rPr lang="en-CA" dirty="0" smtClean="0"/>
              <a:t> LJ, </a:t>
            </a:r>
            <a:r>
              <a:rPr lang="en-CA" dirty="0" err="1" smtClean="0"/>
              <a:t>Alagona</a:t>
            </a:r>
            <a:r>
              <a:rPr lang="en-CA" dirty="0" smtClean="0"/>
              <a:t> P Jr, Clark BA 3rd, </a:t>
            </a:r>
            <a:r>
              <a:rPr lang="en-CA" dirty="0" err="1" smtClean="0"/>
              <a:t>Drozda</a:t>
            </a:r>
            <a:r>
              <a:rPr lang="en-CA" dirty="0" smtClean="0"/>
              <a:t> JP Jr, Saldivar F, Wilson SR, Poe C, Hart M. The worldwide environment of cardiovascular disease: prevalence, diagnosis, therapy, and policy issues: a report from the American College of Cardiology.</a:t>
            </a:r>
            <a:r>
              <a:rPr lang="en-CA" baseline="0" dirty="0" smtClean="0"/>
              <a:t>  </a:t>
            </a:r>
            <a:r>
              <a:rPr lang="en-CA" dirty="0" smtClean="0"/>
              <a:t>SOJ Am </a:t>
            </a:r>
            <a:r>
              <a:rPr lang="en-CA" dirty="0" err="1" smtClean="0"/>
              <a:t>Coll</a:t>
            </a:r>
            <a:r>
              <a:rPr lang="en-CA" dirty="0" smtClean="0"/>
              <a:t> </a:t>
            </a:r>
            <a:r>
              <a:rPr lang="en-CA" dirty="0" err="1" smtClean="0"/>
              <a:t>Cardiol</a:t>
            </a:r>
            <a:r>
              <a:rPr lang="en-CA" dirty="0" smtClean="0"/>
              <a:t>. 2012;60(25 </a:t>
            </a:r>
            <a:r>
              <a:rPr lang="en-CA" dirty="0" err="1" smtClean="0"/>
              <a:t>Suppl</a:t>
            </a:r>
            <a:r>
              <a:rPr lang="en-CA" dirty="0" smtClean="0"/>
              <a:t>):S1.</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a:t>
            </a:r>
            <a:r>
              <a:rPr lang="en-CA" b="1" baseline="0" dirty="0" smtClean="0"/>
              <a:t> Risk Reduction: </a:t>
            </a:r>
            <a:r>
              <a:rPr lang="en-CA" b="1" dirty="0" smtClean="0"/>
              <a:t>Objectives:</a:t>
            </a:r>
          </a:p>
          <a:p>
            <a:r>
              <a:rPr lang="en-CA" b="0" dirty="0" smtClean="0"/>
              <a:t>Review learning</a:t>
            </a:r>
            <a:r>
              <a:rPr lang="en-CA" b="0" baseline="0" dirty="0" smtClean="0"/>
              <a:t> objectives </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337104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r>
              <a:rPr lang="en-CA" b="1" dirty="0" smtClean="0"/>
              <a:t>Impact of Vascular Disease:</a:t>
            </a:r>
          </a:p>
          <a:p>
            <a:endParaRPr lang="en-CA" b="1" dirty="0" smtClean="0"/>
          </a:p>
          <a:p>
            <a:r>
              <a:rPr lang="en-CA" b="0" u="sng" dirty="0" smtClean="0"/>
              <a:t>Group Game: </a:t>
            </a:r>
            <a:r>
              <a:rPr lang="en-CA" b="0" u="none" dirty="0" smtClean="0"/>
              <a:t>(see instructions).  A number of participants should have both a question card and an answer card (A maximum of 15 participants</a:t>
            </a:r>
            <a:r>
              <a:rPr lang="en-CA" b="0" u="none" baseline="0" dirty="0" smtClean="0"/>
              <a:t> should be dispersed throughout the room)</a:t>
            </a:r>
            <a:r>
              <a:rPr lang="en-CA" b="0" u="none" dirty="0" smtClean="0"/>
              <a:t>.  Dispense these cards at the beginning of</a:t>
            </a:r>
            <a:r>
              <a:rPr lang="en-CA" b="0" u="none" baseline="0" dirty="0" smtClean="0"/>
              <a:t> the session. </a:t>
            </a:r>
            <a:endParaRPr lang="en-CA" b="0" u="sng"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a:t>
            </a:fld>
            <a:endParaRPr lang="en-CA" dirty="0">
              <a:solidFill>
                <a:prstClr val="black"/>
              </a:solidFill>
            </a:endParaRPr>
          </a:p>
        </p:txBody>
      </p:sp>
    </p:spTree>
    <p:extLst>
      <p:ext uri="{BB962C8B-B14F-4D97-AF65-F5344CB8AC3E}">
        <p14:creationId xmlns:p14="http://schemas.microsoft.com/office/powerpoint/2010/main" val="339085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Impact of Vascular Disease:									</a:t>
            </a:r>
            <a:endParaRPr lang="en-CA" b="0" i="1" dirty="0" smtClean="0"/>
          </a:p>
          <a:p>
            <a:r>
              <a:rPr lang="en-CA" b="0" i="1" dirty="0" smtClean="0"/>
              <a:t>Following game activity, review the</a:t>
            </a:r>
            <a:r>
              <a:rPr lang="en-CA" b="0" i="1" baseline="0" dirty="0" smtClean="0"/>
              <a:t> significant impact of vascular disease</a:t>
            </a:r>
          </a:p>
          <a:p>
            <a:endParaRPr lang="en-CA" b="0" i="1" baseline="0" dirty="0" smtClean="0"/>
          </a:p>
          <a:p>
            <a:r>
              <a:rPr lang="en-CA" b="0" i="0" baseline="0" dirty="0" smtClean="0"/>
              <a:t>Non-communicable disease (NCD), and in particular vascular NCDs, (which include heart disease, stroke, diabetes, kidney and peripheral vascular disease) are the major cause of death and disability in Alberta and in Canada. In fact, the WHO indicates 89% of deaths in Canada are caused by NCDs and over 90% of Canadians have one or more common vascular risk factor such as high blood pressure, high cholesterol, detrimental nutrition or alcohol intake, physical inactivity, obesity or tobacco use.</a:t>
            </a:r>
          </a:p>
          <a:p>
            <a:endParaRPr lang="en-CA" b="0" i="0" baseline="0" dirty="0" smtClean="0"/>
          </a:p>
          <a:p>
            <a:r>
              <a:rPr lang="en-CA" b="0" i="0" baseline="0" dirty="0" smtClean="0"/>
              <a:t>References:</a:t>
            </a:r>
          </a:p>
          <a:p>
            <a:r>
              <a:rPr lang="en-CA" b="0" i="0" baseline="0" dirty="0" smtClean="0"/>
              <a:t>-Public Health Agency of Canada. (2009). Tracking Heart Disease and Stroke in Canada.</a:t>
            </a:r>
          </a:p>
          <a:p>
            <a:r>
              <a:rPr lang="en-CA" b="0" i="0" baseline="0" dirty="0" smtClean="0"/>
              <a:t>-WHO Department of Health Statistics and Information Systems, Disease and injury country mortality estimates, 2000–2012. Available at </a:t>
            </a:r>
          </a:p>
          <a:p>
            <a:r>
              <a:rPr lang="en-CA" b="0" i="0" baseline="0" dirty="0" smtClean="0"/>
              <a:t>http://www.who.int/healthinfo/global_burden_disease/estimates/en/index1.html </a:t>
            </a:r>
          </a:p>
          <a:p>
            <a:r>
              <a:rPr lang="en-CA" b="0" i="0" baseline="0" dirty="0" smtClean="0"/>
              <a:t>-Based on CRG data 2009-10 from DIMR, includes all CRGs that encompass coronary artery disease, CHF, cerebrovascular disease, diabetes, dyslipidemia and kidney disease (not including hypertension as single disease).</a:t>
            </a:r>
          </a:p>
          <a:p>
            <a:endParaRPr lang="en-CA" b="0" i="1" baseline="0" dirty="0" smtClean="0"/>
          </a:p>
          <a:p>
            <a:r>
              <a:rPr lang="en-CA" b="0" dirty="0" smtClean="0"/>
              <a:t>Lifetime risk of overall cardiovascular disease (CVD) approaches 50 percent for persons aged 30 years without known CVD. Coronary heart disease (CHD) accounts for approximately one-third to one-half of the total cases of CVD. The lifetime risk of CHD was illustrated in a study of 7733 participants, age 40 to 94, in the Framingham Heart Study who were initially free of CHD. The lifetime risk for individuals at age 40 was 49 percent in men and 32 percent in women. Even those who were free from CHD at age 70 had a non-trivial lifetime risk of developing CHD (35 and 24 percent in men and women, respectively). Similar findings have been reported in a meta-analysis of 18 cohorts involving over 250,000 men and women. </a:t>
            </a:r>
          </a:p>
          <a:p>
            <a:endParaRPr lang="en-US" b="0" dirty="0" smtClean="0"/>
          </a:p>
          <a:p>
            <a:r>
              <a:rPr lang="en-US" b="0" dirty="0" err="1" smtClean="0"/>
              <a:t>Rapsomaniki</a:t>
            </a:r>
            <a:r>
              <a:rPr lang="en-US" b="0" dirty="0" smtClean="0"/>
              <a:t> E, </a:t>
            </a:r>
            <a:r>
              <a:rPr lang="en-US" b="0" dirty="0" err="1" smtClean="0"/>
              <a:t>Timmis</a:t>
            </a:r>
            <a:r>
              <a:rPr lang="en-US" b="0" dirty="0" smtClean="0"/>
              <a:t> A, George J, et al. Blood pressure and incidence of twelve cardiovascular diseases: lifetime risks, healthy life-years lost, and age-specific associations in 1·25 million people. Lancet 2014; 383:1899.</a:t>
            </a:r>
          </a:p>
          <a:p>
            <a:r>
              <a:rPr lang="en-US" b="0" dirty="0" smtClean="0"/>
              <a:t>Lloyd-Jones DM, Larson MG, </a:t>
            </a:r>
            <a:r>
              <a:rPr lang="en-US" b="0" dirty="0" err="1" smtClean="0"/>
              <a:t>Beiser</a:t>
            </a:r>
            <a:r>
              <a:rPr lang="en-US" b="0" dirty="0" smtClean="0"/>
              <a:t> A, Levy D. Lifetime risk of developing coronary heart disease. Lancet 1999; 353:89.</a:t>
            </a:r>
          </a:p>
          <a:p>
            <a:r>
              <a:rPr lang="en-US" b="0" dirty="0" smtClean="0"/>
              <a:t>Berry JD, Dyer A, </a:t>
            </a:r>
            <a:r>
              <a:rPr lang="en-US" b="0" dirty="0" err="1" smtClean="0"/>
              <a:t>Cai</a:t>
            </a:r>
            <a:r>
              <a:rPr lang="en-US" b="0" dirty="0" smtClean="0"/>
              <a:t> X, et al. Lifetime risks of cardiovascular disease. N </a:t>
            </a:r>
            <a:r>
              <a:rPr lang="en-US" b="0" dirty="0" err="1" smtClean="0"/>
              <a:t>Engl</a:t>
            </a:r>
            <a:r>
              <a:rPr lang="en-US" b="0" dirty="0" smtClean="0"/>
              <a:t> J Med 2012; 366:321.</a:t>
            </a:r>
          </a:p>
          <a:p>
            <a:endParaRPr lang="en-US" b="0" dirty="0" smtClean="0"/>
          </a:p>
          <a:p>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5</a:t>
            </a:fld>
            <a:endParaRPr lang="en-CA" dirty="0">
              <a:solidFill>
                <a:prstClr val="black"/>
              </a:solidFill>
            </a:endParaRPr>
          </a:p>
        </p:txBody>
      </p:sp>
    </p:spTree>
    <p:extLst>
      <p:ext uri="{BB962C8B-B14F-4D97-AF65-F5344CB8AC3E}">
        <p14:creationId xmlns:p14="http://schemas.microsoft.com/office/powerpoint/2010/main" val="146093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b="1" dirty="0" smtClean="0"/>
              <a:t>Vascular Disease										</a:t>
            </a:r>
          </a:p>
          <a:p>
            <a:r>
              <a:rPr lang="en-CA" b="0" i="1" dirty="0" smtClean="0"/>
              <a:t>Highlight</a:t>
            </a:r>
            <a:r>
              <a:rPr lang="en-CA" b="0" i="1" baseline="0" dirty="0" smtClean="0"/>
              <a:t> the importance of VRR identification, control and management</a:t>
            </a:r>
          </a:p>
          <a:p>
            <a:endParaRPr lang="en-US" b="0" i="1" baseline="0" dirty="0" smtClean="0"/>
          </a:p>
          <a:p>
            <a:r>
              <a:rPr lang="en-US" b="0" i="1" baseline="0" dirty="0" smtClean="0"/>
              <a:t>Reference: </a:t>
            </a:r>
          </a:p>
          <a:p>
            <a:r>
              <a:rPr lang="en-CA" b="0" i="1" baseline="0" dirty="0" smtClean="0"/>
              <a:t>Public Health Agency of Canada. (2009).  </a:t>
            </a:r>
            <a:endParaRPr lang="en-US" b="0" i="1" baseline="0" dirty="0" smtClean="0"/>
          </a:p>
          <a:p>
            <a:endParaRPr lang="en-US" b="0" i="1" baseline="0" dirty="0" smtClean="0"/>
          </a:p>
          <a:p>
            <a:r>
              <a:rPr lang="en-CA" b="0" i="0" dirty="0" smtClean="0"/>
              <a:t>Over 90 percent of Canadians have one or more risk factors for vascular</a:t>
            </a:r>
            <a:r>
              <a:rPr lang="en-CA" b="0" i="0" baseline="0" dirty="0" smtClean="0"/>
              <a:t> disease. </a:t>
            </a:r>
            <a:r>
              <a:rPr lang="en-CA" b="0" i="0" dirty="0" smtClean="0"/>
              <a:t>On the other hand, the absence of major risk factors predicts a much lower risk of CHD.</a:t>
            </a:r>
          </a:p>
          <a:p>
            <a:endParaRPr lang="en-CA" b="0" i="0" dirty="0" smtClean="0"/>
          </a:p>
          <a:p>
            <a:r>
              <a:rPr lang="en-CA" b="0" i="0" dirty="0" smtClean="0"/>
              <a:t>The frequency and predictive value of five major risk factors (blood pressure, low-density lipoprotein [LDL] and high-density lipoprotein [HDL] cholesterol, glucose intolerance, and smoking) was evaluated in 35- to 74-year-old white non-Hispanic individuals without CHD in the Framingham Heart Study and the Third National Health and Nutrition Examination Survey (NHANES III). The frequency of "borderline" risk factors (defined as systolic pressure 120 to 139 mmHg, diastolic pressure 80 to 89 mmHg, LDL-cholesterol 100 to 159 mg/</a:t>
            </a:r>
            <a:r>
              <a:rPr lang="en-CA" b="0" i="0" dirty="0" err="1" smtClean="0"/>
              <a:t>dL</a:t>
            </a:r>
            <a:r>
              <a:rPr lang="en-CA" b="0" i="0" dirty="0" smtClean="0"/>
              <a:t> [2.6 to 4.1 </a:t>
            </a:r>
            <a:r>
              <a:rPr lang="en-CA" b="0" i="0" dirty="0" err="1" smtClean="0"/>
              <a:t>mmol</a:t>
            </a:r>
            <a:r>
              <a:rPr lang="en-CA" b="0" i="0" dirty="0" smtClean="0"/>
              <a:t>/L], HDL-cholesterol 40 to 59 mg/</a:t>
            </a:r>
            <a:r>
              <a:rPr lang="en-CA" b="0" i="0" dirty="0" err="1" smtClean="0"/>
              <a:t>dL</a:t>
            </a:r>
            <a:r>
              <a:rPr lang="en-CA" b="0" i="0" dirty="0" smtClean="0"/>
              <a:t> [1.0 to 1.5 </a:t>
            </a:r>
            <a:r>
              <a:rPr lang="en-CA" b="0" i="0" dirty="0" err="1" smtClean="0"/>
              <a:t>mmol</a:t>
            </a:r>
            <a:r>
              <a:rPr lang="en-CA" b="0" i="0" dirty="0" smtClean="0"/>
              <a:t>/L], impaired fasting glucose without overt diabetes, and a past history of smoking) was also assessed in the same cohorts. The following estimates were noted:</a:t>
            </a:r>
          </a:p>
          <a:p>
            <a:endParaRPr lang="en-CA" b="0" i="0" dirty="0" smtClean="0"/>
          </a:p>
          <a:p>
            <a:r>
              <a:rPr lang="en-CA" b="0" i="0" dirty="0" smtClean="0"/>
              <a:t>●More than 90 percent of CHD events occurred in individuals with at least one risk factor, and approximately 8 percent occurred in individuals who had only borderline levels of multiple risk factors. Few events occurred in patients with no elevated or borderline risk factors</a:t>
            </a:r>
          </a:p>
          <a:p>
            <a:r>
              <a:rPr lang="en-CA" b="0" i="0" dirty="0" smtClean="0"/>
              <a:t>●In NHANES III, approximately 60 percent of men and 50 percent of women had one to two elevated risk factors, and 26 percent of men and 41 percent of women had at least one borderline risk factor. The complete absence of any elevated or borderline risk factor was rare (0 to 0.4 percent) except for women between the ages of 35 to 44 (8.9 percent) or 45 to 54 (3.7 percent).</a:t>
            </a:r>
          </a:p>
          <a:p>
            <a:endParaRPr lang="en-US" b="0" i="0" dirty="0" smtClean="0"/>
          </a:p>
          <a:p>
            <a:r>
              <a:rPr lang="en-CA" b="0" i="0" dirty="0" smtClean="0"/>
              <a:t>Yusuf S, Hawken S, </a:t>
            </a:r>
            <a:r>
              <a:rPr lang="en-CA" b="0" i="0" dirty="0" err="1" smtClean="0"/>
              <a:t>Ounpuu</a:t>
            </a:r>
            <a:r>
              <a:rPr lang="en-CA" b="0" i="0" dirty="0" smtClean="0"/>
              <a:t> S, et al. Effect of potentially modifiable risk factors associated with myocardial infarction in 52 countries (the INTERHEART study): case-control study. Lancet 2004; 364:937.</a:t>
            </a:r>
          </a:p>
          <a:p>
            <a:r>
              <a:rPr lang="en-CA" b="0" i="0" dirty="0" err="1" smtClean="0"/>
              <a:t>Vasan</a:t>
            </a:r>
            <a:r>
              <a:rPr lang="en-CA" b="0" i="0" dirty="0" smtClean="0"/>
              <a:t> RS, Sullivan LM, Wilson PW, et al. Relative importance of borderline and elevated levels of coronary heart disease risk factors. Ann Intern Med 2005; 142:393.</a:t>
            </a:r>
          </a:p>
          <a:p>
            <a:r>
              <a:rPr lang="en-CA" b="0" i="0" dirty="0" err="1" smtClean="0"/>
              <a:t>Stamler</a:t>
            </a:r>
            <a:r>
              <a:rPr lang="en-CA" b="0" i="0" dirty="0" smtClean="0"/>
              <a:t> J, </a:t>
            </a:r>
            <a:r>
              <a:rPr lang="en-CA" b="0" i="0" dirty="0" err="1" smtClean="0"/>
              <a:t>Stamler</a:t>
            </a:r>
            <a:r>
              <a:rPr lang="en-CA" b="0" i="0" dirty="0" smtClean="0"/>
              <a:t> R, </a:t>
            </a:r>
            <a:r>
              <a:rPr lang="en-CA" b="0" i="0" dirty="0" err="1" smtClean="0"/>
              <a:t>Neaton</a:t>
            </a:r>
            <a:r>
              <a:rPr lang="en-CA" b="0" i="0" dirty="0" smtClean="0"/>
              <a:t> JD, et al. Low risk-factor profile and long-term cardiovascular and </a:t>
            </a:r>
            <a:r>
              <a:rPr lang="en-CA" b="0" i="0" dirty="0" err="1" smtClean="0"/>
              <a:t>noncardiovascular</a:t>
            </a:r>
            <a:r>
              <a:rPr lang="en-CA" b="0" i="0" dirty="0" smtClean="0"/>
              <a:t> mortality and life expectancy: findings for 5 large cohorts of young adult and middle-aged men and women. JAMA 1999; 282:2012.</a:t>
            </a:r>
            <a:endParaRPr lang="en-CA" b="0" i="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6</a:t>
            </a:fld>
            <a:endParaRPr lang="en-CA" dirty="0">
              <a:solidFill>
                <a:prstClr val="black"/>
              </a:solidFill>
            </a:endParaRPr>
          </a:p>
        </p:txBody>
      </p:sp>
    </p:spTree>
    <p:extLst>
      <p:ext uri="{BB962C8B-B14F-4D97-AF65-F5344CB8AC3E}">
        <p14:creationId xmlns:p14="http://schemas.microsoft.com/office/powerpoint/2010/main" val="29679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CA" dirty="0" smtClean="0"/>
              <a:t> </a:t>
            </a:r>
            <a:r>
              <a:rPr lang="en-CA" sz="1100" i="1" dirty="0">
                <a:latin typeface="Arial" charset="0"/>
                <a:ea typeface="ＭＳ Ｐゴシック" charset="0"/>
                <a:cs typeface="ＭＳ Ｐゴシック" charset="0"/>
              </a:rPr>
              <a:t>Vascular Risk</a:t>
            </a:r>
            <a:r>
              <a:rPr lang="en-CA" i="1" dirty="0" smtClean="0"/>
              <a:t> 	</a:t>
            </a:r>
            <a:r>
              <a:rPr lang="en-CA" sz="900" i="1" dirty="0">
                <a:latin typeface="Arial" charset="0"/>
                <a:ea typeface="ＭＳ Ｐゴシック" charset="0"/>
                <a:cs typeface="ＭＳ Ｐゴシック" charset="0"/>
              </a:rPr>
              <a:t>Tobacco Use / Excessive Alcohol Use</a:t>
            </a:r>
            <a:r>
              <a:rPr lang="en-CA" sz="900" i="1" dirty="0"/>
              <a:t> / </a:t>
            </a:r>
            <a:r>
              <a:rPr lang="en-CA" sz="900" i="1" dirty="0">
                <a:latin typeface="Arial" charset="0"/>
                <a:ea typeface="ＭＳ Ｐゴシック" charset="0"/>
                <a:cs typeface="ＭＳ Ｐゴシック" charset="0"/>
              </a:rPr>
              <a:t>Hypertension / High Cholesterol</a:t>
            </a:r>
            <a:r>
              <a:rPr lang="en-CA" sz="900" i="1" dirty="0"/>
              <a:t> / </a:t>
            </a:r>
            <a:r>
              <a:rPr lang="en-CA" sz="900" i="1" dirty="0">
                <a:latin typeface="Arial" charset="0"/>
                <a:ea typeface="ＭＳ Ｐゴシック" charset="0"/>
                <a:cs typeface="ＭＳ Ｐゴシック" charset="0"/>
              </a:rPr>
              <a:t>Physical inactivity</a:t>
            </a:r>
            <a:r>
              <a:rPr lang="en-CA" sz="900" i="1" dirty="0"/>
              <a:t> / Overweight-Obese / </a:t>
            </a:r>
            <a:r>
              <a:rPr lang="en-CA" sz="900" i="1" dirty="0">
                <a:latin typeface="Arial" charset="0"/>
                <a:ea typeface="ＭＳ Ｐゴシック" charset="0"/>
                <a:cs typeface="ＭＳ Ｐゴシック" charset="0"/>
              </a:rPr>
              <a:t>low Fruit and Vegetable intake</a:t>
            </a:r>
            <a:r>
              <a:rPr lang="en-CA" sz="900" i="1" dirty="0"/>
              <a:t> </a:t>
            </a:r>
          </a:p>
          <a:p>
            <a:endParaRPr lang="en-CA" sz="1100" i="1" dirty="0">
              <a:latin typeface="Arial" charset="0"/>
              <a:ea typeface="ＭＳ Ｐゴシック" charset="0"/>
              <a:cs typeface="ＭＳ Ｐゴシック" charset="0"/>
            </a:endParaRPr>
          </a:p>
          <a:p>
            <a:r>
              <a:rPr lang="en-CA" sz="1100" i="1" dirty="0">
                <a:latin typeface="Arial" charset="0"/>
                <a:ea typeface="ＭＳ Ｐゴシック" charset="0"/>
                <a:cs typeface="ＭＳ Ｐゴシック" charset="0"/>
              </a:rPr>
              <a:t>Percentage of Canadians </a:t>
            </a:r>
          </a:p>
          <a:p>
            <a:r>
              <a:rPr lang="en-CA" sz="1100" i="1" dirty="0">
                <a:latin typeface="Arial" charset="0"/>
                <a:ea typeface="ＭＳ Ｐゴシック" charset="0"/>
                <a:cs typeface="ＭＳ Ｐゴシック" charset="0"/>
              </a:rPr>
              <a:t>with Vascular Risk Factor(s)</a:t>
            </a:r>
            <a:r>
              <a:rPr lang="en-CA" i="1" dirty="0" smtClean="0"/>
              <a:t>     </a:t>
            </a:r>
            <a:r>
              <a:rPr lang="en-CA" sz="1100" i="1" dirty="0">
                <a:latin typeface="Arial" charset="0"/>
                <a:ea typeface="ＭＳ Ｐゴシック" charset="0"/>
                <a:cs typeface="ＭＳ Ｐゴシック" charset="0"/>
              </a:rPr>
              <a:t>16	         17.5	                    20	     40		49.5	     60		59.40</a:t>
            </a:r>
            <a:endParaRPr lang="en-CA" i="1" dirty="0" smtClean="0"/>
          </a:p>
          <a:p>
            <a:endParaRPr lang="en-CA" sz="1100" i="1" dirty="0">
              <a:latin typeface="Arial" charset="0"/>
              <a:ea typeface="ＭＳ Ｐゴシック" charset="0"/>
              <a:cs typeface="ＭＳ Ｐゴシック" charset="0"/>
            </a:endParaRPr>
          </a:p>
          <a:p>
            <a:endParaRPr lang="en-CA" sz="1100" i="1" dirty="0">
              <a:latin typeface="Arial" charset="0"/>
              <a:ea typeface="ＭＳ Ｐゴシック" charset="0"/>
              <a:cs typeface="ＭＳ Ｐゴシック" charset="0"/>
            </a:endParaRPr>
          </a:p>
          <a:p>
            <a:r>
              <a:rPr lang="en-CA" sz="1100" i="1" dirty="0">
                <a:latin typeface="Arial" charset="0"/>
                <a:ea typeface="ＭＳ Ｐゴシック" charset="0"/>
                <a:cs typeface="ＭＳ Ｐゴシック" charset="0"/>
              </a:rPr>
              <a:t>Percentage of Albertans </a:t>
            </a:r>
          </a:p>
          <a:p>
            <a:r>
              <a:rPr lang="en-CA" sz="1100" i="1" dirty="0">
                <a:latin typeface="Arial" charset="0"/>
                <a:ea typeface="ＭＳ Ｐゴシック" charset="0"/>
                <a:cs typeface="ＭＳ Ｐゴシック" charset="0"/>
              </a:rPr>
              <a:t>with Vascular Risk</a:t>
            </a:r>
            <a:r>
              <a:rPr lang="en-CA" i="1" dirty="0" smtClean="0"/>
              <a:t> 	    </a:t>
            </a:r>
            <a:r>
              <a:rPr lang="en-CA" sz="1100" i="1" dirty="0">
                <a:latin typeface="Arial" charset="0"/>
                <a:ea typeface="ＭＳ Ｐゴシック" charset="0"/>
                <a:cs typeface="ＭＳ Ｐゴシック" charset="0"/>
              </a:rPr>
              <a:t>14.3	          ?	                     17	     18.9		45.08	     53.6		?	</a:t>
            </a:r>
            <a:endParaRPr lang="en-CA" i="1" dirty="0" smtClean="0"/>
          </a:p>
          <a:p>
            <a:endParaRPr lang="en-CA" sz="1100" i="1" dirty="0">
              <a:latin typeface="Arial" charset="0"/>
              <a:ea typeface="ＭＳ Ｐゴシック" charset="0"/>
              <a:cs typeface="ＭＳ Ｐゴシック" charset="0"/>
            </a:endParaRPr>
          </a:p>
          <a:p>
            <a:endParaRPr lang="en-CA" sz="1100" i="1" dirty="0">
              <a:latin typeface="Arial" charset="0"/>
              <a:ea typeface="ＭＳ Ｐゴシック" charset="0"/>
              <a:cs typeface="ＭＳ Ｐゴシック" charset="0"/>
            </a:endParaRPr>
          </a:p>
          <a:p>
            <a:endParaRPr lang="en-CA" sz="1100" i="1" dirty="0">
              <a:latin typeface="Arial" charset="0"/>
              <a:ea typeface="ＭＳ Ｐゴシック" charset="0"/>
              <a:cs typeface="ＭＳ Ｐゴシック" charset="0"/>
            </a:endParaRPr>
          </a:p>
          <a:p>
            <a:r>
              <a:rPr lang="en-CA" sz="1100" i="1" dirty="0">
                <a:latin typeface="Arial" charset="0"/>
                <a:ea typeface="ＭＳ Ｐゴシック" charset="0"/>
                <a:cs typeface="ＭＳ Ｐゴシック" charset="0"/>
              </a:rPr>
              <a:t>≥ 1 Vascular Risk Factor</a:t>
            </a:r>
            <a:r>
              <a:rPr lang="en-CA" i="1" dirty="0" smtClean="0"/>
              <a:t> </a:t>
            </a:r>
            <a:r>
              <a:rPr lang="en-CA" sz="1100" i="1" dirty="0">
                <a:latin typeface="Arial" charset="0"/>
                <a:ea typeface="ＭＳ Ｐゴシック" charset="0"/>
                <a:cs typeface="ＭＳ Ｐゴシック" charset="0"/>
              </a:rPr>
              <a:t>90%</a:t>
            </a:r>
            <a:r>
              <a:rPr lang="en-CA" i="1" dirty="0" smtClean="0"/>
              <a:t>  </a:t>
            </a:r>
          </a:p>
          <a:p>
            <a:endParaRPr lang="en-CA" i="1" dirty="0" smtClean="0"/>
          </a:p>
          <a:p>
            <a:r>
              <a:rPr lang="en-CA" i="0" dirty="0" smtClean="0"/>
              <a:t>References:</a:t>
            </a:r>
          </a:p>
          <a:p>
            <a:r>
              <a:rPr lang="en-CA" i="0" dirty="0" smtClean="0"/>
              <a:t>-Health Canada. (2013). Canadian Tobacco Use  Monitoring</a:t>
            </a:r>
            <a:r>
              <a:rPr lang="en-CA" i="0" baseline="0" dirty="0" smtClean="0"/>
              <a:t> </a:t>
            </a:r>
            <a:r>
              <a:rPr lang="en-CA" i="0" dirty="0" smtClean="0"/>
              <a:t>Survey. Summary of Annual Results for 2012. </a:t>
            </a:r>
          </a:p>
          <a:p>
            <a:r>
              <a:rPr lang="en-CA" i="0" dirty="0" smtClean="0"/>
              <a:t>-Public Health Agency of Canada. (2009). Tracking Heart</a:t>
            </a:r>
            <a:r>
              <a:rPr lang="en-CA" i="0" baseline="0" dirty="0" smtClean="0"/>
              <a:t> </a:t>
            </a:r>
            <a:r>
              <a:rPr lang="en-CA" i="0" dirty="0" smtClean="0"/>
              <a:t>Disease and Stroke in Canada. </a:t>
            </a:r>
          </a:p>
          <a:p>
            <a:r>
              <a:rPr lang="en-CA" i="0" dirty="0" smtClean="0"/>
              <a:t>-Statistics Canada. (2011b). Heavy drinking, 2010. </a:t>
            </a:r>
          </a:p>
          <a:p>
            <a:r>
              <a:rPr lang="en-CA" i="0" dirty="0" smtClean="0"/>
              <a:t>-Statistics Canada. (2012, December). Canada Health Measures</a:t>
            </a:r>
            <a:r>
              <a:rPr lang="en-CA" i="0" baseline="0" dirty="0" smtClean="0"/>
              <a:t> </a:t>
            </a:r>
            <a:r>
              <a:rPr lang="en-CA" i="0" dirty="0" smtClean="0"/>
              <a:t>Survey – Cholesterol levels of Canadians, 2009-2011. </a:t>
            </a:r>
          </a:p>
          <a:p>
            <a:r>
              <a:rPr lang="en-CA" i="0" dirty="0" smtClean="0"/>
              <a:t>-Statistics Canada. (2012b, December). Canada Health Measures Survey – Body composition of Canadian adults, 2009-2011. </a:t>
            </a:r>
          </a:p>
          <a:p>
            <a:r>
              <a:rPr lang="en-CA" i="0" dirty="0" smtClean="0"/>
              <a:t>-</a:t>
            </a:r>
            <a:r>
              <a:rPr lang="en-CA" i="0" dirty="0" err="1" smtClean="0"/>
              <a:t>Wilkins</a:t>
            </a:r>
            <a:r>
              <a:rPr lang="en-CA" i="0" dirty="0" smtClean="0"/>
              <a:t>, K., Campbell, N.R.C., </a:t>
            </a:r>
            <a:r>
              <a:rPr lang="en-CA" i="0" dirty="0" err="1" smtClean="0"/>
              <a:t>Joffres</a:t>
            </a:r>
            <a:r>
              <a:rPr lang="en-CA" i="0" dirty="0" smtClean="0"/>
              <a:t>, M.R., McAlister, F.A., Nichol, M., Quach, S., Johansen H.L., &amp; Tremblay M.S. Blood pressure in Canadian adults. Health Reports 2010;20(1):1-10.</a:t>
            </a:r>
          </a:p>
          <a:p>
            <a:endParaRPr lang="en-CA" i="1" dirty="0" smtClean="0"/>
          </a:p>
          <a:p>
            <a:r>
              <a:rPr lang="en-US" baseline="0" dirty="0" smtClean="0"/>
              <a:t>Additional data</a:t>
            </a:r>
            <a:r>
              <a:rPr lang="en-US" dirty="0" smtClean="0"/>
              <a:t> from United States:</a:t>
            </a:r>
          </a:p>
          <a:p>
            <a:r>
              <a:rPr lang="en-CA" dirty="0" smtClean="0"/>
              <a:t>An exact estimate of the prevalence of CVD risk factors remains elusive, but the prevalence of identified risk factors has changed over time with increased awareness and changes in diet and lifestyle. A comparison of results from sequential reports from the National Health and Nutrition Examination Survey (NHANES) has shown that the prevalence of obesity (body mass index ≥30 kg/m2) increased dramatically in the United States between 1960 and 2000 (15 to 30 percent) [36]. Not surprisingly, there was an associated increase in diagnosed diabetes (1.8 to 5.0 percent) that was most prominent in obese subjects (2.9 to 10.1 percent). </a:t>
            </a:r>
          </a:p>
          <a:p>
            <a:endParaRPr lang="en-CA" dirty="0" smtClean="0"/>
          </a:p>
          <a:p>
            <a:r>
              <a:rPr lang="en-CA" dirty="0" smtClean="0"/>
              <a:t>In contrast, a number of other major cardiovascular risk factors declined substantially between 1960 and 2000:</a:t>
            </a:r>
          </a:p>
          <a:p>
            <a:r>
              <a:rPr lang="en-CA" dirty="0" smtClean="0"/>
              <a:t>●Serum total cholesterol ≥240 mg/</a:t>
            </a:r>
            <a:r>
              <a:rPr lang="en-CA" dirty="0" err="1" smtClean="0"/>
              <a:t>dL</a:t>
            </a:r>
            <a:r>
              <a:rPr lang="en-CA" dirty="0" smtClean="0"/>
              <a:t> (6.2 </a:t>
            </a:r>
            <a:r>
              <a:rPr lang="en-CA" dirty="0" err="1" smtClean="0"/>
              <a:t>mmol</a:t>
            </a:r>
            <a:r>
              <a:rPr lang="en-CA" dirty="0" smtClean="0"/>
              <a:t>/L) – 34 to 17 percent</a:t>
            </a:r>
          </a:p>
          <a:p>
            <a:r>
              <a:rPr lang="en-CA" dirty="0" smtClean="0"/>
              <a:t>●Hypertension (blood pressure ≥140/≥90 mmHg) – 31 to 15 percent</a:t>
            </a:r>
          </a:p>
          <a:p>
            <a:r>
              <a:rPr lang="en-CA" dirty="0" smtClean="0"/>
              <a:t>●Smoking – 39 to 26 percent</a:t>
            </a:r>
          </a:p>
          <a:p>
            <a:r>
              <a:rPr lang="en-CA" dirty="0" smtClean="0"/>
              <a:t>These changes occurred in all weight groups, including obese individuals, and were associated with increases in the use of lipid-lowering drugs and antihypertensive medications.</a:t>
            </a:r>
          </a:p>
          <a:p>
            <a:endParaRPr lang="en-CA" dirty="0" smtClean="0"/>
          </a:p>
          <a:p>
            <a:r>
              <a:rPr lang="en-CA" dirty="0" smtClean="0"/>
              <a:t>The presence of established risk factors is associated with CHD, and the achievement and maintenance of good health is being emphasized in programs that promote seven ideal cardiovascular health metrics, including:</a:t>
            </a:r>
          </a:p>
          <a:p>
            <a:endParaRPr lang="en-CA" dirty="0" smtClean="0"/>
          </a:p>
          <a:p>
            <a:r>
              <a:rPr lang="en-CA" dirty="0" smtClean="0"/>
              <a:t>●Not smoking</a:t>
            </a:r>
          </a:p>
          <a:p>
            <a:r>
              <a:rPr lang="en-CA" dirty="0" smtClean="0"/>
              <a:t>●Being physically active</a:t>
            </a:r>
          </a:p>
          <a:p>
            <a:r>
              <a:rPr lang="en-CA" dirty="0" smtClean="0"/>
              <a:t>●Having a normal blood pressure</a:t>
            </a:r>
          </a:p>
          <a:p>
            <a:r>
              <a:rPr lang="en-CA" dirty="0" smtClean="0"/>
              <a:t>●Having a normal blood glucose level</a:t>
            </a:r>
          </a:p>
          <a:p>
            <a:r>
              <a:rPr lang="en-CA" dirty="0" smtClean="0"/>
              <a:t>●Having a normal total cholesterol level</a:t>
            </a:r>
          </a:p>
          <a:p>
            <a:r>
              <a:rPr lang="en-CA" dirty="0" smtClean="0"/>
              <a:t>●Being normal weight</a:t>
            </a:r>
          </a:p>
          <a:p>
            <a:r>
              <a:rPr lang="en-CA" dirty="0" smtClean="0"/>
              <a:t>●Eating a healthy diet</a:t>
            </a:r>
          </a:p>
          <a:p>
            <a:endParaRPr lang="en-US" dirty="0" smtClean="0"/>
          </a:p>
          <a:p>
            <a:r>
              <a:rPr lang="en-CA" dirty="0" smtClean="0"/>
              <a:t>Gregg EW, Cheng YJ, </a:t>
            </a:r>
            <a:r>
              <a:rPr lang="en-CA" dirty="0" err="1" smtClean="0"/>
              <a:t>Cadwell</a:t>
            </a:r>
            <a:r>
              <a:rPr lang="en-CA" dirty="0" smtClean="0"/>
              <a:t> BL, et al. Secular trends in cardiovascular disease risk factors according to body mass index in US adults. JAMA 2005; 293:1868.</a:t>
            </a:r>
          </a:p>
          <a:p>
            <a:r>
              <a:rPr lang="en-CA" dirty="0" smtClean="0"/>
              <a:t>Lloyd-Jones DM, Hong Y, </a:t>
            </a:r>
            <a:r>
              <a:rPr lang="en-CA" dirty="0" err="1" smtClean="0"/>
              <a:t>Labarthe</a:t>
            </a:r>
            <a:r>
              <a:rPr lang="en-CA" dirty="0" smtClean="0"/>
              <a:t> D, et al. Defining and setting national goals for cardiovascular health promotion and disease reduction: the American Heart Association's strategic Impact Goal through 2020 and beyond. Circulation 2010; 121:586.</a:t>
            </a:r>
          </a:p>
          <a:p>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7</a:t>
            </a:fld>
            <a:endParaRPr lang="en-CA" dirty="0">
              <a:solidFill>
                <a:prstClr val="black"/>
              </a:solidFill>
            </a:endParaRPr>
          </a:p>
        </p:txBody>
      </p:sp>
    </p:spTree>
    <p:extLst>
      <p:ext uri="{BB962C8B-B14F-4D97-AF65-F5344CB8AC3E}">
        <p14:creationId xmlns:p14="http://schemas.microsoft.com/office/powerpoint/2010/main" val="29935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100" b="1" dirty="0">
                <a:latin typeface="Arial" charset="0"/>
                <a:ea typeface="ＭＳ Ｐゴシック" charset="0"/>
                <a:cs typeface="ＭＳ Ｐゴシック" charset="0"/>
              </a:rPr>
              <a:t>Vascular Risk:</a:t>
            </a:r>
          </a:p>
          <a:p>
            <a:r>
              <a:rPr lang="en-CA" sz="1100" dirty="0">
                <a:latin typeface="Arial" charset="0"/>
                <a:ea typeface="ＭＳ Ｐゴシック" charset="0"/>
                <a:cs typeface="ＭＳ Ｐゴシック" charset="0"/>
              </a:rPr>
              <a:t>Clinicians often know what to do in terms of preventing vascular disease yet it is still the number-one killer of Canadians!  Still over 90% of Canadians possess at least one vascular risk factor!  </a:t>
            </a:r>
          </a:p>
          <a:p>
            <a:r>
              <a:rPr lang="en-CA" sz="1100" dirty="0">
                <a:latin typeface="Arial" charset="0"/>
                <a:ea typeface="ＭＳ Ｐゴシック" charset="0"/>
                <a:cs typeface="ＭＳ Ｐゴシック" charset="0"/>
              </a:rPr>
              <a:t>As seen in this case study, many patients present with more than 1 vascular risk.  Tom is a 38 year old obese diabetic who smokes, has raised blood pressure, high cholesterol, some renal disease and recently experienced a Transient Ischemic Attack (TIA).  What if this patient came to see you in your clinic?</a:t>
            </a:r>
          </a:p>
          <a:p>
            <a:pPr eaLnBrk="1" hangingPunct="1">
              <a:spcBef>
                <a:spcPct val="0"/>
              </a:spcBef>
              <a:defRPr/>
            </a:pPr>
            <a:r>
              <a:rPr lang="en-CA" i="1" u="sng" dirty="0" smtClean="0">
                <a:solidFill>
                  <a:srgbClr val="FF0000"/>
                </a:solidFill>
              </a:rPr>
              <a:t>Activity</a:t>
            </a:r>
            <a:r>
              <a:rPr lang="en-CA" i="1" dirty="0" smtClean="0">
                <a:solidFill>
                  <a:srgbClr val="FF0000"/>
                </a:solidFill>
              </a:rPr>
              <a:t>:	</a:t>
            </a:r>
            <a:r>
              <a:rPr lang="en-CA" i="1" u="sng" dirty="0" smtClean="0">
                <a:solidFill>
                  <a:srgbClr val="FF0000"/>
                </a:solidFill>
              </a:rPr>
              <a:t>Discussion </a:t>
            </a:r>
            <a:r>
              <a:rPr lang="en-CA" i="1" dirty="0" smtClean="0">
                <a:solidFill>
                  <a:srgbClr val="FF0000"/>
                </a:solidFill>
              </a:rPr>
              <a:t>: Question &amp; Answer</a:t>
            </a:r>
          </a:p>
          <a:p>
            <a:pPr eaLnBrk="1" hangingPunct="1">
              <a:spcBef>
                <a:spcPct val="0"/>
              </a:spcBef>
              <a:defRPr/>
            </a:pPr>
            <a:r>
              <a:rPr lang="en-CA" i="1" dirty="0" smtClean="0">
                <a:solidFill>
                  <a:srgbClr val="FF0000"/>
                </a:solidFill>
              </a:rPr>
              <a:t>		Ask participants: </a:t>
            </a:r>
            <a:r>
              <a:rPr lang="en-CA" b="1" i="1" dirty="0" smtClean="0">
                <a:solidFill>
                  <a:srgbClr val="FF0000"/>
                </a:solidFill>
              </a:rPr>
              <a:t>How</a:t>
            </a:r>
            <a:r>
              <a:rPr lang="en-CA" b="1" i="1" baseline="0" dirty="0" smtClean="0">
                <a:solidFill>
                  <a:srgbClr val="FF0000"/>
                </a:solidFill>
              </a:rPr>
              <a:t> should this patient be managed?  (tests? medications? Lifestyle behaviors?) </a:t>
            </a:r>
            <a:endParaRPr lang="en-CA" i="1" dirty="0" smtClean="0">
              <a:solidFill>
                <a:srgbClr val="FF0000"/>
              </a:solidFill>
            </a:endParaRPr>
          </a:p>
          <a:p>
            <a:pPr eaLnBrk="1" hangingPunct="1">
              <a:spcBef>
                <a:spcPct val="0"/>
              </a:spcBef>
              <a:defRPr/>
            </a:pPr>
            <a:r>
              <a:rPr lang="en-CA" i="1" dirty="0" smtClean="0">
                <a:solidFill>
                  <a:srgbClr val="FF0000"/>
                </a:solidFill>
              </a:rPr>
              <a:t>				- want participants to identify </a:t>
            </a:r>
            <a:r>
              <a:rPr lang="en-CA" i="1" baseline="0" dirty="0" smtClean="0">
                <a:solidFill>
                  <a:srgbClr val="FF0000"/>
                </a:solidFill>
              </a:rPr>
              <a:t> known clinical management of this vascular patient.  Not intended to be comprehensive management but to discuss and identify some management actions.  Prompt by asking tests (ie BP, Lipid profile, fasting glucose, carotid Doppler, ), medications (ie. Insulin, antihyperglycemic agents, anatihypertensives, antiplatelet, statin, diuretic), lifestyle behaviors (ie. Healthy eating, limited sodium intake, physical activity).  </a:t>
            </a:r>
            <a:endParaRPr lang="en-CA" i="1" dirty="0" smtClean="0">
              <a:solidFill>
                <a:srgbClr val="FF0000"/>
              </a:solidFill>
            </a:endParaRPr>
          </a:p>
          <a:p>
            <a:pPr eaLnBrk="1" hangingPunct="1">
              <a:spcBef>
                <a:spcPct val="0"/>
              </a:spcBef>
              <a:defRPr/>
            </a:pPr>
            <a:r>
              <a:rPr lang="en-CA" i="1" dirty="0" smtClean="0">
                <a:solidFill>
                  <a:srgbClr val="FF0000"/>
                </a:solidFill>
              </a:rPr>
              <a:t>			      </a:t>
            </a:r>
            <a:r>
              <a:rPr lang="en-CA" b="1" i="1" dirty="0" smtClean="0">
                <a:solidFill>
                  <a:srgbClr val="FF0000"/>
                </a:solidFill>
              </a:rPr>
              <a:t>How</a:t>
            </a:r>
            <a:r>
              <a:rPr lang="en-CA" b="1" i="1" baseline="0" dirty="0" smtClean="0">
                <a:solidFill>
                  <a:srgbClr val="FF0000"/>
                </a:solidFill>
              </a:rPr>
              <a:t> do you know what should be done</a:t>
            </a:r>
            <a:r>
              <a:rPr lang="en-CA" b="1" i="1" dirty="0" smtClean="0">
                <a:solidFill>
                  <a:srgbClr val="FF0000"/>
                </a:solidFill>
              </a:rPr>
              <a:t>?</a:t>
            </a:r>
          </a:p>
          <a:p>
            <a:pPr eaLnBrk="1" hangingPunct="1">
              <a:spcBef>
                <a:spcPct val="0"/>
              </a:spcBef>
              <a:defRPr/>
            </a:pPr>
            <a:r>
              <a:rPr lang="en-CA" b="1" i="1" dirty="0" smtClean="0">
                <a:solidFill>
                  <a:srgbClr val="FF0000"/>
                </a:solidFill>
              </a:rPr>
              <a:t>				</a:t>
            </a:r>
            <a:r>
              <a:rPr lang="en-CA" i="1" dirty="0" smtClean="0">
                <a:solidFill>
                  <a:srgbClr val="FF0000"/>
                </a:solidFill>
              </a:rPr>
              <a:t>- discuss how you can be sure that the tests, medications and lifestyle management</a:t>
            </a:r>
            <a:r>
              <a:rPr lang="en-CA" i="1" baseline="0" dirty="0" smtClean="0">
                <a:solidFill>
                  <a:srgbClr val="FF0000"/>
                </a:solidFill>
              </a:rPr>
              <a:t> are optimal and evidence-supported.  Direct participants to the use of best practice guidelines, clinical resources.</a:t>
            </a:r>
            <a:endParaRPr lang="en-CA" i="1" dirty="0" smtClean="0">
              <a:solidFill>
                <a:srgbClr val="FF0000"/>
              </a:solidFill>
            </a:endParaRPr>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8</a:t>
            </a:fld>
            <a:endParaRPr lang="en-CA" dirty="0">
              <a:solidFill>
                <a:prstClr val="black"/>
              </a:solidFill>
            </a:endParaRPr>
          </a:p>
        </p:txBody>
      </p:sp>
    </p:spTree>
    <p:extLst>
      <p:ext uri="{BB962C8B-B14F-4D97-AF65-F5344CB8AC3E}">
        <p14:creationId xmlns:p14="http://schemas.microsoft.com/office/powerpoint/2010/main" val="297945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100" b="1" dirty="0">
                <a:latin typeface="Arial" charset="0"/>
                <a:ea typeface="ＭＳ Ｐゴシック" charset="0"/>
                <a:cs typeface="ＭＳ Ｐゴシック" charset="0"/>
              </a:rPr>
              <a:t>What Should You Do?</a:t>
            </a:r>
          </a:p>
          <a:p>
            <a:r>
              <a:rPr lang="en-CA" sz="1100" dirty="0">
                <a:latin typeface="Arial" charset="0"/>
                <a:ea typeface="ＭＳ Ｐゴシック" charset="0"/>
                <a:cs typeface="ＭＳ Ｐゴシック" charset="0"/>
              </a:rPr>
              <a:t>Can refer to Clinical Practice Guidelines (CPG):</a:t>
            </a:r>
          </a:p>
          <a:p>
            <a:pPr eaLnBrk="1" hangingPunct="1">
              <a:spcBef>
                <a:spcPct val="0"/>
              </a:spcBef>
              <a:defRPr/>
            </a:pPr>
            <a:r>
              <a:rPr lang="en-CA" i="1" u="sng" dirty="0" smtClean="0">
                <a:solidFill>
                  <a:srgbClr val="FF0000"/>
                </a:solidFill>
              </a:rPr>
              <a:t>Activity</a:t>
            </a:r>
            <a:r>
              <a:rPr lang="en-CA" i="1" dirty="0" smtClean="0">
                <a:solidFill>
                  <a:srgbClr val="FF0000"/>
                </a:solidFill>
              </a:rPr>
              <a:t>:	</a:t>
            </a:r>
            <a:r>
              <a:rPr lang="en-CA" i="1" u="sng" dirty="0" smtClean="0">
                <a:solidFill>
                  <a:srgbClr val="FF0000"/>
                </a:solidFill>
              </a:rPr>
              <a:t>Discussion </a:t>
            </a:r>
            <a:r>
              <a:rPr lang="en-CA" i="1" dirty="0" smtClean="0">
                <a:solidFill>
                  <a:srgbClr val="FF0000"/>
                </a:solidFill>
              </a:rPr>
              <a:t>: Question &amp; Answer</a:t>
            </a:r>
          </a:p>
          <a:p>
            <a:pPr eaLnBrk="1" hangingPunct="1">
              <a:spcBef>
                <a:spcPct val="0"/>
              </a:spcBef>
              <a:defRPr/>
            </a:pPr>
            <a:r>
              <a:rPr lang="en-CA" i="1" dirty="0" smtClean="0">
                <a:solidFill>
                  <a:srgbClr val="FF0000"/>
                </a:solidFill>
              </a:rPr>
              <a:t>		Ask participants: </a:t>
            </a:r>
            <a:r>
              <a:rPr lang="en-CA" b="1" i="1" dirty="0" smtClean="0">
                <a:solidFill>
                  <a:srgbClr val="FF0000"/>
                </a:solidFill>
              </a:rPr>
              <a:t>Can</a:t>
            </a:r>
            <a:r>
              <a:rPr lang="en-CA" b="1" i="1" baseline="0" dirty="0" smtClean="0">
                <a:solidFill>
                  <a:srgbClr val="FF0000"/>
                </a:solidFill>
              </a:rPr>
              <a:t> you name a few CPG that you could refer to?</a:t>
            </a:r>
            <a:endParaRPr lang="en-CA" i="1" dirty="0" smtClean="0">
              <a:solidFill>
                <a:srgbClr val="FF0000"/>
              </a:solidFill>
            </a:endParaRPr>
          </a:p>
          <a:p>
            <a:pPr eaLnBrk="1" hangingPunct="1">
              <a:spcBef>
                <a:spcPct val="0"/>
              </a:spcBef>
              <a:defRPr/>
            </a:pPr>
            <a:r>
              <a:rPr lang="en-CA" i="1" dirty="0" smtClean="0">
                <a:solidFill>
                  <a:srgbClr val="FF0000"/>
                </a:solidFill>
              </a:rPr>
              <a:t>				- want participants to identify </a:t>
            </a:r>
            <a:r>
              <a:rPr lang="en-CA" i="1" baseline="0" dirty="0" smtClean="0">
                <a:solidFill>
                  <a:srgbClr val="FF0000"/>
                </a:solidFill>
              </a:rPr>
              <a:t> as many CPGs they can think of .  Perhaps identify those they may commonly refer to. </a:t>
            </a:r>
            <a:endParaRPr lang="en-CA" i="1" dirty="0" smtClean="0">
              <a:solidFill>
                <a:srgbClr val="FF0000"/>
              </a:solidFill>
            </a:endParaRPr>
          </a:p>
          <a:p>
            <a:r>
              <a:rPr lang="en-CA" sz="1100" dirty="0">
                <a:latin typeface="Arial" charset="0"/>
                <a:ea typeface="ＭＳ Ｐゴシック" charset="0"/>
                <a:cs typeface="ＭＳ Ｐゴシック" charset="0"/>
              </a:rPr>
              <a:t>If you want to make sure that the tests you are ordering or the drugs you are recommending are optimal and evidence-supported, you have the option of referring to any or all of the following guidelines: </a:t>
            </a:r>
          </a:p>
          <a:p>
            <a:r>
              <a:rPr lang="en-CA" sz="1100" dirty="0">
                <a:latin typeface="Arial" charset="0"/>
                <a:ea typeface="ＭＳ Ｐゴシック" charset="0"/>
                <a:cs typeface="ＭＳ Ｐゴシック" charset="0"/>
              </a:rPr>
              <a:t>1. Canadian Action Network for the Advancement, Dissemination</a:t>
            </a:r>
          </a:p>
          <a:p>
            <a:r>
              <a:rPr lang="en-CA" sz="1100" dirty="0">
                <a:latin typeface="Arial" charset="0"/>
                <a:ea typeface="ＭＳ Ｐゴシック" charset="0"/>
                <a:cs typeface="ＭＳ Ｐゴシック" charset="0"/>
              </a:rPr>
              <a:t>and Adoption of Practice-Informed Tobacco Treatment</a:t>
            </a:r>
          </a:p>
          <a:p>
            <a:r>
              <a:rPr lang="en-CA" sz="1100" dirty="0">
                <a:latin typeface="Arial" charset="0"/>
                <a:ea typeface="ＭＳ Ｐゴシック" charset="0"/>
                <a:cs typeface="ＭＳ Ｐゴシック" charset="0"/>
              </a:rPr>
              <a:t>2. Canadian Association of Cardiac Rehabilitation</a:t>
            </a:r>
          </a:p>
          <a:p>
            <a:r>
              <a:rPr lang="en-CA" sz="1100" dirty="0">
                <a:latin typeface="Arial" charset="0"/>
                <a:ea typeface="ＭＳ Ｐゴシック" charset="0"/>
                <a:cs typeface="ＭＳ Ｐゴシック" charset="0"/>
              </a:rPr>
              <a:t>3. Canadian Cardiovascular Society Lipid Guidelines</a:t>
            </a:r>
          </a:p>
          <a:p>
            <a:r>
              <a:rPr lang="en-CA" sz="1100" dirty="0">
                <a:latin typeface="Arial" charset="0"/>
                <a:ea typeface="ＭＳ Ｐゴシック" charset="0"/>
                <a:cs typeface="ＭＳ Ｐゴシック" charset="0"/>
              </a:rPr>
              <a:t>4. Canadian Diabetes Association</a:t>
            </a:r>
          </a:p>
          <a:p>
            <a:r>
              <a:rPr lang="en-CA" sz="1100" dirty="0">
                <a:latin typeface="Arial" charset="0"/>
                <a:ea typeface="ＭＳ Ｐゴシック" charset="0"/>
                <a:cs typeface="ＭＳ Ｐゴシック" charset="0"/>
              </a:rPr>
              <a:t>5. Canadian Hypertension Education Program</a:t>
            </a:r>
          </a:p>
          <a:p>
            <a:r>
              <a:rPr lang="en-CA" sz="1100" dirty="0">
                <a:latin typeface="Arial" charset="0"/>
                <a:ea typeface="ＭＳ Ｐゴシック" charset="0"/>
                <a:cs typeface="ＭＳ Ｐゴシック" charset="0"/>
              </a:rPr>
              <a:t>6. Canadian Society for Exercise Physiology</a:t>
            </a:r>
          </a:p>
          <a:p>
            <a:r>
              <a:rPr lang="en-CA" sz="1100" dirty="0">
                <a:latin typeface="Arial" charset="0"/>
                <a:ea typeface="ＭＳ Ｐゴシック" charset="0"/>
                <a:cs typeface="ＭＳ Ｐゴシック" charset="0"/>
              </a:rPr>
              <a:t>7. Canadian Stroke Network</a:t>
            </a:r>
          </a:p>
          <a:p>
            <a:r>
              <a:rPr lang="en-CA" sz="1100" dirty="0">
                <a:latin typeface="Arial" charset="0"/>
                <a:ea typeface="ＭＳ Ｐゴシック" charset="0"/>
                <a:cs typeface="ＭＳ Ｐゴシック" charset="0"/>
              </a:rPr>
              <a:t>8. Obesity Canada</a:t>
            </a:r>
          </a:p>
          <a:p>
            <a:r>
              <a:rPr lang="en-CA" sz="1100" dirty="0">
                <a:latin typeface="Arial" charset="0"/>
                <a:ea typeface="ＭＳ Ｐゴシック" charset="0"/>
                <a:cs typeface="ＭＳ Ｐゴシック" charset="0"/>
              </a:rPr>
              <a:t>This can be overwhelming!  Like putting your mouth to a fire hose.  There is too much information to absorb!</a:t>
            </a:r>
          </a:p>
          <a:p>
            <a:r>
              <a:rPr lang="en-CA" sz="1100" dirty="0">
                <a:latin typeface="Arial" charset="0"/>
                <a:ea typeface="ＭＳ Ｐゴシック" charset="0"/>
                <a:cs typeface="ＭＳ Ｐゴシック" charset="0"/>
              </a:rPr>
              <a:t>There are several hundred clinical recommendations—some even contradictory—that could apply to this patient. As a result, clinicians are uncertain, or even confusion, and likely end up relying on their clinical judgment with little regard to guidelines.</a:t>
            </a:r>
          </a:p>
          <a:p>
            <a:r>
              <a:rPr lang="en-CA" sz="1100" dirty="0">
                <a:latin typeface="Arial" charset="0"/>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9</a:t>
            </a:fld>
            <a:endParaRPr lang="en-CA" dirty="0">
              <a:solidFill>
                <a:prstClr val="black"/>
              </a:solidFill>
            </a:endParaRPr>
          </a:p>
        </p:txBody>
      </p:sp>
    </p:spTree>
    <p:extLst>
      <p:ext uri="{BB962C8B-B14F-4D97-AF65-F5344CB8AC3E}">
        <p14:creationId xmlns:p14="http://schemas.microsoft.com/office/powerpoint/2010/main" val="169871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257518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691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85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7227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4426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2954855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40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418406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627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426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910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063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79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32705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227236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19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75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8807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318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33187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22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25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684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1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91579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11649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652273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1866601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changecrc.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www.cchangeinm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3200" dirty="0" smtClean="0"/>
              <a:t>Vascular Risk Reduction: </a:t>
            </a:r>
            <a:br>
              <a:rPr lang="en-CA" sz="3200" dirty="0" smtClean="0"/>
            </a:br>
            <a:r>
              <a:rPr lang="en-CA" sz="3200" dirty="0" smtClean="0"/>
              <a:t>Why is it Important?</a:t>
            </a:r>
            <a:endParaRPr lang="en-CA" sz="3200" dirty="0"/>
          </a:p>
        </p:txBody>
      </p:sp>
      <p:pic>
        <p:nvPicPr>
          <p:cNvPr id="5" name="Picture 7" descr="http://stop.pk/file/pic/gallery/109064.jpg"/>
          <p:cNvPicPr>
            <a:picLocks noChangeAspect="1" noChangeArrowheads="1"/>
          </p:cNvPicPr>
          <p:nvPr/>
        </p:nvPicPr>
        <p:blipFill>
          <a:blip r:embed="rId3" cstate="print"/>
          <a:srcRect l="7214" t="13734" r="6186" b="14172"/>
          <a:stretch>
            <a:fillRect/>
          </a:stretch>
        </p:blipFill>
        <p:spPr bwMode="auto">
          <a:xfrm>
            <a:off x="2246312" y="2634342"/>
            <a:ext cx="4404859" cy="3549718"/>
          </a:xfrm>
          <a:prstGeom prst="rect">
            <a:avLst/>
          </a:prstGeom>
          <a:noFill/>
          <a:ln w="9525">
            <a:noFill/>
            <a:miter lim="800000"/>
            <a:headEnd/>
            <a:tailEnd/>
          </a:ln>
        </p:spPr>
      </p:pic>
      <p:sp>
        <p:nvSpPr>
          <p:cNvPr id="3" name="TextBox 2"/>
          <p:cNvSpPr txBox="1"/>
          <p:nvPr/>
        </p:nvSpPr>
        <p:spPr>
          <a:xfrm>
            <a:off x="1475656" y="476672"/>
            <a:ext cx="6048672" cy="646331"/>
          </a:xfrm>
          <a:prstGeom prst="rect">
            <a:avLst/>
          </a:prstGeom>
          <a:noFill/>
        </p:spPr>
        <p:txBody>
          <a:bodyPr wrap="square" rtlCol="0">
            <a:spAutoFit/>
          </a:bodyPr>
          <a:lstStyle/>
          <a:p>
            <a:pPr lvl="0" algn="ctr" fontAlgn="base">
              <a:lnSpc>
                <a:spcPct val="90000"/>
              </a:lnSpc>
              <a:spcBef>
                <a:spcPct val="20000"/>
              </a:spcBef>
              <a:spcAft>
                <a:spcPct val="0"/>
              </a:spcAft>
            </a:pPr>
            <a:r>
              <a:rPr lang="en-CA" altLang="en-US" sz="2000" kern="0" dirty="0">
                <a:solidFill>
                  <a:srgbClr val="000000"/>
                </a:solidFill>
                <a:cs typeface="Calibri" pitchFamily="34" charset="0"/>
              </a:rPr>
              <a:t>The </a:t>
            </a:r>
            <a:r>
              <a:rPr lang="en-CA" altLang="en-US" sz="2000" b="1" u="sng" kern="0" dirty="0">
                <a:solidFill>
                  <a:srgbClr val="000000"/>
                </a:solidFill>
                <a:cs typeface="Calibri" pitchFamily="34" charset="0"/>
              </a:rPr>
              <a:t>A</a:t>
            </a:r>
            <a:r>
              <a:rPr lang="en-CA" altLang="en-US" sz="2000" kern="0" dirty="0">
                <a:solidFill>
                  <a:srgbClr val="000000"/>
                </a:solidFill>
                <a:cs typeface="Calibri" pitchFamily="34" charset="0"/>
              </a:rPr>
              <a:t>lberta </a:t>
            </a:r>
            <a:r>
              <a:rPr lang="en-CA" altLang="en-US" sz="2000" b="1" u="sng" kern="0" dirty="0">
                <a:solidFill>
                  <a:srgbClr val="000000"/>
                </a:solidFill>
                <a:cs typeface="Calibri" pitchFamily="34" charset="0"/>
              </a:rPr>
              <a:t>C</a:t>
            </a:r>
            <a:r>
              <a:rPr lang="en-CA" altLang="en-US" sz="2000" kern="0" dirty="0">
                <a:solidFill>
                  <a:srgbClr val="000000"/>
                </a:solidFill>
                <a:cs typeface="Calibri" pitchFamily="34" charset="0"/>
              </a:rPr>
              <a:t>oalition for </a:t>
            </a:r>
            <a:r>
              <a:rPr lang="en-CA" altLang="en-US" sz="2000" kern="0" dirty="0" err="1">
                <a:solidFill>
                  <a:srgbClr val="000000"/>
                </a:solidFill>
                <a:cs typeface="Calibri" pitchFamily="34" charset="0"/>
              </a:rPr>
              <a:t>Preven</a:t>
            </a:r>
            <a:r>
              <a:rPr lang="en-CA" altLang="en-US" sz="2000" b="1" u="sng" kern="0" dirty="0" err="1">
                <a:solidFill>
                  <a:srgbClr val="000000"/>
                </a:solidFill>
                <a:cs typeface="Calibri" pitchFamily="34" charset="0"/>
              </a:rPr>
              <a:t>TION</a:t>
            </a:r>
            <a:r>
              <a:rPr lang="en-CA" altLang="en-US" sz="2000" kern="0" dirty="0">
                <a:solidFill>
                  <a:srgbClr val="000000"/>
                </a:solidFill>
                <a:cs typeface="Calibri" pitchFamily="34" charset="0"/>
              </a:rPr>
              <a:t> and Control of Vascular Disease (</a:t>
            </a:r>
            <a:r>
              <a:rPr lang="en-CA" altLang="en-US" sz="2000" b="1" kern="0" dirty="0">
                <a:solidFill>
                  <a:srgbClr val="000000"/>
                </a:solidFill>
                <a:cs typeface="Calibri" pitchFamily="34" charset="0"/>
              </a:rPr>
              <a:t>ACTION</a:t>
            </a:r>
            <a:r>
              <a:rPr lang="en-CA" altLang="en-US" sz="2000" kern="0" dirty="0">
                <a:solidFill>
                  <a:srgbClr val="000000"/>
                </a:solidFill>
                <a:cs typeface="Calibri" pitchFamily="34" charset="0"/>
              </a:rPr>
              <a:t>) Network </a:t>
            </a:r>
          </a:p>
        </p:txBody>
      </p:sp>
      <p:sp>
        <p:nvSpPr>
          <p:cNvPr id="4" name="TextBox 3"/>
          <p:cNvSpPr txBox="1"/>
          <p:nvPr/>
        </p:nvSpPr>
        <p:spPr>
          <a:xfrm>
            <a:off x="2915816" y="6309320"/>
            <a:ext cx="3024336" cy="369332"/>
          </a:xfrm>
          <a:prstGeom prst="rect">
            <a:avLst/>
          </a:prstGeom>
          <a:noFill/>
        </p:spPr>
        <p:txBody>
          <a:bodyPr wrap="square" rtlCol="0">
            <a:spAutoFit/>
          </a:bodyPr>
          <a:lstStyle/>
          <a:p>
            <a:pPr algn="ctr"/>
            <a:r>
              <a:rPr lang="en-CA" dirty="0" smtClean="0"/>
              <a:t>June 5, 2015</a:t>
            </a:r>
            <a:endParaRPr lang="en-CA" dirty="0"/>
          </a:p>
        </p:txBody>
      </p:sp>
    </p:spTree>
    <p:extLst>
      <p:ext uri="{BB962C8B-B14F-4D97-AF65-F5344CB8AC3E}">
        <p14:creationId xmlns:p14="http://schemas.microsoft.com/office/powerpoint/2010/main" val="104894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Harmonized Guidelines</a:t>
            </a:r>
            <a:endParaRPr lang="en-CA" dirty="0"/>
          </a:p>
        </p:txBody>
      </p:sp>
      <p:pic>
        <p:nvPicPr>
          <p:cNvPr id="4" name="Picture 3" descr="http://c-changeprogram.ca/wp-content/uploads/2012/01/Prim-Cov1.bmp"/>
          <p:cNvPicPr/>
          <p:nvPr/>
        </p:nvPicPr>
        <p:blipFill>
          <a:blip r:embed="rId3" cstate="print"/>
          <a:srcRect l="27617" t="13528" r="26229" b="53299"/>
          <a:stretch>
            <a:fillRect/>
          </a:stretch>
        </p:blipFill>
        <p:spPr bwMode="auto">
          <a:xfrm>
            <a:off x="419100" y="1971678"/>
            <a:ext cx="1743075" cy="1704975"/>
          </a:xfrm>
          <a:prstGeom prst="rect">
            <a:avLst/>
          </a:prstGeom>
          <a:noFill/>
          <a:ln w="9525">
            <a:noFill/>
            <a:miter lim="800000"/>
            <a:headEnd/>
            <a:tailEnd/>
          </a:ln>
        </p:spPr>
      </p:pic>
      <p:sp>
        <p:nvSpPr>
          <p:cNvPr id="5" name="Content Placeholder 2"/>
          <p:cNvSpPr>
            <a:spLocks noGrp="1"/>
          </p:cNvSpPr>
          <p:nvPr>
            <p:ph idx="1"/>
          </p:nvPr>
        </p:nvSpPr>
        <p:spPr>
          <a:xfrm>
            <a:off x="-14763" y="3997784"/>
            <a:ext cx="9275147" cy="2247133"/>
          </a:xfrm>
        </p:spPr>
        <p:txBody>
          <a:bodyPr/>
          <a:lstStyle/>
          <a:p>
            <a:pPr>
              <a:buNone/>
            </a:pPr>
            <a:r>
              <a:rPr lang="en-CA" dirty="0" smtClean="0"/>
              <a:t>Mission:</a:t>
            </a:r>
          </a:p>
          <a:p>
            <a:r>
              <a:rPr lang="en-CA" dirty="0" smtClean="0"/>
              <a:t>Harmonize CPGs for vascular disease prevention &amp; treatment</a:t>
            </a:r>
          </a:p>
          <a:p>
            <a:r>
              <a:rPr lang="en-CA" dirty="0" smtClean="0"/>
              <a:t>National strategy for prevention &amp; treatment of vascular disease</a:t>
            </a:r>
          </a:p>
          <a:p>
            <a:pPr marL="914124" lvl="1" indent="-457065">
              <a:buFont typeface="Courier New" pitchFamily="49" charset="0"/>
              <a:buChar char="o"/>
            </a:pPr>
            <a:r>
              <a:rPr lang="en-CA" sz="2000" dirty="0" smtClean="0"/>
              <a:t>Reps from the 8 guideline groups and 3 GPs</a:t>
            </a:r>
          </a:p>
          <a:p>
            <a:pPr marL="914124" lvl="1" indent="-457065">
              <a:buFont typeface="Courier New" pitchFamily="49" charset="0"/>
              <a:buChar char="o"/>
            </a:pPr>
            <a:r>
              <a:rPr lang="en-CA" sz="2000" dirty="0" smtClean="0"/>
              <a:t>Reduced 400 recommendations to 89</a:t>
            </a:r>
          </a:p>
          <a:p>
            <a:endParaRPr lang="en-CA" dirty="0" smtClean="0"/>
          </a:p>
          <a:p>
            <a:endParaRPr lang="en-CA" dirty="0" smtClean="0"/>
          </a:p>
          <a:p>
            <a:endParaRPr lang="en-CA" dirty="0"/>
          </a:p>
        </p:txBody>
      </p:sp>
      <p:sp>
        <p:nvSpPr>
          <p:cNvPr id="6" name="TextBox 5"/>
          <p:cNvSpPr txBox="1"/>
          <p:nvPr/>
        </p:nvSpPr>
        <p:spPr>
          <a:xfrm>
            <a:off x="2037465" y="2251974"/>
            <a:ext cx="6761978" cy="954107"/>
          </a:xfrm>
          <a:prstGeom prst="rect">
            <a:avLst/>
          </a:prstGeom>
          <a:noFill/>
        </p:spPr>
        <p:txBody>
          <a:bodyPr wrap="square" lIns="91413" tIns="45708" rIns="91413" bIns="45708" rtlCol="0">
            <a:spAutoFit/>
          </a:bodyPr>
          <a:lstStyle/>
          <a:p>
            <a:pPr fontAlgn="base">
              <a:spcBef>
                <a:spcPct val="0"/>
              </a:spcBef>
              <a:spcAft>
                <a:spcPct val="0"/>
              </a:spcAft>
            </a:pPr>
            <a:r>
              <a:rPr lang="en-CA" sz="2800" b="1" dirty="0">
                <a:solidFill>
                  <a:srgbClr val="000000"/>
                </a:solidFill>
                <a:ea typeface="ＭＳ Ｐゴシック" charset="0"/>
                <a:cs typeface="ＭＳ Ｐゴシック" charset="0"/>
              </a:rPr>
              <a:t>C</a:t>
            </a:r>
            <a:r>
              <a:rPr lang="en-CA" sz="2800" dirty="0">
                <a:solidFill>
                  <a:srgbClr val="000000"/>
                </a:solidFill>
                <a:ea typeface="ＭＳ Ｐゴシック" charset="0"/>
                <a:cs typeface="ＭＳ Ｐゴシック" charset="0"/>
              </a:rPr>
              <a:t>anadian </a:t>
            </a:r>
            <a:r>
              <a:rPr lang="en-CA" sz="2800" b="1" dirty="0">
                <a:solidFill>
                  <a:srgbClr val="000000"/>
                </a:solidFill>
                <a:ea typeface="ＭＳ Ｐゴシック" charset="0"/>
                <a:cs typeface="ＭＳ Ｐゴシック" charset="0"/>
              </a:rPr>
              <a:t>C</a:t>
            </a:r>
            <a:r>
              <a:rPr lang="en-CA" sz="2800" dirty="0">
                <a:solidFill>
                  <a:srgbClr val="000000"/>
                </a:solidFill>
                <a:ea typeface="ＭＳ Ｐゴシック" charset="0"/>
                <a:cs typeface="ＭＳ Ｐゴシック" charset="0"/>
              </a:rPr>
              <a:t>ardiovascular </a:t>
            </a:r>
            <a:r>
              <a:rPr lang="en-CA" sz="2800" b="1" dirty="0">
                <a:solidFill>
                  <a:srgbClr val="000000"/>
                </a:solidFill>
                <a:ea typeface="ＭＳ Ｐゴシック" charset="0"/>
                <a:cs typeface="ＭＳ Ｐゴシック" charset="0"/>
              </a:rPr>
              <a:t>HA</a:t>
            </a:r>
            <a:r>
              <a:rPr lang="en-CA" sz="2800" dirty="0">
                <a:solidFill>
                  <a:srgbClr val="000000"/>
                </a:solidFill>
                <a:ea typeface="ＭＳ Ｐゴシック" charset="0"/>
                <a:cs typeface="ＭＳ Ｐゴシック" charset="0"/>
              </a:rPr>
              <a:t>rmonization of </a:t>
            </a:r>
            <a:r>
              <a:rPr lang="en-CA" sz="2800" b="1" dirty="0">
                <a:solidFill>
                  <a:srgbClr val="000000"/>
                </a:solidFill>
                <a:ea typeface="ＭＳ Ｐゴシック" charset="0"/>
                <a:cs typeface="ＭＳ Ｐゴシック" charset="0"/>
              </a:rPr>
              <a:t>N</a:t>
            </a:r>
            <a:r>
              <a:rPr lang="en-CA" sz="2800" dirty="0">
                <a:solidFill>
                  <a:srgbClr val="000000"/>
                </a:solidFill>
                <a:ea typeface="ＭＳ Ｐゴシック" charset="0"/>
                <a:cs typeface="ＭＳ Ｐゴシック" charset="0"/>
              </a:rPr>
              <a:t>ational </a:t>
            </a:r>
            <a:r>
              <a:rPr lang="en-CA" sz="2800" b="1" dirty="0">
                <a:solidFill>
                  <a:srgbClr val="000000"/>
                </a:solidFill>
                <a:ea typeface="ＭＳ Ｐゴシック" charset="0"/>
                <a:cs typeface="ＭＳ Ｐゴシック" charset="0"/>
              </a:rPr>
              <a:t>G</a:t>
            </a:r>
            <a:r>
              <a:rPr lang="en-CA" sz="2800" dirty="0">
                <a:solidFill>
                  <a:srgbClr val="000000"/>
                </a:solidFill>
                <a:ea typeface="ＭＳ Ｐゴシック" charset="0"/>
                <a:cs typeface="ＭＳ Ｐゴシック" charset="0"/>
              </a:rPr>
              <a:t>uidelines </a:t>
            </a:r>
            <a:r>
              <a:rPr lang="en-CA" sz="2800" b="1" dirty="0">
                <a:solidFill>
                  <a:srgbClr val="000000"/>
                </a:solidFill>
                <a:ea typeface="ＭＳ Ｐゴシック" charset="0"/>
                <a:cs typeface="ＭＳ Ｐゴシック" charset="0"/>
              </a:rPr>
              <a:t>E</a:t>
            </a:r>
            <a:r>
              <a:rPr lang="en-CA" sz="2800" dirty="0">
                <a:solidFill>
                  <a:srgbClr val="000000"/>
                </a:solidFill>
                <a:ea typeface="ＭＳ Ｐゴシック" charset="0"/>
                <a:cs typeface="ＭＳ Ｐゴシック" charset="0"/>
              </a:rPr>
              <a:t>ndeavour</a:t>
            </a:r>
            <a:endParaRPr lang="en-CA" sz="2800" dirty="0">
              <a:solidFill>
                <a:srgbClr val="000000"/>
              </a:solidFill>
              <a:ea typeface="ＭＳ Ｐゴシック" pitchFamily="1" charset="-128"/>
            </a:endParaRPr>
          </a:p>
        </p:txBody>
      </p:sp>
    </p:spTree>
    <p:extLst>
      <p:ext uri="{BB962C8B-B14F-4D97-AF65-F5344CB8AC3E}">
        <p14:creationId xmlns:p14="http://schemas.microsoft.com/office/powerpoint/2010/main" val="35191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C-CHANGE</a:t>
            </a:r>
            <a:endParaRPr lang="en-CA" dirty="0"/>
          </a:p>
        </p:txBody>
      </p:sp>
      <p:sp>
        <p:nvSpPr>
          <p:cNvPr id="3" name="Content Placeholder 2"/>
          <p:cNvSpPr>
            <a:spLocks noGrp="1"/>
          </p:cNvSpPr>
          <p:nvPr>
            <p:ph idx="1"/>
          </p:nvPr>
        </p:nvSpPr>
        <p:spPr/>
        <p:txBody>
          <a:bodyPr/>
          <a:lstStyle/>
          <a:p>
            <a:pPr>
              <a:buNone/>
            </a:pPr>
            <a:r>
              <a:rPr lang="en-CA" dirty="0" smtClean="0"/>
              <a:t>Resources:</a:t>
            </a:r>
          </a:p>
          <a:p>
            <a:pPr>
              <a:buNone/>
            </a:pPr>
            <a:endParaRPr lang="en-CA" dirty="0" smtClean="0"/>
          </a:p>
          <a:p>
            <a:pPr>
              <a:buNone/>
            </a:pPr>
            <a:r>
              <a:rPr lang="en-CA" dirty="0" smtClean="0"/>
              <a:t>National website: C-CHANGE Clinical Resources Center: </a:t>
            </a:r>
            <a:r>
              <a:rPr lang="en-CA" dirty="0" smtClean="0">
                <a:hlinkClick r:id="rId3"/>
              </a:rPr>
              <a:t>www.c-changecrc.ca</a:t>
            </a:r>
            <a:r>
              <a:rPr lang="en-CA" dirty="0" smtClean="0"/>
              <a:t> </a:t>
            </a:r>
          </a:p>
          <a:p>
            <a:pPr>
              <a:buNone/>
            </a:pPr>
            <a:endParaRPr lang="en-CA" dirty="0" smtClean="0"/>
          </a:p>
          <a:p>
            <a:pPr>
              <a:buNone/>
            </a:pPr>
            <a:r>
              <a:rPr lang="en-CA" dirty="0" smtClean="0"/>
              <a:t>Patient / Public Resource:</a:t>
            </a:r>
          </a:p>
          <a:p>
            <a:pPr>
              <a:buNone/>
            </a:pPr>
            <a:r>
              <a:rPr lang="en-CA" dirty="0" smtClean="0"/>
              <a:t>    </a:t>
            </a:r>
            <a:r>
              <a:rPr lang="en-CA" dirty="0" smtClean="0">
                <a:hlinkClick r:id="rId4"/>
              </a:rPr>
              <a:t>www.c-changeinme.com</a:t>
            </a:r>
            <a:r>
              <a:rPr lang="en-CA" dirty="0" smtClean="0"/>
              <a:t> </a:t>
            </a:r>
            <a:endParaRPr lang="en-CA" dirty="0"/>
          </a:p>
        </p:txBody>
      </p:sp>
      <p:pic>
        <p:nvPicPr>
          <p:cNvPr id="6" name="Picture 2"/>
          <p:cNvPicPr>
            <a:picLocks noChangeAspect="1" noChangeArrowheads="1"/>
          </p:cNvPicPr>
          <p:nvPr/>
        </p:nvPicPr>
        <p:blipFill>
          <a:blip r:embed="rId5" cstate="print"/>
          <a:srcRect/>
          <a:stretch>
            <a:fillRect/>
          </a:stretch>
        </p:blipFill>
        <p:spPr bwMode="auto">
          <a:xfrm>
            <a:off x="5227229" y="4841399"/>
            <a:ext cx="2729147" cy="963865"/>
          </a:xfrm>
          <a:prstGeom prst="rect">
            <a:avLst/>
          </a:prstGeom>
          <a:noFill/>
          <a:ln w="9525">
            <a:noFill/>
            <a:miter lim="800000"/>
            <a:headEnd/>
            <a:tailEnd/>
          </a:ln>
        </p:spPr>
      </p:pic>
      <p:pic>
        <p:nvPicPr>
          <p:cNvPr id="7" name="Picture 6" descr="http://c-changeprogram.ca/wp-content/uploads/2012/01/Prim-Cov1.bmp"/>
          <p:cNvPicPr/>
          <p:nvPr/>
        </p:nvPicPr>
        <p:blipFill>
          <a:blip r:embed="rId6" cstate="print"/>
          <a:srcRect l="27617" t="13528" r="26229" b="53299"/>
          <a:stretch>
            <a:fillRect/>
          </a:stretch>
        </p:blipFill>
        <p:spPr bwMode="auto">
          <a:xfrm>
            <a:off x="6595675" y="119922"/>
            <a:ext cx="1379095" cy="1409076"/>
          </a:xfrm>
          <a:prstGeom prst="rect">
            <a:avLst/>
          </a:prstGeom>
          <a:noFill/>
          <a:ln w="9525">
            <a:noFill/>
            <a:miter lim="800000"/>
            <a:headEnd/>
            <a:tailEnd/>
          </a:ln>
        </p:spPr>
      </p:pic>
    </p:spTree>
    <p:extLst>
      <p:ext uri="{BB962C8B-B14F-4D97-AF65-F5344CB8AC3E}">
        <p14:creationId xmlns:p14="http://schemas.microsoft.com/office/powerpoint/2010/main" val="399106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30" name="Picture 6" descr="http://diseasespictures.com/wp-content/uploads/2012/09/Peripheral-Artery-Disease.gif"/>
          <p:cNvPicPr>
            <a:picLocks noChangeAspect="1" noChangeArrowheads="1"/>
          </p:cNvPicPr>
          <p:nvPr/>
        </p:nvPicPr>
        <p:blipFill>
          <a:blip r:embed="rId3" cstate="print"/>
          <a:srcRect/>
          <a:stretch>
            <a:fillRect/>
          </a:stretch>
        </p:blipFill>
        <p:spPr bwMode="auto">
          <a:xfrm>
            <a:off x="284209" y="2587873"/>
            <a:ext cx="5420316" cy="3170376"/>
          </a:xfrm>
          <a:prstGeom prst="rect">
            <a:avLst/>
          </a:prstGeom>
          <a:noFill/>
        </p:spPr>
      </p:pic>
      <p:pic>
        <p:nvPicPr>
          <p:cNvPr id="8" name="Picture 4" descr="http://www.healthxchange.com.sg/healthyliving/seniorhealth/PublishingImages/Blocked-Arteries.jpg"/>
          <p:cNvPicPr>
            <a:picLocks noChangeAspect="1" noChangeArrowheads="1"/>
          </p:cNvPicPr>
          <p:nvPr/>
        </p:nvPicPr>
        <p:blipFill>
          <a:blip r:embed="rId4" cstate="print"/>
          <a:srcRect/>
          <a:stretch>
            <a:fillRect/>
          </a:stretch>
        </p:blipFill>
        <p:spPr bwMode="auto">
          <a:xfrm>
            <a:off x="6052917" y="1268760"/>
            <a:ext cx="2843951" cy="4880220"/>
          </a:xfrm>
          <a:prstGeom prst="rect">
            <a:avLst/>
          </a:prstGeom>
          <a:noFill/>
        </p:spPr>
      </p:pic>
      <p:sp>
        <p:nvSpPr>
          <p:cNvPr id="5" name="TextBox 4"/>
          <p:cNvSpPr txBox="1"/>
          <p:nvPr/>
        </p:nvSpPr>
        <p:spPr>
          <a:xfrm>
            <a:off x="5099539" y="2555631"/>
            <a:ext cx="1441938" cy="369332"/>
          </a:xfrm>
          <a:prstGeom prst="rect">
            <a:avLst/>
          </a:prstGeom>
        </p:spPr>
        <p:style>
          <a:lnRef idx="2">
            <a:schemeClr val="dk1"/>
          </a:lnRef>
          <a:fillRef idx="1">
            <a:schemeClr val="lt1"/>
          </a:fillRef>
          <a:effectRef idx="0">
            <a:schemeClr val="dk1"/>
          </a:effectRef>
          <a:fontRef idx="minor">
            <a:schemeClr val="dk1"/>
          </a:fontRef>
        </p:style>
        <p:txBody>
          <a:bodyPr wrap="square" lIns="91422" tIns="45712" rIns="91422" bIns="45712" rtlCol="0">
            <a:spAutoFit/>
          </a:bodyPr>
          <a:lstStyle/>
          <a:p>
            <a:pPr algn="ctr" fontAlgn="base">
              <a:spcBef>
                <a:spcPct val="0"/>
              </a:spcBef>
              <a:spcAft>
                <a:spcPct val="0"/>
              </a:spcAft>
            </a:pPr>
            <a:r>
              <a:rPr lang="en-CA" b="1" dirty="0">
                <a:solidFill>
                  <a:srgbClr val="000000"/>
                </a:solidFill>
              </a:rPr>
              <a:t>Plaque</a:t>
            </a:r>
          </a:p>
        </p:txBody>
      </p:sp>
      <p:cxnSp>
        <p:nvCxnSpPr>
          <p:cNvPr id="7" name="Straight Arrow Connector 6"/>
          <p:cNvCxnSpPr>
            <a:stCxn id="5" idx="2"/>
          </p:cNvCxnSpPr>
          <p:nvPr/>
        </p:nvCxnSpPr>
        <p:spPr>
          <a:xfrm>
            <a:off x="5820510" y="2924965"/>
            <a:ext cx="486507" cy="756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528" y="764704"/>
            <a:ext cx="6349997" cy="1143000"/>
          </a:xfrm>
        </p:spPr>
        <p:txBody>
          <a:bodyPr/>
          <a:lstStyle/>
          <a:p>
            <a:r>
              <a:rPr lang="en-CA" sz="2800" dirty="0" smtClean="0"/>
              <a:t> Vascular Disease-Atherosclerosis</a:t>
            </a:r>
            <a:endParaRPr lang="en-CA" sz="2800" dirty="0"/>
          </a:p>
        </p:txBody>
      </p:sp>
    </p:spTree>
    <p:extLst>
      <p:ext uri="{BB962C8B-B14F-4D97-AF65-F5344CB8AC3E}">
        <p14:creationId xmlns:p14="http://schemas.microsoft.com/office/powerpoint/2010/main" val="25150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4048" y="1725486"/>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0" dirty="0" err="1" smtClean="0">
                <a:solidFill>
                  <a:schemeClr val="tx1"/>
                </a:solidFill>
                <a:latin typeface="+mn-lt"/>
              </a:rPr>
              <a:t>Athero</a:t>
            </a:r>
            <a:r>
              <a:rPr lang="en-US" sz="2400" b="0" dirty="0" smtClean="0">
                <a:solidFill>
                  <a:schemeClr val="tx1"/>
                </a:solidFill>
                <a:latin typeface="+mn-lt"/>
              </a:rPr>
              <a:t>-thrombosis is characterized by a sudden atherosclerotic plaque disruption  leading to platelet activation and thrombus formation</a:t>
            </a:r>
            <a:r>
              <a:rPr lang="en-US" sz="2400" b="1" dirty="0" smtClean="0">
                <a:solidFill>
                  <a:schemeClr val="tx1"/>
                </a:solidFill>
                <a:latin typeface="Arial" pitchFamily="34" charset="0"/>
              </a:rPr>
              <a:t/>
            </a:r>
            <a:br>
              <a:rPr lang="en-US" sz="2400" b="1" dirty="0" smtClean="0">
                <a:solidFill>
                  <a:schemeClr val="tx1"/>
                </a:solidFill>
                <a:latin typeface="Arial" pitchFamily="34" charset="0"/>
              </a:rPr>
            </a:br>
            <a:endParaRPr lang="en-CA" sz="2400" b="1" dirty="0" smtClean="0">
              <a:solidFill>
                <a:schemeClr val="tx1"/>
              </a:solidFill>
              <a:latin typeface="Arial" pitchFamily="34" charset="0"/>
            </a:endParaRPr>
          </a:p>
        </p:txBody>
      </p:sp>
      <p:pic>
        <p:nvPicPr>
          <p:cNvPr id="24579" name="Picture 2"/>
          <p:cNvPicPr>
            <a:picLocks noGrp="1" noChangeArrowheads="1"/>
          </p:cNvPicPr>
          <p:nvPr>
            <p:ph type="body" idx="1"/>
          </p:nvPr>
        </p:nvPicPr>
        <p:blipFill>
          <a:blip r:embed="rId3" cstate="print"/>
          <a:srcRect/>
          <a:stretch>
            <a:fillRect/>
          </a:stretch>
        </p:blipFill>
        <p:spPr bwMode="auto">
          <a:xfrm>
            <a:off x="0" y="3023616"/>
            <a:ext cx="4962144" cy="3274889"/>
          </a:xfrm>
          <a:noFill/>
          <a:ln w="12700">
            <a:miter lim="800000"/>
            <a:headEnd/>
            <a:tailEnd/>
          </a:ln>
        </p:spPr>
      </p:pic>
      <p:pic>
        <p:nvPicPr>
          <p:cNvPr id="4" name="Picture 4" descr="Cholesterol"/>
          <p:cNvPicPr>
            <a:picLocks noChangeAspect="1" noChangeArrowheads="1"/>
          </p:cNvPicPr>
          <p:nvPr/>
        </p:nvPicPr>
        <p:blipFill>
          <a:blip r:embed="rId4" cstate="print"/>
          <a:srcRect/>
          <a:stretch>
            <a:fillRect/>
          </a:stretch>
        </p:blipFill>
        <p:spPr bwMode="auto">
          <a:xfrm>
            <a:off x="4952998" y="3096984"/>
            <a:ext cx="4090639" cy="3067980"/>
          </a:xfrm>
          <a:prstGeom prst="rect">
            <a:avLst/>
          </a:prstGeom>
          <a:noFill/>
          <a:ln w="9525">
            <a:noFill/>
            <a:miter lim="800000"/>
            <a:headEnd/>
            <a:tailEnd/>
          </a:ln>
        </p:spPr>
      </p:pic>
      <p:sp>
        <p:nvSpPr>
          <p:cNvPr id="5" name="Title 1"/>
          <p:cNvSpPr txBox="1">
            <a:spLocks/>
          </p:cNvSpPr>
          <p:nvPr/>
        </p:nvSpPr>
        <p:spPr bwMode="auto">
          <a:xfrm>
            <a:off x="323528" y="764704"/>
            <a:ext cx="7448547"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marL="444365" indent="-444365" eaLnBrk="0" fontAlgn="base" hangingPunct="0">
              <a:spcBef>
                <a:spcPct val="0"/>
              </a:spcBef>
              <a:spcAft>
                <a:spcPct val="0"/>
              </a:spcAft>
              <a:defRPr/>
            </a:pPr>
            <a:r>
              <a:rPr lang="en-CA" sz="2800" b="1" kern="0" dirty="0">
                <a:solidFill>
                  <a:srgbClr val="0065BD"/>
                </a:solidFill>
                <a:ea typeface="ＭＳ Ｐゴシック" charset="0"/>
                <a:cs typeface="ＭＳ Ｐゴシック" charset="0"/>
              </a:rPr>
              <a:t>  Vascular Disease-</a:t>
            </a:r>
            <a:r>
              <a:rPr lang="en-CA" sz="2800" b="1" kern="0" dirty="0" err="1">
                <a:solidFill>
                  <a:srgbClr val="0065BD"/>
                </a:solidFill>
                <a:ea typeface="ＭＳ Ｐゴシック" charset="0"/>
                <a:cs typeface="ＭＳ Ｐゴシック" charset="0"/>
              </a:rPr>
              <a:t>Athero</a:t>
            </a:r>
            <a:r>
              <a:rPr lang="en-CA" sz="2800" b="1" kern="0" dirty="0">
                <a:solidFill>
                  <a:srgbClr val="0065BD"/>
                </a:solidFill>
                <a:ea typeface="ＭＳ Ｐゴシック" charset="0"/>
                <a:cs typeface="ＭＳ Ｐゴシック" charset="0"/>
              </a:rPr>
              <a:t>-thrombosis</a:t>
            </a:r>
          </a:p>
        </p:txBody>
      </p:sp>
    </p:spTree>
    <p:extLst>
      <p:ext uri="{BB962C8B-B14F-4D97-AF65-F5344CB8AC3E}">
        <p14:creationId xmlns:p14="http://schemas.microsoft.com/office/powerpoint/2010/main" val="3985560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http://1.bp.blogspot.com/-yhGP-Z1ji_U/UWG33-ol2jI/AAAAAAAAC4A/M7ByPz2fpj8/s1600/stroke_isc_web.jpg"/>
          <p:cNvPicPr>
            <a:picLocks noChangeAspect="1" noChangeArrowheads="1"/>
          </p:cNvPicPr>
          <p:nvPr/>
        </p:nvPicPr>
        <p:blipFill>
          <a:blip r:embed="rId3" cstate="print"/>
          <a:srcRect/>
          <a:stretch>
            <a:fillRect/>
          </a:stretch>
        </p:blipFill>
        <p:spPr bwMode="auto">
          <a:xfrm>
            <a:off x="6944155" y="440725"/>
            <a:ext cx="1730665" cy="1709352"/>
          </a:xfrm>
          <a:prstGeom prst="rect">
            <a:avLst/>
          </a:prstGeom>
          <a:noFill/>
        </p:spPr>
      </p:pic>
      <p:sp>
        <p:nvSpPr>
          <p:cNvPr id="2" name="Title 1"/>
          <p:cNvSpPr>
            <a:spLocks noGrp="1"/>
          </p:cNvSpPr>
          <p:nvPr>
            <p:ph type="title"/>
          </p:nvPr>
        </p:nvSpPr>
        <p:spPr>
          <a:xfrm>
            <a:off x="251520" y="764704"/>
            <a:ext cx="8631238" cy="1143000"/>
          </a:xfrm>
        </p:spPr>
        <p:txBody>
          <a:bodyPr/>
          <a:lstStyle/>
          <a:p>
            <a:r>
              <a:rPr lang="en-CA" dirty="0" smtClean="0"/>
              <a:t>  Vascular Disease</a:t>
            </a:r>
            <a:endParaRPr lang="en-CA" dirty="0"/>
          </a:p>
        </p:txBody>
      </p:sp>
      <p:pic>
        <p:nvPicPr>
          <p:cNvPr id="72706" name="Picture 2" descr="http://www.acupunctureforpains.com/pics/vascular.jpg"/>
          <p:cNvPicPr>
            <a:picLocks noChangeAspect="1" noChangeArrowheads="1"/>
          </p:cNvPicPr>
          <p:nvPr/>
        </p:nvPicPr>
        <p:blipFill>
          <a:blip r:embed="rId4" cstate="print"/>
          <a:srcRect/>
          <a:stretch>
            <a:fillRect/>
          </a:stretch>
        </p:blipFill>
        <p:spPr bwMode="auto">
          <a:xfrm>
            <a:off x="4647855" y="581714"/>
            <a:ext cx="2381250" cy="5667376"/>
          </a:xfrm>
          <a:prstGeom prst="rect">
            <a:avLst/>
          </a:prstGeom>
          <a:noFill/>
        </p:spPr>
      </p:pic>
      <p:sp>
        <p:nvSpPr>
          <p:cNvPr id="11" name="TextBox 10"/>
          <p:cNvSpPr txBox="1"/>
          <p:nvPr/>
        </p:nvSpPr>
        <p:spPr>
          <a:xfrm>
            <a:off x="7882762" y="378379"/>
            <a:ext cx="1124607" cy="369332"/>
          </a:xfrm>
          <a:prstGeom prst="rect">
            <a:avLst/>
          </a:prstGeom>
          <a:solidFill>
            <a:schemeClr val="bg1"/>
          </a:solidFill>
        </p:spPr>
        <p:txBody>
          <a:bodyPr wrap="square" lIns="91413" tIns="45708" rIns="91413" bIns="45708" rtlCol="0">
            <a:spAutoFit/>
          </a:bodyPr>
          <a:lstStyle/>
          <a:p>
            <a:pPr fontAlgn="base">
              <a:spcBef>
                <a:spcPct val="0"/>
              </a:spcBef>
              <a:spcAft>
                <a:spcPct val="0"/>
              </a:spcAft>
            </a:pPr>
            <a:endParaRPr lang="en-CA" dirty="0">
              <a:solidFill>
                <a:srgbClr val="000000"/>
              </a:solidFill>
              <a:ea typeface="ＭＳ Ｐゴシック" pitchFamily="1" charset="-128"/>
            </a:endParaRPr>
          </a:p>
        </p:txBody>
      </p:sp>
      <p:pic>
        <p:nvPicPr>
          <p:cNvPr id="14" name="Picture 8" descr="http://wobwalker.com/wp-content/uploads/2012/08/chronic-kidney-disease.jpg"/>
          <p:cNvPicPr>
            <a:picLocks noChangeAspect="1" noChangeArrowheads="1"/>
          </p:cNvPicPr>
          <p:nvPr/>
        </p:nvPicPr>
        <p:blipFill>
          <a:blip r:embed="rId5" cstate="print"/>
          <a:srcRect/>
          <a:stretch>
            <a:fillRect/>
          </a:stretch>
        </p:blipFill>
        <p:spPr bwMode="auto">
          <a:xfrm>
            <a:off x="7224549" y="3235986"/>
            <a:ext cx="1467257" cy="1083769"/>
          </a:xfrm>
          <a:prstGeom prst="rect">
            <a:avLst/>
          </a:prstGeom>
          <a:noFill/>
        </p:spPr>
      </p:pic>
      <p:pic>
        <p:nvPicPr>
          <p:cNvPr id="15" name="Picture 4" descr="http://4.bp.blogspot.com/-FPXmGM2KPeE/TcaWm7TpnvI/AAAAAAAABho/Q9fo00wEAnI/s1600/Coronary+Heart+Disease.jpg"/>
          <p:cNvPicPr>
            <a:picLocks noChangeAspect="1" noChangeArrowheads="1"/>
          </p:cNvPicPr>
          <p:nvPr/>
        </p:nvPicPr>
        <p:blipFill>
          <a:blip r:embed="rId6" cstate="print"/>
          <a:srcRect/>
          <a:stretch>
            <a:fillRect/>
          </a:stretch>
        </p:blipFill>
        <p:spPr bwMode="auto">
          <a:xfrm>
            <a:off x="1818073" y="1927991"/>
            <a:ext cx="1839530" cy="1425992"/>
          </a:xfrm>
          <a:prstGeom prst="rect">
            <a:avLst/>
          </a:prstGeom>
          <a:noFill/>
        </p:spPr>
      </p:pic>
      <p:pic>
        <p:nvPicPr>
          <p:cNvPr id="16" name="Picture 4" descr="http://www.efpia.eu/uploads/PVDschemaLR.jpg"/>
          <p:cNvPicPr>
            <a:picLocks noChangeAspect="1" noChangeArrowheads="1"/>
          </p:cNvPicPr>
          <p:nvPr/>
        </p:nvPicPr>
        <p:blipFill>
          <a:blip r:embed="rId7" cstate="print"/>
          <a:srcRect/>
          <a:stretch>
            <a:fillRect/>
          </a:stretch>
        </p:blipFill>
        <p:spPr bwMode="auto">
          <a:xfrm>
            <a:off x="2092352" y="4060705"/>
            <a:ext cx="1617800" cy="1627045"/>
          </a:xfrm>
          <a:prstGeom prst="rect">
            <a:avLst/>
          </a:prstGeom>
          <a:noFill/>
        </p:spPr>
      </p:pic>
      <p:sp>
        <p:nvSpPr>
          <p:cNvPr id="19" name="TextBox 18"/>
          <p:cNvSpPr txBox="1"/>
          <p:nvPr/>
        </p:nvSpPr>
        <p:spPr>
          <a:xfrm>
            <a:off x="7031424" y="1744717"/>
            <a:ext cx="767255" cy="369332"/>
          </a:xfrm>
          <a:prstGeom prst="rect">
            <a:avLst/>
          </a:prstGeom>
          <a:solidFill>
            <a:schemeClr val="bg1"/>
          </a:solidFill>
        </p:spPr>
        <p:txBody>
          <a:bodyPr wrap="square" lIns="91413" tIns="45708" rIns="91413" bIns="45708" rtlCol="0">
            <a:spAutoFit/>
          </a:bodyPr>
          <a:lstStyle/>
          <a:p>
            <a:pPr fontAlgn="base">
              <a:spcBef>
                <a:spcPct val="0"/>
              </a:spcBef>
              <a:spcAft>
                <a:spcPct val="0"/>
              </a:spcAft>
            </a:pPr>
            <a:endParaRPr lang="en-CA" dirty="0">
              <a:solidFill>
                <a:srgbClr val="000000"/>
              </a:solidFill>
              <a:ea typeface="ＭＳ Ｐゴシック" pitchFamily="1" charset="-128"/>
            </a:endParaRPr>
          </a:p>
        </p:txBody>
      </p:sp>
      <p:sp>
        <p:nvSpPr>
          <p:cNvPr id="20" name="TextBox 19"/>
          <p:cNvSpPr txBox="1"/>
          <p:nvPr/>
        </p:nvSpPr>
        <p:spPr>
          <a:xfrm>
            <a:off x="6957851" y="2091559"/>
            <a:ext cx="1061545" cy="369332"/>
          </a:xfrm>
          <a:prstGeom prst="rect">
            <a:avLst/>
          </a:prstGeom>
          <a:solidFill>
            <a:schemeClr val="bg1"/>
          </a:solidFill>
        </p:spPr>
        <p:txBody>
          <a:bodyPr wrap="square" lIns="91413" tIns="45708" rIns="91413" bIns="45708" rtlCol="0">
            <a:spAutoFit/>
          </a:bodyPr>
          <a:lstStyle/>
          <a:p>
            <a:pPr fontAlgn="base">
              <a:spcBef>
                <a:spcPct val="0"/>
              </a:spcBef>
              <a:spcAft>
                <a:spcPct val="0"/>
              </a:spcAft>
            </a:pPr>
            <a:endParaRPr lang="en-CA" dirty="0">
              <a:solidFill>
                <a:srgbClr val="000000"/>
              </a:solidFill>
              <a:ea typeface="ＭＳ Ｐゴシック" pitchFamily="1" charset="-128"/>
            </a:endParaRPr>
          </a:p>
        </p:txBody>
      </p:sp>
      <p:sp>
        <p:nvSpPr>
          <p:cNvPr id="23" name="TextBox 22"/>
          <p:cNvSpPr txBox="1"/>
          <p:nvPr/>
        </p:nvSpPr>
        <p:spPr>
          <a:xfrm>
            <a:off x="7126014" y="2049520"/>
            <a:ext cx="1576552" cy="378373"/>
          </a:xfrm>
          <a:prstGeom prst="rect">
            <a:avLst/>
          </a:prstGeom>
          <a:noFill/>
        </p:spPr>
        <p:txBody>
          <a:bodyPr wrap="square" lIns="91413" tIns="45708" rIns="91413" bIns="45708" rtlCol="0">
            <a:spAutoFit/>
          </a:bodyPr>
          <a:lstStyle/>
          <a:p>
            <a:pPr fontAlgn="base">
              <a:spcBef>
                <a:spcPct val="0"/>
              </a:spcBef>
              <a:spcAft>
                <a:spcPct val="0"/>
              </a:spcAft>
            </a:pPr>
            <a:r>
              <a:rPr lang="en-CA" dirty="0">
                <a:solidFill>
                  <a:srgbClr val="000000"/>
                </a:solidFill>
                <a:ea typeface="ＭＳ Ｐゴシック" pitchFamily="1" charset="-128"/>
              </a:rPr>
              <a:t>Stroke / TIA</a:t>
            </a:r>
          </a:p>
        </p:txBody>
      </p:sp>
      <p:sp>
        <p:nvSpPr>
          <p:cNvPr id="24" name="TextBox 23"/>
          <p:cNvSpPr txBox="1"/>
          <p:nvPr/>
        </p:nvSpPr>
        <p:spPr>
          <a:xfrm>
            <a:off x="6768665" y="4435369"/>
            <a:ext cx="2207172" cy="646331"/>
          </a:xfrm>
          <a:prstGeom prst="rect">
            <a:avLst/>
          </a:prstGeom>
          <a:noFill/>
        </p:spPr>
        <p:txBody>
          <a:bodyPr wrap="square" lIns="91413" tIns="45708" rIns="91413" bIns="45708" rtlCol="0">
            <a:spAutoFit/>
          </a:bodyPr>
          <a:lstStyle/>
          <a:p>
            <a:pPr algn="ctr" fontAlgn="base">
              <a:spcBef>
                <a:spcPct val="0"/>
              </a:spcBef>
              <a:spcAft>
                <a:spcPct val="0"/>
              </a:spcAft>
            </a:pPr>
            <a:r>
              <a:rPr lang="en-CA" dirty="0">
                <a:solidFill>
                  <a:srgbClr val="000000"/>
                </a:solidFill>
                <a:ea typeface="ＭＳ Ｐゴシック" pitchFamily="1" charset="-128"/>
              </a:rPr>
              <a:t>Chronic Kidney Disease (CKD)</a:t>
            </a:r>
          </a:p>
        </p:txBody>
      </p:sp>
      <p:sp>
        <p:nvSpPr>
          <p:cNvPr id="25" name="TextBox 24"/>
          <p:cNvSpPr txBox="1"/>
          <p:nvPr/>
        </p:nvSpPr>
        <p:spPr>
          <a:xfrm>
            <a:off x="2900855" y="2921876"/>
            <a:ext cx="1713186" cy="215444"/>
          </a:xfrm>
          <a:prstGeom prst="rect">
            <a:avLst/>
          </a:prstGeom>
          <a:solidFill>
            <a:schemeClr val="bg1"/>
          </a:solidFill>
        </p:spPr>
        <p:txBody>
          <a:bodyPr wrap="square" lIns="91413" tIns="45708" rIns="91413" bIns="45708" rtlCol="0">
            <a:spAutoFit/>
          </a:bodyPr>
          <a:lstStyle/>
          <a:p>
            <a:pPr fontAlgn="base">
              <a:spcBef>
                <a:spcPct val="0"/>
              </a:spcBef>
              <a:spcAft>
                <a:spcPct val="0"/>
              </a:spcAft>
            </a:pPr>
            <a:endParaRPr lang="en-CA" sz="800" dirty="0">
              <a:solidFill>
                <a:srgbClr val="000000"/>
              </a:solidFill>
              <a:ea typeface="ＭＳ Ｐゴシック" pitchFamily="1" charset="-128"/>
            </a:endParaRPr>
          </a:p>
        </p:txBody>
      </p:sp>
      <p:sp>
        <p:nvSpPr>
          <p:cNvPr id="26" name="TextBox 25"/>
          <p:cNvSpPr txBox="1"/>
          <p:nvPr/>
        </p:nvSpPr>
        <p:spPr>
          <a:xfrm>
            <a:off x="1040524" y="3394841"/>
            <a:ext cx="3216166" cy="369332"/>
          </a:xfrm>
          <a:prstGeom prst="rect">
            <a:avLst/>
          </a:prstGeom>
          <a:noFill/>
        </p:spPr>
        <p:txBody>
          <a:bodyPr wrap="square" lIns="91413" tIns="45708" rIns="91413" bIns="45708" rtlCol="0">
            <a:spAutoFit/>
          </a:bodyPr>
          <a:lstStyle/>
          <a:p>
            <a:pPr algn="ctr" fontAlgn="base">
              <a:spcBef>
                <a:spcPct val="0"/>
              </a:spcBef>
              <a:spcAft>
                <a:spcPct val="0"/>
              </a:spcAft>
            </a:pPr>
            <a:r>
              <a:rPr lang="en-CA" dirty="0">
                <a:solidFill>
                  <a:srgbClr val="000000"/>
                </a:solidFill>
                <a:ea typeface="ＭＳ Ｐゴシック" pitchFamily="1" charset="-128"/>
              </a:rPr>
              <a:t>Coronary Heart Disease</a:t>
            </a:r>
          </a:p>
        </p:txBody>
      </p:sp>
      <p:sp>
        <p:nvSpPr>
          <p:cNvPr id="27" name="TextBox 26"/>
          <p:cNvSpPr txBox="1"/>
          <p:nvPr/>
        </p:nvSpPr>
        <p:spPr>
          <a:xfrm>
            <a:off x="2438403" y="5118544"/>
            <a:ext cx="567559" cy="369332"/>
          </a:xfrm>
          <a:prstGeom prst="rect">
            <a:avLst/>
          </a:prstGeom>
          <a:solidFill>
            <a:schemeClr val="accent6">
              <a:lumMod val="20000"/>
              <a:lumOff val="80000"/>
            </a:schemeClr>
          </a:solidFill>
        </p:spPr>
        <p:txBody>
          <a:bodyPr wrap="square" lIns="91413" tIns="45708" rIns="91413" bIns="45708" rtlCol="0">
            <a:spAutoFit/>
          </a:bodyPr>
          <a:lstStyle/>
          <a:p>
            <a:pPr fontAlgn="base">
              <a:spcBef>
                <a:spcPct val="0"/>
              </a:spcBef>
              <a:spcAft>
                <a:spcPct val="0"/>
              </a:spcAft>
            </a:pPr>
            <a:endParaRPr lang="en-CA" dirty="0">
              <a:solidFill>
                <a:srgbClr val="000000"/>
              </a:solidFill>
              <a:ea typeface="ＭＳ Ｐゴシック" pitchFamily="1" charset="-128"/>
            </a:endParaRPr>
          </a:p>
        </p:txBody>
      </p:sp>
      <p:sp>
        <p:nvSpPr>
          <p:cNvPr id="28" name="TextBox 27"/>
          <p:cNvSpPr txBox="1"/>
          <p:nvPr/>
        </p:nvSpPr>
        <p:spPr>
          <a:xfrm>
            <a:off x="1397876" y="5801710"/>
            <a:ext cx="3090041" cy="369332"/>
          </a:xfrm>
          <a:prstGeom prst="rect">
            <a:avLst/>
          </a:prstGeom>
          <a:noFill/>
        </p:spPr>
        <p:txBody>
          <a:bodyPr wrap="square" lIns="91413" tIns="45708" rIns="91413" bIns="45708" rtlCol="0">
            <a:spAutoFit/>
          </a:bodyPr>
          <a:lstStyle/>
          <a:p>
            <a:pPr fontAlgn="base">
              <a:spcBef>
                <a:spcPct val="0"/>
              </a:spcBef>
              <a:spcAft>
                <a:spcPct val="0"/>
              </a:spcAft>
            </a:pPr>
            <a:r>
              <a:rPr lang="en-CA" dirty="0">
                <a:solidFill>
                  <a:srgbClr val="000000"/>
                </a:solidFill>
                <a:ea typeface="ＭＳ Ｐゴシック" pitchFamily="1" charset="-128"/>
              </a:rPr>
              <a:t>Peripheral Vascular Disease</a:t>
            </a:r>
          </a:p>
        </p:txBody>
      </p:sp>
      <p:cxnSp>
        <p:nvCxnSpPr>
          <p:cNvPr id="30" name="Straight Arrow Connector 29"/>
          <p:cNvCxnSpPr/>
          <p:nvPr/>
        </p:nvCxnSpPr>
        <p:spPr>
          <a:xfrm flipH="1">
            <a:off x="3615559" y="2291255"/>
            <a:ext cx="2249213" cy="546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43451" y="956444"/>
            <a:ext cx="945931" cy="10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06510" y="2732693"/>
            <a:ext cx="1030014" cy="557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699641" y="4666596"/>
            <a:ext cx="1481959" cy="283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29261" y="3108960"/>
            <a:ext cx="742278" cy="369332"/>
          </a:xfrm>
          <a:prstGeom prst="rect">
            <a:avLst/>
          </a:prstGeom>
          <a:solidFill>
            <a:schemeClr val="bg1"/>
          </a:solidFill>
        </p:spPr>
        <p:txBody>
          <a:bodyPr wrap="square" lIns="91413" tIns="45708" rIns="91413" bIns="45708" rtlCol="0">
            <a:spAutoFit/>
          </a:bodyPr>
          <a:lstStyle/>
          <a:p>
            <a:pPr fontAlgn="base">
              <a:spcBef>
                <a:spcPct val="0"/>
              </a:spcBef>
              <a:spcAft>
                <a:spcPct val="0"/>
              </a:spcAft>
            </a:pPr>
            <a:endParaRPr lang="en-CA" dirty="0">
              <a:solidFill>
                <a:srgbClr val="000000"/>
              </a:solidFill>
              <a:ea typeface="ＭＳ Ｐゴシック" pitchFamily="1" charset="-128"/>
            </a:endParaRPr>
          </a:p>
        </p:txBody>
      </p:sp>
      <p:sp>
        <p:nvSpPr>
          <p:cNvPr id="22" name="TextBox 21"/>
          <p:cNvSpPr txBox="1"/>
          <p:nvPr/>
        </p:nvSpPr>
        <p:spPr>
          <a:xfrm>
            <a:off x="175846" y="4173415"/>
            <a:ext cx="1441938" cy="369332"/>
          </a:xfrm>
          <a:prstGeom prst="rect">
            <a:avLst/>
          </a:prstGeom>
        </p:spPr>
        <p:style>
          <a:lnRef idx="2">
            <a:schemeClr val="dk1"/>
          </a:lnRef>
          <a:fillRef idx="1">
            <a:schemeClr val="lt1"/>
          </a:fillRef>
          <a:effectRef idx="0">
            <a:schemeClr val="dk1"/>
          </a:effectRef>
          <a:fontRef idx="minor">
            <a:schemeClr val="dk1"/>
          </a:fontRef>
        </p:style>
        <p:txBody>
          <a:bodyPr wrap="square" lIns="91422" tIns="45712" rIns="91422" bIns="45712" rtlCol="0">
            <a:spAutoFit/>
          </a:bodyPr>
          <a:lstStyle/>
          <a:p>
            <a:pPr algn="ctr" fontAlgn="base">
              <a:spcBef>
                <a:spcPct val="0"/>
              </a:spcBef>
              <a:spcAft>
                <a:spcPct val="0"/>
              </a:spcAft>
            </a:pPr>
            <a:r>
              <a:rPr lang="en-CA" b="1" dirty="0">
                <a:solidFill>
                  <a:srgbClr val="000000"/>
                </a:solidFill>
              </a:rPr>
              <a:t>Plaque</a:t>
            </a:r>
          </a:p>
        </p:txBody>
      </p:sp>
      <p:cxnSp>
        <p:nvCxnSpPr>
          <p:cNvPr id="31" name="Straight Arrow Connector 30"/>
          <p:cNvCxnSpPr>
            <a:stCxn id="22" idx="3"/>
          </p:cNvCxnSpPr>
          <p:nvPr/>
        </p:nvCxnSpPr>
        <p:spPr>
          <a:xfrm flipV="1">
            <a:off x="1617784" y="2602523"/>
            <a:ext cx="1547447" cy="1755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p:cNvCxnSpPr>
          <p:nvPr/>
        </p:nvCxnSpPr>
        <p:spPr>
          <a:xfrm>
            <a:off x="1617784" y="4358081"/>
            <a:ext cx="879231" cy="3077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animBg="1"/>
      <p:bldP spid="28"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lIns="92075" tIns="46038" rIns="92075" bIns="46038" anchor="ctr"/>
          <a:lstStyle/>
          <a:p>
            <a:pPr eaLnBrk="0" fontAlgn="base" hangingPunct="0">
              <a:spcBef>
                <a:spcPct val="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6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lIns="92075" tIns="46038" rIns="92075" bIns="46038" anchor="ctr"/>
          <a:lstStyle/>
          <a:p>
            <a:pPr algn="ctr" eaLnBrk="0" fontAlgn="base" hangingPunct="0">
              <a:spcBef>
                <a:spcPct val="0"/>
              </a:spcBef>
              <a:spcAft>
                <a:spcPct val="0"/>
              </a:spcAft>
            </a:pPr>
            <a:endParaRPr lang="fr-FR" sz="2400" dirty="0">
              <a:solidFill>
                <a:srgbClr val="FFFFFF"/>
              </a:solidFill>
              <a:latin typeface="Times New Roman" pitchFamily="18" charset="0"/>
              <a:ea typeface="ＭＳ Ｐゴシック" pitchFamily="1" charset="-128"/>
            </a:endParaRPr>
          </a:p>
        </p:txBody>
      </p:sp>
      <p:pic>
        <p:nvPicPr>
          <p:cNvPr id="15364" name="Picture 4"/>
          <p:cNvPicPr>
            <a:picLocks noChangeArrowheads="1"/>
          </p:cNvPicPr>
          <p:nvPr/>
        </p:nvPicPr>
        <p:blipFill>
          <a:blip r:embed="rId3" cstate="print"/>
          <a:srcRect/>
          <a:stretch>
            <a:fillRect/>
          </a:stretch>
        </p:blipFill>
        <p:spPr bwMode="auto">
          <a:xfrm>
            <a:off x="0" y="2590800"/>
            <a:ext cx="7200900" cy="1568450"/>
          </a:xfrm>
          <a:prstGeom prst="rect">
            <a:avLst/>
          </a:prstGeom>
          <a:noFill/>
          <a:ln w="9525">
            <a:noFill/>
            <a:miter lim="800000"/>
            <a:headEnd/>
            <a:tailEnd/>
          </a:ln>
        </p:spPr>
      </p:pic>
      <p:sp>
        <p:nvSpPr>
          <p:cNvPr id="65541" name="Rectangle 5"/>
          <p:cNvSpPr>
            <a:spLocks noGrp="1" noRot="1" noChangeArrowheads="1"/>
          </p:cNvSpPr>
          <p:nvPr>
            <p:ph type="title"/>
          </p:nvPr>
        </p:nvSpPr>
        <p:spPr>
          <a:xfrm>
            <a:off x="1587" y="750434"/>
            <a:ext cx="9142413" cy="947737"/>
          </a:xfrm>
        </p:spPr>
        <p:txBody>
          <a:bodyPr lIns="90488" tIns="44450" rIns="90488" bIns="44450">
            <a:noAutofit/>
          </a:bodyPr>
          <a:lstStyle/>
          <a:p>
            <a:pPr marL="444365" indent="-444365" algn="ctr" eaLnBrk="0" fontAlgn="base" hangingPunct="0">
              <a:spcAft>
                <a:spcPct val="0"/>
              </a:spcAft>
              <a:defRPr/>
            </a:pPr>
            <a:r>
              <a:rPr lang="en-GB" sz="3200" dirty="0" smtClean="0">
                <a:solidFill>
                  <a:srgbClr val="0065BD"/>
                </a:solidFill>
                <a:ea typeface="ＭＳ Ｐゴシック" charset="0"/>
                <a:cs typeface="ＭＳ Ｐゴシック" charset="0"/>
              </a:rPr>
              <a:t>Vascular Disease </a:t>
            </a:r>
            <a:br>
              <a:rPr lang="en-GB" sz="3200" dirty="0" smtClean="0">
                <a:solidFill>
                  <a:srgbClr val="0065BD"/>
                </a:solidFill>
                <a:ea typeface="ＭＳ Ｐゴシック" charset="0"/>
                <a:cs typeface="ＭＳ Ｐゴシック" charset="0"/>
              </a:rPr>
            </a:br>
            <a:r>
              <a:rPr lang="en-GB" sz="3200" dirty="0" smtClean="0">
                <a:solidFill>
                  <a:srgbClr val="0065BD"/>
                </a:solidFill>
                <a:ea typeface="ＭＳ Ｐゴシック" charset="0"/>
                <a:cs typeface="ＭＳ Ｐゴシック" charset="0"/>
              </a:rPr>
              <a:t>Athero-thrombosis: a progressive process</a:t>
            </a:r>
          </a:p>
        </p:txBody>
      </p:sp>
      <p:sp>
        <p:nvSpPr>
          <p:cNvPr id="15366" name="Rectangle 6"/>
          <p:cNvSpPr>
            <a:spLocks noChangeArrowheads="1"/>
          </p:cNvSpPr>
          <p:nvPr/>
        </p:nvSpPr>
        <p:spPr bwMode="auto">
          <a:xfrm>
            <a:off x="146050" y="2306638"/>
            <a:ext cx="889668" cy="311367"/>
          </a:xfrm>
          <a:prstGeom prst="rect">
            <a:avLst/>
          </a:prstGeom>
          <a:noFill/>
          <a:ln w="9525">
            <a:noFill/>
            <a:miter lim="800000"/>
            <a:headEnd/>
            <a:tailEnd/>
          </a:ln>
        </p:spPr>
        <p:txBody>
          <a:bodyPr wrap="none" lIns="90488" tIns="44450" rIns="90488" bIns="44450">
            <a:spAutoFit/>
          </a:bodyPr>
          <a:lstStyle/>
          <a:p>
            <a:pPr eaLnBrk="0" fontAlgn="base" hangingPunct="0">
              <a:lnSpc>
                <a:spcPct val="90000"/>
              </a:lnSpc>
              <a:spcBef>
                <a:spcPct val="0"/>
              </a:spcBef>
              <a:spcAft>
                <a:spcPct val="0"/>
              </a:spcAft>
            </a:pPr>
            <a:r>
              <a:rPr lang="en-GB" sz="1600" b="1" dirty="0">
                <a:solidFill>
                  <a:srgbClr val="000000"/>
                </a:solidFill>
                <a:ea typeface="ＭＳ Ｐゴシック" pitchFamily="1" charset="-128"/>
              </a:rPr>
              <a:t>Normal</a:t>
            </a:r>
          </a:p>
        </p:txBody>
      </p:sp>
      <p:sp>
        <p:nvSpPr>
          <p:cNvPr id="15367" name="Rectangle 7"/>
          <p:cNvSpPr>
            <a:spLocks noChangeArrowheads="1"/>
          </p:cNvSpPr>
          <p:nvPr/>
        </p:nvSpPr>
        <p:spPr bwMode="auto">
          <a:xfrm>
            <a:off x="1792450" y="2085975"/>
            <a:ext cx="787076" cy="532966"/>
          </a:xfrm>
          <a:prstGeom prst="rect">
            <a:avLst/>
          </a:prstGeom>
          <a:noFill/>
          <a:ln w="9525">
            <a:noFill/>
            <a:miter lim="800000"/>
            <a:headEnd/>
            <a:tailEnd/>
          </a:ln>
        </p:spPr>
        <p:txBody>
          <a:bodyPr wrap="none" lIns="90488" tIns="44450" rIns="90488" bIns="44450">
            <a:spAutoFit/>
          </a:bodyPr>
          <a:lstStyle/>
          <a:p>
            <a:pPr algn="ctr" eaLnBrk="0" fontAlgn="base" hangingPunct="0">
              <a:lnSpc>
                <a:spcPct val="90000"/>
              </a:lnSpc>
              <a:spcBef>
                <a:spcPct val="0"/>
              </a:spcBef>
              <a:spcAft>
                <a:spcPct val="0"/>
              </a:spcAft>
            </a:pPr>
            <a:r>
              <a:rPr lang="en-GB" sz="1600" b="1" dirty="0">
                <a:solidFill>
                  <a:srgbClr val="000000"/>
                </a:solidFill>
                <a:ea typeface="ＭＳ Ｐゴシック" pitchFamily="1" charset="-128"/>
              </a:rPr>
              <a:t>Fatty</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streak</a:t>
            </a:r>
          </a:p>
        </p:txBody>
      </p:sp>
      <p:sp>
        <p:nvSpPr>
          <p:cNvPr id="15368" name="Rectangle 8"/>
          <p:cNvSpPr>
            <a:spLocks noChangeArrowheads="1"/>
          </p:cNvSpPr>
          <p:nvPr/>
        </p:nvSpPr>
        <p:spPr bwMode="auto">
          <a:xfrm>
            <a:off x="3227631" y="2085975"/>
            <a:ext cx="934552" cy="532966"/>
          </a:xfrm>
          <a:prstGeom prst="rect">
            <a:avLst/>
          </a:prstGeom>
          <a:noFill/>
          <a:ln w="9525">
            <a:noFill/>
            <a:miter lim="800000"/>
            <a:headEnd/>
            <a:tailEnd/>
          </a:ln>
        </p:spPr>
        <p:txBody>
          <a:bodyPr wrap="none" lIns="90488" tIns="44450" rIns="90488" bIns="44450">
            <a:spAutoFit/>
          </a:bodyPr>
          <a:lstStyle/>
          <a:p>
            <a:pPr algn="ctr" eaLnBrk="0" fontAlgn="base" hangingPunct="0">
              <a:lnSpc>
                <a:spcPct val="90000"/>
              </a:lnSpc>
              <a:spcBef>
                <a:spcPct val="0"/>
              </a:spcBef>
              <a:spcAft>
                <a:spcPct val="0"/>
              </a:spcAft>
            </a:pPr>
            <a:r>
              <a:rPr lang="en-GB" sz="1600" b="1" dirty="0">
                <a:solidFill>
                  <a:srgbClr val="000000"/>
                </a:solidFill>
                <a:ea typeface="ＭＳ Ｐゴシック" pitchFamily="1" charset="-128"/>
              </a:rPr>
              <a:t>Fibrous</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plaque</a:t>
            </a:r>
          </a:p>
        </p:txBody>
      </p:sp>
      <p:sp>
        <p:nvSpPr>
          <p:cNvPr id="15369" name="Rectangle 9"/>
          <p:cNvSpPr>
            <a:spLocks noChangeArrowheads="1"/>
          </p:cNvSpPr>
          <p:nvPr/>
        </p:nvSpPr>
        <p:spPr bwMode="auto">
          <a:xfrm>
            <a:off x="4559094" y="1865313"/>
            <a:ext cx="1027526" cy="754566"/>
          </a:xfrm>
          <a:prstGeom prst="rect">
            <a:avLst/>
          </a:prstGeom>
          <a:noFill/>
          <a:ln w="9525">
            <a:noFill/>
            <a:miter lim="800000"/>
            <a:headEnd/>
            <a:tailEnd/>
          </a:ln>
        </p:spPr>
        <p:txBody>
          <a:bodyPr wrap="none" lIns="90488" tIns="44450" rIns="90488" bIns="44450">
            <a:spAutoFit/>
          </a:bodyPr>
          <a:lstStyle/>
          <a:p>
            <a:pPr algn="ctr" eaLnBrk="0" fontAlgn="base" hangingPunct="0">
              <a:lnSpc>
                <a:spcPct val="90000"/>
              </a:lnSpc>
              <a:spcBef>
                <a:spcPct val="0"/>
              </a:spcBef>
              <a:spcAft>
                <a:spcPct val="0"/>
              </a:spcAft>
            </a:pPr>
            <a:r>
              <a:rPr lang="en-GB" sz="1600" b="1" dirty="0">
                <a:solidFill>
                  <a:srgbClr val="000000"/>
                </a:solidFill>
                <a:ea typeface="ＭＳ Ｐゴシック" pitchFamily="1" charset="-128"/>
              </a:rPr>
              <a:t>Athero-</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sclerotic</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plaque</a:t>
            </a:r>
          </a:p>
        </p:txBody>
      </p:sp>
      <p:sp>
        <p:nvSpPr>
          <p:cNvPr id="15370" name="Rectangle 10"/>
          <p:cNvSpPr>
            <a:spLocks noChangeArrowheads="1"/>
          </p:cNvSpPr>
          <p:nvPr/>
        </p:nvSpPr>
        <p:spPr bwMode="auto">
          <a:xfrm>
            <a:off x="5924613" y="1644650"/>
            <a:ext cx="1300037" cy="976165"/>
          </a:xfrm>
          <a:prstGeom prst="rect">
            <a:avLst/>
          </a:prstGeom>
          <a:noFill/>
          <a:ln w="9525">
            <a:noFill/>
            <a:miter lim="800000"/>
            <a:headEnd/>
            <a:tailEnd/>
          </a:ln>
        </p:spPr>
        <p:txBody>
          <a:bodyPr wrap="none" lIns="90488" tIns="44450" rIns="90488" bIns="44450">
            <a:spAutoFit/>
          </a:bodyPr>
          <a:lstStyle/>
          <a:p>
            <a:pPr algn="ctr" eaLnBrk="0" fontAlgn="base" hangingPunct="0">
              <a:lnSpc>
                <a:spcPct val="90000"/>
              </a:lnSpc>
              <a:spcBef>
                <a:spcPct val="0"/>
              </a:spcBef>
              <a:spcAft>
                <a:spcPct val="0"/>
              </a:spcAft>
            </a:pPr>
            <a:r>
              <a:rPr lang="en-GB" sz="1600" b="1" dirty="0">
                <a:solidFill>
                  <a:srgbClr val="000000"/>
                </a:solidFill>
                <a:ea typeface="ＭＳ Ｐゴシック" pitchFamily="1" charset="-128"/>
              </a:rPr>
              <a:t>Plaque</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rupture/</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fissure &amp;</a:t>
            </a:r>
            <a:br>
              <a:rPr lang="en-GB" sz="1600" b="1" dirty="0">
                <a:solidFill>
                  <a:srgbClr val="000000"/>
                </a:solidFill>
                <a:ea typeface="ＭＳ Ｐゴシック" pitchFamily="1" charset="-128"/>
              </a:rPr>
            </a:br>
            <a:r>
              <a:rPr lang="en-GB" sz="1600" b="1" dirty="0">
                <a:solidFill>
                  <a:srgbClr val="000000"/>
                </a:solidFill>
                <a:ea typeface="ＭＳ Ｐゴシック" pitchFamily="1" charset="-128"/>
              </a:rPr>
              <a:t>thrombosis</a:t>
            </a:r>
          </a:p>
        </p:txBody>
      </p:sp>
      <p:sp>
        <p:nvSpPr>
          <p:cNvPr id="15371" name="AutoShape 11"/>
          <p:cNvSpPr>
            <a:spLocks noChangeArrowheads="1"/>
          </p:cNvSpPr>
          <p:nvPr/>
        </p:nvSpPr>
        <p:spPr bwMode="auto">
          <a:xfrm>
            <a:off x="1112838" y="2754313"/>
            <a:ext cx="411162" cy="496887"/>
          </a:xfrm>
          <a:prstGeom prst="rightArrow">
            <a:avLst>
              <a:gd name="adj1" fmla="val 50000"/>
              <a:gd name="adj2" fmla="val 50097"/>
            </a:avLst>
          </a:prstGeom>
          <a:gradFill rotWithShape="0">
            <a:gsLst>
              <a:gs pos="0">
                <a:srgbClr val="FFFFFF"/>
              </a:gs>
              <a:gs pos="100000">
                <a:srgbClr val="00FFFF"/>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72" name="AutoShape 12"/>
          <p:cNvSpPr>
            <a:spLocks noChangeArrowheads="1"/>
          </p:cNvSpPr>
          <p:nvPr/>
        </p:nvSpPr>
        <p:spPr bwMode="auto">
          <a:xfrm>
            <a:off x="2546350" y="2754313"/>
            <a:ext cx="411163" cy="496887"/>
          </a:xfrm>
          <a:prstGeom prst="rightArrow">
            <a:avLst>
              <a:gd name="adj1" fmla="val 50000"/>
              <a:gd name="adj2" fmla="val 50097"/>
            </a:avLst>
          </a:prstGeom>
          <a:gradFill rotWithShape="0">
            <a:gsLst>
              <a:gs pos="0">
                <a:srgbClr val="FFFFFF"/>
              </a:gs>
              <a:gs pos="100000">
                <a:srgbClr val="00FFFF"/>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73" name="AutoShape 13"/>
          <p:cNvSpPr>
            <a:spLocks noChangeArrowheads="1"/>
          </p:cNvSpPr>
          <p:nvPr/>
        </p:nvSpPr>
        <p:spPr bwMode="auto">
          <a:xfrm>
            <a:off x="3979863" y="2754313"/>
            <a:ext cx="411162" cy="496887"/>
          </a:xfrm>
          <a:prstGeom prst="rightArrow">
            <a:avLst>
              <a:gd name="adj1" fmla="val 50000"/>
              <a:gd name="adj2" fmla="val 50097"/>
            </a:avLst>
          </a:prstGeom>
          <a:gradFill rotWithShape="0">
            <a:gsLst>
              <a:gs pos="0">
                <a:srgbClr val="FFFFFF"/>
              </a:gs>
              <a:gs pos="100000">
                <a:srgbClr val="00FFFF"/>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74" name="Rectangle 14"/>
          <p:cNvSpPr>
            <a:spLocks noChangeArrowheads="1"/>
          </p:cNvSpPr>
          <p:nvPr/>
        </p:nvSpPr>
        <p:spPr bwMode="auto">
          <a:xfrm>
            <a:off x="7888847" y="2571750"/>
            <a:ext cx="1255153" cy="582211"/>
          </a:xfrm>
          <a:prstGeom prst="rect">
            <a:avLst/>
          </a:prstGeom>
          <a:noFill/>
          <a:ln w="9525">
            <a:noFill/>
            <a:miter lim="800000"/>
            <a:headEnd/>
            <a:tailEnd/>
          </a:ln>
        </p:spPr>
        <p:txBody>
          <a:bodyPr wrap="none" lIns="90488" tIns="44450" rIns="90488" bIns="44450">
            <a:spAutoFit/>
          </a:bodyPr>
          <a:lstStyle/>
          <a:p>
            <a:pPr algn="r" eaLnBrk="0" fontAlgn="base" hangingPunct="0">
              <a:spcBef>
                <a:spcPct val="0"/>
              </a:spcBef>
              <a:spcAft>
                <a:spcPct val="0"/>
              </a:spcAft>
            </a:pPr>
            <a:r>
              <a:rPr lang="en-GB" sz="1600" b="1" dirty="0">
                <a:solidFill>
                  <a:srgbClr val="000000"/>
                </a:solidFill>
                <a:ea typeface="ＭＳ Ｐゴシック" pitchFamily="1" charset="-128"/>
              </a:rPr>
              <a:t>Myocardial</a:t>
            </a:r>
          </a:p>
          <a:p>
            <a:pPr algn="r" eaLnBrk="0" fontAlgn="base" hangingPunct="0">
              <a:spcBef>
                <a:spcPct val="0"/>
              </a:spcBef>
              <a:spcAft>
                <a:spcPct val="0"/>
              </a:spcAft>
            </a:pPr>
            <a:r>
              <a:rPr lang="en-GB" sz="1600" b="1" dirty="0">
                <a:solidFill>
                  <a:srgbClr val="000000"/>
                </a:solidFill>
                <a:ea typeface="ＭＳ Ｐゴシック" pitchFamily="1" charset="-128"/>
              </a:rPr>
              <a:t> infarction</a:t>
            </a:r>
          </a:p>
        </p:txBody>
      </p:sp>
      <p:sp>
        <p:nvSpPr>
          <p:cNvPr id="15375" name="Rectangle 15"/>
          <p:cNvSpPr>
            <a:spLocks noChangeArrowheads="1"/>
          </p:cNvSpPr>
          <p:nvPr/>
        </p:nvSpPr>
        <p:spPr bwMode="auto">
          <a:xfrm>
            <a:off x="7467600" y="3638550"/>
            <a:ext cx="1674813" cy="577850"/>
          </a:xfrm>
          <a:prstGeom prst="rect">
            <a:avLst/>
          </a:prstGeom>
          <a:noFill/>
          <a:ln w="9525">
            <a:noFill/>
            <a:miter lim="800000"/>
            <a:headEnd/>
            <a:tailEnd/>
          </a:ln>
        </p:spPr>
        <p:txBody>
          <a:bodyPr lIns="90488" tIns="44450" rIns="90488" bIns="44450">
            <a:spAutoFit/>
          </a:bodyPr>
          <a:lstStyle/>
          <a:p>
            <a:pPr algn="r" eaLnBrk="0" fontAlgn="base" hangingPunct="0">
              <a:spcBef>
                <a:spcPct val="0"/>
              </a:spcBef>
              <a:spcAft>
                <a:spcPct val="0"/>
              </a:spcAft>
            </a:pPr>
            <a:r>
              <a:rPr lang="en-GB" sz="1600" b="1" dirty="0">
                <a:solidFill>
                  <a:srgbClr val="000000"/>
                </a:solidFill>
                <a:ea typeface="ＭＳ Ｐゴシック" pitchFamily="1" charset="-128"/>
              </a:rPr>
              <a:t>Ischaemic</a:t>
            </a:r>
          </a:p>
          <a:p>
            <a:pPr algn="r" eaLnBrk="0" fontAlgn="base" hangingPunct="0">
              <a:spcBef>
                <a:spcPct val="0"/>
              </a:spcBef>
              <a:spcAft>
                <a:spcPct val="0"/>
              </a:spcAft>
            </a:pPr>
            <a:r>
              <a:rPr lang="en-GB" sz="1600" b="1" dirty="0">
                <a:solidFill>
                  <a:srgbClr val="000000"/>
                </a:solidFill>
                <a:ea typeface="ＭＳ Ｐゴシック" pitchFamily="1" charset="-128"/>
              </a:rPr>
              <a:t>stroke</a:t>
            </a:r>
          </a:p>
        </p:txBody>
      </p:sp>
      <p:sp>
        <p:nvSpPr>
          <p:cNvPr id="15376" name="Rectangle 16"/>
          <p:cNvSpPr>
            <a:spLocks noChangeArrowheads="1"/>
          </p:cNvSpPr>
          <p:nvPr/>
        </p:nvSpPr>
        <p:spPr bwMode="auto">
          <a:xfrm>
            <a:off x="7658100" y="4673600"/>
            <a:ext cx="1357313" cy="577850"/>
          </a:xfrm>
          <a:prstGeom prst="rect">
            <a:avLst/>
          </a:prstGeom>
          <a:noFill/>
          <a:ln w="9525">
            <a:noFill/>
            <a:miter lim="800000"/>
            <a:headEnd/>
            <a:tailEnd/>
          </a:ln>
        </p:spPr>
        <p:txBody>
          <a:bodyPr lIns="90488" tIns="44450" rIns="90488" bIns="44450">
            <a:spAutoFit/>
          </a:bodyPr>
          <a:lstStyle/>
          <a:p>
            <a:pPr algn="r" eaLnBrk="0" fontAlgn="base" hangingPunct="0">
              <a:spcBef>
                <a:spcPct val="0"/>
              </a:spcBef>
              <a:spcAft>
                <a:spcPct val="0"/>
              </a:spcAft>
            </a:pPr>
            <a:r>
              <a:rPr lang="en-GB" sz="1600" b="1" dirty="0">
                <a:solidFill>
                  <a:srgbClr val="000000"/>
                </a:solidFill>
                <a:ea typeface="ＭＳ Ｐゴシック" pitchFamily="1" charset="-128"/>
              </a:rPr>
              <a:t>Critical leg ischaemia</a:t>
            </a:r>
          </a:p>
        </p:txBody>
      </p:sp>
      <p:sp>
        <p:nvSpPr>
          <p:cNvPr id="15377" name="AutoShape 17"/>
          <p:cNvSpPr>
            <a:spLocks noChangeArrowheads="1"/>
          </p:cNvSpPr>
          <p:nvPr/>
        </p:nvSpPr>
        <p:spPr bwMode="auto">
          <a:xfrm rot="-1980000">
            <a:off x="7104063" y="2281238"/>
            <a:ext cx="1169987" cy="496887"/>
          </a:xfrm>
          <a:prstGeom prst="rightArrow">
            <a:avLst>
              <a:gd name="adj1" fmla="val 50000"/>
              <a:gd name="adj2" fmla="val 59891"/>
            </a:avLst>
          </a:prstGeom>
          <a:gradFill rotWithShape="0">
            <a:gsLst>
              <a:gs pos="0">
                <a:srgbClr val="FFFFFF"/>
              </a:gs>
              <a:gs pos="100000">
                <a:srgbClr val="FF3300"/>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78" name="AutoShape 18"/>
          <p:cNvSpPr>
            <a:spLocks noChangeArrowheads="1"/>
          </p:cNvSpPr>
          <p:nvPr/>
        </p:nvSpPr>
        <p:spPr bwMode="auto">
          <a:xfrm rot="-180000">
            <a:off x="7239000" y="3260725"/>
            <a:ext cx="1168400" cy="496888"/>
          </a:xfrm>
          <a:prstGeom prst="rightArrow">
            <a:avLst>
              <a:gd name="adj1" fmla="val 50000"/>
              <a:gd name="adj2" fmla="val 59809"/>
            </a:avLst>
          </a:prstGeom>
          <a:gradFill rotWithShape="0">
            <a:gsLst>
              <a:gs pos="0">
                <a:srgbClr val="FFFFFF"/>
              </a:gs>
              <a:gs pos="100000">
                <a:srgbClr val="FF3300"/>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79" name="AutoShape 19"/>
          <p:cNvSpPr>
            <a:spLocks noChangeArrowheads="1"/>
          </p:cNvSpPr>
          <p:nvPr/>
        </p:nvSpPr>
        <p:spPr bwMode="auto">
          <a:xfrm rot="1620000">
            <a:off x="7239000" y="4011613"/>
            <a:ext cx="1168400" cy="496887"/>
          </a:xfrm>
          <a:prstGeom prst="rightArrow">
            <a:avLst>
              <a:gd name="adj1" fmla="val 50000"/>
              <a:gd name="adj2" fmla="val 59809"/>
            </a:avLst>
          </a:prstGeom>
          <a:gradFill rotWithShape="0">
            <a:gsLst>
              <a:gs pos="0">
                <a:srgbClr val="FFFFFF"/>
              </a:gs>
              <a:gs pos="100000">
                <a:srgbClr val="FF3300"/>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80" name="Rectangle 20"/>
          <p:cNvSpPr>
            <a:spLocks noChangeArrowheads="1"/>
          </p:cNvSpPr>
          <p:nvPr/>
        </p:nvSpPr>
        <p:spPr bwMode="auto">
          <a:xfrm>
            <a:off x="146050" y="5021475"/>
            <a:ext cx="1679948" cy="335989"/>
          </a:xfrm>
          <a:prstGeom prst="rect">
            <a:avLst/>
          </a:prstGeom>
          <a:noFill/>
          <a:ln w="9525">
            <a:noFill/>
            <a:miter lim="800000"/>
            <a:headEnd/>
            <a:tailEnd/>
          </a:ln>
        </p:spPr>
        <p:txBody>
          <a:bodyPr wrap="none" lIns="90488" tIns="44450" rIns="90488" bIns="44450">
            <a:spAutoFit/>
          </a:bodyPr>
          <a:lstStyle/>
          <a:p>
            <a:pPr eaLnBrk="0" fontAlgn="base" hangingPunct="0">
              <a:spcBef>
                <a:spcPct val="0"/>
              </a:spcBef>
              <a:spcAft>
                <a:spcPct val="0"/>
              </a:spcAft>
            </a:pPr>
            <a:r>
              <a:rPr lang="en-GB" sz="1600" b="1" dirty="0">
                <a:solidFill>
                  <a:srgbClr val="000000"/>
                </a:solidFill>
                <a:ea typeface="ＭＳ Ｐゴシック" pitchFamily="1" charset="-128"/>
              </a:rPr>
              <a:t>Clinically silent</a:t>
            </a:r>
          </a:p>
        </p:txBody>
      </p:sp>
      <p:sp>
        <p:nvSpPr>
          <p:cNvPr id="15381" name="Line 21"/>
          <p:cNvSpPr>
            <a:spLocks noChangeShapeType="1"/>
          </p:cNvSpPr>
          <p:nvPr/>
        </p:nvSpPr>
        <p:spPr bwMode="auto">
          <a:xfrm>
            <a:off x="5541963" y="1703388"/>
            <a:ext cx="0" cy="5078412"/>
          </a:xfrm>
          <a:prstGeom prst="line">
            <a:avLst/>
          </a:prstGeom>
          <a:noFill/>
          <a:ln w="12700">
            <a:solidFill>
              <a:srgbClr val="C00000"/>
            </a:solidFill>
            <a:prstDash val="lgDash"/>
            <a:round/>
            <a:headEnd type="none" w="sm" len="sm"/>
            <a:tailEnd type="none" w="sm" len="sm"/>
          </a:ln>
        </p:spPr>
        <p:txBody>
          <a:bodyPr/>
          <a:lstStyle/>
          <a:p>
            <a:pPr eaLnBrk="0" fontAlgn="base" hangingPunct="0">
              <a:spcBef>
                <a:spcPct val="0"/>
              </a:spcBef>
              <a:spcAft>
                <a:spcPct val="0"/>
              </a:spcAft>
            </a:pPr>
            <a:endParaRPr lang="en-CA" dirty="0">
              <a:solidFill>
                <a:srgbClr val="FFFFFF"/>
              </a:solidFill>
              <a:latin typeface="Garamond" pitchFamily="18" charset="0"/>
              <a:ea typeface="ＭＳ Ｐゴシック" pitchFamily="1" charset="-128"/>
            </a:endParaRPr>
          </a:p>
        </p:txBody>
      </p:sp>
      <p:sp>
        <p:nvSpPr>
          <p:cNvPr id="15382" name="AutoShape 22"/>
          <p:cNvSpPr>
            <a:spLocks noChangeArrowheads="1"/>
          </p:cNvSpPr>
          <p:nvPr/>
        </p:nvSpPr>
        <p:spPr bwMode="auto">
          <a:xfrm rot="-2040000">
            <a:off x="7008813" y="4264025"/>
            <a:ext cx="501650" cy="1284288"/>
          </a:xfrm>
          <a:prstGeom prst="downArrow">
            <a:avLst>
              <a:gd name="adj1" fmla="val 50000"/>
              <a:gd name="adj2" fmla="val 65117"/>
            </a:avLst>
          </a:prstGeom>
          <a:gradFill rotWithShape="0">
            <a:gsLst>
              <a:gs pos="0">
                <a:srgbClr val="FFFFFF"/>
              </a:gs>
              <a:gs pos="100000">
                <a:srgbClr val="FF3300"/>
              </a:gs>
            </a:gsLst>
            <a:lin ang="540000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83" name="Rectangle 23"/>
          <p:cNvSpPr>
            <a:spLocks noChangeArrowheads="1"/>
          </p:cNvSpPr>
          <p:nvPr/>
        </p:nvSpPr>
        <p:spPr bwMode="auto">
          <a:xfrm>
            <a:off x="7209881" y="5605463"/>
            <a:ext cx="1697582" cy="335989"/>
          </a:xfrm>
          <a:prstGeom prst="rect">
            <a:avLst/>
          </a:prstGeom>
          <a:noFill/>
          <a:ln w="9525">
            <a:noFill/>
            <a:miter lim="800000"/>
            <a:headEnd/>
            <a:tailEnd/>
          </a:ln>
        </p:spPr>
        <p:txBody>
          <a:bodyPr wrap="none" lIns="90488" tIns="44450" rIns="90488" bIns="44450">
            <a:spAutoFit/>
          </a:bodyPr>
          <a:lstStyle/>
          <a:p>
            <a:pPr algn="r" eaLnBrk="0" fontAlgn="base" hangingPunct="0">
              <a:spcBef>
                <a:spcPct val="0"/>
              </a:spcBef>
              <a:spcAft>
                <a:spcPct val="0"/>
              </a:spcAft>
            </a:pPr>
            <a:r>
              <a:rPr lang="en-GB" sz="1600" b="1" dirty="0">
                <a:solidFill>
                  <a:srgbClr val="000000"/>
                </a:solidFill>
                <a:ea typeface="ＭＳ Ｐゴシック" pitchFamily="1" charset="-128"/>
              </a:rPr>
              <a:t>Kidney Disease</a:t>
            </a:r>
          </a:p>
        </p:txBody>
      </p:sp>
      <p:sp>
        <p:nvSpPr>
          <p:cNvPr id="15384" name="AutoShape 24"/>
          <p:cNvSpPr>
            <a:spLocks noChangeArrowheads="1"/>
          </p:cNvSpPr>
          <p:nvPr/>
        </p:nvSpPr>
        <p:spPr bwMode="auto">
          <a:xfrm rot="-960000">
            <a:off x="3286125" y="4200525"/>
            <a:ext cx="528638" cy="822325"/>
          </a:xfrm>
          <a:prstGeom prst="downArrow">
            <a:avLst>
              <a:gd name="adj1" fmla="val 50000"/>
              <a:gd name="adj2" fmla="val 39566"/>
            </a:avLst>
          </a:prstGeom>
          <a:gradFill rotWithShape="0">
            <a:gsLst>
              <a:gs pos="0">
                <a:srgbClr val="FFFFFF"/>
              </a:gs>
              <a:gs pos="100000">
                <a:srgbClr val="FF3300"/>
              </a:gs>
            </a:gsLst>
            <a:lin ang="540000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85" name="AutoShape 25"/>
          <p:cNvSpPr>
            <a:spLocks noChangeArrowheads="1"/>
          </p:cNvSpPr>
          <p:nvPr/>
        </p:nvSpPr>
        <p:spPr bwMode="auto">
          <a:xfrm>
            <a:off x="93663" y="5704108"/>
            <a:ext cx="5321300" cy="304800"/>
          </a:xfrm>
          <a:prstGeom prst="rightArrow">
            <a:avLst>
              <a:gd name="adj1" fmla="val 50000"/>
              <a:gd name="adj2" fmla="val 130937"/>
            </a:avLst>
          </a:prstGeom>
          <a:gradFill rotWithShape="0">
            <a:gsLst>
              <a:gs pos="0">
                <a:srgbClr val="FFFFFF"/>
              </a:gs>
              <a:gs pos="100000">
                <a:srgbClr val="00FADC"/>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65562" name="Rectangle 26"/>
          <p:cNvSpPr>
            <a:spLocks noChangeArrowheads="1"/>
          </p:cNvSpPr>
          <p:nvPr/>
        </p:nvSpPr>
        <p:spPr bwMode="auto">
          <a:xfrm>
            <a:off x="1906588" y="5931352"/>
            <a:ext cx="1619034" cy="335989"/>
          </a:xfrm>
          <a:prstGeom prst="rect">
            <a:avLst/>
          </a:prstGeom>
          <a:noFill/>
          <a:ln w="9525">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GB" sz="1600" b="1" dirty="0">
                <a:solidFill>
                  <a:srgbClr val="000000"/>
                </a:solidFill>
                <a:ea typeface="ＭＳ Ｐゴシック" pitchFamily="1" charset="-128"/>
              </a:rPr>
              <a:t>Increasing age</a:t>
            </a:r>
          </a:p>
        </p:txBody>
      </p:sp>
      <p:sp>
        <p:nvSpPr>
          <p:cNvPr id="15387" name="Rectangle 27"/>
          <p:cNvSpPr>
            <a:spLocks noChangeArrowheads="1"/>
          </p:cNvSpPr>
          <p:nvPr/>
        </p:nvSpPr>
        <p:spPr bwMode="auto">
          <a:xfrm>
            <a:off x="2654211" y="4918524"/>
            <a:ext cx="2795511" cy="828432"/>
          </a:xfrm>
          <a:prstGeom prst="rect">
            <a:avLst/>
          </a:prstGeom>
          <a:noFill/>
          <a:ln w="9525">
            <a:noFill/>
            <a:miter lim="800000"/>
            <a:headEnd/>
            <a:tailEnd/>
          </a:ln>
        </p:spPr>
        <p:txBody>
          <a:bodyPr wrap="none" lIns="90488" tIns="44450" rIns="90488" bIns="44450">
            <a:spAutoFit/>
          </a:bodyPr>
          <a:lstStyle/>
          <a:p>
            <a:pPr algn="ctr" eaLnBrk="0" fontAlgn="base" hangingPunct="0">
              <a:spcBef>
                <a:spcPct val="0"/>
              </a:spcBef>
              <a:spcAft>
                <a:spcPct val="0"/>
              </a:spcAft>
            </a:pPr>
            <a:r>
              <a:rPr lang="en-GB" sz="1600" b="1" dirty="0">
                <a:solidFill>
                  <a:srgbClr val="000000"/>
                </a:solidFill>
                <a:ea typeface="ＭＳ Ｐゴシック" pitchFamily="1" charset="-128"/>
              </a:rPr>
              <a:t>Angina</a:t>
            </a:r>
          </a:p>
          <a:p>
            <a:pPr algn="ctr" eaLnBrk="0" fontAlgn="base" hangingPunct="0">
              <a:spcBef>
                <a:spcPct val="0"/>
              </a:spcBef>
              <a:spcAft>
                <a:spcPct val="0"/>
              </a:spcAft>
            </a:pPr>
            <a:r>
              <a:rPr lang="en-GB" sz="1600" b="1" dirty="0">
                <a:solidFill>
                  <a:srgbClr val="000000"/>
                </a:solidFill>
                <a:ea typeface="ＭＳ Ｐゴシック" pitchFamily="1" charset="-128"/>
              </a:rPr>
              <a:t>Transient ischaemic attack</a:t>
            </a:r>
          </a:p>
          <a:p>
            <a:pPr algn="ctr" eaLnBrk="0" fontAlgn="base" hangingPunct="0">
              <a:spcBef>
                <a:spcPct val="0"/>
              </a:spcBef>
              <a:spcAft>
                <a:spcPct val="0"/>
              </a:spcAft>
            </a:pPr>
            <a:r>
              <a:rPr lang="en-GB" sz="1600" b="1" dirty="0">
                <a:solidFill>
                  <a:srgbClr val="000000"/>
                </a:solidFill>
                <a:ea typeface="ＭＳ Ｐゴシック" pitchFamily="1" charset="-128"/>
              </a:rPr>
              <a:t>Claudication/PAD</a:t>
            </a:r>
          </a:p>
        </p:txBody>
      </p:sp>
      <p:sp>
        <p:nvSpPr>
          <p:cNvPr id="15388" name="AutoShape 28"/>
          <p:cNvSpPr>
            <a:spLocks noChangeArrowheads="1"/>
          </p:cNvSpPr>
          <p:nvPr/>
        </p:nvSpPr>
        <p:spPr bwMode="auto">
          <a:xfrm rot="1080000">
            <a:off x="4352925" y="4200525"/>
            <a:ext cx="528638" cy="822325"/>
          </a:xfrm>
          <a:prstGeom prst="downArrow">
            <a:avLst>
              <a:gd name="adj1" fmla="val 50000"/>
              <a:gd name="adj2" fmla="val 39566"/>
            </a:avLst>
          </a:prstGeom>
          <a:gradFill rotWithShape="0">
            <a:gsLst>
              <a:gs pos="0">
                <a:srgbClr val="FFFFFF"/>
              </a:gs>
              <a:gs pos="100000">
                <a:srgbClr val="FF3300"/>
              </a:gs>
            </a:gsLst>
            <a:lin ang="540000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89" name="AutoShape 29"/>
          <p:cNvSpPr>
            <a:spLocks noChangeArrowheads="1"/>
          </p:cNvSpPr>
          <p:nvPr/>
        </p:nvSpPr>
        <p:spPr bwMode="auto">
          <a:xfrm>
            <a:off x="5532438" y="2765425"/>
            <a:ext cx="411162" cy="423863"/>
          </a:xfrm>
          <a:prstGeom prst="rightArrow">
            <a:avLst>
              <a:gd name="adj1" fmla="val 50000"/>
              <a:gd name="adj2" fmla="val 50088"/>
            </a:avLst>
          </a:prstGeom>
          <a:gradFill rotWithShape="0">
            <a:gsLst>
              <a:gs pos="0">
                <a:srgbClr val="FFFFFF"/>
              </a:gs>
              <a:gs pos="100000">
                <a:srgbClr val="00FFFF"/>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90" name="AutoShape 30"/>
          <p:cNvSpPr>
            <a:spLocks noChangeArrowheads="1"/>
          </p:cNvSpPr>
          <p:nvPr/>
        </p:nvSpPr>
        <p:spPr bwMode="auto">
          <a:xfrm>
            <a:off x="5124450" y="2765425"/>
            <a:ext cx="409575" cy="423863"/>
          </a:xfrm>
          <a:prstGeom prst="leftArrow">
            <a:avLst>
              <a:gd name="adj1" fmla="val 50000"/>
              <a:gd name="adj2" fmla="val 50060"/>
            </a:avLst>
          </a:prstGeom>
          <a:gradFill rotWithShape="0">
            <a:gsLst>
              <a:gs pos="0">
                <a:srgbClr val="00FFFF"/>
              </a:gs>
              <a:gs pos="100000">
                <a:srgbClr val="FFFFFF"/>
              </a:gs>
            </a:gsLst>
            <a:lin ang="0" scaled="1"/>
          </a:gradFill>
          <a:ln w="9525">
            <a:noFill/>
            <a:miter lim="800000"/>
            <a:headEnd/>
            <a:tailEnd/>
          </a:ln>
        </p:spPr>
        <p:txBody>
          <a:bodyPr wrap="none" lIns="90488" tIns="44450" rIns="90488" bIns="44450"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91" name="Rectangle 31"/>
          <p:cNvSpPr>
            <a:spLocks noChangeArrowheads="1"/>
          </p:cNvSpPr>
          <p:nvPr/>
        </p:nvSpPr>
        <p:spPr bwMode="auto">
          <a:xfrm>
            <a:off x="711200" y="6248400"/>
            <a:ext cx="1897063" cy="457200"/>
          </a:xfrm>
          <a:prstGeom prst="rect">
            <a:avLst/>
          </a:prstGeom>
          <a:noFill/>
          <a:ln w="9525">
            <a:noFill/>
            <a:miter lim="800000"/>
            <a:headEnd/>
            <a:tailEnd/>
          </a:ln>
        </p:spPr>
        <p:txBody>
          <a:bodyPr lIns="90488" tIns="44450" rIns="90488" bIns="44450"/>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15392" name="Rectangle 32"/>
          <p:cNvSpPr>
            <a:spLocks noChangeArrowheads="1"/>
          </p:cNvSpPr>
          <p:nvPr/>
        </p:nvSpPr>
        <p:spPr bwMode="auto">
          <a:xfrm>
            <a:off x="3149600" y="6248400"/>
            <a:ext cx="2844800" cy="457200"/>
          </a:xfrm>
          <a:prstGeom prst="rect">
            <a:avLst/>
          </a:prstGeom>
          <a:noFill/>
          <a:ln w="9525">
            <a:noFill/>
            <a:miter lim="800000"/>
            <a:headEnd/>
            <a:tailEnd/>
          </a:ln>
        </p:spPr>
        <p:txBody>
          <a:bodyPr wrap="none" lIns="92075" tIns="46038" rIns="92075" bIns="46038" anchor="ctr"/>
          <a:lstStyle/>
          <a:p>
            <a:pPr defTabSz="762000" eaLnBrk="0" fontAlgn="base" hangingPunct="0">
              <a:spcBef>
                <a:spcPct val="50000"/>
              </a:spcBef>
              <a:spcAft>
                <a:spcPct val="0"/>
              </a:spcAft>
            </a:pPr>
            <a:endParaRPr lang="fr-FR" sz="2400" dirty="0">
              <a:solidFill>
                <a:srgbClr val="FFFFFF"/>
              </a:solidFill>
              <a:latin typeface="Times New Roman" pitchFamily="18" charset="0"/>
              <a:ea typeface="ＭＳ Ｐゴシック" pitchFamily="1" charset="-128"/>
            </a:endParaRPr>
          </a:p>
        </p:txBody>
      </p:sp>
      <p:sp>
        <p:nvSpPr>
          <p:cNvPr id="33" name="TextBox 32"/>
          <p:cNvSpPr txBox="1"/>
          <p:nvPr/>
        </p:nvSpPr>
        <p:spPr>
          <a:xfrm>
            <a:off x="5701005" y="4991877"/>
            <a:ext cx="1231641" cy="861774"/>
          </a:xfrm>
          <a:prstGeom prst="rect">
            <a:avLst/>
          </a:prstGeom>
          <a:noFill/>
        </p:spPr>
        <p:txBody>
          <a:bodyPr wrap="square" rtlCol="0">
            <a:spAutoFit/>
          </a:bodyPr>
          <a:lstStyle/>
          <a:p>
            <a:pPr algn="ctr" fontAlgn="base">
              <a:spcBef>
                <a:spcPct val="0"/>
              </a:spcBef>
              <a:spcAft>
                <a:spcPct val="0"/>
              </a:spcAft>
            </a:pPr>
            <a:r>
              <a:rPr lang="en-GB" sz="1600" b="1" dirty="0">
                <a:solidFill>
                  <a:srgbClr val="FF0000"/>
                </a:solidFill>
                <a:ea typeface="ＭＳ Ｐゴシック" pitchFamily="1" charset="-128"/>
              </a:rPr>
              <a:t>Clinically Critical</a:t>
            </a:r>
          </a:p>
          <a:p>
            <a:pPr fontAlgn="base">
              <a:spcBef>
                <a:spcPct val="0"/>
              </a:spcBef>
              <a:spcAft>
                <a:spcPct val="0"/>
              </a:spcAft>
            </a:pPr>
            <a:endParaRPr lang="en-CA" dirty="0">
              <a:solidFill>
                <a:srgbClr val="000000"/>
              </a:solidFill>
              <a:ea typeface="ＭＳ Ｐゴシック" pitchFamily="1" charset="-128"/>
            </a:endParaRPr>
          </a:p>
        </p:txBody>
      </p:sp>
    </p:spTree>
    <p:extLst>
      <p:ext uri="{BB962C8B-B14F-4D97-AF65-F5344CB8AC3E}">
        <p14:creationId xmlns:p14="http://schemas.microsoft.com/office/powerpoint/2010/main" val="32281816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Disease and Diabetes</a:t>
            </a:r>
            <a:endParaRPr lang="en-CA" dirty="0"/>
          </a:p>
        </p:txBody>
      </p:sp>
      <p:sp>
        <p:nvSpPr>
          <p:cNvPr id="3" name="Content Placeholder 2"/>
          <p:cNvSpPr>
            <a:spLocks noGrp="1"/>
          </p:cNvSpPr>
          <p:nvPr>
            <p:ph idx="1"/>
          </p:nvPr>
        </p:nvSpPr>
        <p:spPr>
          <a:xfrm>
            <a:off x="3416592" y="1781301"/>
            <a:ext cx="5727408" cy="4348569"/>
          </a:xfrm>
        </p:spPr>
        <p:txBody>
          <a:bodyPr/>
          <a:lstStyle/>
          <a:p>
            <a:pPr>
              <a:buNone/>
            </a:pPr>
            <a:r>
              <a:rPr lang="en-CA" sz="2000" dirty="0" smtClean="0"/>
              <a:t>Normal endothelium produces nitrous oxide (NO)</a:t>
            </a:r>
          </a:p>
          <a:p>
            <a:pPr lvl="1">
              <a:buFont typeface="Arial" pitchFamily="34" charset="0"/>
              <a:buChar char="•"/>
            </a:pPr>
            <a:r>
              <a:rPr lang="en-CA" sz="2000" dirty="0" smtClean="0"/>
              <a:t>Relaxes vessel wall</a:t>
            </a:r>
          </a:p>
          <a:p>
            <a:pPr lvl="1">
              <a:buFont typeface="Arial" pitchFamily="34" charset="0"/>
              <a:buChar char="•"/>
            </a:pPr>
            <a:r>
              <a:rPr lang="en-CA" sz="2000" dirty="0" smtClean="0"/>
              <a:t>Prevents cells sticking</a:t>
            </a:r>
          </a:p>
          <a:p>
            <a:pPr>
              <a:buNone/>
            </a:pPr>
            <a:r>
              <a:rPr lang="en-CA" sz="2000" dirty="0" smtClean="0"/>
              <a:t>Diabetes </a:t>
            </a:r>
          </a:p>
          <a:p>
            <a:r>
              <a:rPr lang="en-CA" sz="2000" dirty="0" smtClean="0"/>
              <a:t>Disrupts NO production</a:t>
            </a:r>
          </a:p>
          <a:p>
            <a:pPr lvl="1">
              <a:buFont typeface="Arial" pitchFamily="34" charset="0"/>
              <a:buChar char="•"/>
            </a:pPr>
            <a:r>
              <a:rPr lang="en-CA" sz="2000" dirty="0" err="1" smtClean="0"/>
              <a:t>gluc</a:t>
            </a:r>
            <a:r>
              <a:rPr lang="en-CA" sz="2000" dirty="0" smtClean="0"/>
              <a:t> &amp; lipids → sticky walls → local tissue reaction → plaque </a:t>
            </a:r>
          </a:p>
          <a:p>
            <a:r>
              <a:rPr lang="en-CA" sz="2000" dirty="0" smtClean="0"/>
              <a:t>Increases vessel constriction</a:t>
            </a:r>
          </a:p>
          <a:p>
            <a:pPr lvl="1">
              <a:buFont typeface="Arial" pitchFamily="34" charset="0"/>
              <a:buChar char="•"/>
            </a:pPr>
            <a:r>
              <a:rPr lang="en-CA" sz="2000" dirty="0" smtClean="0"/>
              <a:t>Vessels hyperactive</a:t>
            </a:r>
          </a:p>
          <a:p>
            <a:r>
              <a:rPr lang="en-CA" sz="2000" dirty="0" smtClean="0"/>
              <a:t>Affect platelets and clotting factors</a:t>
            </a:r>
          </a:p>
          <a:p>
            <a:pPr lvl="1">
              <a:buFont typeface="Arial" pitchFamily="34" charset="0"/>
              <a:buChar char="•"/>
            </a:pPr>
            <a:r>
              <a:rPr lang="en-CA" sz="2000" dirty="0" smtClean="0"/>
              <a:t>Cells are stickier</a:t>
            </a:r>
          </a:p>
          <a:p>
            <a:pPr lvl="1">
              <a:buFont typeface="Arial" pitchFamily="34" charset="0"/>
              <a:buChar char="•"/>
            </a:pPr>
            <a:r>
              <a:rPr lang="en-CA" sz="2000" dirty="0" smtClean="0"/>
              <a:t>↓ effect of factors that inhibit clot formation</a:t>
            </a:r>
            <a:endParaRPr lang="en-CA" sz="2000" dirty="0"/>
          </a:p>
        </p:txBody>
      </p:sp>
      <p:pic>
        <p:nvPicPr>
          <p:cNvPr id="33794" name="Picture 2" descr="http://www.intechopen.com/source/html/40641/media/image1.jpg"/>
          <p:cNvPicPr>
            <a:picLocks noChangeAspect="1" noChangeArrowheads="1"/>
          </p:cNvPicPr>
          <p:nvPr/>
        </p:nvPicPr>
        <p:blipFill>
          <a:blip r:embed="rId3" cstate="print"/>
          <a:srcRect/>
          <a:stretch>
            <a:fillRect/>
          </a:stretch>
        </p:blipFill>
        <p:spPr bwMode="auto">
          <a:xfrm>
            <a:off x="296897" y="2140743"/>
            <a:ext cx="2997289" cy="2693072"/>
          </a:xfrm>
          <a:prstGeom prst="rect">
            <a:avLst/>
          </a:prstGeom>
          <a:noFill/>
        </p:spPr>
      </p:pic>
      <p:sp>
        <p:nvSpPr>
          <p:cNvPr id="5" name="TextBox 4"/>
          <p:cNvSpPr txBox="1"/>
          <p:nvPr/>
        </p:nvSpPr>
        <p:spPr>
          <a:xfrm>
            <a:off x="1192482" y="5479613"/>
            <a:ext cx="1441938" cy="369332"/>
          </a:xfrm>
          <a:prstGeom prst="rect">
            <a:avLst/>
          </a:prstGeom>
        </p:spPr>
        <p:style>
          <a:lnRef idx="2">
            <a:schemeClr val="dk1"/>
          </a:lnRef>
          <a:fillRef idx="1">
            <a:schemeClr val="lt1"/>
          </a:fillRef>
          <a:effectRef idx="0">
            <a:schemeClr val="dk1"/>
          </a:effectRef>
          <a:fontRef idx="minor">
            <a:schemeClr val="dk1"/>
          </a:fontRef>
        </p:style>
        <p:txBody>
          <a:bodyPr wrap="square" lIns="91422" tIns="45712" rIns="91422" bIns="45712" rtlCol="0">
            <a:spAutoFit/>
          </a:bodyPr>
          <a:lstStyle/>
          <a:p>
            <a:pPr algn="ctr" fontAlgn="base">
              <a:spcBef>
                <a:spcPct val="0"/>
              </a:spcBef>
              <a:spcAft>
                <a:spcPct val="0"/>
              </a:spcAft>
            </a:pPr>
            <a:r>
              <a:rPr lang="en-CA" b="1" dirty="0">
                <a:solidFill>
                  <a:srgbClr val="000000"/>
                </a:solidFill>
              </a:rPr>
              <a:t>Plaque</a:t>
            </a:r>
          </a:p>
        </p:txBody>
      </p:sp>
      <p:cxnSp>
        <p:nvCxnSpPr>
          <p:cNvPr id="7" name="Straight Arrow Connector 6"/>
          <p:cNvCxnSpPr/>
          <p:nvPr/>
        </p:nvCxnSpPr>
        <p:spPr>
          <a:xfrm flipV="1">
            <a:off x="1817077" y="4372710"/>
            <a:ext cx="468923" cy="12074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 (VRR)</a:t>
            </a:r>
            <a:endParaRPr lang="en-CA" dirty="0"/>
          </a:p>
        </p:txBody>
      </p:sp>
      <p:sp>
        <p:nvSpPr>
          <p:cNvPr id="5" name="Content Placeholder 2"/>
          <p:cNvSpPr>
            <a:spLocks noGrp="1"/>
          </p:cNvSpPr>
          <p:nvPr>
            <p:ph idx="1"/>
          </p:nvPr>
        </p:nvSpPr>
        <p:spPr>
          <a:xfrm>
            <a:off x="611560" y="1772816"/>
            <a:ext cx="8255912" cy="4464496"/>
          </a:xfrm>
        </p:spPr>
        <p:txBody>
          <a:bodyPr/>
          <a:lstStyle/>
          <a:p>
            <a:pPr>
              <a:spcBef>
                <a:spcPts val="0"/>
              </a:spcBef>
              <a:buNone/>
            </a:pPr>
            <a:r>
              <a:rPr lang="en-CA" dirty="0" smtClean="0"/>
              <a:t>Key Messages:</a:t>
            </a:r>
          </a:p>
          <a:p>
            <a:pPr>
              <a:spcBef>
                <a:spcPts val="0"/>
              </a:spcBef>
              <a:buNone/>
            </a:pPr>
            <a:endParaRPr lang="en-CA" dirty="0" smtClean="0"/>
          </a:p>
          <a:p>
            <a:pPr>
              <a:spcBef>
                <a:spcPts val="0"/>
              </a:spcBef>
            </a:pPr>
            <a:r>
              <a:rPr lang="en-CA" dirty="0" smtClean="0"/>
              <a:t>Vascular disease is the major cause of death and disability in Alberta and in Canada</a:t>
            </a:r>
          </a:p>
          <a:p>
            <a:pPr marL="0" indent="0">
              <a:spcBef>
                <a:spcPts val="0"/>
              </a:spcBef>
              <a:buNone/>
            </a:pPr>
            <a:endParaRPr lang="en-CA" dirty="0" smtClean="0"/>
          </a:p>
          <a:p>
            <a:pPr>
              <a:spcBef>
                <a:spcPts val="0"/>
              </a:spcBef>
            </a:pPr>
            <a:r>
              <a:rPr lang="en-CA" dirty="0" smtClean="0"/>
              <a:t>Causes of vascular disease are known and preventable</a:t>
            </a:r>
          </a:p>
          <a:p>
            <a:pPr marL="0" indent="0">
              <a:spcBef>
                <a:spcPts val="0"/>
              </a:spcBef>
              <a:buNone/>
            </a:pPr>
            <a:endParaRPr lang="en-CA" dirty="0" smtClean="0"/>
          </a:p>
          <a:p>
            <a:pPr>
              <a:spcBef>
                <a:spcPts val="0"/>
              </a:spcBef>
            </a:pPr>
            <a:r>
              <a:rPr lang="en-CA" dirty="0"/>
              <a:t>Over 90% of Canadians have at least 1 common vascular risk factor (VRF</a:t>
            </a:r>
            <a:r>
              <a:rPr lang="en-CA" dirty="0" smtClean="0"/>
              <a:t>)</a:t>
            </a:r>
          </a:p>
          <a:p>
            <a:pPr marL="0" indent="0">
              <a:spcBef>
                <a:spcPts val="0"/>
              </a:spcBef>
              <a:buNone/>
            </a:pPr>
            <a:endParaRPr lang="en-CA" dirty="0" smtClean="0"/>
          </a:p>
          <a:p>
            <a:pPr>
              <a:spcBef>
                <a:spcPts val="0"/>
              </a:spcBef>
            </a:pPr>
            <a:r>
              <a:rPr lang="en-CA" dirty="0" smtClean="0"/>
              <a:t>National harmonized CPGs exist for </a:t>
            </a:r>
            <a:r>
              <a:rPr lang="en-CA" dirty="0"/>
              <a:t>vascular disease prevention &amp; </a:t>
            </a:r>
            <a:r>
              <a:rPr lang="en-CA" dirty="0" smtClean="0"/>
              <a:t>treatment (C-CHANGE)</a:t>
            </a:r>
            <a:endParaRPr lang="en-CA" dirty="0"/>
          </a:p>
          <a:p>
            <a:endParaRPr lang="en-CA" dirty="0" smtClean="0"/>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394285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CA" dirty="0" smtClean="0"/>
              <a:t>Questions?</a:t>
            </a:r>
            <a:endParaRPr lang="en-US" dirty="0" smtClean="0"/>
          </a:p>
        </p:txBody>
      </p:sp>
      <p:pic>
        <p:nvPicPr>
          <p:cNvPr id="30724" name="Picture 4" descr="C:\Documents and Settings\erathgeber\Local Settings\Temporary Internet Files\Content.IE5\1HM5RZGX\MC900441902[1].wmf"/>
          <p:cNvPicPr>
            <a:picLocks noGrp="1" noChangeAspect="1" noChangeArrowheads="1"/>
          </p:cNvPicPr>
          <p:nvPr>
            <p:ph idx="1"/>
          </p:nvPr>
        </p:nvPicPr>
        <p:blipFill>
          <a:blip r:embed="rId3" cstate="print"/>
          <a:srcRect/>
          <a:stretch>
            <a:fillRect/>
          </a:stretch>
        </p:blipFill>
        <p:spPr bwMode="auto">
          <a:xfrm>
            <a:off x="2793996" y="1918028"/>
            <a:ext cx="3301999" cy="3901735"/>
          </a:xfrm>
          <a:prstGeom prst="rect">
            <a:avLst/>
          </a:prstGeom>
          <a:noFill/>
        </p:spPr>
      </p:pic>
    </p:spTree>
    <p:extLst>
      <p:ext uri="{BB962C8B-B14F-4D97-AF65-F5344CB8AC3E}">
        <p14:creationId xmlns:p14="http://schemas.microsoft.com/office/powerpoint/2010/main" val="274788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 (VRR)</a:t>
            </a:r>
            <a:endParaRPr lang="en-CA" dirty="0"/>
          </a:p>
        </p:txBody>
      </p:sp>
      <p:sp>
        <p:nvSpPr>
          <p:cNvPr id="5" name="Content Placeholder 2"/>
          <p:cNvSpPr>
            <a:spLocks noGrp="1"/>
          </p:cNvSpPr>
          <p:nvPr>
            <p:ph idx="1"/>
          </p:nvPr>
        </p:nvSpPr>
        <p:spPr>
          <a:xfrm>
            <a:off x="780584" y="1890203"/>
            <a:ext cx="7538225" cy="4019946"/>
          </a:xfrm>
        </p:spPr>
        <p:txBody>
          <a:bodyPr/>
          <a:lstStyle/>
          <a:p>
            <a:pPr>
              <a:buNone/>
            </a:pPr>
            <a:r>
              <a:rPr lang="en-CA" dirty="0" smtClean="0"/>
              <a:t>Welcome!</a:t>
            </a:r>
          </a:p>
          <a:p>
            <a:pPr>
              <a:buNone/>
            </a:pPr>
            <a:endParaRPr lang="en-CA" dirty="0" smtClean="0"/>
          </a:p>
          <a:p>
            <a:r>
              <a:rPr lang="en-CA" dirty="0" smtClean="0"/>
              <a:t>Presentation &amp; Activities</a:t>
            </a:r>
          </a:p>
          <a:p>
            <a:pPr>
              <a:buNone/>
            </a:pPr>
            <a:endParaRPr lang="en-CA" dirty="0" smtClean="0"/>
          </a:p>
          <a:p>
            <a:r>
              <a:rPr lang="en-CA" dirty="0" smtClean="0"/>
              <a:t>Focus: </a:t>
            </a:r>
            <a:r>
              <a:rPr lang="en-CA" dirty="0"/>
              <a:t>W</a:t>
            </a:r>
            <a:r>
              <a:rPr lang="en-CA" dirty="0" smtClean="0"/>
              <a:t>hy reducing vascular risk is of primary importance.</a:t>
            </a:r>
          </a:p>
          <a:p>
            <a:pPr marL="0" indent="0">
              <a:buNone/>
            </a:pPr>
            <a:endParaRPr lang="en-CA" dirty="0" smtClean="0"/>
          </a:p>
          <a:p>
            <a:r>
              <a:rPr lang="en-CA" dirty="0" smtClean="0"/>
              <a:t>Engage, collaborate and have fun!</a:t>
            </a:r>
          </a:p>
          <a:p>
            <a:endParaRPr lang="en-CA" dirty="0" smtClean="0"/>
          </a:p>
          <a:p>
            <a:endParaRPr lang="en-CA" dirty="0" smtClean="0"/>
          </a:p>
          <a:p>
            <a:endParaRPr lang="en-CA" dirty="0"/>
          </a:p>
        </p:txBody>
      </p:sp>
    </p:spTree>
    <p:extLst>
      <p:ext uri="{BB962C8B-B14F-4D97-AF65-F5344CB8AC3E}">
        <p14:creationId xmlns:p14="http://schemas.microsoft.com/office/powerpoint/2010/main" val="3303657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a:t>
            </a:r>
            <a:endParaRPr lang="en-CA" dirty="0"/>
          </a:p>
        </p:txBody>
      </p:sp>
      <p:sp>
        <p:nvSpPr>
          <p:cNvPr id="5" name="Content Placeholder 2"/>
          <p:cNvSpPr>
            <a:spLocks noGrp="1"/>
          </p:cNvSpPr>
          <p:nvPr>
            <p:ph idx="1"/>
          </p:nvPr>
        </p:nvSpPr>
        <p:spPr>
          <a:xfrm>
            <a:off x="539552" y="1844824"/>
            <a:ext cx="8091273" cy="4320480"/>
          </a:xfrm>
        </p:spPr>
        <p:txBody>
          <a:bodyPr/>
          <a:lstStyle/>
          <a:p>
            <a:pPr>
              <a:buNone/>
            </a:pPr>
            <a:r>
              <a:rPr lang="en-CA" dirty="0" smtClean="0"/>
              <a:t>Objectives:</a:t>
            </a:r>
          </a:p>
          <a:p>
            <a:pPr>
              <a:buNone/>
            </a:pPr>
            <a:endParaRPr lang="en-CA" dirty="0" smtClean="0"/>
          </a:p>
          <a:p>
            <a:r>
              <a:rPr lang="en-CA" dirty="0" smtClean="0"/>
              <a:t>Discuss the impact of vascular disease in Canada</a:t>
            </a:r>
          </a:p>
          <a:p>
            <a:pPr marL="0" indent="0">
              <a:buNone/>
            </a:pPr>
            <a:endParaRPr lang="en-CA" dirty="0" smtClean="0"/>
          </a:p>
          <a:p>
            <a:r>
              <a:rPr lang="en-CA" dirty="0" smtClean="0"/>
              <a:t>Identify the prevalence of vascular risk </a:t>
            </a:r>
          </a:p>
          <a:p>
            <a:pPr marL="0" indent="0">
              <a:buNone/>
            </a:pPr>
            <a:endParaRPr lang="en-CA" dirty="0" smtClean="0"/>
          </a:p>
          <a:p>
            <a:r>
              <a:rPr lang="en-CA" dirty="0" smtClean="0"/>
              <a:t>Discuss the collaboration and rationale for C-CHANGE guideline development </a:t>
            </a:r>
          </a:p>
          <a:p>
            <a:pPr marL="0" indent="0">
              <a:buNone/>
            </a:pPr>
            <a:endParaRPr lang="en-CA" dirty="0" smtClean="0"/>
          </a:p>
          <a:p>
            <a:r>
              <a:rPr lang="en-CA" dirty="0" smtClean="0"/>
              <a:t>Describe the process of vascular disease development</a:t>
            </a:r>
          </a:p>
          <a:p>
            <a:endParaRPr lang="en-CA" dirty="0" smtClean="0"/>
          </a:p>
          <a:p>
            <a:endParaRPr lang="en-CA" dirty="0"/>
          </a:p>
        </p:txBody>
      </p:sp>
    </p:spTree>
    <p:extLst>
      <p:ext uri="{BB962C8B-B14F-4D97-AF65-F5344CB8AC3E}">
        <p14:creationId xmlns:p14="http://schemas.microsoft.com/office/powerpoint/2010/main" val="253809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Impact of Vascular Disease</a:t>
            </a:r>
            <a:endParaRPr lang="en-CA" dirty="0"/>
          </a:p>
        </p:txBody>
      </p:sp>
      <p:sp>
        <p:nvSpPr>
          <p:cNvPr id="5" name="Content Placeholder 2"/>
          <p:cNvSpPr>
            <a:spLocks noGrp="1"/>
          </p:cNvSpPr>
          <p:nvPr>
            <p:ph idx="1"/>
          </p:nvPr>
        </p:nvSpPr>
        <p:spPr>
          <a:xfrm>
            <a:off x="584636" y="1792226"/>
            <a:ext cx="7971530" cy="4292886"/>
          </a:xfrm>
        </p:spPr>
        <p:txBody>
          <a:bodyPr/>
          <a:lstStyle/>
          <a:p>
            <a:pPr>
              <a:buNone/>
            </a:pPr>
            <a:r>
              <a:rPr lang="en-CA" dirty="0" smtClean="0"/>
              <a:t>Vascular Risk Round Up:</a:t>
            </a:r>
          </a:p>
          <a:p>
            <a:pPr>
              <a:buNone/>
            </a:pPr>
            <a:endParaRPr lang="en-CA" sz="2000" dirty="0" smtClean="0"/>
          </a:p>
          <a:p>
            <a:pPr marL="457065" indent="-457065">
              <a:spcBef>
                <a:spcPts val="800"/>
              </a:spcBef>
              <a:buFont typeface="Rockwell" pitchFamily="18" charset="0"/>
              <a:buAutoNum type="arabicPeriod"/>
            </a:pPr>
            <a:r>
              <a:rPr lang="en-US" sz="2000" dirty="0" smtClean="0">
                <a:latin typeface="Arial" pitchFamily="34" charset="0"/>
              </a:rPr>
              <a:t>Volunteer reads </a:t>
            </a:r>
            <a:r>
              <a:rPr lang="en-US" sz="2000" u="sng" dirty="0" smtClean="0">
                <a:latin typeface="Arial" pitchFamily="34" charset="0"/>
              </a:rPr>
              <a:t>Question </a:t>
            </a:r>
            <a:r>
              <a:rPr lang="en-US" sz="2000" dirty="0" smtClean="0">
                <a:latin typeface="Arial" pitchFamily="34" charset="0"/>
              </a:rPr>
              <a:t>card.</a:t>
            </a:r>
            <a:endParaRPr lang="en-US" sz="2000" i="1" dirty="0" smtClean="0">
              <a:latin typeface="Arial" pitchFamily="34" charset="0"/>
            </a:endParaRPr>
          </a:p>
          <a:p>
            <a:pPr marL="457065" indent="-457065">
              <a:spcBef>
                <a:spcPts val="800"/>
              </a:spcBef>
              <a:buFont typeface="Rockwell" pitchFamily="18" charset="0"/>
              <a:buAutoNum type="arabicPeriod"/>
            </a:pPr>
            <a:r>
              <a:rPr lang="en-US" sz="2000" dirty="0" smtClean="0">
                <a:latin typeface="Arial" pitchFamily="34" charset="0"/>
              </a:rPr>
              <a:t>The person with the correct </a:t>
            </a:r>
            <a:r>
              <a:rPr lang="en-US" sz="2000" u="sng" dirty="0" smtClean="0">
                <a:latin typeface="Arial" pitchFamily="34" charset="0"/>
              </a:rPr>
              <a:t>Answer</a:t>
            </a:r>
            <a:r>
              <a:rPr lang="en-US" sz="2000" dirty="0" smtClean="0">
                <a:latin typeface="Arial" pitchFamily="34" charset="0"/>
              </a:rPr>
              <a:t> card must wave it and read the answer aloud. </a:t>
            </a:r>
          </a:p>
          <a:p>
            <a:pPr marL="457065" indent="-457065">
              <a:spcBef>
                <a:spcPts val="800"/>
              </a:spcBef>
              <a:buFont typeface="Rockwell" pitchFamily="18" charset="0"/>
              <a:buAutoNum type="arabicPeriod"/>
            </a:pPr>
            <a:r>
              <a:rPr lang="en-US" sz="2000" dirty="0" smtClean="0">
                <a:latin typeface="Arial" pitchFamily="34" charset="0"/>
              </a:rPr>
              <a:t>If correct, it will be his/her turn to read out the question </a:t>
            </a:r>
            <a:br>
              <a:rPr lang="en-US" sz="2000" dirty="0" smtClean="0">
                <a:latin typeface="Arial" pitchFamily="34" charset="0"/>
              </a:rPr>
            </a:br>
            <a:r>
              <a:rPr lang="en-US" sz="2000" dirty="0" smtClean="0">
                <a:latin typeface="Arial" pitchFamily="34" charset="0"/>
              </a:rPr>
              <a:t>on the Question card.</a:t>
            </a:r>
          </a:p>
          <a:p>
            <a:pPr marL="457065" indent="-457065">
              <a:spcBef>
                <a:spcPts val="800"/>
              </a:spcBef>
              <a:buFont typeface="Rockwell" pitchFamily="18" charset="0"/>
              <a:buAutoNum type="arabicPeriod"/>
            </a:pPr>
            <a:r>
              <a:rPr lang="en-US" sz="2000" dirty="0" smtClean="0">
                <a:latin typeface="Arial" pitchFamily="34" charset="0"/>
              </a:rPr>
              <a:t>If not correct, everyone must agree on the correct answer, then ask the person with the correct Answer card to read out his/her question. </a:t>
            </a:r>
          </a:p>
          <a:p>
            <a:pPr marL="457065" indent="-457065">
              <a:spcBef>
                <a:spcPts val="800"/>
              </a:spcBef>
              <a:buFont typeface="Rockwell" pitchFamily="18" charset="0"/>
              <a:buAutoNum type="arabicPeriod"/>
            </a:pPr>
            <a:r>
              <a:rPr lang="en-US" sz="2000" dirty="0" smtClean="0">
                <a:latin typeface="Arial" pitchFamily="34" charset="0"/>
              </a:rPr>
              <a:t>Play continues until all questions have been read, along with their correct answers.</a:t>
            </a:r>
          </a:p>
          <a:p>
            <a:endParaRPr lang="en-CA" dirty="0" smtClean="0"/>
          </a:p>
          <a:p>
            <a:endParaRPr lang="en-CA" dirty="0" smtClean="0"/>
          </a:p>
          <a:p>
            <a:endParaRPr lang="en-CA" dirty="0"/>
          </a:p>
        </p:txBody>
      </p:sp>
    </p:spTree>
    <p:extLst>
      <p:ext uri="{BB962C8B-B14F-4D97-AF65-F5344CB8AC3E}">
        <p14:creationId xmlns:p14="http://schemas.microsoft.com/office/powerpoint/2010/main" val="332342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Impact of Vascular Disease</a:t>
            </a:r>
            <a:endParaRPr lang="en-CA" dirty="0"/>
          </a:p>
        </p:txBody>
      </p:sp>
      <p:sp>
        <p:nvSpPr>
          <p:cNvPr id="5" name="Content Placeholder 2"/>
          <p:cNvSpPr>
            <a:spLocks noGrp="1"/>
          </p:cNvSpPr>
          <p:nvPr>
            <p:ph idx="1"/>
          </p:nvPr>
        </p:nvSpPr>
        <p:spPr>
          <a:xfrm>
            <a:off x="584636" y="1717795"/>
            <a:ext cx="7971530" cy="4292886"/>
          </a:xfrm>
        </p:spPr>
        <p:txBody>
          <a:bodyPr/>
          <a:lstStyle/>
          <a:p>
            <a:r>
              <a:rPr lang="en-CA" dirty="0" smtClean="0"/>
              <a:t>Major cause of death and disability</a:t>
            </a:r>
          </a:p>
          <a:p>
            <a:pPr lvl="1">
              <a:buFont typeface="Arial" pitchFamily="34" charset="0"/>
              <a:buChar char="•"/>
            </a:pPr>
            <a:r>
              <a:rPr lang="en-CA" sz="2000" dirty="0" smtClean="0"/>
              <a:t>Affects more than 300,000 Albertans</a:t>
            </a:r>
          </a:p>
          <a:p>
            <a:pPr marL="457059" lvl="1" indent="0">
              <a:buNone/>
            </a:pPr>
            <a:endParaRPr lang="en-CA" dirty="0" smtClean="0"/>
          </a:p>
          <a:p>
            <a:r>
              <a:rPr lang="en-CA" dirty="0" smtClean="0"/>
              <a:t>Every 7 min in Canada someone dies of heart disease or stroke</a:t>
            </a:r>
          </a:p>
          <a:p>
            <a:pPr lvl="1">
              <a:buFont typeface="Wingdings" pitchFamily="2" charset="2"/>
              <a:buChar char="Ø"/>
            </a:pPr>
            <a:endParaRPr lang="en-CA" sz="2000" dirty="0" smtClean="0"/>
          </a:p>
          <a:p>
            <a:r>
              <a:rPr lang="en-CA" dirty="0" smtClean="0"/>
              <a:t>Costs Canadians $7.4 billion/yr </a:t>
            </a:r>
            <a:r>
              <a:rPr lang="en-CA" sz="2000" dirty="0" smtClean="0"/>
              <a:t>(hosp, Dr &amp; drug),                 </a:t>
            </a:r>
            <a:r>
              <a:rPr lang="en-CA" dirty="0" smtClean="0"/>
              <a:t>plus $12.8 billion/yr in lost productivity</a:t>
            </a:r>
          </a:p>
          <a:p>
            <a:pPr>
              <a:buNone/>
            </a:pPr>
            <a:endParaRPr lang="en-CA" dirty="0" smtClean="0"/>
          </a:p>
          <a:p>
            <a:r>
              <a:rPr lang="en-CA" dirty="0" smtClean="0"/>
              <a:t>Costs Albertans $373 million/yr </a:t>
            </a:r>
            <a:r>
              <a:rPr lang="en-CA" sz="2000" dirty="0" smtClean="0"/>
              <a:t>(heart disease &amp; stroke)</a:t>
            </a:r>
          </a:p>
          <a:p>
            <a:endParaRPr lang="en-CA" dirty="0" smtClean="0"/>
          </a:p>
          <a:p>
            <a:endParaRPr lang="en-CA" dirty="0"/>
          </a:p>
        </p:txBody>
      </p:sp>
    </p:spTree>
    <p:extLst>
      <p:ext uri="{BB962C8B-B14F-4D97-AF65-F5344CB8AC3E}">
        <p14:creationId xmlns:p14="http://schemas.microsoft.com/office/powerpoint/2010/main" val="4249980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Disease</a:t>
            </a:r>
            <a:endParaRPr lang="en-CA" dirty="0"/>
          </a:p>
        </p:txBody>
      </p:sp>
      <p:sp>
        <p:nvSpPr>
          <p:cNvPr id="5" name="Content Placeholder 2"/>
          <p:cNvSpPr>
            <a:spLocks noGrp="1"/>
          </p:cNvSpPr>
          <p:nvPr>
            <p:ph idx="1"/>
          </p:nvPr>
        </p:nvSpPr>
        <p:spPr>
          <a:xfrm>
            <a:off x="584636" y="1792226"/>
            <a:ext cx="7971530" cy="4292886"/>
          </a:xfrm>
        </p:spPr>
        <p:txBody>
          <a:bodyPr/>
          <a:lstStyle/>
          <a:p>
            <a:endParaRPr lang="en-CA" dirty="0" smtClean="0"/>
          </a:p>
          <a:p>
            <a:r>
              <a:rPr lang="en-CA" dirty="0" smtClean="0"/>
              <a:t>Causes are known and preventable</a:t>
            </a:r>
            <a:endParaRPr lang="en-CA" sz="1400" dirty="0" smtClean="0"/>
          </a:p>
          <a:p>
            <a:pPr lvl="1">
              <a:buFont typeface="Wingdings" pitchFamily="2" charset="2"/>
              <a:buChar char="Ø"/>
            </a:pPr>
            <a:endParaRPr lang="en-CA" sz="2000" dirty="0" smtClean="0"/>
          </a:p>
          <a:p>
            <a:r>
              <a:rPr lang="en-CA" dirty="0" smtClean="0"/>
              <a:t>Over 90% of Canadians have at least 1 common vascular risk factor (VRF)</a:t>
            </a:r>
          </a:p>
          <a:p>
            <a:pPr>
              <a:buNone/>
            </a:pPr>
            <a:endParaRPr lang="en-CA" dirty="0" smtClean="0"/>
          </a:p>
          <a:p>
            <a:r>
              <a:rPr lang="en-CA" dirty="0" smtClean="0"/>
              <a:t>VRF are largely uncontrolled</a:t>
            </a:r>
            <a:endParaRPr lang="en-CA" sz="2000" dirty="0" smtClean="0"/>
          </a:p>
          <a:p>
            <a:endParaRPr lang="en-CA" dirty="0" smtClean="0"/>
          </a:p>
          <a:p>
            <a:endParaRPr lang="en-CA" dirty="0"/>
          </a:p>
        </p:txBody>
      </p:sp>
      <p:sp>
        <p:nvSpPr>
          <p:cNvPr id="4" name="TextBox 3"/>
          <p:cNvSpPr txBox="1"/>
          <p:nvPr/>
        </p:nvSpPr>
        <p:spPr>
          <a:xfrm>
            <a:off x="580768" y="5288693"/>
            <a:ext cx="8167816" cy="830997"/>
          </a:xfrm>
          <a:prstGeom prst="rect">
            <a:avLst/>
          </a:prstGeom>
          <a:noFill/>
        </p:spPr>
        <p:txBody>
          <a:bodyPr wrap="square" lIns="91413" tIns="45708" rIns="91413" bIns="45708" rtlCol="0">
            <a:spAutoFit/>
          </a:bodyPr>
          <a:lstStyle/>
          <a:p>
            <a:pPr algn="ctr" fontAlgn="base">
              <a:spcBef>
                <a:spcPct val="0"/>
              </a:spcBef>
              <a:spcAft>
                <a:spcPct val="0"/>
              </a:spcAft>
            </a:pPr>
            <a:r>
              <a:rPr lang="en-CA" sz="2400" i="1" dirty="0">
                <a:solidFill>
                  <a:srgbClr val="C00000"/>
                </a:solidFill>
                <a:ea typeface="ＭＳ Ｐゴシック" pitchFamily="1" charset="-128"/>
              </a:rPr>
              <a:t>VRF identification, control and management are key to the prevention of vascular disease!</a:t>
            </a:r>
          </a:p>
        </p:txBody>
      </p:sp>
    </p:spTree>
    <p:extLst>
      <p:ext uri="{BB962C8B-B14F-4D97-AF65-F5344CB8AC3E}">
        <p14:creationId xmlns:p14="http://schemas.microsoft.com/office/powerpoint/2010/main" val="35609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Prevalence of Vascular Risk</a:t>
            </a:r>
            <a:endParaRPr lang="en-CA" dirty="0"/>
          </a:p>
        </p:txBody>
      </p:sp>
      <p:sp>
        <p:nvSpPr>
          <p:cNvPr id="5" name="Content Placeholder 2"/>
          <p:cNvSpPr>
            <a:spLocks noGrp="1"/>
          </p:cNvSpPr>
          <p:nvPr>
            <p:ph idx="1"/>
          </p:nvPr>
        </p:nvSpPr>
        <p:spPr>
          <a:xfrm>
            <a:off x="584636" y="1792226"/>
            <a:ext cx="7971530" cy="4292886"/>
          </a:xfrm>
        </p:spPr>
        <p:txBody>
          <a:bodyPr/>
          <a:lstStyle/>
          <a:p>
            <a:endParaRPr lang="en-CA" dirty="0" smtClean="0"/>
          </a:p>
          <a:p>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1139375" y="1674139"/>
            <a:ext cx="7122884" cy="4685910"/>
          </a:xfrm>
          <a:prstGeom prst="rect">
            <a:avLst/>
          </a:prstGeom>
          <a:noFill/>
          <a:ln w="9525">
            <a:noFill/>
            <a:miter lim="800000"/>
            <a:headEnd/>
            <a:tailEnd/>
          </a:ln>
          <a:effectLst/>
        </p:spPr>
      </p:pic>
    </p:spTree>
    <p:extLst>
      <p:ext uri="{BB962C8B-B14F-4D97-AF65-F5344CB8AC3E}">
        <p14:creationId xmlns:p14="http://schemas.microsoft.com/office/powerpoint/2010/main" val="2155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a:t>
            </a:r>
            <a:endParaRPr lang="en-CA" dirty="0"/>
          </a:p>
        </p:txBody>
      </p:sp>
      <p:sp>
        <p:nvSpPr>
          <p:cNvPr id="3" name="Content Placeholder 2"/>
          <p:cNvSpPr>
            <a:spLocks noGrp="1"/>
          </p:cNvSpPr>
          <p:nvPr>
            <p:ph idx="1"/>
          </p:nvPr>
        </p:nvSpPr>
        <p:spPr>
          <a:xfrm>
            <a:off x="4628447" y="2034825"/>
            <a:ext cx="4010555" cy="3946525"/>
          </a:xfrm>
        </p:spPr>
        <p:txBody>
          <a:bodyPr/>
          <a:lstStyle/>
          <a:p>
            <a:r>
              <a:rPr lang="en-CA" dirty="0" smtClean="0"/>
              <a:t>38 y/o male</a:t>
            </a:r>
          </a:p>
          <a:p>
            <a:r>
              <a:rPr lang="en-CA" dirty="0" smtClean="0"/>
              <a:t>Smoker</a:t>
            </a:r>
          </a:p>
          <a:p>
            <a:r>
              <a:rPr lang="en-CA" dirty="0" smtClean="0"/>
              <a:t>Diabetes</a:t>
            </a:r>
          </a:p>
          <a:p>
            <a:r>
              <a:rPr lang="en-CA" dirty="0" smtClean="0"/>
              <a:t>Hypertension</a:t>
            </a:r>
          </a:p>
          <a:p>
            <a:r>
              <a:rPr lang="en-CA" dirty="0" smtClean="0"/>
              <a:t>Hypercholesterolemia</a:t>
            </a:r>
          </a:p>
          <a:p>
            <a:r>
              <a:rPr lang="en-CA" dirty="0" smtClean="0"/>
              <a:t>Slightly reduced renal function (CKD)</a:t>
            </a:r>
          </a:p>
          <a:p>
            <a:r>
              <a:rPr lang="en-CA" dirty="0" smtClean="0"/>
              <a:t>Recent TIA</a:t>
            </a:r>
          </a:p>
          <a:p>
            <a:pPr>
              <a:buNone/>
            </a:pPr>
            <a:endParaRPr lang="en-CA" dirty="0"/>
          </a:p>
        </p:txBody>
      </p:sp>
      <p:pic>
        <p:nvPicPr>
          <p:cNvPr id="4" name="Picture 2" descr="http://topnews.in/health/files/Obesity-Campaign.jpg"/>
          <p:cNvPicPr>
            <a:picLocks noChangeAspect="1" noChangeArrowheads="1"/>
          </p:cNvPicPr>
          <p:nvPr/>
        </p:nvPicPr>
        <p:blipFill>
          <a:blip r:embed="rId3" cstate="print"/>
          <a:srcRect/>
          <a:stretch>
            <a:fillRect/>
          </a:stretch>
        </p:blipFill>
        <p:spPr bwMode="auto">
          <a:xfrm>
            <a:off x="408163" y="2469623"/>
            <a:ext cx="3810000" cy="2876551"/>
          </a:xfrm>
          <a:prstGeom prst="rect">
            <a:avLst/>
          </a:prstGeom>
          <a:noFill/>
        </p:spPr>
      </p:pic>
      <p:sp>
        <p:nvSpPr>
          <p:cNvPr id="5" name="TextBox 4"/>
          <p:cNvSpPr txBox="1"/>
          <p:nvPr/>
        </p:nvSpPr>
        <p:spPr>
          <a:xfrm>
            <a:off x="1764258" y="5637007"/>
            <a:ext cx="4830183" cy="400110"/>
          </a:xfrm>
          <a:prstGeom prst="rect">
            <a:avLst/>
          </a:prstGeom>
          <a:noFill/>
        </p:spPr>
        <p:txBody>
          <a:bodyPr wrap="square" lIns="91413" tIns="45708" rIns="91413" bIns="45708" rtlCol="0">
            <a:spAutoFit/>
          </a:bodyPr>
          <a:lstStyle/>
          <a:p>
            <a:pPr algn="ctr" fontAlgn="base">
              <a:spcBef>
                <a:spcPct val="0"/>
              </a:spcBef>
              <a:spcAft>
                <a:spcPct val="0"/>
              </a:spcAft>
            </a:pPr>
            <a:r>
              <a:rPr lang="en-CA" sz="2000" i="1" dirty="0">
                <a:solidFill>
                  <a:srgbClr val="000000"/>
                </a:solidFill>
                <a:ea typeface="ＭＳ Ｐゴシック" pitchFamily="1" charset="-128"/>
              </a:rPr>
              <a:t>How should he be managed?</a:t>
            </a:r>
          </a:p>
        </p:txBody>
      </p:sp>
    </p:spTree>
    <p:extLst>
      <p:ext uri="{BB962C8B-B14F-4D97-AF65-F5344CB8AC3E}">
        <p14:creationId xmlns:p14="http://schemas.microsoft.com/office/powerpoint/2010/main" val="6511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What Should You Do?</a:t>
            </a:r>
            <a:endParaRPr lang="en-CA" dirty="0"/>
          </a:p>
        </p:txBody>
      </p:sp>
      <p:sp>
        <p:nvSpPr>
          <p:cNvPr id="3" name="Content Placeholder 2"/>
          <p:cNvSpPr>
            <a:spLocks noGrp="1"/>
          </p:cNvSpPr>
          <p:nvPr>
            <p:ph idx="1"/>
          </p:nvPr>
        </p:nvSpPr>
        <p:spPr>
          <a:xfrm>
            <a:off x="4411362" y="1810268"/>
            <a:ext cx="4238926" cy="4293973"/>
          </a:xfrm>
        </p:spPr>
        <p:txBody>
          <a:bodyPr/>
          <a:lstStyle/>
          <a:p>
            <a:pPr>
              <a:buFont typeface="+mj-lt"/>
              <a:buAutoNum type="arabicPeriod"/>
            </a:pPr>
            <a:r>
              <a:rPr lang="en-CA" sz="1600" kern="1200" dirty="0" smtClean="0">
                <a:latin typeface="Arial" charset="0"/>
              </a:rPr>
              <a:t>Canadian Action Network for the Advancement, Dissemination  and Adoption of Practice-Informed Tobacco Treatment</a:t>
            </a:r>
          </a:p>
          <a:p>
            <a:pPr>
              <a:buFont typeface="+mj-lt"/>
              <a:buAutoNum type="arabicPeriod"/>
            </a:pPr>
            <a:r>
              <a:rPr lang="en-CA" sz="1600" kern="1200" dirty="0" smtClean="0">
                <a:latin typeface="Arial" charset="0"/>
              </a:rPr>
              <a:t>Canadian Association of Cardiac Rehabilitation</a:t>
            </a:r>
          </a:p>
          <a:p>
            <a:pPr>
              <a:buFont typeface="+mj-lt"/>
              <a:buAutoNum type="arabicPeriod"/>
            </a:pPr>
            <a:r>
              <a:rPr lang="en-CA" sz="1600" kern="1200" dirty="0" smtClean="0">
                <a:latin typeface="Arial" charset="0"/>
              </a:rPr>
              <a:t>Canadian Cardiovascular Society Lipid Guidelines</a:t>
            </a:r>
          </a:p>
          <a:p>
            <a:pPr>
              <a:buFont typeface="+mj-lt"/>
              <a:buAutoNum type="arabicPeriod"/>
            </a:pPr>
            <a:r>
              <a:rPr lang="en-CA" sz="1600" kern="1200" dirty="0" smtClean="0">
                <a:latin typeface="Arial" charset="0"/>
              </a:rPr>
              <a:t>Canadian Diabetes Association</a:t>
            </a:r>
          </a:p>
          <a:p>
            <a:pPr>
              <a:buFont typeface="+mj-lt"/>
              <a:buAutoNum type="arabicPeriod"/>
            </a:pPr>
            <a:r>
              <a:rPr lang="en-CA" sz="1600" kern="1200" dirty="0" smtClean="0">
                <a:latin typeface="Arial" charset="0"/>
              </a:rPr>
              <a:t>Canadian Hypertension Education Program</a:t>
            </a:r>
          </a:p>
          <a:p>
            <a:pPr>
              <a:buFont typeface="+mj-lt"/>
              <a:buAutoNum type="arabicPeriod"/>
            </a:pPr>
            <a:r>
              <a:rPr lang="en-CA" sz="1600" kern="1200" dirty="0" smtClean="0">
                <a:latin typeface="Arial" charset="0"/>
              </a:rPr>
              <a:t>Canadian Society for Exercise Physiology</a:t>
            </a:r>
          </a:p>
          <a:p>
            <a:pPr>
              <a:buFont typeface="+mj-lt"/>
              <a:buAutoNum type="arabicPeriod"/>
            </a:pPr>
            <a:r>
              <a:rPr lang="en-CA" sz="1600" kern="1200" dirty="0" smtClean="0">
                <a:latin typeface="Arial" charset="0"/>
              </a:rPr>
              <a:t>Canadian Stroke Network</a:t>
            </a:r>
          </a:p>
          <a:p>
            <a:pPr>
              <a:buFont typeface="+mj-lt"/>
              <a:buAutoNum type="arabicPeriod"/>
            </a:pPr>
            <a:r>
              <a:rPr lang="en-CA" sz="1600" kern="1200" dirty="0" smtClean="0">
                <a:latin typeface="Arial" charset="0"/>
              </a:rPr>
              <a:t>Obesity Canada</a:t>
            </a:r>
          </a:p>
          <a:p>
            <a:endParaRPr lang="en-CA" dirty="0"/>
          </a:p>
        </p:txBody>
      </p:sp>
      <p:sp>
        <p:nvSpPr>
          <p:cNvPr id="4" name="TextBox 3"/>
          <p:cNvSpPr txBox="1"/>
          <p:nvPr/>
        </p:nvSpPr>
        <p:spPr>
          <a:xfrm>
            <a:off x="321276" y="1816443"/>
            <a:ext cx="3892378" cy="369332"/>
          </a:xfrm>
          <a:prstGeom prst="rect">
            <a:avLst/>
          </a:prstGeom>
          <a:noFill/>
        </p:spPr>
        <p:txBody>
          <a:bodyPr wrap="square" lIns="91413" tIns="45708" rIns="91413" bIns="45708" rtlCol="0">
            <a:spAutoFit/>
          </a:bodyPr>
          <a:lstStyle/>
          <a:p>
            <a:pPr fontAlgn="base">
              <a:spcBef>
                <a:spcPct val="0"/>
              </a:spcBef>
              <a:spcAft>
                <a:spcPct val="0"/>
              </a:spcAft>
            </a:pPr>
            <a:r>
              <a:rPr lang="en-CA" dirty="0">
                <a:solidFill>
                  <a:srgbClr val="000000"/>
                </a:solidFill>
                <a:ea typeface="ＭＳ Ｐゴシック" pitchFamily="1" charset="-128"/>
              </a:rPr>
              <a:t>Clinical Practice Guidelines (CPG):</a:t>
            </a:r>
          </a:p>
        </p:txBody>
      </p:sp>
      <p:pic>
        <p:nvPicPr>
          <p:cNvPr id="5" name="Picture 2" descr="http://www.webwombat.com.au/entertainment/humour/picfiles/watermouth.JPG"/>
          <p:cNvPicPr>
            <a:picLocks noChangeAspect="1" noChangeArrowheads="1"/>
          </p:cNvPicPr>
          <p:nvPr/>
        </p:nvPicPr>
        <p:blipFill>
          <a:blip r:embed="rId3" cstate="print"/>
          <a:srcRect b="33632"/>
          <a:stretch>
            <a:fillRect/>
          </a:stretch>
        </p:blipFill>
        <p:spPr bwMode="auto">
          <a:xfrm>
            <a:off x="373689" y="2633141"/>
            <a:ext cx="3966687" cy="2939755"/>
          </a:xfrm>
          <a:prstGeom prst="rect">
            <a:avLst/>
          </a:prstGeom>
          <a:noFill/>
        </p:spPr>
      </p:pic>
    </p:spTree>
    <p:extLst>
      <p:ext uri="{BB962C8B-B14F-4D97-AF65-F5344CB8AC3E}">
        <p14:creationId xmlns:p14="http://schemas.microsoft.com/office/powerpoint/2010/main" val="33956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C91DC59EB5DD4882D9CC9767EE7AE9" ma:contentTypeVersion="1" ma:contentTypeDescription="Create a new document." ma:contentTypeScope="" ma:versionID="366a5ecf2ef4a16f334918f7cd3db157">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08ADF1-CDC6-492D-A3B4-AECE981B95D5}">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f7fa1c61-6717-433a-a8ee-31ed1ff71159"/>
    <ds:schemaRef ds:uri="7818f8ef-e7d9-420f-a48f-ef75d58c85f7"/>
    <ds:schemaRef ds:uri="http://purl.org/dc/dcmitype/"/>
    <ds:schemaRef ds:uri="http://www.w3.org/XML/1998/namespace"/>
    <ds:schemaRef ds:uri="aaf4d49a-16bf-4f54-b495-6504c4c3cd1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F975FD2-A391-4256-AB54-F92F89CA3F03}">
  <ds:schemaRefs>
    <ds:schemaRef ds:uri="http://schemas.microsoft.com/sharepoint/v3/contenttype/forms"/>
  </ds:schemaRefs>
</ds:datastoreItem>
</file>

<file path=customXml/itemProps3.xml><?xml version="1.0" encoding="utf-8"?>
<ds:datastoreItem xmlns:ds="http://schemas.openxmlformats.org/officeDocument/2006/customXml" ds:itemID="{5643D57E-49AB-44EB-9737-D8C3927D0B67}"/>
</file>

<file path=docProps/app.xml><?xml version="1.0" encoding="utf-8"?>
<Properties xmlns="http://schemas.openxmlformats.org/officeDocument/2006/extended-properties" xmlns:vt="http://schemas.openxmlformats.org/officeDocument/2006/docPropsVTypes">
  <TotalTime>166</TotalTime>
  <Words>2536</Words>
  <Application>Microsoft Office PowerPoint</Application>
  <PresentationFormat>On-screen Show (4:3)</PresentationFormat>
  <Paragraphs>354</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1_Default Design</vt:lpstr>
      <vt:lpstr>Vascular Risk Reduction:  Why is it Important?</vt:lpstr>
      <vt:lpstr>  Vascular Risk Reduction (VRR)</vt:lpstr>
      <vt:lpstr>  Vascular Risk Reduction</vt:lpstr>
      <vt:lpstr>  Impact of Vascular Disease</vt:lpstr>
      <vt:lpstr>  Impact of Vascular Disease</vt:lpstr>
      <vt:lpstr>  Vascular Disease</vt:lpstr>
      <vt:lpstr>  Prevalence of Vascular Risk</vt:lpstr>
      <vt:lpstr>  Vascular Risk:</vt:lpstr>
      <vt:lpstr>  What Should You Do?</vt:lpstr>
      <vt:lpstr>  Harmonized Guidelines</vt:lpstr>
      <vt:lpstr>  C-CHANGE</vt:lpstr>
      <vt:lpstr> Vascular Disease-Atherosclerosis</vt:lpstr>
      <vt:lpstr>Athero-thrombosis is characterized by a sudden atherosclerotic plaque disruption  leading to platelet activation and thrombus formation </vt:lpstr>
      <vt:lpstr>  Vascular Disease</vt:lpstr>
      <vt:lpstr>Vascular Disease  Athero-thrombosis: a progressive process</vt:lpstr>
      <vt:lpstr>  Vascular Disease and Diabetes</vt:lpstr>
      <vt:lpstr>  Vascular Risk Reduction (VRR)</vt:lpstr>
      <vt:lpstr>Questions?</vt:lpstr>
    </vt:vector>
  </TitlesOfParts>
  <Company>Alberta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Risk Reduction</dc:title>
  <dc:creator>364714</dc:creator>
  <cp:lastModifiedBy>364714</cp:lastModifiedBy>
  <cp:revision>38</cp:revision>
  <dcterms:created xsi:type="dcterms:W3CDTF">2015-04-29T17:04:37Z</dcterms:created>
  <dcterms:modified xsi:type="dcterms:W3CDTF">2015-07-20T20:13:24Z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0x010100B7C91DC59EB5DD4882D9CC9767EE7AE9</vt:lpwstr>
  </property>
</Properties>
</file>