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4" r:id="rId6"/>
    <p:sldMasterId id="2147483698" r:id="rId7"/>
    <p:sldMasterId id="2147483711" r:id="rId8"/>
    <p:sldMasterId id="2147483725" r:id="rId9"/>
    <p:sldMasterId id="2147483738" r:id="rId10"/>
    <p:sldMasterId id="2147483751" r:id="rId11"/>
    <p:sldMasterId id="2147483765" r:id="rId12"/>
    <p:sldMasterId id="2147483779" r:id="rId13"/>
    <p:sldMasterId id="2147483793" r:id="rId14"/>
    <p:sldMasterId id="2147483807" r:id="rId15"/>
    <p:sldMasterId id="2147483821" r:id="rId16"/>
    <p:sldMasterId id="2147483835" r:id="rId17"/>
    <p:sldMasterId id="2147483849" r:id="rId18"/>
  </p:sldMasterIdLst>
  <p:notesMasterIdLst>
    <p:notesMasterId r:id="rId66"/>
  </p:notesMasterIdLst>
  <p:sldIdLst>
    <p:sldId id="295" r:id="rId19"/>
    <p:sldId id="296" r:id="rId20"/>
    <p:sldId id="297" r:id="rId21"/>
    <p:sldId id="298" r:id="rId22"/>
    <p:sldId id="299"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300" r:id="rId61"/>
    <p:sldId id="301" r:id="rId62"/>
    <p:sldId id="302" r:id="rId63"/>
    <p:sldId id="303" r:id="rId64"/>
    <p:sldId id="30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m" initials="N"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3310" autoAdjust="0"/>
  </p:normalViewPr>
  <p:slideViewPr>
    <p:cSldViewPr>
      <p:cViewPr varScale="1">
        <p:scale>
          <a:sx n="77" d="100"/>
          <a:sy n="77" d="100"/>
        </p:scale>
        <p:origin x="-1764" y="-90"/>
      </p:cViewPr>
      <p:guideLst>
        <p:guide orient="horz" pos="2160"/>
        <p:guide pos="2880"/>
      </p:guideLst>
    </p:cSldViewPr>
  </p:slideViewPr>
  <p:notesTextViewPr>
    <p:cViewPr>
      <p:scale>
        <a:sx n="1" d="1"/>
        <a:sy n="1" d="1"/>
      </p:scale>
      <p:origin x="0" y="0"/>
    </p:cViewPr>
  </p:notesTextViewPr>
  <p:sorterViewPr>
    <p:cViewPr>
      <p:scale>
        <a:sx n="100" d="100"/>
        <a:sy n="100" d="100"/>
      </p:scale>
      <p:origin x="0" y="6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commentAuthors" Target="commentAuthor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20D480-4EA1-4B91-ADBA-08518D9636DC}" type="datetimeFigureOut">
              <a:rPr lang="en-CA" smtClean="0"/>
              <a:pPr/>
              <a:t>20/07/2015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46EC16-BEEF-4D38-9622-6A4CA01EA1DC}" type="slidenum">
              <a:rPr lang="en-CA" smtClean="0"/>
              <a:pPr/>
              <a:t>‹#›</a:t>
            </a:fld>
            <a:endParaRPr lang="en-CA"/>
          </a:p>
        </p:txBody>
      </p:sp>
    </p:spTree>
    <p:extLst>
      <p:ext uri="{BB962C8B-B14F-4D97-AF65-F5344CB8AC3E}">
        <p14:creationId xmlns:p14="http://schemas.microsoft.com/office/powerpoint/2010/main" val="297397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vrisk.mvm.ed.ac.uk/calculator/calc.as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lbertahealthservices.ca/assets/about/scn/ahs-scn-cvs-statin-myths-patients.pdf"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dx.doi.org/10.1016/j.jacc.2013.11.005" TargetMode="External"/><Relationship Id="rId5" Type="http://schemas.openxmlformats.org/officeDocument/2006/relationships/hyperlink" Target="https://test.myhealth.alberta.ca/Health/Pages/conditions.aspx?hwid=abo9409" TargetMode="External"/><Relationship Id="rId4" Type="http://schemas.openxmlformats.org/officeDocument/2006/relationships/hyperlink" Target="http://www.albertahealthservices.ca/assets/about/scn/ahs-scn-cvs-statis-myths-providers.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hypertension.ca/devices-endorsed-by-hypertension-canada-dp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vrisk.mvm.ed.ac.uk/calculator/calc.asp"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lbertahealthservices.ca/assets/about/scn/ahs-scn-cvs-see-this-do-that.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b="1" dirty="0" smtClean="0"/>
              <a:t>Vascular Risk Reduction: Identifying</a:t>
            </a:r>
            <a:r>
              <a:rPr lang="en-CA" b="1" baseline="0" dirty="0" smtClean="0"/>
              <a:t> Vascular Risk</a:t>
            </a:r>
            <a:endParaRPr lang="en-CA" b="1" dirty="0" smtClean="0"/>
          </a:p>
          <a:p>
            <a:r>
              <a:rPr lang="en-CA" dirty="0" smtClean="0"/>
              <a:t>To maximize the benefits of preventive therapy, lipid and hypertension guidelines increasingly recommend that high-risk individuals be targeted for treatment. An individual's risk of developing vascular disease depends on many risk factors, such as age, sex, blood pressure, blood lipid levels, body weight, physical fitness, smoking habits and familial predisposition. Multivariable statistical models have therefore been developed to better estimate the global risk of future coronary events and stroke. </a:t>
            </a:r>
          </a:p>
          <a:p>
            <a:endParaRPr lang="en-US" dirty="0" smtClean="0"/>
          </a:p>
          <a:p>
            <a:r>
              <a:rPr lang="en-CA" dirty="0" smtClean="0"/>
              <a:t>Despite the continuing improvements in treating vascular disease among Canadians, coronary artery disease and stroke remain among the most common causes of premature mortality and disability in adults. Accordingly, the treatment of manageable</a:t>
            </a:r>
            <a:r>
              <a:rPr lang="en-CA" baseline="0" dirty="0" smtClean="0"/>
              <a:t> </a:t>
            </a:r>
            <a:r>
              <a:rPr lang="en-CA" dirty="0" smtClean="0"/>
              <a:t> risk factors, such as hypertension and dyslipidemia, to prevent or delay the development of vascular disease remains an essential component of medical therapy and public health policy.</a:t>
            </a:r>
          </a:p>
          <a:p>
            <a:endParaRPr lang="en-CA" dirty="0" smtClean="0"/>
          </a:p>
          <a:p>
            <a:r>
              <a:rPr lang="en-CA" i="1" dirty="0" smtClean="0">
                <a:solidFill>
                  <a:srgbClr val="FF0000"/>
                </a:solidFill>
              </a:rPr>
              <a:t>The clinical benefits of risk factor modification to prevent cardiovascular events have been clearly demonstrated in randomized clinical trials. Nonetheless, these benefits may be associated with important treatment complications, minor side effects and the substantial, direct health care costs of lifelong therapy. To maximize the net benefits of preventive therapy, evolving treatment guidelines increasingly recommend that health care professionals target high-risk individuals for therapy. In this way, the potential risks of therapy are offset by a substantial reduction in the risk of cardiovascular disease. Targeting high-risk individuals also maximizes the cost-effectiveness of treatment.</a:t>
            </a:r>
          </a:p>
          <a:p>
            <a:endParaRPr lang="en-US" dirty="0" smtClean="0"/>
          </a:p>
          <a:p>
            <a:r>
              <a:rPr lang="en-CA" dirty="0" smtClean="0"/>
              <a:t>Padwal R, Straus SE, McAlister FA. Evidence based management of hypertension. Cardiovascular risk factors and their effects on the decision to treat hypertension: Evidence based review. BMJ. 2001;322:977–80.</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a:t>
            </a:fld>
            <a:endParaRPr lang="en-CA" dirty="0">
              <a:solidFill>
                <a:prstClr val="black"/>
              </a:solidFill>
            </a:endParaRPr>
          </a:p>
        </p:txBody>
      </p:sp>
    </p:spTree>
    <p:extLst>
      <p:ext uri="{BB962C8B-B14F-4D97-AF65-F5344CB8AC3E}">
        <p14:creationId xmlns:p14="http://schemas.microsoft.com/office/powerpoint/2010/main" val="311653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Vascular Risk Assessment: How to Screen</a:t>
            </a:r>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10</a:t>
            </a:fld>
            <a:endParaRPr lang="en-CA" dirty="0">
              <a:solidFill>
                <a:prstClr val="black"/>
              </a:solidFill>
            </a:endParaRPr>
          </a:p>
        </p:txBody>
      </p:sp>
    </p:spTree>
    <p:extLst>
      <p:ext uri="{BB962C8B-B14F-4D97-AF65-F5344CB8AC3E}">
        <p14:creationId xmlns:p14="http://schemas.microsoft.com/office/powerpoint/2010/main" val="252254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b="1" dirty="0" smtClean="0"/>
              <a:t>Vascular Risk Assessment – How to Screen</a:t>
            </a:r>
          </a:p>
          <a:p>
            <a:r>
              <a:rPr lang="en-CA" dirty="0" smtClean="0"/>
              <a:t>Additional Screening tests – Labs (Lipid Profile-LDL,</a:t>
            </a:r>
            <a:r>
              <a:rPr lang="en-CA" baseline="0" dirty="0" smtClean="0"/>
              <a:t> HDL, TG, total cholesterol, fasting glucose, </a:t>
            </a:r>
            <a:r>
              <a:rPr lang="en-CA" baseline="0" dirty="0" err="1" smtClean="0"/>
              <a:t>eGFR</a:t>
            </a:r>
            <a:r>
              <a:rPr lang="en-CA" baseline="0" dirty="0" smtClean="0"/>
              <a:t>)</a:t>
            </a:r>
          </a:p>
          <a:p>
            <a:endParaRPr lang="en-CA" baseline="0" dirty="0" smtClean="0"/>
          </a:p>
          <a:p>
            <a:r>
              <a:rPr lang="en-CA" dirty="0" smtClean="0"/>
              <a:t>A number of multivariate risk models have been developed for estimating the risk of cardiovascular events in apparently healthy, asymptomatic individuals based upon assessment of multiple variables. While all of the risk models have advantages and disadvantages, no single risk model will be appropriate for all patients. The choice a specific risk model for cardiovascular disease (CVD) risk assessment should be individualized based on patient-specific characteristics (</a:t>
            </a:r>
            <a:r>
              <a:rPr lang="en-CA" dirty="0" err="1" smtClean="0"/>
              <a:t>eg</a:t>
            </a:r>
            <a:r>
              <a:rPr lang="en-CA" dirty="0" smtClean="0"/>
              <a:t>, age, gender, ethnicity). Most experts feel that the use of risk models that predict hard CVD events (</a:t>
            </a:r>
            <a:r>
              <a:rPr lang="en-CA" dirty="0" err="1" smtClean="0"/>
              <a:t>ie</a:t>
            </a:r>
            <a:r>
              <a:rPr lang="en-CA" dirty="0" smtClean="0"/>
              <a:t>, death, myocardial infarction [MI], stroke) are preferred over those which include other endpoints (</a:t>
            </a:r>
            <a:r>
              <a:rPr lang="en-CA" dirty="0" err="1" smtClean="0"/>
              <a:t>ie</a:t>
            </a:r>
            <a:r>
              <a:rPr lang="en-CA" dirty="0" smtClean="0"/>
              <a:t>, revascularization).</a:t>
            </a:r>
          </a:p>
          <a:p>
            <a:endParaRPr lang="en-CA" dirty="0" smtClean="0"/>
          </a:p>
          <a:p>
            <a:r>
              <a:rPr lang="en-CA" dirty="0" smtClean="0"/>
              <a:t>An important component of these models is that many of the risk factors (</a:t>
            </a:r>
            <a:r>
              <a:rPr lang="en-CA" dirty="0" err="1" smtClean="0"/>
              <a:t>eg</a:t>
            </a:r>
            <a:r>
              <a:rPr lang="en-CA" dirty="0" smtClean="0"/>
              <a:t>, age, hypertension, serum LDL-cholesterol) are recognized as producing a graded increase in risk. These models estimate risk of an individual over the next 10 years.</a:t>
            </a:r>
          </a:p>
          <a:p>
            <a:endParaRPr lang="en-CA" dirty="0" smtClean="0"/>
          </a:p>
          <a:p>
            <a:r>
              <a:rPr lang="en-CA" dirty="0" smtClean="0"/>
              <a:t>Several studies have suggested that the Framingham criteria either overestimate or underestimate the risk of initial coronary heart disease (CHD) events in other populations such as Japanese American and Hispanic men, Native American women, European and Asian populations, and African-American men and women, as well as patients older than age 85 years. These differences are partly explained by the research methods used, adjudication procedures, time intervals studied, and calendar year of the baseline evaluations. Multiple models, including SCORE and QRISK2, have been developed in an attempt to provide better predictive accuracy for European patients.</a:t>
            </a:r>
          </a:p>
          <a:p>
            <a:endParaRPr lang="en-CA" dirty="0" smtClean="0"/>
          </a:p>
          <a:p>
            <a:r>
              <a:rPr lang="en-CA" dirty="0" smtClean="0"/>
              <a:t>Framingham risk score (1998) — The original Framingham risk score (1998), published in 1998, was derived from a largely Caucasian population of European descent. Subsequent studies have suggested that the Framingham risk score performs well for prediction of CHD events in black and white women and men.</a:t>
            </a:r>
          </a:p>
          <a:p>
            <a:endParaRPr lang="en-CA" dirty="0" smtClean="0"/>
          </a:p>
          <a:p>
            <a:r>
              <a:rPr lang="en-CA" dirty="0" smtClean="0"/>
              <a:t>●Parameters incorporated in Framingham General CVD risk score (2008)</a:t>
            </a:r>
          </a:p>
          <a:p>
            <a:endParaRPr lang="en-CA" dirty="0" smtClean="0"/>
          </a:p>
          <a:p>
            <a:r>
              <a:rPr lang="en-CA" dirty="0" smtClean="0"/>
              <a:t>●Age</a:t>
            </a:r>
          </a:p>
          <a:p>
            <a:r>
              <a:rPr lang="en-CA" dirty="0" smtClean="0"/>
              <a:t>●Gender</a:t>
            </a:r>
          </a:p>
          <a:p>
            <a:r>
              <a:rPr lang="en-CA" dirty="0" smtClean="0"/>
              <a:t>●Total cholesterol (mg/</a:t>
            </a:r>
            <a:r>
              <a:rPr lang="en-CA" dirty="0" err="1" smtClean="0"/>
              <a:t>dL</a:t>
            </a:r>
            <a:r>
              <a:rPr lang="en-CA" dirty="0" smtClean="0"/>
              <a:t>)</a:t>
            </a:r>
          </a:p>
          <a:p>
            <a:r>
              <a:rPr lang="en-CA" dirty="0" smtClean="0"/>
              <a:t>●HDL cholesterol (mg/</a:t>
            </a:r>
            <a:r>
              <a:rPr lang="en-CA" dirty="0" err="1" smtClean="0"/>
              <a:t>dL</a:t>
            </a:r>
            <a:r>
              <a:rPr lang="en-CA" dirty="0" smtClean="0"/>
              <a:t>)</a:t>
            </a:r>
          </a:p>
          <a:p>
            <a:r>
              <a:rPr lang="en-CA" dirty="0" smtClean="0"/>
              <a:t>●Systolic blood pressure (mmHg)</a:t>
            </a:r>
          </a:p>
          <a:p>
            <a:r>
              <a:rPr lang="en-CA" dirty="0" smtClean="0"/>
              <a:t>●Blood pressure treatment (yes or no)</a:t>
            </a:r>
          </a:p>
          <a:p>
            <a:r>
              <a:rPr lang="en-CA" dirty="0" smtClean="0"/>
              <a:t>●Diabetes mellitus (yes or no)</a:t>
            </a:r>
          </a:p>
          <a:p>
            <a:r>
              <a:rPr lang="en-CA" dirty="0" smtClean="0"/>
              <a:t>●Current smoking (yes or no)</a:t>
            </a:r>
          </a:p>
          <a:p>
            <a:endParaRPr lang="en-CA" dirty="0" smtClean="0"/>
          </a:p>
          <a:p>
            <a:r>
              <a:rPr lang="en-CA" dirty="0" err="1" smtClean="0"/>
              <a:t>D'Agostino</a:t>
            </a:r>
            <a:r>
              <a:rPr lang="en-CA" dirty="0" smtClean="0"/>
              <a:t> RB </a:t>
            </a:r>
            <a:r>
              <a:rPr lang="en-CA" dirty="0" err="1" smtClean="0"/>
              <a:t>Sr</a:t>
            </a:r>
            <a:r>
              <a:rPr lang="en-CA" dirty="0" smtClean="0"/>
              <a:t>, Grundy S, Sullivan LM, et al. Validation of the Framingham coronary heart disease prediction scores: results of a multiple ethnic groups investigation. JAMA 2001; 286:180.</a:t>
            </a: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11</a:t>
            </a:fld>
            <a:endParaRPr lang="en-CA" dirty="0">
              <a:solidFill>
                <a:prstClr val="black"/>
              </a:solidFill>
            </a:endParaRPr>
          </a:p>
        </p:txBody>
      </p:sp>
    </p:spTree>
    <p:extLst>
      <p:ext uri="{BB962C8B-B14F-4D97-AF65-F5344CB8AC3E}">
        <p14:creationId xmlns:p14="http://schemas.microsoft.com/office/powerpoint/2010/main" val="2449178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b="1" baseline="0" dirty="0" smtClean="0"/>
              <a:t>Framingham Risk Score (FRS):</a:t>
            </a:r>
          </a:p>
          <a:p>
            <a:r>
              <a:rPr lang="en-CA" b="0" baseline="0" dirty="0" smtClean="0"/>
              <a:t>Gather information from your assessments and use it to complete the FRS.  </a:t>
            </a:r>
          </a:p>
          <a:p>
            <a:endParaRPr lang="en-CA" b="0" baseline="0" dirty="0" smtClean="0"/>
          </a:p>
          <a:p>
            <a:r>
              <a:rPr lang="en-CA" baseline="0" dirty="0" smtClean="0"/>
              <a:t>An individual’s risk of developing cardiovascular disease depends on many risk factors, such as age, sex, blood pressure, blood lipid levels, body weight, physical fitness, smoking habits and familial predisposition. Multivariable statistical models, based on prospective cohort data, have therefore been developed to better estimate the global risk of future coronary events and stroke. A Canadian model is not currently available for calculating the risk of cardiovascular disease among Canadian men and women. Therefore, global risk assessment among Canadians can only be completed using statistical tools based on adults followed in the United States or Europe.</a:t>
            </a:r>
          </a:p>
          <a:p>
            <a:r>
              <a:rPr lang="en-CA" baseline="0" dirty="0" smtClean="0"/>
              <a:t> </a:t>
            </a:r>
          </a:p>
          <a:p>
            <a:r>
              <a:rPr lang="en-CA" b="0" baseline="0" dirty="0" smtClean="0"/>
              <a:t>A paper based Framingham risk assessment worksheet is available and recommended.</a:t>
            </a:r>
          </a:p>
          <a:p>
            <a:endParaRPr lang="en-CA" b="0" baseline="0" dirty="0" smtClean="0"/>
          </a:p>
          <a:p>
            <a:pPr>
              <a:defRPr/>
            </a:pPr>
            <a:r>
              <a:rPr lang="en-CA" sz="1100" dirty="0">
                <a:solidFill>
                  <a:srgbClr val="0574AD"/>
                </a:solidFill>
              </a:rPr>
              <a:t>Practical tip:</a:t>
            </a:r>
          </a:p>
          <a:p>
            <a:pPr marL="82543" indent="-82543">
              <a:buFont typeface="Arial" pitchFamily="34" charset="0"/>
              <a:buChar char="•"/>
              <a:defRPr/>
            </a:pPr>
            <a:r>
              <a:rPr lang="en-CA" sz="1100" dirty="0" smtClean="0">
                <a:solidFill>
                  <a:srgbClr val="0574AD"/>
                </a:solidFill>
              </a:rPr>
              <a:t>Be aware of the importance of Step</a:t>
            </a:r>
            <a:r>
              <a:rPr lang="en-CA" sz="1100" baseline="0" dirty="0" smtClean="0">
                <a:solidFill>
                  <a:srgbClr val="0574AD"/>
                </a:solidFill>
              </a:rPr>
              <a:t> #3: D</a:t>
            </a:r>
            <a:r>
              <a:rPr lang="en-CA" sz="1100" dirty="0" smtClean="0">
                <a:solidFill>
                  <a:srgbClr val="0574AD"/>
                </a:solidFill>
              </a:rPr>
              <a:t>ouble cardiovascular disease risk percentage</a:t>
            </a:r>
            <a:r>
              <a:rPr lang="en-CA" sz="1100" baseline="0" dirty="0" smtClean="0">
                <a:solidFill>
                  <a:srgbClr val="0574AD"/>
                </a:solidFill>
              </a:rPr>
              <a:t> (</a:t>
            </a:r>
            <a:r>
              <a:rPr lang="en-CA" sz="1100" dirty="0" smtClean="0">
                <a:solidFill>
                  <a:srgbClr val="0574AD"/>
                </a:solidFill>
              </a:rPr>
              <a:t>for subjects between 30 and 59 years) if cardiovascular disease is present in a first degree relative before 55 years of age for men and 65 years of age for women.</a:t>
            </a:r>
          </a:p>
          <a:p>
            <a:pPr marL="82543" indent="-82543">
              <a:buFont typeface="Arial" pitchFamily="34" charset="0"/>
              <a:buChar char="•"/>
              <a:defRPr/>
            </a:pPr>
            <a:r>
              <a:rPr lang="en-CA" sz="1100" dirty="0" smtClean="0">
                <a:solidFill>
                  <a:srgbClr val="0574AD"/>
                </a:solidFill>
              </a:rPr>
              <a:t>For </a:t>
            </a:r>
            <a:r>
              <a:rPr lang="en-CA" sz="1100" dirty="0">
                <a:solidFill>
                  <a:srgbClr val="0574AD"/>
                </a:solidFill>
              </a:rPr>
              <a:t>patients &gt;75 years of age, the FRS is not well validated</a:t>
            </a:r>
          </a:p>
          <a:p>
            <a:pPr marL="82543" indent="-82543">
              <a:buFont typeface="Arial" pitchFamily="34" charset="0"/>
              <a:buChar char="•"/>
              <a:defRPr/>
            </a:pPr>
            <a:r>
              <a:rPr lang="en-CA" sz="1100" dirty="0">
                <a:solidFill>
                  <a:srgbClr val="0574AD"/>
                </a:solidFill>
              </a:rPr>
              <a:t>Clinical judgement is required in consultation with the patient to determine the value of pharmacotherapy</a:t>
            </a:r>
          </a:p>
          <a:p>
            <a:pPr marL="82543" indent="-82543">
              <a:buFont typeface="Arial" pitchFamily="34" charset="0"/>
              <a:buChar char="•"/>
              <a:defRPr/>
            </a:pPr>
            <a:r>
              <a:rPr lang="en-CA" sz="1100" dirty="0">
                <a:solidFill>
                  <a:srgbClr val="0574AD"/>
                </a:solidFill>
              </a:rPr>
              <a:t>One approach is extrapolation of modified FRS – this identifies most subjects as intermediate to high-risk, based on age</a:t>
            </a:r>
          </a:p>
          <a:p>
            <a:r>
              <a:rPr lang="en-CA" baseline="0" dirty="0" smtClean="0"/>
              <a:t> </a:t>
            </a:r>
          </a:p>
          <a:p>
            <a:r>
              <a:rPr lang="en-CA" baseline="0" dirty="0" smtClean="0"/>
              <a:t>Anderson TJ, </a:t>
            </a:r>
            <a:r>
              <a:rPr lang="en-CA" baseline="0" dirty="0" err="1" smtClean="0"/>
              <a:t>Gregoire</a:t>
            </a:r>
            <a:r>
              <a:rPr lang="en-CA" baseline="0" dirty="0" smtClean="0"/>
              <a:t> J, </a:t>
            </a:r>
            <a:r>
              <a:rPr lang="en-CA" baseline="0" dirty="0" err="1" smtClean="0"/>
              <a:t>Hegele</a:t>
            </a:r>
            <a:r>
              <a:rPr lang="en-CA" baseline="0" dirty="0" smtClean="0"/>
              <a:t> RA, Couture P, Mancini GB, McPherson R, Francis GA, Poirier P, Lau DC, Grover S, </a:t>
            </a:r>
            <a:r>
              <a:rPr lang="en-CA" baseline="0" dirty="0" err="1" smtClean="0"/>
              <a:t>Genest</a:t>
            </a:r>
            <a:r>
              <a:rPr lang="en-CA" baseline="0" dirty="0" smtClean="0"/>
              <a:t> J, Jr., </a:t>
            </a:r>
            <a:r>
              <a:rPr lang="en-CA" baseline="0" dirty="0" err="1" smtClean="0"/>
              <a:t>Carpentier</a:t>
            </a:r>
            <a:r>
              <a:rPr lang="en-CA" baseline="0" dirty="0" smtClean="0"/>
              <a:t> AC, </a:t>
            </a:r>
            <a:r>
              <a:rPr lang="en-CA" baseline="0" dirty="0" err="1" smtClean="0"/>
              <a:t>Dufour</a:t>
            </a:r>
            <a:r>
              <a:rPr lang="en-CA" baseline="0" dirty="0" smtClean="0"/>
              <a:t> R, Gupta M, Ward R, </a:t>
            </a:r>
            <a:r>
              <a:rPr lang="en-CA" baseline="0" dirty="0" err="1" smtClean="0"/>
              <a:t>Leiter</a:t>
            </a:r>
            <a:r>
              <a:rPr lang="en-CA" baseline="0" dirty="0" smtClean="0"/>
              <a:t> LA, </a:t>
            </a:r>
            <a:r>
              <a:rPr lang="en-CA" baseline="0" dirty="0" err="1" smtClean="0"/>
              <a:t>Lonn</a:t>
            </a:r>
            <a:r>
              <a:rPr lang="en-CA" baseline="0" dirty="0" smtClean="0"/>
              <a:t> E, Ng DS, Pearson GJ, Yates GM, Stone JA, Ur E: 2012 update of the Canadian Cardiovascular Society guidelines for the diagnosis and treatment of dyslipidemia for the prevention of cardiovascular disease in the adult. Can J </a:t>
            </a:r>
            <a:r>
              <a:rPr lang="en-CA" baseline="0" dirty="0" err="1" smtClean="0"/>
              <a:t>Cardiol</a:t>
            </a:r>
            <a:r>
              <a:rPr lang="en-CA" baseline="0" dirty="0" smtClean="0"/>
              <a:t> 2013;29:151-167.</a:t>
            </a:r>
          </a:p>
        </p:txBody>
      </p:sp>
      <p:sp>
        <p:nvSpPr>
          <p:cNvPr id="4" name="Slide Number Placeholder 3"/>
          <p:cNvSpPr>
            <a:spLocks noGrp="1"/>
          </p:cNvSpPr>
          <p:nvPr>
            <p:ph type="sldNum" sz="quarter" idx="5"/>
          </p:nvPr>
        </p:nvSpPr>
        <p:spPr/>
        <p:txBody>
          <a:bodyPr/>
          <a:lstStyle/>
          <a:p>
            <a:pPr>
              <a:defRPr/>
            </a:pPr>
            <a:fld id="{16C3A350-172C-49C3-88A7-0FB082C5F17E}" type="slidenum">
              <a:rPr lang="en-CA" smtClean="0">
                <a:solidFill>
                  <a:prstClr val="black"/>
                </a:solidFill>
              </a:rPr>
              <a:pPr>
                <a:defRPr/>
              </a:pPr>
              <a:t>12</a:t>
            </a:fld>
            <a:endParaRPr lang="en-CA" dirty="0">
              <a:solidFill>
                <a:prstClr val="black"/>
              </a:solidFill>
            </a:endParaRPr>
          </a:p>
        </p:txBody>
      </p:sp>
    </p:spTree>
    <p:extLst>
      <p:ext uri="{BB962C8B-B14F-4D97-AF65-F5344CB8AC3E}">
        <p14:creationId xmlns:p14="http://schemas.microsoft.com/office/powerpoint/2010/main" val="290071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Vascular Risk Assessment Tools:</a:t>
            </a:r>
            <a:endParaRPr lang="en-CA" baseline="0" dirty="0" smtClean="0"/>
          </a:p>
          <a:p>
            <a:r>
              <a:rPr lang="en-CA" sz="1100" dirty="0">
                <a:latin typeface="Arial" charset="0"/>
                <a:ea typeface="ＭＳ Ｐゴシック" charset="0"/>
                <a:cs typeface="ＭＳ Ｐゴシック" charset="0"/>
              </a:rPr>
              <a:t>The Cardiovascular Health and Stroke Strategic Clinical Network (Vascular Risk Reduction Initiative) recommends healthcare professionals use the CV risk engine within your electronic  medical record (EMR) if readily available and/or easy to use.  If not, the following easy to use on-line risk calculator is recommended:</a:t>
            </a:r>
          </a:p>
          <a:p>
            <a:r>
              <a:rPr lang="en-CA" sz="1100" dirty="0">
                <a:latin typeface="Arial" charset="0"/>
                <a:ea typeface="ＭＳ Ｐゴシック" charset="0"/>
                <a:cs typeface="ＭＳ Ｐゴシック" charset="0"/>
              </a:rPr>
              <a:t> </a:t>
            </a:r>
          </a:p>
          <a:p>
            <a:pPr>
              <a:buFont typeface="Arial" pitchFamily="34" charset="0"/>
              <a:buChar char="•"/>
            </a:pPr>
            <a:r>
              <a:rPr lang="en-CA" sz="1100" dirty="0">
                <a:latin typeface="Arial" charset="0"/>
                <a:ea typeface="ＭＳ Ｐゴシック" charset="0"/>
                <a:cs typeface="ＭＳ Ｐゴシック" charset="0"/>
              </a:rPr>
              <a:t> The University of Edinburgh: Cardiovascular Risk Calculator </a:t>
            </a:r>
            <a:r>
              <a:rPr lang="en-CA" sz="1100" b="1" dirty="0">
                <a:latin typeface="Arial" charset="0"/>
                <a:ea typeface="ＭＳ Ｐゴシック" charset="0"/>
                <a:cs typeface="ＭＳ Ｐゴシック" charset="0"/>
              </a:rPr>
              <a:t> </a:t>
            </a:r>
            <a:endParaRPr lang="en-CA" sz="1100" dirty="0">
              <a:latin typeface="Arial" charset="0"/>
              <a:ea typeface="ＭＳ Ｐゴシック" charset="0"/>
              <a:cs typeface="ＭＳ Ｐゴシック" charset="0"/>
            </a:endParaRPr>
          </a:p>
          <a:p>
            <a:r>
              <a:rPr lang="en-CA" sz="1100" dirty="0">
                <a:latin typeface="Arial" charset="0"/>
                <a:ea typeface="ＭＳ Ｐゴシック" charset="0"/>
                <a:cs typeface="ＭＳ Ｐゴシック" charset="0"/>
              </a:rPr>
              <a:t>                </a:t>
            </a:r>
            <a:r>
              <a:rPr lang="en-CA" sz="1100" u="sng" dirty="0">
                <a:latin typeface="Arial" charset="0"/>
                <a:ea typeface="ＭＳ Ｐゴシック" charset="0"/>
                <a:cs typeface="ＭＳ Ｐゴシック" charset="0"/>
                <a:hlinkClick r:id="rId3"/>
              </a:rPr>
              <a:t>http://cvrisk.mvm.ed.ac.uk/calculator/calc.asp</a:t>
            </a:r>
            <a:endParaRPr lang="en-CA" sz="1100" dirty="0">
              <a:latin typeface="Arial" charset="0"/>
              <a:ea typeface="ＭＳ Ｐゴシック" charset="0"/>
              <a:cs typeface="ＭＳ Ｐゴシック" charset="0"/>
            </a:endParaRPr>
          </a:p>
          <a:p>
            <a:r>
              <a:rPr lang="en-CA" sz="1100" dirty="0">
                <a:latin typeface="Arial" charset="0"/>
                <a:ea typeface="ＭＳ Ｐゴシック" charset="0"/>
                <a:cs typeface="ＭＳ Ｐゴシック" charset="0"/>
              </a:rPr>
              <a:t> </a:t>
            </a:r>
          </a:p>
          <a:p>
            <a:r>
              <a:rPr lang="en-CA" sz="1100" dirty="0">
                <a:latin typeface="Arial" charset="0"/>
                <a:ea typeface="ＭＳ Ｐゴシック" charset="0"/>
                <a:cs typeface="ＭＳ Ｐゴシック" charset="0"/>
              </a:rPr>
              <a:t>These additional supported risk calculator tools provide other format options:</a:t>
            </a:r>
          </a:p>
          <a:p>
            <a:pPr lvl="0"/>
            <a:r>
              <a:rPr lang="en-CA" sz="1100" b="1" u="sng" dirty="0">
                <a:latin typeface="Arial" charset="0"/>
                <a:ea typeface="ＭＳ Ｐゴシック" charset="0"/>
                <a:cs typeface="ＭＳ Ｐゴシック" charset="0"/>
              </a:rPr>
              <a:t>Paper based</a:t>
            </a:r>
            <a:r>
              <a:rPr lang="en-CA" sz="1100" dirty="0">
                <a:latin typeface="Arial" charset="0"/>
                <a:ea typeface="ＭＳ Ｐゴシック" charset="0"/>
                <a:cs typeface="ＭＳ Ｐゴシック" charset="0"/>
              </a:rPr>
              <a:t> - Updated Framingham Risk Score worksheet </a:t>
            </a:r>
          </a:p>
          <a:p>
            <a:pPr lvl="0"/>
            <a:r>
              <a:rPr lang="en-CA" sz="1100" b="1" u="sng" dirty="0">
                <a:latin typeface="Arial" charset="0"/>
                <a:ea typeface="ＭＳ Ｐゴシック" charset="0"/>
                <a:cs typeface="ＭＳ Ｐゴシック" charset="0"/>
              </a:rPr>
              <a:t>Mobile App</a:t>
            </a:r>
            <a:r>
              <a:rPr lang="en-CA" sz="1100" dirty="0">
                <a:latin typeface="Arial" charset="0"/>
                <a:ea typeface="ＭＳ Ｐゴシック" charset="0"/>
                <a:cs typeface="ＭＳ Ｐゴシック" charset="0"/>
              </a:rPr>
              <a:t> - CV risk calculator within the Canadian Cardiovascular Society Lipid Guidelines.  </a:t>
            </a:r>
          </a:p>
          <a:p>
            <a:endParaRPr lang="en-CA" dirty="0" smtClean="0"/>
          </a:p>
          <a:p>
            <a:r>
              <a:rPr lang="en-CA" dirty="0" smtClean="0"/>
              <a:t> </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13</a:t>
            </a:fld>
            <a:endParaRPr lang="en-CA" dirty="0">
              <a:solidFill>
                <a:prstClr val="black"/>
              </a:solidFill>
            </a:endParaRPr>
          </a:p>
        </p:txBody>
      </p:sp>
    </p:spTree>
    <p:extLst>
      <p:ext uri="{BB962C8B-B14F-4D97-AF65-F5344CB8AC3E}">
        <p14:creationId xmlns:p14="http://schemas.microsoft.com/office/powerpoint/2010/main" val="3184849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64931" eaLnBrk="0" fontAlgn="base" hangingPunct="0">
              <a:spcBef>
                <a:spcPct val="30000"/>
              </a:spcBef>
              <a:spcAft>
                <a:spcPct val="0"/>
              </a:spcAft>
              <a:defRPr/>
            </a:pPr>
            <a:r>
              <a:rPr lang="en-CA" sz="1100" b="1" dirty="0"/>
              <a:t>Vascular Risk Assessment – Cardiovascular Age</a:t>
            </a:r>
            <a:endParaRPr lang="en-CA" sz="1100" b="1" dirty="0">
              <a:solidFill>
                <a:schemeClr val="tx1">
                  <a:lumMod val="85000"/>
                  <a:lumOff val="15000"/>
                </a:schemeClr>
              </a:solidFill>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CA" sz="1100" dirty="0">
                <a:solidFill>
                  <a:schemeClr val="tx1">
                    <a:lumMod val="85000"/>
                    <a:lumOff val="15000"/>
                  </a:schemeClr>
                </a:solidFill>
                <a:latin typeface="Arial" charset="0"/>
                <a:ea typeface="ＭＳ Ｐゴシック" charset="0"/>
                <a:cs typeface="ＭＳ Ｐゴシック" charset="0"/>
              </a:rPr>
              <a:t>Cardiovascular Age= Patient’s Age – (Estimated Remaining Life Expectancy</a:t>
            </a:r>
            <a:r>
              <a:rPr lang="en-CA" sz="1100" baseline="30000" dirty="0">
                <a:solidFill>
                  <a:schemeClr val="tx1">
                    <a:lumMod val="85000"/>
                    <a:lumOff val="15000"/>
                  </a:schemeClr>
                </a:solidFill>
                <a:latin typeface="Arial" charset="0"/>
                <a:ea typeface="ＭＳ Ｐゴシック" charset="0"/>
                <a:cs typeface="ＭＳ Ｐゴシック" charset="0"/>
              </a:rPr>
              <a:t>*</a:t>
            </a:r>
            <a:r>
              <a:rPr lang="en-CA" sz="1100" dirty="0">
                <a:solidFill>
                  <a:schemeClr val="tx1">
                    <a:lumMod val="85000"/>
                    <a:lumOff val="15000"/>
                  </a:schemeClr>
                </a:solidFill>
                <a:latin typeface="Arial" charset="0"/>
                <a:ea typeface="ＭＳ Ｐゴシック" charset="0"/>
                <a:cs typeface="ＭＳ Ｐゴシック" charset="0"/>
              </a:rPr>
              <a:t> – Canadian</a:t>
            </a:r>
            <a:r>
              <a:rPr lang="en-CA" sz="1100" baseline="30000" dirty="0">
                <a:solidFill>
                  <a:schemeClr val="tx1">
                    <a:lumMod val="85000"/>
                    <a:lumOff val="15000"/>
                  </a:schemeClr>
                </a:solidFill>
                <a:latin typeface="Arial" charset="0"/>
                <a:ea typeface="ＭＳ Ｐゴシック" charset="0"/>
                <a:cs typeface="ＭＳ Ｐゴシック" charset="0"/>
              </a:rPr>
              <a:t>†</a:t>
            </a:r>
            <a:r>
              <a:rPr lang="en-CA" sz="1100" dirty="0">
                <a:solidFill>
                  <a:schemeClr val="tx1">
                    <a:lumMod val="85000"/>
                    <a:lumOff val="15000"/>
                  </a:schemeClr>
                </a:solidFill>
                <a:latin typeface="Arial" charset="0"/>
                <a:ea typeface="ＭＳ Ｐゴシック" charset="0"/>
                <a:cs typeface="ＭＳ Ｐゴシック" charset="0"/>
              </a:rPr>
              <a:t> Average Remaining Life Expectancy</a:t>
            </a:r>
            <a:r>
              <a:rPr lang="en-CA" sz="1000" dirty="0">
                <a:solidFill>
                  <a:schemeClr val="tx1">
                    <a:lumMod val="85000"/>
                    <a:lumOff val="15000"/>
                  </a:schemeClr>
                </a:solidFill>
                <a:latin typeface="Arial" charset="0"/>
                <a:ea typeface="ＭＳ Ｐゴシック" charset="0"/>
                <a:cs typeface="ＭＳ Ｐゴシック" charset="0"/>
              </a:rPr>
              <a:t>)</a:t>
            </a:r>
          </a:p>
          <a:p>
            <a:r>
              <a:rPr lang="en-CA" dirty="0" smtClean="0"/>
              <a:t> </a:t>
            </a:r>
          </a:p>
          <a:p>
            <a:r>
              <a:rPr lang="en-CA" dirty="0" smtClean="0"/>
              <a:t>To calculate cardiovascular age the</a:t>
            </a:r>
            <a:r>
              <a:rPr lang="en-CA" baseline="0" dirty="0" smtClean="0"/>
              <a:t> following is required: </a:t>
            </a:r>
            <a:r>
              <a:rPr lang="en-CA" dirty="0" smtClean="0"/>
              <a:t> patient</a:t>
            </a:r>
            <a:r>
              <a:rPr lang="en-CA" baseline="0" dirty="0" smtClean="0"/>
              <a:t> age, blood pressure, status of smoker (no-smoker or current smoker) and presence of Diabetes.</a:t>
            </a:r>
          </a:p>
          <a:p>
            <a:endParaRPr lang="en-CA" baseline="0" dirty="0" smtClean="0"/>
          </a:p>
          <a:p>
            <a:r>
              <a:rPr lang="en-CA" baseline="0" dirty="0" smtClean="0"/>
              <a:t>The website is an excellent resource which calculates FRS as well as cardiovascular age.  </a:t>
            </a:r>
          </a:p>
          <a:p>
            <a:r>
              <a:rPr lang="en-CA" baseline="0" dirty="0" smtClean="0"/>
              <a:t>If a history of vascular disease is “Yes” – then the on-line calculator will only identify the risk of CV disease in the next 10 years.  If a history of vascular disease is “No” - then the on-line calculator will also identify patient’s cardiovascular are.</a:t>
            </a:r>
            <a:r>
              <a:rPr lang="en-US" sz="1100" dirty="0">
                <a:solidFill>
                  <a:schemeClr val="tx1">
                    <a:lumMod val="85000"/>
                    <a:lumOff val="15000"/>
                  </a:schemeClr>
                </a:solidFill>
                <a:latin typeface="Arial Narrow" pitchFamily="34" charset="0"/>
              </a:rPr>
              <a:t> A 10-year risk does not fully account for risk in younger individuals.</a:t>
            </a:r>
            <a:endParaRPr lang="en-CA" baseline="0" dirty="0" smtClean="0"/>
          </a:p>
          <a:p>
            <a:endParaRPr lang="en-CA" baseline="0" dirty="0" smtClean="0"/>
          </a:p>
          <a:p>
            <a:r>
              <a:rPr lang="en-CA" i="1" u="sng" baseline="0" dirty="0" smtClean="0"/>
              <a:t>Activity: </a:t>
            </a:r>
            <a:r>
              <a:rPr lang="en-CA" i="0" u="none" baseline="0" dirty="0" smtClean="0"/>
              <a:t>		</a:t>
            </a:r>
            <a:r>
              <a:rPr lang="en-CA" i="1" baseline="0" dirty="0" smtClean="0"/>
              <a:t>Do a sample Vascular risk assessment on line</a:t>
            </a:r>
          </a:p>
          <a:p>
            <a:r>
              <a:rPr lang="en-CA" baseline="0" dirty="0" smtClean="0"/>
              <a:t> </a:t>
            </a:r>
            <a:endParaRPr lang="en-CA" dirty="0" smtClean="0"/>
          </a:p>
          <a:p>
            <a:pPr marL="219236" indent="-219236" defTabSz="864931" fontAlgn="base">
              <a:spcBef>
                <a:spcPct val="0"/>
              </a:spcBef>
              <a:spcAft>
                <a:spcPts val="284"/>
              </a:spcAft>
              <a:tabLst>
                <a:tab pos="373903" algn="l"/>
              </a:tabLst>
            </a:pPr>
            <a:r>
              <a:rPr lang="en-US" sz="1100" b="1" dirty="0">
                <a:solidFill>
                  <a:schemeClr val="tx1">
                    <a:lumMod val="85000"/>
                    <a:lumOff val="15000"/>
                  </a:schemeClr>
                </a:solidFill>
                <a:latin typeface="Arial" charset="0"/>
                <a:ea typeface="ＭＳ Ｐゴシック" charset="0"/>
                <a:cs typeface="ＭＳ Ｐゴシック" charset="0"/>
              </a:rPr>
              <a:t>Cardiovascular age</a:t>
            </a:r>
          </a:p>
          <a:p>
            <a:pPr marL="219236" indent="-219236" defTabSz="864931" fontAlgn="base">
              <a:spcBef>
                <a:spcPct val="0"/>
              </a:spcBef>
              <a:spcAft>
                <a:spcPts val="284"/>
              </a:spcAft>
              <a:buFont typeface="Arial" panose="020B0604020202020204" pitchFamily="34" charset="0"/>
              <a:buChar char="•"/>
              <a:tabLst>
                <a:tab pos="373903" algn="l"/>
              </a:tabLst>
              <a:defRPr/>
            </a:pPr>
            <a:r>
              <a:rPr lang="en-US" sz="1100" dirty="0">
                <a:solidFill>
                  <a:schemeClr val="tx1">
                    <a:lumMod val="85000"/>
                    <a:lumOff val="15000"/>
                  </a:schemeClr>
                </a:solidFill>
                <a:latin typeface="Arial Narrow" pitchFamily="34" charset="0"/>
              </a:rPr>
              <a:t>Calculation of Cardiovascular Age has been shown to motivate subjects to achieve risk factor targets. Calculating and discussing a patient’s Cardiovascular Age may improve the likelihood they will reach lipid targets and treat poorly controlled hypertension. </a:t>
            </a:r>
            <a:r>
              <a:rPr lang="en-US" sz="1100" i="1" dirty="0">
                <a:solidFill>
                  <a:schemeClr val="tx1">
                    <a:lumMod val="85000"/>
                    <a:lumOff val="15000"/>
                  </a:schemeClr>
                </a:solidFill>
                <a:latin typeface="Arial Narrow" pitchFamily="34" charset="0"/>
              </a:rPr>
              <a:t>(Strong Recommendation, High-quality Evidence). </a:t>
            </a:r>
          </a:p>
          <a:p>
            <a:pPr marL="442681" indent="-219236" defTabSz="864931" fontAlgn="base">
              <a:spcBef>
                <a:spcPct val="0"/>
              </a:spcBef>
              <a:spcAft>
                <a:spcPts val="284"/>
              </a:spcAft>
              <a:tabLst>
                <a:tab pos="373903" algn="l"/>
              </a:tabLst>
            </a:pPr>
            <a:r>
              <a:rPr lang="en-US" sz="1100" i="1" dirty="0">
                <a:solidFill>
                  <a:schemeClr val="tx1">
                    <a:lumMod val="85000"/>
                    <a:lumOff val="15000"/>
                  </a:schemeClr>
                </a:solidFill>
                <a:latin typeface="Arial Narrow" pitchFamily="34" charset="0"/>
              </a:rPr>
              <a:t> </a:t>
            </a:r>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14</a:t>
            </a:fld>
            <a:endParaRPr lang="en-CA" dirty="0">
              <a:solidFill>
                <a:prstClr val="black"/>
              </a:solidFill>
            </a:endParaRPr>
          </a:p>
        </p:txBody>
      </p:sp>
    </p:spTree>
    <p:extLst>
      <p:ext uri="{BB962C8B-B14F-4D97-AF65-F5344CB8AC3E}">
        <p14:creationId xmlns:p14="http://schemas.microsoft.com/office/powerpoint/2010/main" val="3396173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864931" eaLnBrk="0" fontAlgn="base" hangingPunct="0">
              <a:spcBef>
                <a:spcPct val="30000"/>
              </a:spcBef>
              <a:spcAft>
                <a:spcPct val="0"/>
              </a:spcAft>
              <a:defRPr/>
            </a:pPr>
            <a:r>
              <a:rPr lang="en-CA" sz="1100" b="1" dirty="0">
                <a:solidFill>
                  <a:srgbClr val="000000"/>
                </a:solidFill>
                <a:latin typeface="Arial" charset="0"/>
              </a:rPr>
              <a:t>Vascular Risk Assessment – Enhanced Lipid Reporting</a:t>
            </a:r>
            <a:endParaRPr lang="en-US" sz="1100" b="1" dirty="0">
              <a:solidFill>
                <a:srgbClr val="000000"/>
              </a:solidFill>
              <a:latin typeface="Arial" charset="0"/>
            </a:endParaRPr>
          </a:p>
          <a:p>
            <a:pPr defTabSz="864931" eaLnBrk="0" fontAlgn="base" hangingPunct="0">
              <a:spcBef>
                <a:spcPct val="30000"/>
              </a:spcBef>
              <a:spcAft>
                <a:spcPct val="0"/>
              </a:spcAft>
              <a:defRPr/>
            </a:pPr>
            <a:r>
              <a:rPr lang="en-US" sz="1100" dirty="0">
                <a:solidFill>
                  <a:srgbClr val="000000"/>
                </a:solidFill>
                <a:latin typeface="Arial" charset="0"/>
                <a:ea typeface="ＭＳ Ｐゴシック" charset="0"/>
                <a:cs typeface="ＭＳ Ｐゴシック" charset="0"/>
              </a:rPr>
              <a:t>A laboratory based solution for determination and reporting of cardiovascular </a:t>
            </a:r>
            <a:r>
              <a:rPr lang="en-US" sz="1100" dirty="0" smtClean="0">
                <a:solidFill>
                  <a:srgbClr val="000000"/>
                </a:solidFill>
                <a:latin typeface="Arial" charset="0"/>
                <a:ea typeface="ＭＳ Ｐゴシック" charset="0"/>
                <a:cs typeface="ＭＳ Ｐゴシック" charset="0"/>
              </a:rPr>
              <a:t>risk</a:t>
            </a:r>
            <a:r>
              <a:rPr lang="en-US" sz="1100" baseline="0" dirty="0" smtClean="0">
                <a:solidFill>
                  <a:srgbClr val="000000"/>
                </a:solidFill>
                <a:latin typeface="Arial" charset="0"/>
                <a:ea typeface="ＭＳ Ｐゴシック" charset="0"/>
                <a:cs typeface="ＭＳ Ｐゴシック" charset="0"/>
              </a:rPr>
              <a:t> </a:t>
            </a:r>
            <a:r>
              <a:rPr lang="en-US" sz="1100" dirty="0" smtClean="0">
                <a:solidFill>
                  <a:srgbClr val="000000"/>
                </a:solidFill>
                <a:latin typeface="Arial" charset="0"/>
                <a:ea typeface="ＭＳ Ｐゴシック" charset="0"/>
                <a:cs typeface="ＭＳ Ｐゴシック" charset="0"/>
              </a:rPr>
              <a:t>is </a:t>
            </a:r>
            <a:r>
              <a:rPr lang="en-US" sz="1100" dirty="0">
                <a:solidFill>
                  <a:srgbClr val="000000"/>
                </a:solidFill>
                <a:latin typeface="Arial" charset="0"/>
                <a:ea typeface="ＭＳ Ｐゴシック" charset="0"/>
                <a:cs typeface="ＭＳ Ｐゴシック" charset="0"/>
              </a:rPr>
              <a:t>being trialed in the Lethbridge Chinook PCN for possible provincial implementation.  A specific description of this demonstration project is described below:</a:t>
            </a:r>
          </a:p>
          <a:p>
            <a:pPr defTabSz="864931" eaLnBrk="0" fontAlgn="base" hangingPunct="0">
              <a:spcBef>
                <a:spcPct val="30000"/>
              </a:spcBef>
              <a:spcAft>
                <a:spcPct val="0"/>
              </a:spcAft>
              <a:defRPr/>
            </a:pPr>
            <a:r>
              <a:rPr lang="en-US" sz="1100" b="1" dirty="0">
                <a:solidFill>
                  <a:srgbClr val="000000"/>
                </a:solidFill>
                <a:latin typeface="Arial" charset="0"/>
                <a:ea typeface="ＭＳ Ｐゴシック" charset="0"/>
                <a:cs typeface="ＭＳ Ｐゴシック" charset="0"/>
              </a:rPr>
              <a:t>Context:</a:t>
            </a:r>
            <a:r>
              <a:rPr lang="en-US" sz="1100" dirty="0">
                <a:solidFill>
                  <a:srgbClr val="000000"/>
                </a:solidFill>
                <a:latin typeface="Arial" charset="0"/>
                <a:ea typeface="ＭＳ Ｐゴシック" charset="0"/>
                <a:cs typeface="ＭＳ Ｐゴシック" charset="0"/>
              </a:rPr>
              <a:t>  </a:t>
            </a:r>
            <a:r>
              <a:rPr lang="en-CA" sz="1100" dirty="0">
                <a:solidFill>
                  <a:srgbClr val="000000"/>
                </a:solidFill>
                <a:latin typeface="Arial" charset="0"/>
                <a:ea typeface="ＭＳ Ｐゴシック" charset="0"/>
                <a:cs typeface="ＭＳ Ｐゴシック" charset="0"/>
              </a:rPr>
              <a:t>Research shows 23.8% of Canadians have moderate to high cardiovascular risk (Framingham Risk Score ≥ 10%).  Statins have shown to lower risk of cardiovascular events in this population but unfortunately only 20% of those at moderate risk and 49% at high risk are presently on these medications.  Perhaps the result of only 22-48% of physicians using risk assessment tools regularly.  </a:t>
            </a:r>
          </a:p>
          <a:p>
            <a:pPr defTabSz="864931" eaLnBrk="0" fontAlgn="base" hangingPunct="0">
              <a:spcBef>
                <a:spcPct val="30000"/>
              </a:spcBef>
              <a:spcAft>
                <a:spcPct val="0"/>
              </a:spcAft>
              <a:defRPr/>
            </a:pPr>
            <a:r>
              <a:rPr lang="en-US" sz="1100" dirty="0">
                <a:solidFill>
                  <a:srgbClr val="000000"/>
                </a:solidFill>
                <a:latin typeface="Arial" charset="0"/>
                <a:ea typeface="ＭＳ Ｐゴシック" charset="0"/>
                <a:cs typeface="ＭＳ Ｐゴシック" charset="0"/>
              </a:rPr>
              <a:t> </a:t>
            </a:r>
            <a:endParaRPr lang="en-CA" sz="1100" dirty="0">
              <a:solidFill>
                <a:srgbClr val="000000"/>
              </a:solidFill>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US" sz="1100" b="1" dirty="0">
                <a:solidFill>
                  <a:srgbClr val="000000"/>
                </a:solidFill>
                <a:latin typeface="Arial" charset="0"/>
                <a:ea typeface="ＭＳ Ｐゴシック" charset="0"/>
                <a:cs typeface="ＭＳ Ｐゴシック" charset="0"/>
              </a:rPr>
              <a:t>Objectives: </a:t>
            </a:r>
            <a:r>
              <a:rPr lang="en-US" sz="1100" dirty="0">
                <a:solidFill>
                  <a:srgbClr val="000000"/>
                </a:solidFill>
                <a:latin typeface="Arial" charset="0"/>
                <a:ea typeface="ＭＳ Ｐゴシック" charset="0"/>
                <a:cs typeface="ＭＳ Ｐゴシック" charset="0"/>
              </a:rPr>
              <a:t>Enhanced Lipid Profile Reporting seeks to provide a laboratory based solution for the determination of cardiovascular risk, lipid profile and treatment recommendations.  Primary care groups will assess the utility of a lab based approach to: a) increase appropriate use of pharmacological therapy for dyslipidemia; b) decrease use of inappropriate laboratory utilization of lipid panels; and c) use provincially to decrease vascular </a:t>
            </a:r>
            <a:r>
              <a:rPr lang="en-CA" sz="1100" dirty="0">
                <a:solidFill>
                  <a:srgbClr val="000000"/>
                </a:solidFill>
                <a:latin typeface="Arial" charset="0"/>
                <a:ea typeface="ＭＳ Ｐゴシック" charset="0"/>
                <a:cs typeface="ＭＳ Ｐゴシック" charset="0"/>
              </a:rPr>
              <a:t>morbidity.</a:t>
            </a:r>
          </a:p>
          <a:p>
            <a:pPr defTabSz="864931" eaLnBrk="0" fontAlgn="base" hangingPunct="0">
              <a:spcBef>
                <a:spcPct val="30000"/>
              </a:spcBef>
              <a:spcAft>
                <a:spcPct val="0"/>
              </a:spcAft>
              <a:defRPr/>
            </a:pPr>
            <a:r>
              <a:rPr lang="en-CA" sz="1100" dirty="0">
                <a:solidFill>
                  <a:srgbClr val="000000"/>
                </a:solidFill>
                <a:latin typeface="Arial" charset="0"/>
                <a:ea typeface="ＭＳ Ｐゴシック" charset="0"/>
                <a:cs typeface="ＭＳ Ｐゴシック" charset="0"/>
              </a:rPr>
              <a:t> </a:t>
            </a:r>
          </a:p>
          <a:p>
            <a:pPr defTabSz="864931" eaLnBrk="0" fontAlgn="base" hangingPunct="0">
              <a:spcBef>
                <a:spcPct val="30000"/>
              </a:spcBef>
              <a:spcAft>
                <a:spcPct val="0"/>
              </a:spcAft>
              <a:defRPr/>
            </a:pPr>
            <a:r>
              <a:rPr lang="en-US" sz="1100" b="1" dirty="0">
                <a:solidFill>
                  <a:srgbClr val="000000"/>
                </a:solidFill>
                <a:latin typeface="Arial" charset="0"/>
                <a:ea typeface="ＭＳ Ｐゴシック" charset="0"/>
                <a:cs typeface="ＭＳ Ｐゴシック" charset="0"/>
              </a:rPr>
              <a:t>Target Audience:</a:t>
            </a:r>
            <a:r>
              <a:rPr lang="en-US" sz="1100" dirty="0">
                <a:solidFill>
                  <a:srgbClr val="000000"/>
                </a:solidFill>
                <a:latin typeface="Arial" charset="0"/>
                <a:ea typeface="ＭＳ Ｐゴシック" charset="0"/>
                <a:cs typeface="ＭＳ Ｐゴシック" charset="0"/>
              </a:rPr>
              <a:t> </a:t>
            </a:r>
            <a:r>
              <a:rPr lang="en-CA" sz="1100" dirty="0">
                <a:solidFill>
                  <a:srgbClr val="000000"/>
                </a:solidFill>
                <a:latin typeface="Arial" charset="0"/>
                <a:ea typeface="ＭＳ Ｐゴシック" charset="0"/>
                <a:cs typeface="ＭＳ Ｐゴシック" charset="0"/>
              </a:rPr>
              <a:t> Subjects who require cardiovascular risk determination (men over 40, women over 50 and those with evidence of increased vascular risk) will be included.   The</a:t>
            </a:r>
            <a:r>
              <a:rPr lang="en-US" sz="1100" dirty="0">
                <a:solidFill>
                  <a:srgbClr val="000000"/>
                </a:solidFill>
                <a:latin typeface="Arial" charset="0"/>
                <a:ea typeface="ＭＳ Ｐゴシック" charset="0"/>
                <a:cs typeface="ＭＳ Ｐゴシック" charset="0"/>
              </a:rPr>
              <a:t> demonstration project will include 2 or 3 interested primary care practices.  If results are positive, the intent is to roll this out provincially.</a:t>
            </a:r>
            <a:endParaRPr lang="en-CA" sz="1100" dirty="0">
              <a:solidFill>
                <a:srgbClr val="000000"/>
              </a:solidFill>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US" sz="1100" dirty="0">
                <a:solidFill>
                  <a:srgbClr val="000000"/>
                </a:solidFill>
                <a:latin typeface="Arial" charset="0"/>
                <a:ea typeface="ＭＳ Ｐゴシック" charset="0"/>
                <a:cs typeface="ＭＳ Ｐゴシック" charset="0"/>
              </a:rPr>
              <a:t> </a:t>
            </a:r>
            <a:endParaRPr lang="en-CA" sz="1100" dirty="0">
              <a:solidFill>
                <a:srgbClr val="000000"/>
              </a:solidFill>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CA" sz="1100" b="1" dirty="0">
                <a:solidFill>
                  <a:srgbClr val="000000"/>
                </a:solidFill>
                <a:latin typeface="Arial" charset="0"/>
                <a:ea typeface="ＭＳ Ｐゴシック" charset="0"/>
                <a:cs typeface="ＭＳ Ｐゴシック" charset="0"/>
              </a:rPr>
              <a:t>Description:</a:t>
            </a:r>
            <a:r>
              <a:rPr lang="en-CA" sz="1100" dirty="0">
                <a:solidFill>
                  <a:srgbClr val="000000"/>
                </a:solidFill>
                <a:latin typeface="Arial" charset="0"/>
                <a:ea typeface="ＭＳ Ｐゴシック" charset="0"/>
                <a:cs typeface="ＭＳ Ｐゴシック" charset="0"/>
              </a:rPr>
              <a:t>  </a:t>
            </a:r>
            <a:r>
              <a:rPr lang="en-US" sz="1100" dirty="0">
                <a:solidFill>
                  <a:srgbClr val="000000"/>
                </a:solidFill>
                <a:latin typeface="Arial" charset="0"/>
                <a:ea typeface="ＭＳ Ｐゴシック" charset="0"/>
                <a:cs typeface="ＭＳ Ｐゴシック" charset="0"/>
              </a:rPr>
              <a:t>Laboratory Services (LS) will adapt the laboratory requisition, with input from primary care providers, to capture all elements required for the laboratory to determine the Framingham Risk Score (FRS). LS will then generate and report FRS with the lipid profile and alert the ordering clinician to current 2012 Canadian Cardiovascular Society Dyslipidemia guidelines.  </a:t>
            </a:r>
            <a:r>
              <a:rPr lang="en-CA" sz="1100" dirty="0">
                <a:solidFill>
                  <a:srgbClr val="000000"/>
                </a:solidFill>
                <a:latin typeface="Arial" charset="0"/>
                <a:ea typeface="ＭＳ Ｐゴシック" charset="0"/>
                <a:cs typeface="ＭＳ Ｐゴシック" charset="0"/>
              </a:rPr>
              <a:t>Those patients at risk suitable for treatment with statins will be identified. </a:t>
            </a:r>
            <a:r>
              <a:rPr lang="en-US" sz="1100" dirty="0">
                <a:solidFill>
                  <a:srgbClr val="000000"/>
                </a:solidFill>
                <a:latin typeface="Arial" charset="0"/>
                <a:ea typeface="ＭＳ Ｐゴシック" charset="0"/>
                <a:cs typeface="ＭＳ Ｐゴシック" charset="0"/>
              </a:rPr>
              <a:t>The work of calculating FRS is done upfront for the care provider. </a:t>
            </a:r>
            <a:endParaRPr lang="en-CA" sz="1100" dirty="0">
              <a:solidFill>
                <a:srgbClr val="000000"/>
              </a:solidFill>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CA" sz="1100" dirty="0">
                <a:solidFill>
                  <a:srgbClr val="000000"/>
                </a:solidFill>
                <a:latin typeface="Arial" charset="0"/>
              </a:rPr>
              <a:t> </a:t>
            </a:r>
          </a:p>
          <a:p>
            <a:pPr defTabSz="864931" eaLnBrk="0" fontAlgn="base" hangingPunct="0">
              <a:spcBef>
                <a:spcPct val="30000"/>
              </a:spcBef>
              <a:spcAft>
                <a:spcPct val="0"/>
              </a:spcAft>
              <a:defRPr/>
            </a:pPr>
            <a:r>
              <a:rPr lang="en-CA" sz="1100" b="1" dirty="0">
                <a:solidFill>
                  <a:srgbClr val="000000"/>
                </a:solidFill>
                <a:latin typeface="Arial" charset="0"/>
                <a:ea typeface="ＭＳ Ｐゴシック" charset="0"/>
                <a:cs typeface="ＭＳ Ｐゴシック" charset="0"/>
              </a:rPr>
              <a:t>Evaluation:  </a:t>
            </a:r>
            <a:r>
              <a:rPr lang="en-CA" sz="1100" dirty="0">
                <a:solidFill>
                  <a:srgbClr val="000000"/>
                </a:solidFill>
                <a:latin typeface="Arial" charset="0"/>
                <a:ea typeface="ＭＳ Ｐゴシック" charset="0"/>
                <a:cs typeface="ＭＳ Ｐゴシック" charset="0"/>
              </a:rPr>
              <a:t>Surveillance will be undertaken with data provided by</a:t>
            </a:r>
            <a:r>
              <a:rPr lang="en-CA" sz="1100" b="1" dirty="0">
                <a:solidFill>
                  <a:srgbClr val="000000"/>
                </a:solidFill>
                <a:latin typeface="Arial" charset="0"/>
                <a:ea typeface="ＭＳ Ｐゴシック" charset="0"/>
                <a:cs typeface="ＭＳ Ｐゴシック" charset="0"/>
              </a:rPr>
              <a:t> </a:t>
            </a:r>
            <a:r>
              <a:rPr lang="en-US" sz="1100" dirty="0">
                <a:solidFill>
                  <a:srgbClr val="000000"/>
                </a:solidFill>
                <a:latin typeface="Arial" charset="0"/>
                <a:ea typeface="ＭＳ Ｐゴシック" charset="0"/>
                <a:cs typeface="ＭＳ Ｐゴシック" charset="0"/>
              </a:rPr>
              <a:t>DIMR and LS.  The following will be assessed: percent of completed lipid panels ordered with accompanying information to determine FRS, FRS categories, change in statin therapy use, change in use of laboratory lipid testing, satisfaction and time required of primary care staff for ordering labs and time commitment of laboratory services staff.</a:t>
            </a:r>
            <a:endParaRPr lang="en-CA" sz="1100" dirty="0">
              <a:solidFill>
                <a:srgbClr val="000000"/>
              </a:solidFill>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US" sz="1100" dirty="0">
                <a:solidFill>
                  <a:srgbClr val="000000"/>
                </a:solidFill>
                <a:latin typeface="Arial" charset="0"/>
                <a:ea typeface="ＭＳ Ｐゴシック" charset="0"/>
                <a:cs typeface="ＭＳ Ｐゴシック" charset="0"/>
              </a:rPr>
              <a:t> </a:t>
            </a:r>
            <a:endParaRPr lang="en-CA" sz="1100" dirty="0">
              <a:solidFill>
                <a:srgbClr val="000000"/>
              </a:solidFill>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US" sz="1100" b="1" dirty="0">
                <a:solidFill>
                  <a:srgbClr val="000000"/>
                </a:solidFill>
                <a:latin typeface="Arial" charset="0"/>
                <a:ea typeface="ＭＳ Ｐゴシック" charset="0"/>
                <a:cs typeface="ＭＳ Ｐゴシック" charset="0"/>
              </a:rPr>
              <a:t> </a:t>
            </a:r>
            <a:r>
              <a:rPr lang="en-CA" sz="1100" b="1" dirty="0">
                <a:solidFill>
                  <a:srgbClr val="000000"/>
                </a:solidFill>
                <a:latin typeface="Arial" charset="0"/>
                <a:ea typeface="ＭＳ Ｐゴシック" charset="0"/>
                <a:cs typeface="ＭＳ Ｐゴシック" charset="0"/>
              </a:rPr>
              <a:t>Conclusion:</a:t>
            </a:r>
            <a:r>
              <a:rPr lang="en-CA" sz="1100" dirty="0">
                <a:solidFill>
                  <a:srgbClr val="000000"/>
                </a:solidFill>
                <a:latin typeface="Arial" charset="0"/>
                <a:ea typeface="ＭＳ Ｐゴシック" charset="0"/>
                <a:cs typeface="ＭＳ Ｐゴシック" charset="0"/>
              </a:rPr>
              <a:t> </a:t>
            </a:r>
            <a:r>
              <a:rPr lang="en-US" sz="1100" dirty="0">
                <a:solidFill>
                  <a:srgbClr val="000000"/>
                </a:solidFill>
                <a:latin typeface="Arial" charset="0"/>
                <a:ea typeface="ＭＳ Ｐゴシック" charset="0"/>
                <a:cs typeface="ＭＳ Ｐゴシック" charset="0"/>
              </a:rPr>
              <a:t> In the early stages of implementation, this laboratory based assessment tool of vascular risk will have </a:t>
            </a:r>
            <a:r>
              <a:rPr lang="en-CA" sz="1100" dirty="0">
                <a:solidFill>
                  <a:srgbClr val="000000"/>
                </a:solidFill>
                <a:latin typeface="Arial" charset="0"/>
                <a:ea typeface="ＭＳ Ｐゴシック" charset="0"/>
                <a:cs typeface="ＭＳ Ｐゴシック" charset="0"/>
              </a:rPr>
              <a:t>downstream beneficial effects for patients and health care providers.  </a:t>
            </a:r>
          </a:p>
          <a:p>
            <a:pPr defTabSz="864931" eaLnBrk="0" fontAlgn="base" hangingPunct="0">
              <a:spcBef>
                <a:spcPct val="30000"/>
              </a:spcBef>
              <a:spcAft>
                <a:spcPct val="0"/>
              </a:spcAft>
              <a:defRPr/>
            </a:pPr>
            <a:r>
              <a:rPr lang="en-CA" sz="1100" dirty="0">
                <a:solidFill>
                  <a:srgbClr val="000000"/>
                </a:solidFill>
                <a:latin typeface="Arial" charset="0"/>
                <a:ea typeface="ＭＳ Ｐゴシック" charset="0"/>
                <a:cs typeface="ＭＳ Ｐゴシック" charset="0"/>
              </a:rPr>
              <a:t> </a:t>
            </a:r>
          </a:p>
          <a:p>
            <a:pPr defTabSz="864931" eaLnBrk="0" fontAlgn="base" hangingPunct="0">
              <a:spcBef>
                <a:spcPct val="30000"/>
              </a:spcBef>
              <a:spcAft>
                <a:spcPct val="0"/>
              </a:spcAft>
              <a:defRPr/>
            </a:pPr>
            <a:r>
              <a:rPr lang="en-CA" sz="1100" dirty="0">
                <a:solidFill>
                  <a:srgbClr val="000000"/>
                </a:solidFill>
                <a:latin typeface="Arial" charset="0"/>
              </a:rPr>
              <a:t> </a:t>
            </a: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15</a:t>
            </a:fld>
            <a:endParaRPr lang="en-CA">
              <a:solidFill>
                <a:prstClr val="black"/>
              </a:solidFill>
            </a:endParaRPr>
          </a:p>
        </p:txBody>
      </p:sp>
    </p:spTree>
    <p:extLst>
      <p:ext uri="{BB962C8B-B14F-4D97-AF65-F5344CB8AC3E}">
        <p14:creationId xmlns:p14="http://schemas.microsoft.com/office/powerpoint/2010/main" val="36413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r>
              <a:rPr lang="en-CA" sz="1100" b="1" dirty="0">
                <a:solidFill>
                  <a:srgbClr val="000000"/>
                </a:solidFill>
                <a:latin typeface="Arial" charset="0"/>
              </a:rPr>
              <a:t>Vascular Risk Assessment – Enhanced Lipid Reporting</a:t>
            </a:r>
            <a:endParaRPr lang="en-US" sz="1100" b="1" dirty="0">
              <a:solidFill>
                <a:srgbClr val="000000"/>
              </a:solidFill>
              <a:latin typeface="Arial" charset="0"/>
              <a:ea typeface="ＭＳ Ｐゴシック" charset="0"/>
              <a:cs typeface="ＭＳ Ｐゴシック" charset="0"/>
            </a:endParaRPr>
          </a:p>
          <a:p>
            <a:r>
              <a:rPr lang="en-CA" dirty="0" smtClean="0"/>
              <a:t> Sample lab reports.</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16</a:t>
            </a:fld>
            <a:endParaRPr lang="en-CA" dirty="0">
              <a:solidFill>
                <a:prstClr val="black"/>
              </a:solidFill>
            </a:endParaRPr>
          </a:p>
        </p:txBody>
      </p:sp>
    </p:spTree>
    <p:extLst>
      <p:ext uri="{BB962C8B-B14F-4D97-AF65-F5344CB8AC3E}">
        <p14:creationId xmlns:p14="http://schemas.microsoft.com/office/powerpoint/2010/main" val="3307862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CA" b="1" dirty="0" smtClean="0"/>
              <a:t>Vascular Risk – What to do:</a:t>
            </a:r>
          </a:p>
          <a:p>
            <a:pPr>
              <a:lnSpc>
                <a:spcPct val="115000"/>
              </a:lnSpc>
            </a:pPr>
            <a:r>
              <a:rPr lang="en-CA" dirty="0" smtClean="0"/>
              <a:t>The Canadian Cardiovascular Society (CCS) guidelines are very much aligned with the ACC/AHA and European recommendations that statins are the cornerstone of pharmacotherapy in addition to lifestyle intervention. The evidence supporting their use in appropriate populations is undeniable and this remains an essential message to convey to prescribing clinicians and patients alike. The CCS guidelines also address safety concerns for statin use and provide practical information on dealing with possible side effects.</a:t>
            </a:r>
          </a:p>
          <a:p>
            <a:r>
              <a:rPr lang="en-CA" dirty="0" smtClean="0"/>
              <a:t>Anderson, T.J., </a:t>
            </a:r>
            <a:r>
              <a:rPr lang="en-CA" dirty="0" err="1" smtClean="0"/>
              <a:t>Gregoire</a:t>
            </a:r>
            <a:r>
              <a:rPr lang="en-CA" dirty="0" smtClean="0"/>
              <a:t>, J., </a:t>
            </a:r>
            <a:r>
              <a:rPr lang="en-CA" dirty="0" err="1" smtClean="0"/>
              <a:t>Hegele</a:t>
            </a:r>
            <a:r>
              <a:rPr lang="en-CA" dirty="0" smtClean="0"/>
              <a:t>, R.A. et al. Are the ACC/AHA Guidelines on the Treatment of Blood Cholesterol a Game Changer? A Perspective From the Canadian Cardiovascular Society Dyslipidemia Panel. Can J </a:t>
            </a:r>
            <a:r>
              <a:rPr lang="en-CA" dirty="0" err="1" smtClean="0"/>
              <a:t>Cardiol</a:t>
            </a:r>
            <a:r>
              <a:rPr lang="en-CA" dirty="0" smtClean="0"/>
              <a:t>. 2014; 30: 377–380.</a:t>
            </a:r>
          </a:p>
          <a:p>
            <a:r>
              <a:rPr lang="en-CA" dirty="0" smtClean="0"/>
              <a:t>Resources to assist clinicians and patients in addressing</a:t>
            </a:r>
            <a:r>
              <a:rPr lang="en-CA" baseline="0" dirty="0" smtClean="0"/>
              <a:t> ‘Myths’ surrounding statin use are available at http://www.albertahealthservices.ca/10585.asp</a:t>
            </a:r>
          </a:p>
          <a:p>
            <a:pPr>
              <a:lnSpc>
                <a:spcPct val="115000"/>
              </a:lnSpc>
            </a:pPr>
            <a:r>
              <a:rPr lang="en-CA" sz="1100" dirty="0">
                <a:latin typeface="Calibri"/>
                <a:ea typeface="Calibri"/>
                <a:cs typeface="Times New Roman"/>
              </a:rPr>
              <a:t>Clearing Up Myths About Statin Resources:</a:t>
            </a:r>
          </a:p>
          <a:p>
            <a:pPr marL="702756" lvl="1" indent="-270291">
              <a:lnSpc>
                <a:spcPct val="115000"/>
              </a:lnSpc>
              <a:buFont typeface="+mj-lt"/>
              <a:buAutoNum type="alphaLcPeriod"/>
            </a:pPr>
            <a:r>
              <a:rPr lang="en-CA" sz="1100" dirty="0">
                <a:latin typeface="Calibri"/>
                <a:ea typeface="Calibri"/>
                <a:cs typeface="Times New Roman"/>
              </a:rPr>
              <a:t>Handouts:</a:t>
            </a:r>
          </a:p>
          <a:p>
            <a:pPr marL="1081164" lvl="2" indent="-216233">
              <a:lnSpc>
                <a:spcPct val="115000"/>
              </a:lnSpc>
              <a:buFont typeface="+mj-lt"/>
              <a:buAutoNum type="romanLcPeriod"/>
            </a:pPr>
            <a:r>
              <a:rPr lang="en-CA" sz="1100" u="sng" dirty="0">
                <a:solidFill>
                  <a:srgbClr val="0000FF"/>
                </a:solidFill>
                <a:latin typeface="Calibri"/>
                <a:ea typeface="Calibri"/>
                <a:cs typeface="Times New Roman"/>
                <a:hlinkClick r:id="rId3" tooltip="Clearing Up Myths About Statins"/>
              </a:rPr>
              <a:t>Clearing Up Myths About Statins Medication (patient resource)</a:t>
            </a:r>
            <a:endParaRPr lang="en-CA" sz="1100" dirty="0">
              <a:latin typeface="Calibri"/>
              <a:ea typeface="Calibri"/>
              <a:cs typeface="Times New Roman"/>
            </a:endParaRPr>
          </a:p>
          <a:p>
            <a:pPr marL="1081164" lvl="2" indent="-216233">
              <a:lnSpc>
                <a:spcPct val="115000"/>
              </a:lnSpc>
              <a:buFont typeface="+mj-lt"/>
              <a:buAutoNum type="romanLcPeriod"/>
            </a:pPr>
            <a:r>
              <a:rPr lang="en-CA" sz="1100" u="sng" dirty="0">
                <a:solidFill>
                  <a:srgbClr val="0000FF"/>
                </a:solidFill>
                <a:latin typeface="Calibri"/>
                <a:ea typeface="Calibri"/>
                <a:cs typeface="Times New Roman"/>
                <a:hlinkClick r:id="rId4" tooltip="Clearing Up Myths About Statins For Healthcare Providers"/>
              </a:rPr>
              <a:t>Clearing Up Myths About Statins For Healthcare Providers</a:t>
            </a:r>
            <a:r>
              <a:rPr lang="en-CA" sz="1100" dirty="0">
                <a:latin typeface="Calibri"/>
                <a:ea typeface="Calibri"/>
                <a:cs typeface="Times New Roman"/>
              </a:rPr>
              <a:t> </a:t>
            </a:r>
          </a:p>
          <a:p>
            <a:pPr marL="702756" lvl="1" indent="-270291">
              <a:lnSpc>
                <a:spcPct val="115000"/>
              </a:lnSpc>
              <a:buFont typeface="+mj-lt"/>
              <a:buAutoNum type="alphaLcPeriod"/>
            </a:pPr>
            <a:r>
              <a:rPr lang="en-CA" sz="1100" dirty="0">
                <a:latin typeface="Calibri"/>
                <a:ea typeface="Calibri"/>
                <a:cs typeface="Times New Roman"/>
              </a:rPr>
              <a:t>Video Resource:</a:t>
            </a:r>
          </a:p>
          <a:p>
            <a:pPr marL="1081164" lvl="2" indent="-216233">
              <a:lnSpc>
                <a:spcPct val="115000"/>
              </a:lnSpc>
              <a:spcAft>
                <a:spcPts val="946"/>
              </a:spcAft>
              <a:buFont typeface="+mj-lt"/>
              <a:buAutoNum type="romanLcPeriod"/>
            </a:pPr>
            <a:r>
              <a:rPr lang="en-CA" sz="1100" u="sng" dirty="0">
                <a:solidFill>
                  <a:srgbClr val="0000FF"/>
                </a:solidFill>
                <a:latin typeface="Calibri"/>
                <a:ea typeface="Calibri"/>
                <a:cs typeface="Times New Roman"/>
                <a:hlinkClick r:id="rId5" tooltip="statins"/>
              </a:rPr>
              <a:t>Statins: Overcoming Barriers to Taking Them</a:t>
            </a:r>
            <a:r>
              <a:rPr lang="en-CA" sz="1100" dirty="0">
                <a:latin typeface="Calibri"/>
                <a:ea typeface="Calibri"/>
                <a:cs typeface="Times New Roman"/>
              </a:rPr>
              <a:t> (Video)</a:t>
            </a:r>
          </a:p>
          <a:p>
            <a:pPr marL="864931" lvl="2">
              <a:lnSpc>
                <a:spcPct val="115000"/>
              </a:lnSpc>
              <a:spcAft>
                <a:spcPts val="946"/>
              </a:spcAft>
            </a:pPr>
            <a:endParaRPr lang="en-CA" sz="1000" dirty="0">
              <a:solidFill>
                <a:srgbClr val="000000"/>
              </a:solidFill>
              <a:latin typeface="Calibri"/>
              <a:ea typeface="Calibri"/>
              <a:cs typeface="Times New Roman"/>
            </a:endParaRPr>
          </a:p>
          <a:p>
            <a:pPr marL="324349" indent="-324349" defTabSz="864931" eaLnBrk="0" fontAlgn="base" hangingPunct="0">
              <a:lnSpc>
                <a:spcPct val="115000"/>
              </a:lnSpc>
              <a:spcBef>
                <a:spcPct val="30000"/>
              </a:spcBef>
              <a:buFont typeface="Symbol"/>
              <a:buChar char=""/>
              <a:defRPr/>
            </a:pPr>
            <a:r>
              <a:rPr lang="en-US" sz="1100" dirty="0">
                <a:solidFill>
                  <a:srgbClr val="000000"/>
                </a:solidFill>
                <a:latin typeface="Calibri"/>
                <a:ea typeface="Calibri"/>
                <a:cs typeface="Times New Roman"/>
              </a:rPr>
              <a:t>All those with vascular risk should be encouraged to implement </a:t>
            </a:r>
            <a:r>
              <a:rPr lang="en-US" sz="1100" b="1" dirty="0">
                <a:solidFill>
                  <a:srgbClr val="000000"/>
                </a:solidFill>
                <a:latin typeface="Calibri"/>
                <a:ea typeface="Calibri"/>
                <a:cs typeface="Times New Roman"/>
              </a:rPr>
              <a:t>Healthy Living </a:t>
            </a:r>
            <a:r>
              <a:rPr lang="en-US" sz="1100" dirty="0">
                <a:solidFill>
                  <a:srgbClr val="000000"/>
                </a:solidFill>
                <a:latin typeface="Calibri"/>
                <a:ea typeface="Calibri"/>
                <a:cs typeface="Times New Roman"/>
              </a:rPr>
              <a:t>behaviors such as eating well (eat more vegetables and fruit), being active (recommend 150 minutes aerobic activity a week) and becoming tobacco-free.</a:t>
            </a:r>
            <a:endParaRPr lang="en-CA" sz="1000" dirty="0">
              <a:solidFill>
                <a:srgbClr val="000000"/>
              </a:solidFill>
              <a:latin typeface="Calibri"/>
              <a:ea typeface="Calibri"/>
              <a:cs typeface="Times New Roman"/>
            </a:endParaRPr>
          </a:p>
          <a:p>
            <a:pPr marL="324349" indent="-324349" defTabSz="864931" eaLnBrk="0" fontAlgn="base" hangingPunct="0">
              <a:lnSpc>
                <a:spcPct val="115000"/>
              </a:lnSpc>
              <a:spcBef>
                <a:spcPct val="30000"/>
              </a:spcBef>
              <a:buFont typeface="Symbol"/>
              <a:buChar char=""/>
              <a:defRPr/>
            </a:pPr>
            <a:r>
              <a:rPr lang="en-US" sz="1100" dirty="0">
                <a:solidFill>
                  <a:srgbClr val="000000"/>
                </a:solidFill>
                <a:latin typeface="Calibri"/>
                <a:ea typeface="Calibri"/>
                <a:cs typeface="Times New Roman"/>
              </a:rPr>
              <a:t>All those at </a:t>
            </a:r>
            <a:r>
              <a:rPr lang="en-US" sz="1100" b="1" dirty="0">
                <a:solidFill>
                  <a:srgbClr val="000000"/>
                </a:solidFill>
                <a:latin typeface="Calibri"/>
                <a:ea typeface="Calibri"/>
                <a:cs typeface="Times New Roman"/>
              </a:rPr>
              <a:t>High</a:t>
            </a:r>
            <a:r>
              <a:rPr lang="en-US" sz="1100" dirty="0">
                <a:solidFill>
                  <a:srgbClr val="000000"/>
                </a:solidFill>
                <a:latin typeface="Calibri"/>
                <a:ea typeface="Calibri"/>
                <a:cs typeface="Times New Roman"/>
              </a:rPr>
              <a:t> vascular risk should be treated with </a:t>
            </a:r>
            <a:r>
              <a:rPr lang="en-US" sz="1100" b="1" u="sng" dirty="0">
                <a:solidFill>
                  <a:srgbClr val="000000"/>
                </a:solidFill>
                <a:latin typeface="Calibri"/>
                <a:ea typeface="Calibri"/>
                <a:cs typeface="Times New Roman"/>
              </a:rPr>
              <a:t>statin therapy</a:t>
            </a:r>
            <a:r>
              <a:rPr lang="en-US" sz="1100" dirty="0">
                <a:solidFill>
                  <a:srgbClr val="000000"/>
                </a:solidFill>
                <a:latin typeface="Calibri"/>
                <a:ea typeface="Calibri"/>
                <a:cs typeface="Times New Roman"/>
              </a:rPr>
              <a:t>.</a:t>
            </a:r>
            <a:endParaRPr lang="en-CA" sz="1000" dirty="0">
              <a:solidFill>
                <a:srgbClr val="000000"/>
              </a:solidFill>
              <a:latin typeface="Calibri"/>
              <a:ea typeface="Calibri"/>
              <a:cs typeface="Times New Roman"/>
            </a:endParaRPr>
          </a:p>
          <a:p>
            <a:pPr marL="324349" indent="-324349" defTabSz="864931" eaLnBrk="0" fontAlgn="base" hangingPunct="0">
              <a:lnSpc>
                <a:spcPct val="115000"/>
              </a:lnSpc>
              <a:spcBef>
                <a:spcPct val="30000"/>
              </a:spcBef>
              <a:buFont typeface="Symbol"/>
              <a:buChar char=""/>
              <a:defRPr/>
            </a:pPr>
            <a:r>
              <a:rPr lang="en-US" sz="1100" dirty="0">
                <a:solidFill>
                  <a:srgbClr val="000000"/>
                </a:solidFill>
                <a:latin typeface="Calibri"/>
                <a:ea typeface="Calibri"/>
                <a:cs typeface="Times New Roman"/>
              </a:rPr>
              <a:t>All those with known </a:t>
            </a:r>
            <a:r>
              <a:rPr lang="en-US" sz="1100" b="1" dirty="0">
                <a:solidFill>
                  <a:srgbClr val="000000"/>
                </a:solidFill>
                <a:latin typeface="Calibri"/>
                <a:ea typeface="Calibri"/>
                <a:cs typeface="Times New Roman"/>
              </a:rPr>
              <a:t>Vascular Disease</a:t>
            </a:r>
            <a:r>
              <a:rPr lang="en-US" sz="1100" dirty="0">
                <a:solidFill>
                  <a:srgbClr val="000000"/>
                </a:solidFill>
                <a:latin typeface="Calibri"/>
                <a:ea typeface="Calibri"/>
                <a:cs typeface="Times New Roman"/>
              </a:rPr>
              <a:t> should be treated with </a:t>
            </a:r>
            <a:r>
              <a:rPr lang="en-US" sz="1100" b="1" u="sng" dirty="0">
                <a:solidFill>
                  <a:srgbClr val="000000"/>
                </a:solidFill>
                <a:latin typeface="Calibri"/>
                <a:ea typeface="Calibri"/>
                <a:cs typeface="Times New Roman"/>
              </a:rPr>
              <a:t>statin therapy.</a:t>
            </a:r>
            <a:endParaRPr lang="en-CA" sz="1000" dirty="0">
              <a:solidFill>
                <a:srgbClr val="000000"/>
              </a:solidFill>
              <a:latin typeface="Calibri"/>
              <a:ea typeface="Calibri"/>
              <a:cs typeface="Times New Roman"/>
            </a:endParaRPr>
          </a:p>
          <a:p>
            <a:endParaRPr lang="en-CA" b="1" dirty="0" smtClean="0"/>
          </a:p>
          <a:p>
            <a:r>
              <a:rPr lang="en-CA" b="0" u="sng" dirty="0" smtClean="0"/>
              <a:t>Treat Those for Whom There Is the Strongest Evidence</a:t>
            </a:r>
            <a:r>
              <a:rPr lang="en-CA" b="0" dirty="0" smtClean="0"/>
              <a:t>:</a:t>
            </a:r>
          </a:p>
          <a:p>
            <a:r>
              <a:rPr lang="en-CA" dirty="0" smtClean="0"/>
              <a:t>There is strong concordance between the ACC/AHA and CCS Guidelines to use statin-based therapy in subjects most likely to derive cardiovascular benefit, that is: (1) those with established atherosclerosis (so called secondary prevention); (2) most subjects with diabetes mellitus; and (3) those with LDL-C &gt; 5 </a:t>
            </a:r>
            <a:r>
              <a:rPr lang="en-CA" dirty="0" err="1" smtClean="0"/>
              <a:t>mmol</a:t>
            </a:r>
            <a:r>
              <a:rPr lang="en-CA" dirty="0" smtClean="0"/>
              <a:t>/L. These are not new recommendations and are well recognized. Considering the greater risk of these subjects and the fact that up to a third of eligible patients in this category are not currently receiving statin therapy, both guidelines strongly support the need for therapy in this population and the large opportunity to improve cardiovascular health by advocating around this message. In addition, based on evidence from randomized controlled trials, the CCS guidelines also endorse statin-based therapy in subjects with significant chronic kidney disease and high-risk hypertension.</a:t>
            </a:r>
            <a:endParaRPr lang="en-CA" baseline="30000" dirty="0" smtClean="0"/>
          </a:p>
          <a:p>
            <a:pPr defTabSz="864931" eaLnBrk="0" fontAlgn="base" hangingPunct="0">
              <a:spcBef>
                <a:spcPct val="30000"/>
              </a:spcBef>
              <a:spcAft>
                <a:spcPct val="0"/>
              </a:spcAft>
              <a:defRPr/>
            </a:pPr>
            <a:r>
              <a:rPr lang="en-CA" dirty="0" smtClean="0">
                <a:effectLst/>
              </a:rPr>
              <a:t>Anderson, T.J., </a:t>
            </a:r>
            <a:r>
              <a:rPr lang="en-CA" dirty="0" err="1" smtClean="0">
                <a:effectLst/>
              </a:rPr>
              <a:t>Gregoire</a:t>
            </a:r>
            <a:r>
              <a:rPr lang="en-CA" dirty="0" smtClean="0">
                <a:effectLst/>
              </a:rPr>
              <a:t>, J., </a:t>
            </a:r>
            <a:r>
              <a:rPr lang="en-CA" dirty="0" err="1" smtClean="0">
                <a:effectLst/>
              </a:rPr>
              <a:t>Hegele</a:t>
            </a:r>
            <a:r>
              <a:rPr lang="en-CA" dirty="0" smtClean="0">
                <a:effectLst/>
              </a:rPr>
              <a:t>, R.A. et al. Are the ACC/AHA Guidelines on the Treatment of Blood Cholesterol a Game Changer? A Perspective From the Canadian Cardiovascular Society Dyslipidemia Panel. Can J </a:t>
            </a:r>
            <a:r>
              <a:rPr lang="en-CA" dirty="0" err="1" smtClean="0">
                <a:effectLst/>
              </a:rPr>
              <a:t>Cardiol</a:t>
            </a:r>
            <a:r>
              <a:rPr lang="en-CA" dirty="0" smtClean="0">
                <a:effectLst/>
              </a:rPr>
              <a:t>. 2014; 30: 377–380.</a:t>
            </a:r>
          </a:p>
          <a:p>
            <a:r>
              <a:rPr lang="en-CA" dirty="0" err="1" smtClean="0">
                <a:effectLst/>
              </a:rPr>
              <a:t>Baigent</a:t>
            </a:r>
            <a:r>
              <a:rPr lang="en-CA" dirty="0" smtClean="0">
                <a:effectLst/>
              </a:rPr>
              <a:t>, C., </a:t>
            </a:r>
            <a:r>
              <a:rPr lang="en-CA" dirty="0" err="1" smtClean="0">
                <a:effectLst/>
              </a:rPr>
              <a:t>Landray</a:t>
            </a:r>
            <a:r>
              <a:rPr lang="en-CA" dirty="0" smtClean="0">
                <a:effectLst/>
              </a:rPr>
              <a:t>, M.J., Reith, C. et al. The effects of lowering LDL cholesterol with simvastatin plus </a:t>
            </a:r>
            <a:r>
              <a:rPr lang="en-CA" dirty="0" err="1" smtClean="0">
                <a:effectLst/>
              </a:rPr>
              <a:t>ezetimibe</a:t>
            </a:r>
            <a:r>
              <a:rPr lang="en-CA" dirty="0" smtClean="0">
                <a:effectLst/>
              </a:rPr>
              <a:t> in patients with chronic kidney disease (study of heart and renal protection): a randomised placebo-controlled trial. Lancet. 2011; 377: 2181–2192.</a:t>
            </a:r>
          </a:p>
          <a:p>
            <a:r>
              <a:rPr lang="en-CA" dirty="0" smtClean="0">
                <a:effectLst/>
              </a:rPr>
              <a:t/>
            </a:r>
            <a:br>
              <a:rPr lang="en-CA" dirty="0" smtClean="0">
                <a:effectLst/>
              </a:rPr>
            </a:br>
            <a:r>
              <a:rPr lang="en-CA" dirty="0" smtClean="0"/>
              <a:t>The ACC/AHA guidelines also extended the range of people to be treated by recommending statin therapy for most “intermediate” risk subjects (using a new pooled cohort equations risk &gt; 7.5%).</a:t>
            </a:r>
            <a:endParaRPr lang="en-CA" baseline="30000" dirty="0" smtClean="0"/>
          </a:p>
          <a:p>
            <a:r>
              <a:rPr lang="en-CA" dirty="0" smtClean="0">
                <a:effectLst/>
              </a:rPr>
              <a:t>Goff, D.C. Jr, Lloyd-Jones, D.M., Bennett, G. et al. 2013 ACC/AHA guideline on the assessment of cardiovascular risk: a report of the American College of Cardiology/American Heart Association task force on practice guidelines [</a:t>
            </a:r>
            <a:r>
              <a:rPr lang="en-CA" dirty="0" err="1" smtClean="0">
                <a:effectLst/>
              </a:rPr>
              <a:t>epub</a:t>
            </a:r>
            <a:r>
              <a:rPr lang="en-CA" dirty="0" smtClean="0">
                <a:effectLst/>
              </a:rPr>
              <a:t> ahead of print]. J Am </a:t>
            </a:r>
            <a:r>
              <a:rPr lang="en-CA" dirty="0" err="1" smtClean="0">
                <a:effectLst/>
              </a:rPr>
              <a:t>Coll</a:t>
            </a:r>
            <a:r>
              <a:rPr lang="en-CA" dirty="0" smtClean="0">
                <a:effectLst/>
              </a:rPr>
              <a:t> </a:t>
            </a:r>
            <a:r>
              <a:rPr lang="en-CA" dirty="0" err="1" smtClean="0">
                <a:effectLst/>
              </a:rPr>
              <a:t>Cardiol</a:t>
            </a:r>
            <a:r>
              <a:rPr lang="en-CA" dirty="0" smtClean="0">
                <a:effectLst/>
              </a:rPr>
              <a:t>. 2013; (</a:t>
            </a:r>
            <a:r>
              <a:rPr lang="en-CA" dirty="0" smtClean="0">
                <a:effectLst/>
                <a:hlinkClick r:id="rId6"/>
              </a:rPr>
              <a:t>http://dx.doi.org/10.1016/j.jacc.2013.11.005</a:t>
            </a:r>
            <a:r>
              <a:rPr lang="en-CA" dirty="0" smtClean="0">
                <a:effectLst/>
              </a:rPr>
              <a:t>. Accessed November 07, 2013.)</a:t>
            </a:r>
            <a:br>
              <a:rPr lang="en-CA" dirty="0" smtClean="0">
                <a:effectLst/>
              </a:rPr>
            </a:br>
            <a:endParaRPr lang="en-CA" dirty="0" smtClean="0">
              <a:effectLst/>
            </a:endParaRPr>
          </a:p>
          <a:p>
            <a:r>
              <a:rPr lang="en-CA" dirty="0" smtClean="0"/>
              <a:t>The</a:t>
            </a:r>
            <a:r>
              <a:rPr lang="en-CA" baseline="0" dirty="0" smtClean="0"/>
              <a:t> CCS</a:t>
            </a:r>
            <a:r>
              <a:rPr lang="en-CA" dirty="0" smtClean="0"/>
              <a:t> did not advocate treating all subjects within an intermediate Framingham risk score</a:t>
            </a:r>
            <a:r>
              <a:rPr lang="en-CA" baseline="0" dirty="0" smtClean="0">
                <a:effectLst/>
              </a:rPr>
              <a:t> </a:t>
            </a:r>
            <a:r>
              <a:rPr lang="en-CA" dirty="0" smtClean="0"/>
              <a:t>but instead included those with an LDL-C ≥ 3.5 </a:t>
            </a:r>
            <a:r>
              <a:rPr lang="en-CA" dirty="0" err="1" smtClean="0"/>
              <a:t>mmol</a:t>
            </a:r>
            <a:r>
              <a:rPr lang="en-CA" dirty="0" smtClean="0"/>
              <a:t>/L, or exceeding threshold values of non–high-density lipoprotein cholesterol (non–high-density lipoprotein cholesterol = total cholesterol minus high-density lipoprotein cholesterol) or </a:t>
            </a:r>
            <a:r>
              <a:rPr lang="en-CA" dirty="0" err="1" smtClean="0"/>
              <a:t>apolipoprotein</a:t>
            </a:r>
            <a:r>
              <a:rPr lang="en-CA" dirty="0" smtClean="0"/>
              <a:t> B. The 2 approaches would treat different numbers of at-risk subjects, with the ideal approach not clear. The CCS primary panel continues to believe that the evidence-derived approach, based on a level of </a:t>
            </a:r>
            <a:r>
              <a:rPr lang="en-CA" dirty="0" err="1" smtClean="0"/>
              <a:t>atherogenic</a:t>
            </a:r>
            <a:r>
              <a:rPr lang="en-CA" dirty="0" smtClean="0"/>
              <a:t> lipoprotein particles, provides a conservative number needed to treat. Decisions about treating additional subjects in the intermediate risk category in a primary prevention setting should be undertaken after risk-benefit discussions with individual patients including the use of the Cardiovascular Age. Cardiovascular Age was added to the CCS guidelines as a tool to improve adherence to lipid-lowering therapy. </a:t>
            </a:r>
          </a:p>
          <a:p>
            <a:r>
              <a:rPr lang="en-CA" dirty="0" err="1" smtClean="0">
                <a:effectLst/>
              </a:rPr>
              <a:t>D'Agostino</a:t>
            </a:r>
            <a:r>
              <a:rPr lang="en-CA" dirty="0" smtClean="0">
                <a:effectLst/>
              </a:rPr>
              <a:t>, R.B. Sr., </a:t>
            </a:r>
            <a:r>
              <a:rPr lang="en-CA" dirty="0" err="1" smtClean="0">
                <a:effectLst/>
              </a:rPr>
              <a:t>Vasan</a:t>
            </a:r>
            <a:r>
              <a:rPr lang="en-CA" dirty="0" smtClean="0">
                <a:effectLst/>
              </a:rPr>
              <a:t>, R.S., </a:t>
            </a:r>
            <a:r>
              <a:rPr lang="en-CA" dirty="0" err="1" smtClean="0">
                <a:effectLst/>
              </a:rPr>
              <a:t>Pencina</a:t>
            </a:r>
            <a:r>
              <a:rPr lang="en-CA" dirty="0" smtClean="0">
                <a:effectLst/>
              </a:rPr>
              <a:t>, M.J. et al. General cardiovascular risk profile for use in primary care: the Framingham heart study. Circulation. 2008; 117: 743–753</a:t>
            </a:r>
            <a:endParaRPr lang="en-CA" b="0" dirty="0" smtClean="0"/>
          </a:p>
          <a:p>
            <a:endParaRPr lang="en-CA" b="1" dirty="0" smtClean="0"/>
          </a:p>
          <a:p>
            <a:pPr defTabSz="864931" eaLnBrk="0" fontAlgn="base" hangingPunct="0">
              <a:spcBef>
                <a:spcPct val="30000"/>
              </a:spcBef>
              <a:spcAft>
                <a:spcPct val="0"/>
              </a:spcAft>
              <a:defRPr/>
            </a:pPr>
            <a:r>
              <a:rPr lang="en-CA" dirty="0" smtClean="0"/>
              <a:t>* Highlight </a:t>
            </a:r>
            <a:r>
              <a:rPr lang="en-CA" baseline="0" dirty="0" smtClean="0"/>
              <a:t>the importance that those with </a:t>
            </a:r>
            <a:r>
              <a:rPr lang="en-CA" b="1" baseline="0" dirty="0" smtClean="0"/>
              <a:t>HIGH RISK </a:t>
            </a:r>
            <a:r>
              <a:rPr lang="en-CA" baseline="0" dirty="0" smtClean="0"/>
              <a:t>should be taking a </a:t>
            </a:r>
            <a:r>
              <a:rPr lang="en-CA" baseline="0" dirty="0" err="1" smtClean="0"/>
              <a:t>statin</a:t>
            </a:r>
            <a:r>
              <a:rPr lang="en-CA" baseline="0" dirty="0" smtClean="0"/>
              <a:t>.</a:t>
            </a:r>
          </a:p>
          <a:p>
            <a:pPr defTabSz="864931" eaLnBrk="0" fontAlgn="base" hangingPunct="0">
              <a:spcBef>
                <a:spcPct val="30000"/>
              </a:spcBef>
              <a:spcAft>
                <a:spcPct val="0"/>
              </a:spcAft>
              <a:defRPr/>
            </a:pPr>
            <a:r>
              <a:rPr lang="en-CA" dirty="0" smtClean="0"/>
              <a:t>* Make</a:t>
            </a:r>
            <a:r>
              <a:rPr lang="en-CA" baseline="0" dirty="0" smtClean="0"/>
              <a:t> note of the conditions listed which are identified as indicators of high risk. FRS calculation does not need to be completed on these individuals.</a:t>
            </a:r>
          </a:p>
          <a:p>
            <a:r>
              <a:rPr lang="en-CA" sz="1100" dirty="0">
                <a:latin typeface="Arial" charset="0"/>
                <a:ea typeface="ＭＳ Ｐゴシック" charset="0"/>
                <a:cs typeface="ＭＳ Ｐゴシック" charset="0"/>
              </a:rPr>
              <a:t>Who is at </a:t>
            </a:r>
            <a:r>
              <a:rPr lang="en-CA" sz="1100" u="sng" dirty="0">
                <a:latin typeface="Arial" charset="0"/>
                <a:ea typeface="ＭＳ Ｐゴシック" charset="0"/>
                <a:cs typeface="ＭＳ Ｐゴシック" charset="0"/>
              </a:rPr>
              <a:t>High</a:t>
            </a:r>
            <a:r>
              <a:rPr lang="en-CA" sz="1100" dirty="0">
                <a:latin typeface="Arial" charset="0"/>
                <a:ea typeface="ＭＳ Ｐゴシック" charset="0"/>
                <a:cs typeface="ＭＳ Ｐゴシック" charset="0"/>
              </a:rPr>
              <a:t> Vascular Risk?</a:t>
            </a:r>
          </a:p>
          <a:p>
            <a:r>
              <a:rPr lang="en-CA" sz="1100" dirty="0">
                <a:latin typeface="Arial" charset="0"/>
                <a:ea typeface="ＭＳ Ｐゴシック" charset="0"/>
                <a:cs typeface="ＭＳ Ｐゴシック" charset="0"/>
              </a:rPr>
              <a:t>       - Clinical evidence of atherosclerosis:    </a:t>
            </a:r>
          </a:p>
          <a:p>
            <a:r>
              <a:rPr lang="en-CA" sz="1100" dirty="0">
                <a:latin typeface="Arial" charset="0"/>
                <a:ea typeface="ＭＳ Ｐゴシック" charset="0"/>
                <a:cs typeface="ＭＳ Ｐゴシック" charset="0"/>
              </a:rPr>
              <a:t>                               previous MI, coronary revascularization</a:t>
            </a:r>
          </a:p>
          <a:p>
            <a:r>
              <a:rPr lang="en-CA" sz="1100" dirty="0">
                <a:latin typeface="Arial" charset="0"/>
                <a:ea typeface="ＭＳ Ｐゴシック" charset="0"/>
                <a:cs typeface="ＭＳ Ｐゴシック" charset="0"/>
              </a:rPr>
              <a:t>                               coronary artery bypass graft (CABG) surgery or other revascularization procedures</a:t>
            </a:r>
          </a:p>
          <a:p>
            <a:r>
              <a:rPr lang="en-CA" sz="1100" dirty="0">
                <a:latin typeface="Arial" charset="0"/>
                <a:ea typeface="ＭＳ Ｐゴシック" charset="0"/>
                <a:cs typeface="ＭＳ Ｐゴシック" charset="0"/>
              </a:rPr>
              <a:t>                               cerebrovascular disease including transient ischemic attack (TIA)</a:t>
            </a:r>
          </a:p>
          <a:p>
            <a:r>
              <a:rPr lang="en-CA" sz="1100" dirty="0">
                <a:latin typeface="Arial" charset="0"/>
                <a:ea typeface="ＭＳ Ｐゴシック" charset="0"/>
                <a:cs typeface="ＭＳ Ｐゴシック" charset="0"/>
              </a:rPr>
              <a:t>                               peripheral arterial disease</a:t>
            </a:r>
          </a:p>
          <a:p>
            <a:r>
              <a:rPr lang="en-CA" sz="1100" dirty="0">
                <a:latin typeface="Arial" charset="0"/>
                <a:ea typeface="ＭＳ Ｐゴシック" charset="0"/>
                <a:cs typeface="ＭＳ Ｐゴシック" charset="0"/>
              </a:rPr>
              <a:t>       - Abdominal aortic anaurysm (AAA)</a:t>
            </a:r>
          </a:p>
          <a:p>
            <a:r>
              <a:rPr lang="en-CA" sz="1100" dirty="0">
                <a:latin typeface="Arial" charset="0"/>
                <a:ea typeface="ＭＳ Ｐゴシック" charset="0"/>
                <a:cs typeface="ＭＳ Ｐゴシック" charset="0"/>
              </a:rPr>
              <a:t>       - Diabetes and 40 years of age or older</a:t>
            </a:r>
          </a:p>
          <a:p>
            <a:r>
              <a:rPr lang="en-CA" sz="1100" dirty="0">
                <a:latin typeface="Arial" charset="0"/>
                <a:ea typeface="ＭＳ Ｐゴシック" charset="0"/>
                <a:cs typeface="ＭＳ Ｐゴシック" charset="0"/>
              </a:rPr>
              <a:t>       - Diabetes of 15 yrs duration and at least 30 years of age with microvascular disease</a:t>
            </a:r>
          </a:p>
          <a:p>
            <a:r>
              <a:rPr lang="en-CA" sz="1100" dirty="0">
                <a:latin typeface="Arial" charset="0"/>
                <a:ea typeface="ＭＳ Ｐゴシック" charset="0"/>
                <a:cs typeface="ＭＳ Ｐゴシック" charset="0"/>
              </a:rPr>
              <a:t>       - Chronic Kidney Disease (CKD) with either:</a:t>
            </a:r>
          </a:p>
          <a:p>
            <a:pPr lvl="0"/>
            <a:r>
              <a:rPr lang="en-CA" sz="1100" dirty="0">
                <a:latin typeface="Arial" charset="0"/>
                <a:ea typeface="ＭＳ Ｐゴシック" charset="0"/>
                <a:cs typeface="ＭＳ Ｐゴシック" charset="0"/>
              </a:rPr>
              <a:t>      Glomerular filtration rate (GFR) of 45 mL/min/1.73m2 or less   </a:t>
            </a:r>
            <a:r>
              <a:rPr lang="en-CA" sz="1100" b="1" i="1" u="sng" dirty="0">
                <a:latin typeface="Arial" charset="0"/>
                <a:ea typeface="ＭＳ Ｐゴシック" charset="0"/>
                <a:cs typeface="ＭＳ Ｐゴシック" charset="0"/>
              </a:rPr>
              <a:t>OR</a:t>
            </a:r>
            <a:r>
              <a:rPr lang="en-CA" sz="1100" dirty="0">
                <a:latin typeface="Arial" charset="0"/>
                <a:ea typeface="ＭＳ Ｐゴシック" charset="0"/>
                <a:cs typeface="ＭＳ Ｐゴシック" charset="0"/>
              </a:rPr>
              <a:t>     albumin-to-creatinine ratio of 30 mg/mmol or greater  (300 mg/day or greater)   </a:t>
            </a:r>
          </a:p>
          <a:p>
            <a:r>
              <a:rPr lang="en-CA" sz="1100" dirty="0">
                <a:latin typeface="Arial" charset="0"/>
                <a:ea typeface="ＭＳ Ｐゴシック" charset="0"/>
                <a:cs typeface="ＭＳ Ｐゴシック" charset="0"/>
              </a:rPr>
              <a:t>      GFR of 60 mL/min/1.73m2 or less </a:t>
            </a:r>
            <a:r>
              <a:rPr lang="en-CA" sz="1100" b="1" i="1" u="sng" dirty="0">
                <a:latin typeface="Arial" charset="0"/>
                <a:ea typeface="ＭＳ Ｐゴシック" charset="0"/>
                <a:cs typeface="ＭＳ Ｐゴシック" charset="0"/>
              </a:rPr>
              <a:t>AND</a:t>
            </a:r>
            <a:r>
              <a:rPr lang="en-CA" sz="1100" dirty="0">
                <a:latin typeface="Arial" charset="0"/>
                <a:ea typeface="ＭＳ Ｐゴシック" charset="0"/>
                <a:cs typeface="ＭＳ Ｐゴシック" charset="0"/>
              </a:rPr>
              <a:t> an albumin-to-creatinine ratio (ACR) of 3 mg/mmol or greater</a:t>
            </a:r>
          </a:p>
          <a:p>
            <a:r>
              <a:rPr lang="en-CA" sz="1100" dirty="0">
                <a:latin typeface="Arial" charset="0"/>
                <a:ea typeface="ＭＳ Ｐゴシック" charset="0"/>
                <a:cs typeface="ＭＳ Ｐゴシック" charset="0"/>
              </a:rPr>
              <a:t>       - Hypertension plus three of the following risk factors:</a:t>
            </a:r>
          </a:p>
          <a:p>
            <a:r>
              <a:rPr lang="en-CA" sz="1100" dirty="0">
                <a:latin typeface="Arial" charset="0"/>
                <a:ea typeface="ＭＳ Ｐゴシック" charset="0"/>
                <a:cs typeface="ＭＳ Ｐゴシック" charset="0"/>
              </a:rPr>
              <a:t>                               male                                                                                left ventricular hypertrophy (LVH) </a:t>
            </a:r>
          </a:p>
          <a:p>
            <a:r>
              <a:rPr lang="en-CA" sz="1100" dirty="0">
                <a:latin typeface="Arial" charset="0"/>
                <a:ea typeface="ＭＳ Ｐゴシック" charset="0"/>
                <a:cs typeface="ＭＳ Ｐゴシック" charset="0"/>
              </a:rPr>
              <a:t>                               age greater than 55 years                                                  family history of premature CVD </a:t>
            </a:r>
          </a:p>
          <a:p>
            <a:r>
              <a:rPr lang="en-CA" sz="1100" dirty="0">
                <a:latin typeface="Arial" charset="0"/>
                <a:ea typeface="ＭＳ Ｐゴシック" charset="0"/>
                <a:cs typeface="ＭＳ Ｐゴシック" charset="0"/>
              </a:rPr>
              <a:t>                               smoking                                                                           electrocardiogram (ECG) abnormalities</a:t>
            </a:r>
          </a:p>
          <a:p>
            <a:r>
              <a:rPr lang="en-CA" sz="1100" dirty="0">
                <a:latin typeface="Arial" charset="0"/>
                <a:ea typeface="ＭＳ Ｐゴシック" charset="0"/>
                <a:cs typeface="ＭＳ Ｐゴシック" charset="0"/>
              </a:rPr>
              <a:t>                               total cholesterol/HDL-C ratio greater than 6                          </a:t>
            </a:r>
            <a:r>
              <a:rPr lang="en-CA" sz="1100" dirty="0" err="1">
                <a:latin typeface="Arial" charset="0"/>
                <a:ea typeface="ＭＳ Ｐゴシック" charset="0"/>
                <a:cs typeface="ＭＳ Ｐゴシック" charset="0"/>
              </a:rPr>
              <a:t>micoalbuminuria</a:t>
            </a:r>
            <a:endParaRPr lang="en-CA" sz="1100" dirty="0">
              <a:latin typeface="Arial" charset="0"/>
              <a:ea typeface="ＭＳ Ｐゴシック" charset="0"/>
              <a:cs typeface="ＭＳ Ｐゴシック" charset="0"/>
            </a:endParaRPr>
          </a:p>
          <a:p>
            <a:endParaRPr lang="en-CA" sz="110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17</a:t>
            </a:fld>
            <a:endParaRPr lang="en-CA" dirty="0">
              <a:solidFill>
                <a:prstClr val="black"/>
              </a:solidFill>
            </a:endParaRPr>
          </a:p>
        </p:txBody>
      </p:sp>
    </p:spTree>
    <p:extLst>
      <p:ext uri="{BB962C8B-B14F-4D97-AF65-F5344CB8AC3E}">
        <p14:creationId xmlns:p14="http://schemas.microsoft.com/office/powerpoint/2010/main" val="3167318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Vascular Risk Assessment</a:t>
            </a:r>
            <a:r>
              <a:rPr lang="en-CA" b="1" baseline="0" dirty="0" smtClean="0"/>
              <a:t> – Enhanced Lipid Reporting</a:t>
            </a:r>
          </a:p>
          <a:p>
            <a:r>
              <a:rPr lang="en-CA" dirty="0" smtClean="0"/>
              <a:t>Review assessment for ‘BAD FAT’ and indications</a:t>
            </a:r>
            <a:r>
              <a:rPr lang="en-CA" baseline="0" dirty="0" smtClean="0"/>
              <a:t> for vascular risk assessment.</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18</a:t>
            </a:fld>
            <a:endParaRPr lang="en-CA" dirty="0">
              <a:solidFill>
                <a:prstClr val="black"/>
              </a:solidFill>
            </a:endParaRPr>
          </a:p>
        </p:txBody>
      </p:sp>
    </p:spTree>
    <p:extLst>
      <p:ext uri="{BB962C8B-B14F-4D97-AF65-F5344CB8AC3E}">
        <p14:creationId xmlns:p14="http://schemas.microsoft.com/office/powerpoint/2010/main" val="582062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F15F5B31-67F4-49A4-85AB-5DC521C736A2}" type="slidenum">
              <a:rPr lang="en-US" smtClean="0">
                <a:solidFill>
                  <a:prstClr val="black"/>
                </a:solidFill>
              </a:rPr>
              <a:pPr/>
              <a:t>19</a:t>
            </a:fld>
            <a:endParaRPr lang="en-US" dirty="0" smtClean="0">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CA" b="1" dirty="0" smtClean="0"/>
              <a:t>Vascular Risk</a:t>
            </a:r>
            <a:r>
              <a:rPr lang="en-CA" b="1" baseline="0" dirty="0" smtClean="0"/>
              <a:t> Assessment (VRA) – BP Measurement Technique</a:t>
            </a:r>
            <a:endParaRPr lang="en-CA" dirty="0" smtClean="0"/>
          </a:p>
          <a:p>
            <a:pPr eaLnBrk="1" hangingPunct="1"/>
            <a:r>
              <a:rPr lang="en-CA" dirty="0" smtClean="0"/>
              <a:t>Most information</a:t>
            </a:r>
            <a:r>
              <a:rPr lang="en-CA" baseline="0" dirty="0" smtClean="0"/>
              <a:t> required to complete a vascular risk assessment can be obtained through patient interview.  Some items, though, require additional clinical assessment and those procedures will be addressed in the following sections.</a:t>
            </a:r>
            <a:endParaRPr lang="en-CA" dirty="0" smtClean="0"/>
          </a:p>
          <a:p>
            <a:pPr eaLnBrk="1" hangingPunct="1"/>
            <a:endParaRPr lang="en-CA" dirty="0" smtClean="0"/>
          </a:p>
          <a:p>
            <a:pPr eaLnBrk="1" hangingPunct="1"/>
            <a:r>
              <a:rPr lang="en-CA" dirty="0" smtClean="0"/>
              <a:t>Blood pressure of all adults should be measured by a trained healthcare professional at all appropriate visits.</a:t>
            </a:r>
          </a:p>
          <a:p>
            <a:pPr eaLnBrk="1" hangingPunct="1"/>
            <a:r>
              <a:rPr lang="en-CA" dirty="0" smtClean="0"/>
              <a:t>For example:</a:t>
            </a:r>
          </a:p>
          <a:p>
            <a:pPr marL="162175" indent="-162175">
              <a:buFont typeface="Arial" panose="020B0604020202020204" pitchFamily="34" charset="0"/>
              <a:buChar char="•"/>
            </a:pPr>
            <a:r>
              <a:rPr lang="en-CA" dirty="0" smtClean="0"/>
              <a:t>new patient visits </a:t>
            </a:r>
          </a:p>
          <a:p>
            <a:pPr marL="162175" indent="-162175">
              <a:buFont typeface="Arial" panose="020B0604020202020204" pitchFamily="34" charset="0"/>
              <a:buChar char="•"/>
            </a:pPr>
            <a:r>
              <a:rPr lang="en-CA" dirty="0" smtClean="0"/>
              <a:t>periodic health exams </a:t>
            </a:r>
          </a:p>
          <a:p>
            <a:pPr marL="162175" indent="-162175">
              <a:buFont typeface="Arial" panose="020B0604020202020204" pitchFamily="34" charset="0"/>
              <a:buChar char="•"/>
            </a:pPr>
            <a:r>
              <a:rPr lang="en-CA" dirty="0" smtClean="0"/>
              <a:t>urgent office visits for neurological or cardiovascular related issues</a:t>
            </a:r>
          </a:p>
          <a:p>
            <a:pPr marL="162175" indent="-162175">
              <a:buFont typeface="Arial" panose="020B0604020202020204" pitchFamily="34" charset="0"/>
              <a:buChar char="•"/>
            </a:pPr>
            <a:r>
              <a:rPr lang="en-CA" dirty="0" smtClean="0"/>
              <a:t>medication renewal visits </a:t>
            </a:r>
          </a:p>
          <a:p>
            <a:pPr marL="162175" indent="-162175">
              <a:buFont typeface="Arial" panose="020B0604020202020204" pitchFamily="34" charset="0"/>
              <a:buChar char="•"/>
            </a:pPr>
            <a:r>
              <a:rPr lang="en-CA" dirty="0" smtClean="0"/>
              <a:t>Blood pressure of adults with high normal blood pressure (130-139/80-89 mmHg) should be assessed annually</a:t>
            </a:r>
          </a:p>
          <a:p>
            <a:pPr marL="162175" indent="-162175">
              <a:buFont typeface="Arial" panose="020B0604020202020204" pitchFamily="34" charset="0"/>
              <a:buChar char="•"/>
            </a:pPr>
            <a:endParaRPr lang="en-CA" dirty="0" smtClean="0"/>
          </a:p>
          <a:p>
            <a:pPr eaLnBrk="1" hangingPunct="1"/>
            <a:r>
              <a:rPr lang="en-CA" dirty="0" smtClean="0"/>
              <a:t>2014 Canadian Hypertension Education Program (CHEP) Recommendations</a:t>
            </a:r>
          </a:p>
          <a:p>
            <a:pPr eaLnBrk="1" hangingPunct="1"/>
            <a:r>
              <a:rPr lang="en-CA" dirty="0" smtClean="0"/>
              <a:t> </a:t>
            </a:r>
          </a:p>
        </p:txBody>
      </p:sp>
    </p:spTree>
    <p:extLst>
      <p:ext uri="{BB962C8B-B14F-4D97-AF65-F5344CB8AC3E}">
        <p14:creationId xmlns:p14="http://schemas.microsoft.com/office/powerpoint/2010/main" val="78071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VRR:</a:t>
            </a:r>
            <a:r>
              <a:rPr lang="en-CA" b="1" baseline="0" dirty="0" smtClean="0"/>
              <a:t> </a:t>
            </a:r>
            <a:r>
              <a:rPr lang="en-CA" b="1" dirty="0" smtClean="0"/>
              <a:t>Welcome and Introduction</a:t>
            </a:r>
          </a:p>
          <a:p>
            <a:r>
              <a:rPr lang="en-CA" i="1" baseline="0" dirty="0" smtClean="0"/>
              <a:t>The focus of this presentation is on identifying  and assessing Vascular Risks within  the clinician’s everyday practice</a:t>
            </a:r>
          </a:p>
          <a:p>
            <a:endParaRPr lang="en-US" i="1" baseline="0" dirty="0" smtClean="0"/>
          </a:p>
          <a:p>
            <a:r>
              <a:rPr lang="en-CA" dirty="0" smtClean="0"/>
              <a:t>Cardiovascular disease (CVD) is common in the general population, affecting the majority of adults past the age of 60 years. In 2012, CVD was estimated to result in 17.3 million deaths worldwide on an annual basis . CVD includes four major areas:</a:t>
            </a:r>
          </a:p>
          <a:p>
            <a:endParaRPr lang="en-CA" dirty="0" smtClean="0"/>
          </a:p>
          <a:p>
            <a:r>
              <a:rPr lang="en-CA" dirty="0" smtClean="0"/>
              <a:t>●Coronary heart disease (CHD), manifested by myocardial infarction (MI), angina pectoris, heart failure, and coronary death</a:t>
            </a:r>
          </a:p>
          <a:p>
            <a:r>
              <a:rPr lang="en-CA" dirty="0" smtClean="0"/>
              <a:t>●Cerebrovascular disease, manifested by stroke and transient ischemic attack</a:t>
            </a:r>
          </a:p>
          <a:p>
            <a:r>
              <a:rPr lang="en-CA" dirty="0" smtClean="0"/>
              <a:t>●Peripheral artery disease, manifested by intermittent claudication</a:t>
            </a:r>
          </a:p>
          <a:p>
            <a:r>
              <a:rPr lang="en-CA" dirty="0" smtClean="0"/>
              <a:t>●Aortic atherosclerosis and thoracic or abdominal aortic aneurysm</a:t>
            </a:r>
          </a:p>
          <a:p>
            <a:endParaRPr lang="en-US" dirty="0" smtClean="0"/>
          </a:p>
          <a:p>
            <a:r>
              <a:rPr lang="en-CA" dirty="0" err="1" smtClean="0"/>
              <a:t>AULaslett</a:t>
            </a:r>
            <a:r>
              <a:rPr lang="en-CA" dirty="0" smtClean="0"/>
              <a:t> LJ, </a:t>
            </a:r>
            <a:r>
              <a:rPr lang="en-CA" dirty="0" err="1" smtClean="0"/>
              <a:t>Alagona</a:t>
            </a:r>
            <a:r>
              <a:rPr lang="en-CA" dirty="0" smtClean="0"/>
              <a:t> P Jr, Clark BA 3rd, </a:t>
            </a:r>
            <a:r>
              <a:rPr lang="en-CA" dirty="0" err="1" smtClean="0"/>
              <a:t>Drozda</a:t>
            </a:r>
            <a:r>
              <a:rPr lang="en-CA" dirty="0" smtClean="0"/>
              <a:t> JP Jr, Saldivar F, Wilson SR, Poe C, Hart M. The worldwide environment of cardiovascular disease: prevalence, diagnosis, therapy, and policy issues: a report from the American College of Cardiology.</a:t>
            </a:r>
            <a:r>
              <a:rPr lang="en-CA" baseline="0" dirty="0" smtClean="0"/>
              <a:t>  </a:t>
            </a:r>
            <a:r>
              <a:rPr lang="en-CA" dirty="0" smtClean="0"/>
              <a:t>SOJ Am </a:t>
            </a:r>
            <a:r>
              <a:rPr lang="en-CA" dirty="0" err="1" smtClean="0"/>
              <a:t>Coll</a:t>
            </a:r>
            <a:r>
              <a:rPr lang="en-CA" dirty="0" smtClean="0"/>
              <a:t> </a:t>
            </a:r>
            <a:r>
              <a:rPr lang="en-CA" dirty="0" err="1" smtClean="0"/>
              <a:t>Cardiol</a:t>
            </a:r>
            <a:r>
              <a:rPr lang="en-CA" dirty="0" smtClean="0"/>
              <a:t>. 2012;60(25 </a:t>
            </a:r>
            <a:r>
              <a:rPr lang="en-CA" dirty="0" err="1" smtClean="0"/>
              <a:t>Suppl</a:t>
            </a:r>
            <a:r>
              <a:rPr lang="en-CA" dirty="0" smtClean="0"/>
              <a:t>):S1.</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a:t>
            </a:fld>
            <a:endParaRPr lang="en-CA" dirty="0">
              <a:solidFill>
                <a:prstClr val="black"/>
              </a:solidFill>
            </a:endParaRPr>
          </a:p>
        </p:txBody>
      </p:sp>
    </p:spTree>
    <p:extLst>
      <p:ext uri="{BB962C8B-B14F-4D97-AF65-F5344CB8AC3E}">
        <p14:creationId xmlns:p14="http://schemas.microsoft.com/office/powerpoint/2010/main" val="3012579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fontAlgn="base">
              <a:spcBef>
                <a:spcPct val="30000"/>
              </a:spcBef>
              <a:spcAft>
                <a:spcPct val="0"/>
              </a:spcAft>
              <a:defRPr/>
            </a:pPr>
            <a:r>
              <a:rPr lang="en-CA" sz="1100" b="1" dirty="0">
                <a:solidFill>
                  <a:srgbClr val="000000"/>
                </a:solidFill>
                <a:latin typeface="Arial" charset="0"/>
              </a:rPr>
              <a:t>Vascular Risk Assessment (VRA) – How to Assess BP</a:t>
            </a:r>
            <a:endParaRPr lang="en-CA" dirty="0" smtClean="0"/>
          </a:p>
          <a:p>
            <a:r>
              <a:rPr lang="en-CA" dirty="0" smtClean="0"/>
              <a:t>Health care professionals who have been specifically trained to measure blood pressure (BP) accurately should assess BP in all adult patients at all appropriate visits to determine cardiovascular risk and monitor antihypertensive treatment.</a:t>
            </a:r>
          </a:p>
          <a:p>
            <a:r>
              <a:rPr lang="en-CA" dirty="0" smtClean="0"/>
              <a:t>Use of standardized measurement techniques  is recommended when assessing blood pressure.</a:t>
            </a:r>
          </a:p>
          <a:p>
            <a:r>
              <a:rPr lang="en-CA" dirty="0" smtClean="0"/>
              <a:t>Automated office blood pressure measurements can be used in the assessment of office blood pressure.</a:t>
            </a:r>
          </a:p>
          <a:p>
            <a:r>
              <a:rPr lang="en-CA" dirty="0" smtClean="0"/>
              <a:t>When used under proper conditions, automated office SBP of 135 mmHg or higher or DBP values of 85 mmHg or higher should be considered analogous to mean awake ambulatory SBP of 135 mmHg or higher and DBP of 85 mmHg or higher, respectively.</a:t>
            </a:r>
          </a:p>
          <a:p>
            <a:endParaRPr lang="en-CA" dirty="0" smtClean="0"/>
          </a:p>
          <a:p>
            <a:r>
              <a:rPr lang="en-CA" u="sng" dirty="0" smtClean="0"/>
              <a:t>Recommended Technique for Measuring Blood Pressure</a:t>
            </a:r>
            <a:r>
              <a:rPr lang="en-CA" dirty="0" smtClean="0"/>
              <a:t>:</a:t>
            </a:r>
          </a:p>
          <a:p>
            <a:r>
              <a:rPr lang="en-CA" dirty="0" smtClean="0"/>
              <a:t>Measurements should be taken with a sphygmomanometer known to be accurate. A recently calibrated aneroid or a validated and recently calibrated electronic device can be used. Aneroid devices or mercury columns need to be clearly visible at eye level.</a:t>
            </a:r>
          </a:p>
          <a:p>
            <a:r>
              <a:rPr lang="en-CA" dirty="0" smtClean="0"/>
              <a:t>1. Choose a cuff with an appropriate bladder size matched to the size of the arm. For measurements taken by auscultation, bladder width should be close to 40% of arm circumference and bladder length should cover 80 - 100% of arm circumference. When using an automated device, select the cuff size as recommended by its manufacturer.</a:t>
            </a:r>
          </a:p>
          <a:p>
            <a:r>
              <a:rPr lang="en-CA" dirty="0" smtClean="0"/>
              <a:t>2. Place the cuff so that the lower edge is 3 cm above the elbow crease and the bladder is centered over the brachial artery. The patient should be resting comfortably for 5 minutes in the seated position with back support. The arm should be bare and supported with the BP cuff at heart level, as a lower position will result in an erroneously higher SBP and DBP. There should be no talking, and patients' legs should not be crossed. </a:t>
            </a:r>
          </a:p>
          <a:p>
            <a:r>
              <a:rPr lang="en-CA" dirty="0" smtClean="0"/>
              <a:t>3. At least three measurements should be taken in the same arm with the patient in the same position. The first reading should be discarded and the latter two averaged. Blood pressure also should be assessed after 2 minutes standing (with arm supported) and at times when patients report symptoms suggestive of postural hypotension. Supine BP measurements may also be helpful in the assessment of elderly and diabetic patients. </a:t>
            </a:r>
          </a:p>
          <a:p>
            <a:pPr marL="162175" indent="-162175">
              <a:buFont typeface="Arial" panose="020B0604020202020204" pitchFamily="34" charset="0"/>
              <a:buChar char="•"/>
            </a:pPr>
            <a:r>
              <a:rPr lang="en-CA" dirty="0" smtClean="0"/>
              <a:t>When using automated office </a:t>
            </a:r>
            <a:r>
              <a:rPr lang="en-CA" dirty="0" err="1" smtClean="0"/>
              <a:t>oscillometric</a:t>
            </a:r>
            <a:r>
              <a:rPr lang="en-CA" dirty="0" smtClean="0"/>
              <a:t> devices such as the </a:t>
            </a:r>
            <a:r>
              <a:rPr lang="en-CA" dirty="0" err="1" smtClean="0"/>
              <a:t>BpTRU</a:t>
            </a:r>
            <a:r>
              <a:rPr lang="en-CA" dirty="0" smtClean="0"/>
              <a:t> (VSM </a:t>
            </a:r>
            <a:r>
              <a:rPr lang="en-CA" dirty="0" err="1" smtClean="0"/>
              <a:t>MedTech</a:t>
            </a:r>
            <a:r>
              <a:rPr lang="en-CA" dirty="0" smtClean="0"/>
              <a:t> Ltd, Vancouver, Canada), the patient should be seated in a quiet room (no specified period of rest). With the device set to take measures at 1- or 2- minute intervals, the first measurement is taken by a health professional to verify cuff position and validity of the measurement. The patient is left alone after the first measurement while the device automatically takes subsequent readings. The </a:t>
            </a:r>
            <a:r>
              <a:rPr lang="en-CA" dirty="0" err="1" smtClean="0"/>
              <a:t>BpTRU</a:t>
            </a:r>
            <a:r>
              <a:rPr lang="en-CA" dirty="0" smtClean="0"/>
              <a:t> automatically discards the first measure and averages the next 5 measures.</a:t>
            </a:r>
          </a:p>
          <a:p>
            <a:endParaRPr lang="en-CA" dirty="0" smtClean="0"/>
          </a:p>
          <a:p>
            <a:r>
              <a:rPr lang="en-CA" dirty="0" smtClean="0"/>
              <a:t>Steps 4 to 7 are specific to auscultation</a:t>
            </a:r>
          </a:p>
          <a:p>
            <a:r>
              <a:rPr lang="en-CA" dirty="0" smtClean="0"/>
              <a:t>4. Increase the pressure rapidly to 30 mmHg above the level at which the radial pulse is extinguished (to exclude the possibility of a systolic </a:t>
            </a:r>
            <a:r>
              <a:rPr lang="en-CA" dirty="0" err="1" smtClean="0"/>
              <a:t>auscultatory</a:t>
            </a:r>
            <a:r>
              <a:rPr lang="en-CA" dirty="0" smtClean="0"/>
              <a:t> gap).</a:t>
            </a:r>
          </a:p>
          <a:p>
            <a:r>
              <a:rPr lang="en-CA" dirty="0" smtClean="0"/>
              <a:t>Place the bell or diaphragm of the stethoscope gently and steadily over the brachial artery.</a:t>
            </a:r>
          </a:p>
          <a:p>
            <a:r>
              <a:rPr lang="en-CA" dirty="0" smtClean="0"/>
              <a:t>5. Open the control valve so that the rate of deflation of the cuff is approximately 2 mmHg per heart beat. A cuff deflation rate of 2 mmHg per beat is necessary for accurate systolic and diastolic estimation.</a:t>
            </a:r>
          </a:p>
          <a:p>
            <a:r>
              <a:rPr lang="en-CA" dirty="0" smtClean="0"/>
              <a:t>6. Read the systolic level - the first appearance of a clear tapping sound (phase I </a:t>
            </a:r>
            <a:r>
              <a:rPr lang="en-CA" dirty="0" err="1" smtClean="0"/>
              <a:t>Korotkoff</a:t>
            </a:r>
            <a:r>
              <a:rPr lang="en-CA" dirty="0" smtClean="0"/>
              <a:t>) - and the diastolic level (*the point at which the sounds disappear (phase V </a:t>
            </a:r>
            <a:r>
              <a:rPr lang="en-CA" dirty="0" err="1" smtClean="0"/>
              <a:t>Korotkoff</a:t>
            </a:r>
            <a:r>
              <a:rPr lang="en-CA" dirty="0" smtClean="0"/>
              <a:t>)). If </a:t>
            </a:r>
            <a:r>
              <a:rPr lang="en-CA" dirty="0" err="1" smtClean="0"/>
              <a:t>Korotkoff</a:t>
            </a:r>
            <a:r>
              <a:rPr lang="en-CA" dirty="0" smtClean="0"/>
              <a:t> sounds persist as the level approaches 0 mmHg, then the point of muffling of the sound is used (phase IV) to indicate the diastolic pressure.  Leaving the cuff partially inflated for too long will fill the venous system and make the sounds difficult to hear.  To avoid venous congestion, it is recommended that at least one minute should elapse between readings.</a:t>
            </a:r>
          </a:p>
          <a:p>
            <a:r>
              <a:rPr lang="en-CA" dirty="0" smtClean="0"/>
              <a:t>7. Record the blood pressure to the closest 2 mmHg on the manometer (or 1 mmHg on electronic devices) as well as the arm used and whether the patient was supine, sitting or standing.  Avoid digit preference by not rounding up or down.  Record the heart rate. </a:t>
            </a:r>
          </a:p>
          <a:p>
            <a:endParaRPr lang="en-CA" dirty="0" smtClean="0"/>
          </a:p>
          <a:p>
            <a:r>
              <a:rPr lang="en-CA" dirty="0" smtClean="0"/>
              <a:t>Unless specifically mentioned, steps apply to measurement by auscultation and </a:t>
            </a:r>
            <a:r>
              <a:rPr lang="en-CA" dirty="0" err="1" smtClean="0"/>
              <a:t>oscillometry</a:t>
            </a:r>
            <a:r>
              <a:rPr lang="en-CA" dirty="0" smtClean="0"/>
              <a:t> using an upper arm cuff.  </a:t>
            </a:r>
          </a:p>
          <a:p>
            <a:endParaRPr lang="en-CA" dirty="0" smtClean="0"/>
          </a:p>
          <a:p>
            <a:r>
              <a:rPr lang="en-CA" dirty="0" smtClean="0"/>
              <a:t>Re-printed with permission of CHEP.</a:t>
            </a:r>
            <a:r>
              <a:rPr lang="en-CA" baseline="0" dirty="0" smtClean="0"/>
              <a:t>  </a:t>
            </a:r>
            <a:r>
              <a:rPr lang="en-CA" dirty="0" smtClean="0"/>
              <a:t>2014 Canadian Hypertension Education Program (CHEP) Recommendations</a:t>
            </a: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20</a:t>
            </a:fld>
            <a:endParaRPr lang="en-CA" dirty="0">
              <a:solidFill>
                <a:prstClr val="black"/>
              </a:solidFill>
            </a:endParaRPr>
          </a:p>
        </p:txBody>
      </p:sp>
    </p:spTree>
    <p:extLst>
      <p:ext uri="{BB962C8B-B14F-4D97-AF65-F5344CB8AC3E}">
        <p14:creationId xmlns:p14="http://schemas.microsoft.com/office/powerpoint/2010/main" val="67807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altLang="en-US" b="1" dirty="0" smtClean="0"/>
              <a:t>Blood Pressure Assessment: Patient preparation and posture</a:t>
            </a:r>
          </a:p>
          <a:p>
            <a:pPr>
              <a:spcBef>
                <a:spcPct val="0"/>
              </a:spcBef>
            </a:pPr>
            <a:r>
              <a:rPr lang="en-CA" altLang="en-US" b="0" dirty="0" smtClean="0"/>
              <a:t>2014 CHEP Recommendations</a:t>
            </a:r>
          </a:p>
        </p:txBody>
      </p:sp>
      <p:sp>
        <p:nvSpPr>
          <p:cNvPr id="768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defTabSz="457200" fontAlgn="base">
              <a:spcBef>
                <a:spcPct val="0"/>
              </a:spcBef>
              <a:spcAft>
                <a:spcPct val="0"/>
              </a:spcAft>
              <a:defRPr>
                <a:solidFill>
                  <a:schemeClr val="tx1"/>
                </a:solidFill>
                <a:latin typeface="Calibri" pitchFamily="34" charset="0"/>
                <a:ea typeface="ＭＳ Ｐゴシック" charset="-128"/>
              </a:defRPr>
            </a:lvl6pPr>
            <a:lvl7pPr marL="2971800" indent="-228600" defTabSz="457200" fontAlgn="base">
              <a:spcBef>
                <a:spcPct val="0"/>
              </a:spcBef>
              <a:spcAft>
                <a:spcPct val="0"/>
              </a:spcAft>
              <a:defRPr>
                <a:solidFill>
                  <a:schemeClr val="tx1"/>
                </a:solidFill>
                <a:latin typeface="Calibri" pitchFamily="34" charset="0"/>
                <a:ea typeface="ＭＳ Ｐゴシック" charset="-128"/>
              </a:defRPr>
            </a:lvl7pPr>
            <a:lvl8pPr marL="3429000" indent="-228600" defTabSz="457200" fontAlgn="base">
              <a:spcBef>
                <a:spcPct val="0"/>
              </a:spcBef>
              <a:spcAft>
                <a:spcPct val="0"/>
              </a:spcAft>
              <a:defRPr>
                <a:solidFill>
                  <a:schemeClr val="tx1"/>
                </a:solidFill>
                <a:latin typeface="Calibri" pitchFamily="34" charset="0"/>
                <a:ea typeface="ＭＳ Ｐゴシック" charset="-128"/>
              </a:defRPr>
            </a:lvl8pPr>
            <a:lvl9pPr marL="3886200" indent="-228600" defTabSz="457200" fontAlgn="base">
              <a:spcBef>
                <a:spcPct val="0"/>
              </a:spcBef>
              <a:spcAft>
                <a:spcPct val="0"/>
              </a:spcAft>
              <a:defRPr>
                <a:solidFill>
                  <a:schemeClr val="tx1"/>
                </a:solidFill>
                <a:latin typeface="Calibri" pitchFamily="34" charset="0"/>
                <a:ea typeface="ＭＳ Ｐゴシック" charset="-128"/>
              </a:defRPr>
            </a:lvl9pPr>
          </a:lstStyle>
          <a:p>
            <a:pPr algn="r" defTabSz="457159" fontAlgn="base">
              <a:spcBef>
                <a:spcPct val="0"/>
              </a:spcBef>
              <a:spcAft>
                <a:spcPct val="0"/>
              </a:spcAft>
            </a:pPr>
            <a:fld id="{10DCB1D2-5858-4885-AC6B-C5563EBA7081}" type="slidenum">
              <a:rPr lang="fr-FR" altLang="en-US" sz="1200">
                <a:solidFill>
                  <a:prstClr val="black"/>
                </a:solidFill>
                <a:latin typeface="Times New Roman" pitchFamily="18" charset="0"/>
              </a:rPr>
              <a:pPr algn="r" defTabSz="457159" fontAlgn="base">
                <a:spcBef>
                  <a:spcPct val="0"/>
                </a:spcBef>
                <a:spcAft>
                  <a:spcPct val="0"/>
                </a:spcAft>
              </a:pPr>
              <a:t>21</a:t>
            </a:fld>
            <a:endParaRPr lang="fr-FR" altLang="en-US" sz="1200">
              <a:solidFill>
                <a:prstClr val="black"/>
              </a:solidFill>
              <a:latin typeface="Times New Roman" pitchFamily="18" charset="0"/>
            </a:endParaRPr>
          </a:p>
        </p:txBody>
      </p:sp>
    </p:spTree>
    <p:extLst>
      <p:ext uri="{BB962C8B-B14F-4D97-AF65-F5344CB8AC3E}">
        <p14:creationId xmlns:p14="http://schemas.microsoft.com/office/powerpoint/2010/main" val="233562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Rectangle 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64931" eaLnBrk="0" fontAlgn="base" hangingPunct="0">
              <a:spcBef>
                <a:spcPct val="0"/>
              </a:spcBef>
              <a:spcAft>
                <a:spcPct val="0"/>
              </a:spcAft>
              <a:defRPr/>
            </a:pPr>
            <a:r>
              <a:rPr lang="en-CA" altLang="en-US" sz="1100" b="1" dirty="0">
                <a:solidFill>
                  <a:srgbClr val="000000"/>
                </a:solidFill>
                <a:latin typeface="Arial" charset="0"/>
              </a:rPr>
              <a:t>Blood Pressure Assessment: Patient preparation and posture</a:t>
            </a:r>
          </a:p>
          <a:p>
            <a:pPr defTabSz="864931" eaLnBrk="0" fontAlgn="base" hangingPunct="0">
              <a:spcBef>
                <a:spcPct val="0"/>
              </a:spcBef>
              <a:spcAft>
                <a:spcPct val="0"/>
              </a:spcAft>
              <a:defRPr/>
            </a:pPr>
            <a:r>
              <a:rPr lang="en-CA" altLang="en-US" sz="1100" dirty="0">
                <a:solidFill>
                  <a:srgbClr val="000000"/>
                </a:solidFill>
                <a:latin typeface="Arial" charset="0"/>
              </a:rPr>
              <a:t>2014 CHEP Recommendations</a:t>
            </a:r>
          </a:p>
          <a:p>
            <a:pPr>
              <a:spcBef>
                <a:spcPct val="0"/>
              </a:spcBef>
            </a:pPr>
            <a:endParaRPr lang="en-CA" altLang="en-US" dirty="0" smtClean="0"/>
          </a:p>
        </p:txBody>
      </p:sp>
      <p:sp>
        <p:nvSpPr>
          <p:cNvPr id="778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defTabSz="457200" fontAlgn="base">
              <a:spcBef>
                <a:spcPct val="0"/>
              </a:spcBef>
              <a:spcAft>
                <a:spcPct val="0"/>
              </a:spcAft>
              <a:defRPr>
                <a:solidFill>
                  <a:schemeClr val="tx1"/>
                </a:solidFill>
                <a:latin typeface="Calibri" pitchFamily="34" charset="0"/>
                <a:ea typeface="ＭＳ Ｐゴシック" charset="-128"/>
              </a:defRPr>
            </a:lvl6pPr>
            <a:lvl7pPr marL="2971800" indent="-228600" defTabSz="457200" fontAlgn="base">
              <a:spcBef>
                <a:spcPct val="0"/>
              </a:spcBef>
              <a:spcAft>
                <a:spcPct val="0"/>
              </a:spcAft>
              <a:defRPr>
                <a:solidFill>
                  <a:schemeClr val="tx1"/>
                </a:solidFill>
                <a:latin typeface="Calibri" pitchFamily="34" charset="0"/>
                <a:ea typeface="ＭＳ Ｐゴシック" charset="-128"/>
              </a:defRPr>
            </a:lvl7pPr>
            <a:lvl8pPr marL="3429000" indent="-228600" defTabSz="457200" fontAlgn="base">
              <a:spcBef>
                <a:spcPct val="0"/>
              </a:spcBef>
              <a:spcAft>
                <a:spcPct val="0"/>
              </a:spcAft>
              <a:defRPr>
                <a:solidFill>
                  <a:schemeClr val="tx1"/>
                </a:solidFill>
                <a:latin typeface="Calibri" pitchFamily="34" charset="0"/>
                <a:ea typeface="ＭＳ Ｐゴシック" charset="-128"/>
              </a:defRPr>
            </a:lvl8pPr>
            <a:lvl9pPr marL="3886200" indent="-228600" defTabSz="457200" fontAlgn="base">
              <a:spcBef>
                <a:spcPct val="0"/>
              </a:spcBef>
              <a:spcAft>
                <a:spcPct val="0"/>
              </a:spcAft>
              <a:defRPr>
                <a:solidFill>
                  <a:schemeClr val="tx1"/>
                </a:solidFill>
                <a:latin typeface="Calibri" pitchFamily="34" charset="0"/>
                <a:ea typeface="ＭＳ Ｐゴシック" charset="-128"/>
              </a:defRPr>
            </a:lvl9pPr>
          </a:lstStyle>
          <a:p>
            <a:pPr algn="r" defTabSz="457159" fontAlgn="base">
              <a:spcBef>
                <a:spcPct val="0"/>
              </a:spcBef>
              <a:spcAft>
                <a:spcPct val="0"/>
              </a:spcAft>
            </a:pPr>
            <a:fld id="{5F770DC5-1428-49A9-9194-D4EA8C29F5E0}" type="slidenum">
              <a:rPr lang="fr-FR" altLang="en-US" sz="1200">
                <a:solidFill>
                  <a:prstClr val="black"/>
                </a:solidFill>
                <a:latin typeface="Times New Roman" pitchFamily="18" charset="0"/>
              </a:rPr>
              <a:pPr algn="r" defTabSz="457159" fontAlgn="base">
                <a:spcBef>
                  <a:spcPct val="0"/>
                </a:spcBef>
                <a:spcAft>
                  <a:spcPct val="0"/>
                </a:spcAft>
              </a:pPr>
              <a:t>22</a:t>
            </a:fld>
            <a:endParaRPr lang="fr-FR" altLang="en-US" sz="1200">
              <a:solidFill>
                <a:prstClr val="black"/>
              </a:solidFill>
              <a:latin typeface="Times New Roman" pitchFamily="18" charset="0"/>
            </a:endParaRPr>
          </a:p>
        </p:txBody>
      </p:sp>
    </p:spTree>
    <p:extLst>
      <p:ext uri="{BB962C8B-B14F-4D97-AF65-F5344CB8AC3E}">
        <p14:creationId xmlns:p14="http://schemas.microsoft.com/office/powerpoint/2010/main" val="1619320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What’s wrong with this picture?</a:t>
            </a:r>
          </a:p>
          <a:p>
            <a:pPr defTabSz="864931" fontAlgn="base">
              <a:spcBef>
                <a:spcPct val="0"/>
              </a:spcBef>
              <a:spcAft>
                <a:spcPct val="0"/>
              </a:spcAft>
              <a:defRPr/>
            </a:pPr>
            <a:r>
              <a:rPr lang="en-CA" b="0" i="1" u="sng" dirty="0" smtClean="0"/>
              <a:t>Activity</a:t>
            </a:r>
            <a:r>
              <a:rPr lang="en-CA" b="0" dirty="0" smtClean="0"/>
              <a:t>:</a:t>
            </a:r>
            <a:r>
              <a:rPr lang="en-CA" b="0" baseline="0" dirty="0" smtClean="0"/>
              <a:t> 	</a:t>
            </a:r>
            <a:r>
              <a:rPr lang="en-CA" sz="1100" i="1" u="sng" dirty="0">
                <a:solidFill>
                  <a:srgbClr val="FF0000"/>
                </a:solidFill>
                <a:latin typeface="Arial" charset="0"/>
              </a:rPr>
              <a:t>Discussion </a:t>
            </a:r>
            <a:r>
              <a:rPr lang="en-CA" sz="1100" i="1" dirty="0">
                <a:solidFill>
                  <a:srgbClr val="FF0000"/>
                </a:solidFill>
                <a:latin typeface="Arial" charset="0"/>
              </a:rPr>
              <a:t>: Question &amp; Answer</a:t>
            </a:r>
          </a:p>
          <a:p>
            <a:pPr defTabSz="864931" fontAlgn="base">
              <a:spcBef>
                <a:spcPct val="0"/>
              </a:spcBef>
              <a:spcAft>
                <a:spcPct val="0"/>
              </a:spcAft>
              <a:defRPr/>
            </a:pPr>
            <a:r>
              <a:rPr lang="en-CA" sz="1100" i="1" dirty="0">
                <a:solidFill>
                  <a:srgbClr val="FF0000"/>
                </a:solidFill>
                <a:latin typeface="Arial" charset="0"/>
              </a:rPr>
              <a:t>		Ask participants: What’s wrong with this picture?</a:t>
            </a:r>
          </a:p>
          <a:p>
            <a:pPr defTabSz="864931" fontAlgn="base">
              <a:spcBef>
                <a:spcPct val="0"/>
              </a:spcBef>
              <a:spcAft>
                <a:spcPct val="0"/>
              </a:spcAft>
              <a:defRPr/>
            </a:pPr>
            <a:endParaRPr lang="en-CA" sz="1100" i="1" dirty="0">
              <a:solidFill>
                <a:srgbClr val="FF0000"/>
              </a:solidFill>
              <a:latin typeface="Arial" charset="0"/>
            </a:endParaRPr>
          </a:p>
          <a:p>
            <a:r>
              <a:rPr lang="en-CA" dirty="0" smtClean="0"/>
              <a:t>Manual </a:t>
            </a:r>
            <a:r>
              <a:rPr lang="en-CA" sz="1100" dirty="0">
                <a:solidFill>
                  <a:srgbClr val="000000"/>
                </a:solidFill>
                <a:latin typeface="Arial" charset="0"/>
              </a:rPr>
              <a:t>Office Blood Pressure Measurement (</a:t>
            </a:r>
            <a:r>
              <a:rPr lang="en-CA" dirty="0" smtClean="0"/>
              <a:t>OBPM)</a:t>
            </a:r>
            <a:r>
              <a:rPr lang="en-CA" baseline="0" dirty="0" smtClean="0"/>
              <a:t> is inaccurate.</a:t>
            </a:r>
          </a:p>
          <a:p>
            <a:endParaRPr lang="en-CA" baseline="0" dirty="0" smtClean="0"/>
          </a:p>
          <a:p>
            <a:r>
              <a:rPr lang="en-CA" dirty="0" smtClean="0"/>
              <a:t>In the real world the accuracy of manual </a:t>
            </a:r>
            <a:r>
              <a:rPr lang="en-CA" baseline="0" dirty="0" smtClean="0"/>
              <a:t>OBPM</a:t>
            </a:r>
            <a:r>
              <a:rPr lang="en-CA" dirty="0" smtClean="0"/>
              <a:t> can be adversely affected by healthcare</a:t>
            </a:r>
            <a:r>
              <a:rPr lang="en-CA" baseline="0" dirty="0" smtClean="0"/>
              <a:t> professional</a:t>
            </a:r>
            <a:r>
              <a:rPr lang="en-CA" dirty="0" smtClean="0"/>
              <a:t> patient and device factors such as:</a:t>
            </a:r>
          </a:p>
          <a:p>
            <a:r>
              <a:rPr lang="en-CA" dirty="0" smtClean="0"/>
              <a:t> </a:t>
            </a:r>
          </a:p>
          <a:p>
            <a:pPr marL="162175" indent="-162175">
              <a:buFont typeface="Arial" panose="020B0604020202020204" pitchFamily="34" charset="0"/>
              <a:buChar char="•"/>
            </a:pPr>
            <a:r>
              <a:rPr lang="en-CA" dirty="0" smtClean="0"/>
              <a:t>conversation during BP readings</a:t>
            </a:r>
          </a:p>
          <a:p>
            <a:pPr marL="162175" indent="-162175">
              <a:buFont typeface="Arial" panose="020B0604020202020204" pitchFamily="34" charset="0"/>
              <a:buChar char="•"/>
            </a:pPr>
            <a:r>
              <a:rPr lang="en-CA" dirty="0" smtClean="0"/>
              <a:t>recording of only a single BP reading</a:t>
            </a:r>
          </a:p>
          <a:p>
            <a:pPr marL="162175" indent="-162175">
              <a:buFont typeface="Arial" panose="020B0604020202020204" pitchFamily="34" charset="0"/>
              <a:buChar char="•"/>
            </a:pPr>
            <a:r>
              <a:rPr lang="en-CA" dirty="0" smtClean="0"/>
              <a:t>no antecedent period of rest before BPM </a:t>
            </a:r>
          </a:p>
          <a:p>
            <a:pPr marL="162175" indent="-162175">
              <a:buFont typeface="Arial" panose="020B0604020202020204" pitchFamily="34" charset="0"/>
              <a:buChar char="•"/>
            </a:pPr>
            <a:r>
              <a:rPr lang="en-CA" dirty="0" smtClean="0"/>
              <a:t>rapid deflation of the cuff </a:t>
            </a:r>
          </a:p>
          <a:p>
            <a:pPr marL="162175" indent="-162175">
              <a:buFont typeface="Arial" panose="020B0604020202020204" pitchFamily="34" charset="0"/>
              <a:buChar char="•"/>
            </a:pPr>
            <a:r>
              <a:rPr lang="en-CA" dirty="0" smtClean="0"/>
              <a:t>digit preference with rounding off of readings to 0 or 5</a:t>
            </a:r>
          </a:p>
          <a:p>
            <a:pPr marL="162175" indent="-162175">
              <a:buFont typeface="Arial" panose="020B0604020202020204" pitchFamily="34" charset="0"/>
              <a:buChar char="•"/>
            </a:pPr>
            <a:r>
              <a:rPr lang="en-CA" dirty="0" smtClean="0"/>
              <a:t>patient’s anxiety</a:t>
            </a:r>
          </a:p>
          <a:p>
            <a:pPr marL="162175" indent="-162175">
              <a:buFont typeface="Arial" panose="020B0604020202020204" pitchFamily="34" charset="0"/>
              <a:buChar char="•"/>
            </a:pPr>
            <a:r>
              <a:rPr lang="en-CA" dirty="0" smtClean="0"/>
              <a:t>mercury sphygmomanometer being phased out </a:t>
            </a:r>
          </a:p>
          <a:p>
            <a:endParaRPr lang="en-CA" dirty="0" smtClean="0"/>
          </a:p>
          <a:p>
            <a:r>
              <a:rPr lang="en-CA" dirty="0" smtClean="0"/>
              <a:t>Up to 20 studies in the past 4 decades have studied the errors observed in routine office </a:t>
            </a:r>
            <a:r>
              <a:rPr lang="en-CA" dirty="0" err="1" smtClean="0"/>
              <a:t>auscultatory</a:t>
            </a:r>
            <a:r>
              <a:rPr lang="en-CA" dirty="0" smtClean="0"/>
              <a:t> measurement, both in nurses and physicians, due to issues concerning the:</a:t>
            </a:r>
          </a:p>
          <a:p>
            <a:pPr marL="162175" indent="-162175">
              <a:buFont typeface="Arial" panose="020B0604020202020204" pitchFamily="34" charset="0"/>
              <a:buChar char="•"/>
            </a:pPr>
            <a:r>
              <a:rPr lang="en-CA" dirty="0" smtClean="0"/>
              <a:t>observer</a:t>
            </a:r>
          </a:p>
          <a:p>
            <a:pPr marL="162175" indent="-162175">
              <a:buFont typeface="Arial" panose="020B0604020202020204" pitchFamily="34" charset="0"/>
              <a:buChar char="•"/>
            </a:pPr>
            <a:r>
              <a:rPr lang="en-CA" dirty="0" smtClean="0"/>
              <a:t>preparation of the patient</a:t>
            </a:r>
          </a:p>
          <a:p>
            <a:pPr marL="162175" indent="-162175">
              <a:buFont typeface="Arial" panose="020B0604020202020204" pitchFamily="34" charset="0"/>
              <a:buChar char="•"/>
            </a:pPr>
            <a:r>
              <a:rPr lang="en-CA" dirty="0" smtClean="0"/>
              <a:t>technique and the device used</a:t>
            </a:r>
          </a:p>
          <a:p>
            <a:r>
              <a:rPr lang="en-CA" dirty="0" smtClean="0"/>
              <a:t>This leads to misclassification of the BP.</a:t>
            </a:r>
          </a:p>
          <a:p>
            <a:endParaRPr lang="en-US" dirty="0" smtClean="0"/>
          </a:p>
          <a:p>
            <a:r>
              <a:rPr lang="en-CA" dirty="0" smtClean="0"/>
              <a:t>Armstrong RS, et al. </a:t>
            </a:r>
            <a:r>
              <a:rPr lang="en-CA" dirty="0" err="1" smtClean="0"/>
              <a:t>Int</a:t>
            </a:r>
            <a:r>
              <a:rPr lang="en-CA" dirty="0" smtClean="0"/>
              <a:t> J Nursing Practice 2002;8:118-26</a:t>
            </a:r>
          </a:p>
          <a:p>
            <a:r>
              <a:rPr lang="en-CA" dirty="0" smtClean="0"/>
              <a:t>Gillespie A and </a:t>
            </a:r>
            <a:r>
              <a:rPr lang="en-CA" dirty="0" err="1" smtClean="0"/>
              <a:t>Curzio</a:t>
            </a:r>
            <a:r>
              <a:rPr lang="en-CA" dirty="0" smtClean="0"/>
              <a:t> J. Nursing Standard 1998;12:35-7</a:t>
            </a:r>
          </a:p>
          <a:p>
            <a:r>
              <a:rPr lang="en-CA" dirty="0" err="1" smtClean="0"/>
              <a:t>Gleichmann</a:t>
            </a:r>
            <a:r>
              <a:rPr lang="en-CA" dirty="0" smtClean="0"/>
              <a:t> SI, et al. J </a:t>
            </a:r>
            <a:r>
              <a:rPr lang="en-CA" dirty="0" err="1" smtClean="0"/>
              <a:t>Hypertens</a:t>
            </a:r>
            <a:r>
              <a:rPr lang="en-CA" dirty="0" smtClean="0"/>
              <a:t> 1989;7(S3):S99-S102</a:t>
            </a:r>
          </a:p>
          <a:p>
            <a:r>
              <a:rPr lang="en-CA" dirty="0" smtClean="0"/>
              <a:t>Villegas I, et al. Hypertension 1995;26:1204-6</a:t>
            </a:r>
          </a:p>
          <a:p>
            <a:r>
              <a:rPr lang="en-CA" dirty="0" err="1" smtClean="0"/>
              <a:t>Dreveniiorn</a:t>
            </a:r>
            <a:r>
              <a:rPr lang="en-CA" dirty="0" smtClean="0"/>
              <a:t> E, et al. J Clinical Nursing 2001;10:189-94</a:t>
            </a:r>
          </a:p>
          <a:p>
            <a:r>
              <a:rPr lang="en-CA" dirty="0" smtClean="0"/>
              <a:t>McKay DW, et al. Medical Education 1992;26:208-12</a:t>
            </a:r>
          </a:p>
          <a:p>
            <a:r>
              <a:rPr lang="en-CA" dirty="0" smtClean="0"/>
              <a:t>McKay DW, et al. J Hum </a:t>
            </a:r>
            <a:r>
              <a:rPr lang="en-CA" dirty="0" err="1" smtClean="0"/>
              <a:t>Hypertens</a:t>
            </a:r>
            <a:r>
              <a:rPr lang="en-CA" dirty="0" smtClean="0"/>
              <a:t> 1990;4:639-45</a:t>
            </a:r>
          </a:p>
          <a:p>
            <a:r>
              <a:rPr lang="en-CA" dirty="0" smtClean="0"/>
              <a:t>Kemp F, et al. Professional Nurse 1994;9:521-4</a:t>
            </a:r>
          </a:p>
          <a:p>
            <a:r>
              <a:rPr lang="en-CA" dirty="0" smtClean="0"/>
              <a:t>Campbell NC, et al. AJH 2005;18:1522-7</a:t>
            </a:r>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23</a:t>
            </a:fld>
            <a:endParaRPr lang="en-CA" dirty="0">
              <a:solidFill>
                <a:prstClr val="black"/>
              </a:solidFill>
            </a:endParaRPr>
          </a:p>
        </p:txBody>
      </p:sp>
    </p:spTree>
    <p:extLst>
      <p:ext uri="{BB962C8B-B14F-4D97-AF65-F5344CB8AC3E}">
        <p14:creationId xmlns:p14="http://schemas.microsoft.com/office/powerpoint/2010/main" val="1434702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Rectangle 5"/>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altLang="en-US" b="1" dirty="0" smtClean="0"/>
              <a:t>Blood</a:t>
            </a:r>
            <a:r>
              <a:rPr lang="en-CA" altLang="en-US" b="1" baseline="0" dirty="0" smtClean="0"/>
              <a:t> Pressure Assessment: Patient position</a:t>
            </a:r>
          </a:p>
          <a:p>
            <a:pPr>
              <a:spcBef>
                <a:spcPct val="0"/>
              </a:spcBef>
            </a:pPr>
            <a:r>
              <a:rPr lang="en-CA" altLang="en-US" b="0" baseline="0" dirty="0" smtClean="0"/>
              <a:t>Proper position is demonstrated in the slide.</a:t>
            </a:r>
            <a:endParaRPr lang="en-CA" altLang="en-US" b="0" dirty="0" smtClean="0"/>
          </a:p>
        </p:txBody>
      </p:sp>
      <p:sp>
        <p:nvSpPr>
          <p:cNvPr id="788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defTabSz="457200" fontAlgn="base">
              <a:spcBef>
                <a:spcPct val="0"/>
              </a:spcBef>
              <a:spcAft>
                <a:spcPct val="0"/>
              </a:spcAft>
              <a:defRPr>
                <a:solidFill>
                  <a:schemeClr val="tx1"/>
                </a:solidFill>
                <a:latin typeface="Calibri" pitchFamily="34" charset="0"/>
                <a:ea typeface="ＭＳ Ｐゴシック" charset="-128"/>
              </a:defRPr>
            </a:lvl6pPr>
            <a:lvl7pPr marL="2971800" indent="-228600" defTabSz="457200" fontAlgn="base">
              <a:spcBef>
                <a:spcPct val="0"/>
              </a:spcBef>
              <a:spcAft>
                <a:spcPct val="0"/>
              </a:spcAft>
              <a:defRPr>
                <a:solidFill>
                  <a:schemeClr val="tx1"/>
                </a:solidFill>
                <a:latin typeface="Calibri" pitchFamily="34" charset="0"/>
                <a:ea typeface="ＭＳ Ｐゴシック" charset="-128"/>
              </a:defRPr>
            </a:lvl7pPr>
            <a:lvl8pPr marL="3429000" indent="-228600" defTabSz="457200" fontAlgn="base">
              <a:spcBef>
                <a:spcPct val="0"/>
              </a:spcBef>
              <a:spcAft>
                <a:spcPct val="0"/>
              </a:spcAft>
              <a:defRPr>
                <a:solidFill>
                  <a:schemeClr val="tx1"/>
                </a:solidFill>
                <a:latin typeface="Calibri" pitchFamily="34" charset="0"/>
                <a:ea typeface="ＭＳ Ｐゴシック" charset="-128"/>
              </a:defRPr>
            </a:lvl8pPr>
            <a:lvl9pPr marL="3886200" indent="-228600" defTabSz="457200" fontAlgn="base">
              <a:spcBef>
                <a:spcPct val="0"/>
              </a:spcBef>
              <a:spcAft>
                <a:spcPct val="0"/>
              </a:spcAft>
              <a:defRPr>
                <a:solidFill>
                  <a:schemeClr val="tx1"/>
                </a:solidFill>
                <a:latin typeface="Calibri" pitchFamily="34" charset="0"/>
                <a:ea typeface="ＭＳ Ｐゴシック" charset="-128"/>
              </a:defRPr>
            </a:lvl9pPr>
          </a:lstStyle>
          <a:p>
            <a:pPr algn="r" defTabSz="457159" fontAlgn="base">
              <a:spcBef>
                <a:spcPct val="0"/>
              </a:spcBef>
              <a:spcAft>
                <a:spcPct val="0"/>
              </a:spcAft>
            </a:pPr>
            <a:fld id="{D4CF49FB-7854-4049-9F3B-B2F60790B204}" type="slidenum">
              <a:rPr lang="fr-FR" altLang="en-US" sz="1200">
                <a:solidFill>
                  <a:prstClr val="black"/>
                </a:solidFill>
                <a:latin typeface="Times New Roman" pitchFamily="18" charset="0"/>
              </a:rPr>
              <a:pPr algn="r" defTabSz="457159" fontAlgn="base">
                <a:spcBef>
                  <a:spcPct val="0"/>
                </a:spcBef>
                <a:spcAft>
                  <a:spcPct val="0"/>
                </a:spcAft>
              </a:pPr>
              <a:t>24</a:t>
            </a:fld>
            <a:endParaRPr lang="fr-FR" altLang="en-US" sz="1200">
              <a:solidFill>
                <a:prstClr val="black"/>
              </a:solidFill>
              <a:latin typeface="Times New Roman" pitchFamily="18" charset="0"/>
            </a:endParaRPr>
          </a:p>
        </p:txBody>
      </p:sp>
    </p:spTree>
    <p:extLst>
      <p:ext uri="{BB962C8B-B14F-4D97-AF65-F5344CB8AC3E}">
        <p14:creationId xmlns:p14="http://schemas.microsoft.com/office/powerpoint/2010/main" val="1252452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xfrm>
            <a:off x="0" y="4150402"/>
            <a:ext cx="6858000" cy="4993598"/>
          </a:xfrm>
          <a:noFill/>
          <a:ln/>
        </p:spPr>
        <p:txBody>
          <a:bodyPr/>
          <a:lstStyle/>
          <a:p>
            <a:pPr eaLnBrk="1" hangingPunct="1"/>
            <a:r>
              <a:rPr lang="en-CA" sz="1100" b="1" dirty="0">
                <a:solidFill>
                  <a:srgbClr val="0070C0"/>
                </a:solidFill>
              </a:rPr>
              <a:t>What should we consider when taking an accurate BP?</a:t>
            </a:r>
          </a:p>
          <a:p>
            <a:pPr defTabSz="864931" fontAlgn="base">
              <a:spcBef>
                <a:spcPct val="30000"/>
              </a:spcBef>
              <a:spcAft>
                <a:spcPct val="0"/>
              </a:spcAft>
              <a:defRPr/>
            </a:pPr>
            <a:r>
              <a:rPr lang="en-CA" dirty="0" smtClean="0"/>
              <a:t>Blood pressure should be taken in both arms on at least one visit and if one arm has a consistently higher pressure, that arm should be subsequently used for blood pressure measurement and interpretation.</a:t>
            </a:r>
            <a:r>
              <a:rPr lang="en-CA" baseline="0" dirty="0" smtClean="0"/>
              <a:t>  </a:t>
            </a:r>
            <a:r>
              <a:rPr lang="fr-FR" dirty="0" smtClean="0"/>
              <a:t>Protocol </a:t>
            </a:r>
            <a:r>
              <a:rPr lang="fr-FR" dirty="0" err="1" smtClean="0"/>
              <a:t>suggests</a:t>
            </a:r>
            <a:r>
              <a:rPr lang="fr-FR" dirty="0" smtClean="0"/>
              <a:t> </a:t>
            </a:r>
            <a:r>
              <a:rPr lang="fr-FR" dirty="0" err="1" smtClean="0"/>
              <a:t>taking</a:t>
            </a:r>
            <a:r>
              <a:rPr lang="fr-FR" dirty="0" smtClean="0"/>
              <a:t> 3 </a:t>
            </a:r>
            <a:r>
              <a:rPr lang="fr-FR" dirty="0" err="1" smtClean="0"/>
              <a:t>readings</a:t>
            </a:r>
            <a:r>
              <a:rPr lang="fr-FR" dirty="0" smtClean="0"/>
              <a:t> on </a:t>
            </a:r>
            <a:r>
              <a:rPr lang="fr-FR" dirty="0" err="1" smtClean="0"/>
              <a:t>each</a:t>
            </a:r>
            <a:r>
              <a:rPr lang="fr-FR" dirty="0" smtClean="0"/>
              <a:t> arm and in future use arm </a:t>
            </a:r>
            <a:r>
              <a:rPr lang="fr-FR" dirty="0" err="1" smtClean="0"/>
              <a:t>that</a:t>
            </a:r>
            <a:r>
              <a:rPr lang="fr-FR" dirty="0" smtClean="0"/>
              <a:t> </a:t>
            </a:r>
            <a:r>
              <a:rPr lang="fr-FR" dirty="0" err="1" smtClean="0"/>
              <a:t>had</a:t>
            </a:r>
            <a:r>
              <a:rPr lang="fr-FR" dirty="0" smtClean="0"/>
              <a:t> the </a:t>
            </a:r>
            <a:r>
              <a:rPr lang="fr-FR" dirty="0" err="1" smtClean="0"/>
              <a:t>highest</a:t>
            </a:r>
            <a:r>
              <a:rPr lang="fr-FR" dirty="0" smtClean="0"/>
              <a:t> BP. If </a:t>
            </a:r>
            <a:r>
              <a:rPr lang="fr-FR" dirty="0" err="1" smtClean="0"/>
              <a:t>there</a:t>
            </a:r>
            <a:r>
              <a:rPr lang="fr-FR" dirty="0" smtClean="0"/>
              <a:t> </a:t>
            </a:r>
            <a:r>
              <a:rPr lang="fr-FR" dirty="0" err="1" smtClean="0"/>
              <a:t>is</a:t>
            </a:r>
            <a:r>
              <a:rPr lang="fr-FR" dirty="0" smtClean="0"/>
              <a:t> no time to </a:t>
            </a:r>
            <a:r>
              <a:rPr lang="fr-FR" dirty="0" err="1" smtClean="0"/>
              <a:t>assess</a:t>
            </a:r>
            <a:r>
              <a:rPr lang="fr-FR" dirty="0" smtClean="0"/>
              <a:t> 3-6 </a:t>
            </a:r>
            <a:r>
              <a:rPr lang="fr-FR" dirty="0" err="1" smtClean="0"/>
              <a:t>readings</a:t>
            </a:r>
            <a:r>
              <a:rPr lang="fr-FR" dirty="0" smtClean="0"/>
              <a:t> </a:t>
            </a:r>
            <a:r>
              <a:rPr lang="fr-FR" u="none" dirty="0" err="1" smtClean="0"/>
              <a:t>always</a:t>
            </a:r>
            <a:r>
              <a:rPr lang="fr-FR" u="none" dirty="0" smtClean="0"/>
              <a:t> </a:t>
            </a:r>
            <a:r>
              <a:rPr lang="fr-FR" u="none" dirty="0" err="1" smtClean="0"/>
              <a:t>take</a:t>
            </a:r>
            <a:r>
              <a:rPr lang="fr-FR" u="none" dirty="0" smtClean="0"/>
              <a:t> pressure on non dominant arm.</a:t>
            </a:r>
          </a:p>
          <a:p>
            <a:pPr defTabSz="864931" fontAlgn="base">
              <a:spcBef>
                <a:spcPct val="30000"/>
              </a:spcBef>
              <a:spcAft>
                <a:spcPct val="0"/>
              </a:spcAft>
              <a:defRPr/>
            </a:pPr>
            <a:endParaRPr lang="en-CA" u="none" dirty="0" smtClean="0"/>
          </a:p>
          <a:p>
            <a:pPr defTabSz="864931" fontAlgn="base">
              <a:spcBef>
                <a:spcPct val="30000"/>
              </a:spcBef>
              <a:spcAft>
                <a:spcPct val="0"/>
              </a:spcAft>
              <a:defRPr/>
            </a:pPr>
            <a:r>
              <a:rPr lang="en-CA" u="none" dirty="0" smtClean="0"/>
              <a:t>When using automated office </a:t>
            </a:r>
            <a:r>
              <a:rPr lang="en-CA" u="none" dirty="0" err="1" smtClean="0"/>
              <a:t>oscillometric</a:t>
            </a:r>
            <a:r>
              <a:rPr lang="en-CA" u="none" dirty="0" smtClean="0"/>
              <a:t> devices such as the </a:t>
            </a:r>
            <a:r>
              <a:rPr lang="en-CA" u="none" dirty="0" err="1" smtClean="0"/>
              <a:t>BpTRU</a:t>
            </a:r>
            <a:r>
              <a:rPr lang="en-CA" u="none" dirty="0" smtClean="0"/>
              <a:t> (VSM </a:t>
            </a:r>
            <a:r>
              <a:rPr lang="en-CA" u="none" dirty="0" err="1" smtClean="0"/>
              <a:t>MedTech</a:t>
            </a:r>
            <a:r>
              <a:rPr lang="en-CA" u="none" dirty="0" smtClean="0"/>
              <a:t> Ltd, Vancouver, Canada), the patient should be seated in a quiet room (no specified period of rest). With the device set to take measures at 1- or 2- minute intervals, the first measurement is taken by a health professional to verify cuff position and validity of the measurement. The patient is left alone after the first measurement while the device automatically takes subsequent readings. The </a:t>
            </a:r>
            <a:r>
              <a:rPr lang="en-CA" u="none" dirty="0" err="1" smtClean="0"/>
              <a:t>BpTRU</a:t>
            </a:r>
            <a:r>
              <a:rPr lang="en-CA" u="none" dirty="0" smtClean="0"/>
              <a:t> automatically discards the first measure and averages the next 5 measures.</a:t>
            </a:r>
          </a:p>
          <a:p>
            <a:pPr eaLnBrk="1" hangingPunct="1"/>
            <a:endParaRPr lang="en-CA" sz="1100" b="1" dirty="0">
              <a:solidFill>
                <a:srgbClr val="0070C0"/>
              </a:solidFill>
            </a:endParaRPr>
          </a:p>
          <a:p>
            <a:pPr eaLnBrk="1" hangingPunct="1">
              <a:buFontTx/>
              <a:buNone/>
            </a:pPr>
            <a:r>
              <a:rPr lang="en-CA" dirty="0" smtClean="0"/>
              <a:t>The seated blood pressure is used to determine and monitor treatment decisions. The standing blood pressure is used to examine for postural hypotension, if present, which may modify the treatment.</a:t>
            </a:r>
          </a:p>
          <a:p>
            <a:pPr eaLnBrk="1" hangingPunct="1">
              <a:buFontTx/>
              <a:buNone/>
            </a:pPr>
            <a:endParaRPr lang="en-CA" dirty="0" smtClean="0"/>
          </a:p>
          <a:p>
            <a:pPr eaLnBrk="1" hangingPunct="1">
              <a:buFontTx/>
              <a:buNone/>
            </a:pPr>
            <a:r>
              <a:rPr lang="en-CA" dirty="0" smtClean="0"/>
              <a:t>In the case of arrhythmia, additional readings with auscultation may be required to estimate the average systolic and diastolic pressure. Isolated extra beats should be ignored. Note the rhythm and pulse rate.</a:t>
            </a:r>
          </a:p>
          <a:p>
            <a:pPr eaLnBrk="1" hangingPunct="1">
              <a:buFontTx/>
              <a:buNone/>
            </a:pPr>
            <a:endParaRPr lang="en-CA" dirty="0" smtClean="0"/>
          </a:p>
          <a:p>
            <a:pPr eaLnBrk="1" hangingPunct="1">
              <a:buFontTx/>
              <a:buNone/>
            </a:pPr>
            <a:r>
              <a:rPr lang="en-CA" dirty="0" smtClean="0"/>
              <a:t>Manual reading may be required in</a:t>
            </a:r>
            <a:r>
              <a:rPr lang="en-CA" baseline="0" dirty="0" smtClean="0"/>
              <a:t> the presence of</a:t>
            </a:r>
            <a:r>
              <a:rPr lang="en-CA" dirty="0" smtClean="0"/>
              <a:t>:</a:t>
            </a:r>
          </a:p>
          <a:p>
            <a:pPr marL="162175" indent="-162175">
              <a:buFont typeface="Arial" panose="020B0604020202020204" pitchFamily="34" charset="0"/>
              <a:buChar char="•"/>
            </a:pPr>
            <a:r>
              <a:rPr lang="en-CA" dirty="0" smtClean="0"/>
              <a:t>Cone shaped arms</a:t>
            </a:r>
          </a:p>
          <a:p>
            <a:pPr marL="162175" indent="-162175">
              <a:buFont typeface="Arial" panose="020B0604020202020204" pitchFamily="34" charset="0"/>
              <a:buChar char="•"/>
            </a:pPr>
            <a:r>
              <a:rPr lang="en-CA" dirty="0" err="1" smtClean="0"/>
              <a:t>Arrythmias</a:t>
            </a:r>
            <a:endParaRPr lang="en-CA" dirty="0" smtClean="0"/>
          </a:p>
          <a:p>
            <a:pPr marL="162175" indent="-162175">
              <a:buFont typeface="Arial" panose="020B0604020202020204" pitchFamily="34" charset="0"/>
              <a:buChar char="•"/>
            </a:pPr>
            <a:r>
              <a:rPr lang="en-CA" dirty="0" smtClean="0"/>
              <a:t>Deep arteries</a:t>
            </a:r>
          </a:p>
          <a:p>
            <a:endParaRPr lang="en-CA" dirty="0" smtClean="0"/>
          </a:p>
          <a:p>
            <a:r>
              <a:rPr lang="en-CA" dirty="0" err="1" smtClean="0"/>
              <a:t>Dasgupta</a:t>
            </a:r>
            <a:r>
              <a:rPr lang="en-CA" dirty="0" smtClean="0"/>
              <a:t> K, Quinn RR, </a:t>
            </a:r>
            <a:r>
              <a:rPr lang="en-CA" dirty="0" err="1" smtClean="0"/>
              <a:t>Zarnke</a:t>
            </a:r>
            <a:r>
              <a:rPr lang="en-CA" dirty="0" smtClean="0"/>
              <a:t> KB, et al. The 2014 Canadian Hypertension Education Program</a:t>
            </a:r>
            <a:r>
              <a:rPr lang="en-CA" baseline="0" dirty="0" smtClean="0"/>
              <a:t> </a:t>
            </a:r>
            <a:r>
              <a:rPr lang="en-CA" dirty="0" smtClean="0"/>
              <a:t>Recommendations for Blood Pressure Measurement, Diagnosis, Assessment</a:t>
            </a:r>
            <a:r>
              <a:rPr lang="en-CA" baseline="0" dirty="0" smtClean="0"/>
              <a:t> </a:t>
            </a:r>
            <a:r>
              <a:rPr lang="en-CA" dirty="0" smtClean="0"/>
              <a:t>of Risk, Prevention, and Treatment of Hypertension. Can J </a:t>
            </a:r>
            <a:r>
              <a:rPr lang="en-CA" dirty="0" err="1" smtClean="0"/>
              <a:t>Cardiol</a:t>
            </a:r>
            <a:r>
              <a:rPr lang="en-CA" baseline="0" dirty="0" smtClean="0"/>
              <a:t> </a:t>
            </a:r>
            <a:r>
              <a:rPr lang="en-CA" dirty="0" smtClean="0"/>
              <a:t>2014;30:485-501.</a:t>
            </a:r>
          </a:p>
          <a:p>
            <a:pPr eaLnBrk="1" hangingPunct="1">
              <a:buFontTx/>
              <a:buNone/>
            </a:pPr>
            <a:endParaRPr lang="fr-FR" b="1" u="sng" dirty="0" smtClean="0"/>
          </a:p>
          <a:p>
            <a:endParaRPr lang="en-CA" sz="700" dirty="0"/>
          </a:p>
        </p:txBody>
      </p:sp>
      <p:sp>
        <p:nvSpPr>
          <p:cNvPr id="80900" name="Slide Number Placeholder 3"/>
          <p:cNvSpPr>
            <a:spLocks noGrp="1"/>
          </p:cNvSpPr>
          <p:nvPr>
            <p:ph type="sldNum" sz="quarter" idx="5"/>
          </p:nvPr>
        </p:nvSpPr>
        <p:spPr>
          <a:noFill/>
        </p:spPr>
        <p:txBody>
          <a:bodyPr/>
          <a:lstStyle/>
          <a:p>
            <a:fld id="{BFCF2F67-36E8-4F00-88D1-5567C3E619FE}" type="slidenum">
              <a:rPr lang="en-CA" smtClean="0">
                <a:solidFill>
                  <a:prstClr val="black"/>
                </a:solidFill>
              </a:rPr>
              <a:pPr/>
              <a:t>25</a:t>
            </a:fld>
            <a:endParaRPr lang="en-CA" smtClean="0">
              <a:solidFill>
                <a:prstClr val="black"/>
              </a:solidFill>
            </a:endParaRPr>
          </a:p>
        </p:txBody>
      </p:sp>
    </p:spTree>
    <p:extLst>
      <p:ext uri="{BB962C8B-B14F-4D97-AF65-F5344CB8AC3E}">
        <p14:creationId xmlns:p14="http://schemas.microsoft.com/office/powerpoint/2010/main" val="2180738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CA" b="1" dirty="0" smtClean="0">
                <a:solidFill>
                  <a:srgbClr val="0070C0"/>
                </a:solidFill>
              </a:rPr>
              <a:t>Arm Circumference:</a:t>
            </a:r>
            <a:endParaRPr lang="en-CA" b="0" dirty="0" smtClean="0"/>
          </a:p>
          <a:p>
            <a:pPr eaLnBrk="1" hangingPunct="1">
              <a:defRPr/>
            </a:pPr>
            <a:r>
              <a:rPr lang="en-CA" b="0" dirty="0" smtClean="0"/>
              <a:t>The BP cuff should never be too small or too large as this can skew the reading. Most cuffs are marked so it is easy to assess the correct cuff size. Otherwise use the measurement table on this slide.</a:t>
            </a:r>
          </a:p>
          <a:p>
            <a:pPr lvl="1" eaLnBrk="1" hangingPunct="1">
              <a:buFontTx/>
              <a:buChar char="•"/>
              <a:defRPr/>
            </a:pPr>
            <a:r>
              <a:rPr lang="en-CA" b="0" dirty="0" smtClean="0"/>
              <a:t>Some people are difficult to monitor due to conical arm shape.</a:t>
            </a:r>
            <a:endParaRPr lang="en-CA" b="1" dirty="0" smtClean="0"/>
          </a:p>
          <a:p>
            <a:pPr>
              <a:defRPr/>
            </a:pPr>
            <a:endParaRPr lang="en-CA" dirty="0" smtClean="0"/>
          </a:p>
          <a:p>
            <a:pPr>
              <a:defRPr/>
            </a:pPr>
            <a:r>
              <a:rPr lang="en-CA" dirty="0" err="1" smtClean="0"/>
              <a:t>Dasgupta</a:t>
            </a:r>
            <a:r>
              <a:rPr lang="en-CA" dirty="0" smtClean="0"/>
              <a:t> K, Quinn RR, </a:t>
            </a:r>
            <a:r>
              <a:rPr lang="en-CA" dirty="0" err="1" smtClean="0"/>
              <a:t>Zarnke</a:t>
            </a:r>
            <a:r>
              <a:rPr lang="en-CA" dirty="0" smtClean="0"/>
              <a:t> KB, et al. The 2014 Canadian Hypertension Education Program Recommendations for Blood Pressure Measurement, Diagnosis, Assessment of Risk, Prevention, and Treatment of Hypertension. Can J </a:t>
            </a:r>
            <a:r>
              <a:rPr lang="en-CA" dirty="0" err="1" smtClean="0"/>
              <a:t>Cardiol</a:t>
            </a:r>
            <a:r>
              <a:rPr lang="en-CA" dirty="0" smtClean="0"/>
              <a:t> 2014;30:485-501.</a:t>
            </a:r>
          </a:p>
          <a:p>
            <a:pPr>
              <a:defRPr/>
            </a:pPr>
            <a:endParaRPr lang="en-CA" dirty="0"/>
          </a:p>
        </p:txBody>
      </p:sp>
      <p:sp>
        <p:nvSpPr>
          <p:cNvPr id="81924" name="Slide Number Placeholder 3"/>
          <p:cNvSpPr>
            <a:spLocks noGrp="1"/>
          </p:cNvSpPr>
          <p:nvPr>
            <p:ph type="sldNum" sz="quarter" idx="5"/>
          </p:nvPr>
        </p:nvSpPr>
        <p:spPr>
          <a:noFill/>
        </p:spPr>
        <p:txBody>
          <a:bodyPr/>
          <a:lstStyle/>
          <a:p>
            <a:fld id="{1E59EB9F-ACF5-4979-AE8A-019D71D50B5F}" type="slidenum">
              <a:rPr lang="en-CA" smtClean="0">
                <a:solidFill>
                  <a:prstClr val="black"/>
                </a:solidFill>
              </a:rPr>
              <a:pPr/>
              <a:t>26</a:t>
            </a:fld>
            <a:endParaRPr lang="en-CA" smtClean="0">
              <a:solidFill>
                <a:prstClr val="black"/>
              </a:solidFill>
            </a:endParaRPr>
          </a:p>
        </p:txBody>
      </p:sp>
    </p:spTree>
    <p:extLst>
      <p:ext uri="{BB962C8B-B14F-4D97-AF65-F5344CB8AC3E}">
        <p14:creationId xmlns:p14="http://schemas.microsoft.com/office/powerpoint/2010/main" val="1572517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Calibrated / Validated Equipment</a:t>
            </a:r>
          </a:p>
          <a:p>
            <a:r>
              <a:rPr lang="en-CA" dirty="0" smtClean="0"/>
              <a:t>Office Blood Pressure Measurement</a:t>
            </a:r>
            <a:r>
              <a:rPr lang="en-CA" baseline="0" dirty="0" smtClean="0"/>
              <a:t> </a:t>
            </a:r>
            <a:r>
              <a:rPr lang="en-CA" dirty="0" smtClean="0"/>
              <a:t>(OBPM)</a:t>
            </a:r>
          </a:p>
          <a:p>
            <a:r>
              <a:rPr lang="en-CA" dirty="0" smtClean="0"/>
              <a:t>	</a:t>
            </a:r>
            <a:r>
              <a:rPr lang="en-CA" dirty="0" err="1" smtClean="0"/>
              <a:t>Auscultatory</a:t>
            </a:r>
            <a:r>
              <a:rPr lang="en-CA" dirty="0" smtClean="0"/>
              <a:t> (mercury, aneroid)</a:t>
            </a:r>
          </a:p>
          <a:p>
            <a:r>
              <a:rPr lang="en-CA" dirty="0" smtClean="0"/>
              <a:t>	</a:t>
            </a:r>
            <a:r>
              <a:rPr lang="en-CA" dirty="0" err="1" smtClean="0"/>
              <a:t>Oscillometric</a:t>
            </a:r>
            <a:r>
              <a:rPr lang="en-CA" dirty="0" smtClean="0"/>
              <a:t> </a:t>
            </a:r>
          </a:p>
          <a:p>
            <a:r>
              <a:rPr lang="en-CA" dirty="0" smtClean="0"/>
              <a:t>Automated Office Blood Pressure (AOBP) </a:t>
            </a:r>
          </a:p>
          <a:p>
            <a:r>
              <a:rPr lang="en-CA" dirty="0" smtClean="0"/>
              <a:t>	</a:t>
            </a:r>
            <a:r>
              <a:rPr lang="en-CA" dirty="0" err="1" smtClean="0"/>
              <a:t>Oscillometric</a:t>
            </a:r>
            <a:r>
              <a:rPr lang="en-CA" dirty="0" smtClean="0"/>
              <a:t> </a:t>
            </a:r>
          </a:p>
          <a:p>
            <a:r>
              <a:rPr lang="en-CA" dirty="0" smtClean="0"/>
              <a:t>Ambulatory Blood Pressure Measurement (ABPM) </a:t>
            </a:r>
          </a:p>
          <a:p>
            <a:r>
              <a:rPr lang="en-CA" dirty="0" smtClean="0"/>
              <a:t>Home Blood Pressure Measurement (HBPM)</a:t>
            </a:r>
          </a:p>
          <a:p>
            <a:endParaRPr lang="en-CA" dirty="0" smtClean="0"/>
          </a:p>
          <a:p>
            <a:r>
              <a:rPr lang="en-CA" dirty="0" smtClean="0"/>
              <a:t>http://www.dableducational.org/sphygmomanometers.html</a:t>
            </a:r>
          </a:p>
          <a:p>
            <a:r>
              <a:rPr lang="en-CA" dirty="0" smtClean="0"/>
              <a:t>http://www.bhsoc.org/bp-monitors/bp-monitors/</a:t>
            </a:r>
          </a:p>
          <a:p>
            <a:endParaRPr lang="en-US" dirty="0" smtClean="0"/>
          </a:p>
          <a:p>
            <a:r>
              <a:rPr lang="en-CA" dirty="0" smtClean="0"/>
              <a:t>Devices used to measure blood pressure at home can be purchased from most pharmacies and from other stores that sell health-care equipment. This statement should appear on the box and/or in material supplied with the device: Recommended by Hypertension Canada. </a:t>
            </a:r>
          </a:p>
          <a:p>
            <a:r>
              <a:rPr lang="en-CA" dirty="0" smtClean="0"/>
              <a:t>Blood pressure measuring devices that have a memory or printout for storing readings are recommended as this allows your doctor to see all readings that have been taken. Recommend patients ask their doctor or pharmacist to check the monitor to make sure it measures blood pressure accurately.  </a:t>
            </a:r>
          </a:p>
          <a:p>
            <a:r>
              <a:rPr lang="en-CA" dirty="0" smtClean="0"/>
              <a:t>IMPORTANT NOTE: Automated blood pressure recording devices may not work properly in all individuals such as persons with an irregular heart rhythm. Some models may perform better than others when an irregular heartbeat is present. If your patient has this condition, encourage him/her to mention it to the sales staff and make certain the device takes proper readings before making a purchase.</a:t>
            </a:r>
          </a:p>
          <a:p>
            <a:endParaRPr lang="en-US" dirty="0" smtClean="0"/>
          </a:p>
          <a:p>
            <a:r>
              <a:rPr lang="en-CA" u="sng" dirty="0" smtClean="0"/>
              <a:t>Assessing</a:t>
            </a:r>
            <a:r>
              <a:rPr lang="en-CA" u="sng" baseline="0" dirty="0" smtClean="0"/>
              <a:t> the calibration of an aneroid device:</a:t>
            </a:r>
          </a:p>
          <a:p>
            <a:r>
              <a:rPr lang="en-CA" dirty="0" smtClean="0"/>
              <a:t>Attach the aneroid device and cuff to a mercury manometer using tubing and if necessary a ‘Y’ or ‘T’ connection (see diagram). Consider putting cotton wool in the T tube to prevent the mercury from oxidizing and becoming contaminated. </a:t>
            </a:r>
          </a:p>
          <a:p>
            <a:r>
              <a:rPr lang="en-CA" dirty="0" smtClean="0"/>
              <a:t>Pump the cuff up and assess the pressure of the aneroid at 20 mmHg intervals from 300 mmHg to 60 mmHg. </a:t>
            </a:r>
          </a:p>
          <a:p>
            <a:r>
              <a:rPr lang="en-CA" dirty="0" smtClean="0"/>
              <a:t>The aneroid is out of calibration if the readings are 4 or more mmHg different from the mercury device.</a:t>
            </a:r>
          </a:p>
          <a:p>
            <a:r>
              <a:rPr lang="en-CA" dirty="0" smtClean="0"/>
              <a:t>Do not use the aneroid device if it reads 4 or more mmHg different from the mercury device at pressures where diagnosis or therapeutic decisions are made. </a:t>
            </a:r>
          </a:p>
          <a:p>
            <a:endParaRPr lang="en-US"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27</a:t>
            </a:fld>
            <a:endParaRPr lang="en-CA" dirty="0">
              <a:solidFill>
                <a:prstClr val="black"/>
              </a:solidFill>
            </a:endParaRPr>
          </a:p>
        </p:txBody>
      </p:sp>
    </p:spTree>
    <p:extLst>
      <p:ext uri="{BB962C8B-B14F-4D97-AF65-F5344CB8AC3E}">
        <p14:creationId xmlns:p14="http://schemas.microsoft.com/office/powerpoint/2010/main" val="1781070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BP Thresholds for drug treatment</a:t>
            </a:r>
          </a:p>
          <a:p>
            <a:r>
              <a:rPr lang="en-CA" b="0" dirty="0" smtClean="0"/>
              <a:t>2014 Canadian</a:t>
            </a:r>
            <a:r>
              <a:rPr lang="en-CA" b="0" baseline="0" dirty="0" smtClean="0"/>
              <a:t> Hypertension Education Program Recommendations</a:t>
            </a:r>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28</a:t>
            </a:fld>
            <a:endParaRPr lang="en-CA" dirty="0">
              <a:solidFill>
                <a:prstClr val="black"/>
              </a:solidFill>
            </a:endParaRPr>
          </a:p>
        </p:txBody>
      </p:sp>
    </p:spTree>
    <p:extLst>
      <p:ext uri="{BB962C8B-B14F-4D97-AF65-F5344CB8AC3E}">
        <p14:creationId xmlns:p14="http://schemas.microsoft.com/office/powerpoint/2010/main" val="3736876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Office or Home Automated BP</a:t>
            </a:r>
          </a:p>
          <a:p>
            <a:r>
              <a:rPr lang="en-CA" dirty="0" smtClean="0"/>
              <a:t>2014 CHEP Recommendations</a:t>
            </a:r>
          </a:p>
          <a:p>
            <a:pPr marL="162175" indent="-162175">
              <a:buFont typeface="Arial" panose="020B0604020202020204" pitchFamily="34" charset="0"/>
              <a:buChar char="•"/>
            </a:pPr>
            <a:r>
              <a:rPr lang="en-CA" dirty="0" smtClean="0"/>
              <a:t>If systolic BP (SBP) is ≥140 mmHg and/or diastolic BP (DBP) is ≥90 mmHg, a specific visit should be scheduled for the assessment of hypertension.  If BP is high-normal (SBP 130 – 139 mmHg and/or DBP 85 – 89 mmHg), annual follow-up is recommended.</a:t>
            </a:r>
          </a:p>
          <a:p>
            <a:pPr marL="162175" indent="-162175">
              <a:buFont typeface="Arial" panose="020B0604020202020204" pitchFamily="34" charset="0"/>
              <a:buChar char="•"/>
            </a:pPr>
            <a:r>
              <a:rPr lang="en-CA" dirty="0" smtClean="0"/>
              <a:t>At the initial visit for the assessment of hypertension, if SBP is &gt;140 mmHg and/or DBP is &gt;90 mmHg, at least two more readings should be taken during the same visit using a validated device and according to the recommended procedure for accurate BP  determination. The first reading should be discarded and the latter two averaged. A history and physical examination should be performed and, if clinically indicated, diagnostic tests to search for target organ damage and associated CV risk factors should be arranged within two visits. Exogenous factors that can induce or aggravate hypertension should be assessed and removed if possible. Schedule visit two within one month .</a:t>
            </a:r>
          </a:p>
          <a:p>
            <a:pPr marL="162175" indent="-162175">
              <a:buFont typeface="Arial" panose="020B0604020202020204" pitchFamily="34" charset="0"/>
              <a:buChar char="•"/>
            </a:pPr>
            <a:r>
              <a:rPr lang="en-CA" dirty="0" smtClean="0"/>
              <a:t>At visit 2 for the assessment of hypertension, patients with </a:t>
            </a:r>
            <a:r>
              <a:rPr lang="en-CA" dirty="0" err="1" smtClean="0"/>
              <a:t>macrovascular</a:t>
            </a:r>
            <a:r>
              <a:rPr lang="en-CA" dirty="0" smtClean="0"/>
              <a:t> target organ damage, diabetes mellitus, or chronic kidney disease (CKD; GFR &lt; 60 ml/min/1.73m² ) can be diagnosed as hypertensive if SBP is ≥140 mmHg and/or DBP is ≥90 mmHg.</a:t>
            </a:r>
          </a:p>
          <a:p>
            <a:pPr marL="162175" indent="-162175">
              <a:buFont typeface="Arial" panose="020B0604020202020204" pitchFamily="34" charset="0"/>
              <a:buChar char="•"/>
            </a:pPr>
            <a:r>
              <a:rPr lang="en-CA" dirty="0" smtClean="0"/>
              <a:t>At visit 2 for the assessment of hypertension, patients without </a:t>
            </a:r>
            <a:r>
              <a:rPr lang="en-CA" dirty="0" err="1" smtClean="0"/>
              <a:t>macrovascular</a:t>
            </a:r>
            <a:r>
              <a:rPr lang="en-CA" dirty="0" smtClean="0"/>
              <a:t> target organ damage, diabetes mellitus, and/or chronic kidney disease can be diagnosed as hypertensive if the SBP is ≥180 mmHg or greater and/or the DBP is ≥110 mmHg. Patients without </a:t>
            </a:r>
            <a:r>
              <a:rPr lang="en-CA" dirty="0" err="1" smtClean="0"/>
              <a:t>macrovascular</a:t>
            </a:r>
            <a:r>
              <a:rPr lang="en-CA" dirty="0" smtClean="0"/>
              <a:t> target organ damage, diabetes mellitus, or CKD but with lower BP levels should undergo further evaluation using any of the three approaches outlined  below:</a:t>
            </a:r>
          </a:p>
          <a:p>
            <a:r>
              <a:rPr lang="en-CA" u="sng" dirty="0" smtClean="0"/>
              <a:t>Office manual BPs</a:t>
            </a:r>
            <a:r>
              <a:rPr lang="en-CA" dirty="0" smtClean="0"/>
              <a:t>:</a:t>
            </a:r>
          </a:p>
          <a:p>
            <a:r>
              <a:rPr lang="en-CA" dirty="0" smtClean="0"/>
              <a:t>Using office manual BP measurements, patients can be diagnosed as hypertensive if the SBP is ≥160 mmHg or the DBP is ≥100 mmHg averaged across the first 3 visits, or if the SBP averages ≥140 mmHg or the DBP averages ≥90 mmHg averaged across 5 visits.</a:t>
            </a:r>
          </a:p>
          <a:p>
            <a:r>
              <a:rPr lang="en-CA" u="sng" dirty="0" smtClean="0"/>
              <a:t>Ambulatory BP monitoring (ABPM):</a:t>
            </a:r>
          </a:p>
          <a:p>
            <a:r>
              <a:rPr lang="en-CA" dirty="0" smtClean="0"/>
              <a:t>Using ABPM, patients can be diagnosed as hypertensive if the mean awake SBP is ≥135 mm Hg or greater or the DBP is ≥85 mm Hg, or if the mean 24 hour SBP is ≥130 mm Hg or greater or the DBP is ≥80 mm Hg.</a:t>
            </a:r>
          </a:p>
          <a:p>
            <a:r>
              <a:rPr lang="en-CA" u="sng" dirty="0" smtClean="0"/>
              <a:t>Office or Home Automated BP Measurement</a:t>
            </a:r>
            <a:r>
              <a:rPr lang="en-CA" dirty="0" smtClean="0"/>
              <a:t>:</a:t>
            </a:r>
          </a:p>
          <a:p>
            <a:r>
              <a:rPr lang="en-CA" dirty="0" smtClean="0"/>
              <a:t>Using office or home automated BP measurements, patients can be diagnosed as hypertensive if the average SBP is ≥135 mmHg or the DBP is ≥ 85 mmHg. If the average home BP is &lt; 135/85 mmHg, it is advisable to either repeat home monitoring to confirm the home BP is &lt; 135/85 mmHg or perform 24-hour ABPM to confirm that the mean 24-hour ABPM is &lt;130/80 mmHg and the mean awake ABPM is &lt;135/85 mmHg before diagnosing white coat hypertension.</a:t>
            </a:r>
          </a:p>
          <a:p>
            <a:endParaRPr lang="en-CA" dirty="0" smtClean="0"/>
          </a:p>
          <a:p>
            <a:r>
              <a:rPr lang="en-CA" dirty="0" smtClean="0"/>
              <a:t>Investigations for secondary causes of hypertension should be initiated in patients with suggestive clinical and/or laboratory features.</a:t>
            </a:r>
          </a:p>
          <a:p>
            <a:r>
              <a:rPr lang="en-CA" dirty="0" smtClean="0"/>
              <a:t>If at the last diagnostic visit the patient is not diagnosed to be hypertensive, and has no evidence of </a:t>
            </a:r>
            <a:r>
              <a:rPr lang="en-CA" dirty="0" err="1" smtClean="0"/>
              <a:t>macrovascular</a:t>
            </a:r>
            <a:r>
              <a:rPr lang="en-CA" dirty="0" smtClean="0"/>
              <a:t> target organ damage, the patient’s BP should be assessed at yearly intervals.</a:t>
            </a:r>
          </a:p>
          <a:p>
            <a:r>
              <a:rPr lang="en-CA" dirty="0" smtClean="0"/>
              <a:t>Hypertensive patients receiving lifestyle modification advice alone (</a:t>
            </a:r>
            <a:r>
              <a:rPr lang="en-CA" dirty="0" err="1" smtClean="0"/>
              <a:t>nonpharmacological</a:t>
            </a:r>
            <a:r>
              <a:rPr lang="en-CA" dirty="0" smtClean="0"/>
              <a:t> treatment) should be followed up at three to six month intervals.  Shorter intervals (every one or two months) are needed for patients with higher BPs.</a:t>
            </a:r>
          </a:p>
          <a:p>
            <a:r>
              <a:rPr lang="en-CA" dirty="0" smtClean="0"/>
              <a:t>Patients on antihypertensive drug treatment should be seen monthly or every two months, depending on the level of BP, until readings on two consecutive visits are below their target. Shorter intervals between visits will be needed for symptomatic patients and those with severe hypertension, intolerance to antihypertensive drugs or target organ damage. Once the target BP has been reached, patients should be seen at three-to six-month intervals.</a:t>
            </a:r>
          </a:p>
          <a:p>
            <a:endParaRPr lang="en-CA" dirty="0" smtClean="0"/>
          </a:p>
          <a:p>
            <a:r>
              <a:rPr lang="en-CA" dirty="0" err="1" smtClean="0"/>
              <a:t>Dasgupta</a:t>
            </a:r>
            <a:r>
              <a:rPr lang="en-CA" dirty="0" smtClean="0"/>
              <a:t> K, Quinn RR, </a:t>
            </a:r>
            <a:r>
              <a:rPr lang="en-CA" dirty="0" err="1" smtClean="0"/>
              <a:t>Zarnke</a:t>
            </a:r>
            <a:r>
              <a:rPr lang="en-CA" dirty="0" smtClean="0"/>
              <a:t> KB, et al. The 2014 Canadian Hypertension Education Program Recommendations for Blood Pressure Measurement, Diagnosis, Assessment of Risk, Prevention, and Treatment of Hypertension. Can J </a:t>
            </a:r>
            <a:r>
              <a:rPr lang="en-CA" dirty="0" err="1" smtClean="0"/>
              <a:t>Cardiol</a:t>
            </a:r>
            <a:r>
              <a:rPr lang="en-CA" dirty="0" smtClean="0"/>
              <a:t> 2014;30:485-501.</a:t>
            </a: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29</a:t>
            </a:fld>
            <a:endParaRPr lang="en-CA" dirty="0">
              <a:solidFill>
                <a:prstClr val="black"/>
              </a:solidFill>
            </a:endParaRPr>
          </a:p>
        </p:txBody>
      </p:sp>
    </p:spTree>
    <p:extLst>
      <p:ext uri="{BB962C8B-B14F-4D97-AF65-F5344CB8AC3E}">
        <p14:creationId xmlns:p14="http://schemas.microsoft.com/office/powerpoint/2010/main" val="56679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Vascular</a:t>
            </a:r>
            <a:r>
              <a:rPr lang="en-CA" b="1" baseline="0" dirty="0" smtClean="0"/>
              <a:t> Risk Reduction: </a:t>
            </a:r>
            <a:r>
              <a:rPr lang="en-CA" b="1" dirty="0" smtClean="0"/>
              <a:t>Objectives:</a:t>
            </a:r>
          </a:p>
          <a:p>
            <a:r>
              <a:rPr lang="en-CA" b="0" dirty="0" smtClean="0"/>
              <a:t>Review learning</a:t>
            </a:r>
            <a:r>
              <a:rPr lang="en-CA" b="0" baseline="0" dirty="0" smtClean="0"/>
              <a:t> objectives </a:t>
            </a:r>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a:t>
            </a:fld>
            <a:endParaRPr lang="en-CA" dirty="0">
              <a:solidFill>
                <a:prstClr val="black"/>
              </a:solidFill>
            </a:endParaRPr>
          </a:p>
        </p:txBody>
      </p:sp>
    </p:spTree>
    <p:extLst>
      <p:ext uri="{BB962C8B-B14F-4D97-AF65-F5344CB8AC3E}">
        <p14:creationId xmlns:p14="http://schemas.microsoft.com/office/powerpoint/2010/main" val="3371045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defTabSz="457159" fontAlgn="base">
              <a:spcBef>
                <a:spcPct val="0"/>
              </a:spcBef>
              <a:spcAft>
                <a:spcPct val="0"/>
              </a:spcAft>
            </a:pPr>
            <a:fld id="{9BF67775-90E3-4562-8360-CA2AD366E03D}" type="slidenum">
              <a:rPr lang="fr-FR" sz="1200">
                <a:solidFill>
                  <a:prstClr val="black"/>
                </a:solidFill>
                <a:latin typeface="Times New Roman" pitchFamily="18" charset="0"/>
                <a:ea typeface="MS PGothic"/>
              </a:rPr>
              <a:pPr algn="r" defTabSz="457159" fontAlgn="base">
                <a:spcBef>
                  <a:spcPct val="0"/>
                </a:spcBef>
                <a:spcAft>
                  <a:spcPct val="0"/>
                </a:spcAft>
              </a:pPr>
              <a:t>30</a:t>
            </a:fld>
            <a:endParaRPr lang="fr-FR" sz="1200" dirty="0">
              <a:solidFill>
                <a:prstClr val="black"/>
              </a:solidFill>
              <a:latin typeface="Times New Roman" pitchFamily="18" charset="0"/>
              <a:ea typeface="MS PGothic"/>
            </a:endParaRPr>
          </a:p>
        </p:txBody>
      </p:sp>
      <p:sp>
        <p:nvSpPr>
          <p:cNvPr id="115714" name="Rectangle 5"/>
          <p:cNvSpPr>
            <a:spLocks noGrp="1" noRot="1" noChangeAspect="1" noTextEdit="1"/>
          </p:cNvSpPr>
          <p:nvPr>
            <p:ph type="sldImg"/>
          </p:nvPr>
        </p:nvSpPr>
        <p:spPr bwMode="auto">
          <a:noFill/>
          <a:ln>
            <a:solidFill>
              <a:srgbClr val="000000"/>
            </a:solidFill>
            <a:miter lim="800000"/>
            <a:headEnd/>
            <a:tailEnd/>
          </a:ln>
        </p:spPr>
      </p:sp>
      <p:sp>
        <p:nvSpPr>
          <p:cNvPr id="115715" name="Rectangle 6"/>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b="1" dirty="0" smtClean="0"/>
              <a:t>White Coat</a:t>
            </a:r>
            <a:r>
              <a:rPr lang="en-CA" b="1" baseline="0" dirty="0" smtClean="0"/>
              <a:t> and Masked Hypertension:</a:t>
            </a:r>
          </a:p>
          <a:p>
            <a:pPr>
              <a:spcBef>
                <a:spcPct val="0"/>
              </a:spcBef>
            </a:pPr>
            <a:r>
              <a:rPr lang="en-CA" u="sng" dirty="0" smtClean="0"/>
              <a:t>WHITE COAT HYPERTENSION </a:t>
            </a:r>
            <a:r>
              <a:rPr lang="en-CA" dirty="0" smtClean="0"/>
              <a:t>— Many patients are anxious when visiting the clinician, leading to an office blood pressure (BP) that may be substantially higher than BP during normal daily activities. The diagnosis of white coat hypertension (also called isolated clinic or office hypertension) is applied to patients with office readings that average more than 140/90 mmHg and reliable out-of-office readings that average less than 140/90 mmHg. Having the BP in the office taken by a nurse or technician, rather than the clinician, may minimize the white coat effect.</a:t>
            </a:r>
          </a:p>
          <a:p>
            <a:pPr>
              <a:spcBef>
                <a:spcPct val="0"/>
              </a:spcBef>
            </a:pPr>
            <a:endParaRPr lang="en-CA" dirty="0" smtClean="0"/>
          </a:p>
          <a:p>
            <a:pPr>
              <a:spcBef>
                <a:spcPct val="0"/>
              </a:spcBef>
            </a:pPr>
            <a:r>
              <a:rPr lang="en-CA" dirty="0" smtClean="0"/>
              <a:t>Sequential studies have shown that, in patients diagnosed as being hypertensive on a first visit to a new clinician, there is a mean 15 and 7 mmHg fall in the systolic and diastolic BP, respectively, by the third visit, with some patients not reaching a stable value until the sixth visit . Thus, it has been recommended that a patient with mild to moderate elevation in BP should not be diagnosed with hypertension unless the BP remains elevated after three to six visits, unless there is evidence of ongoing end-organ damage.</a:t>
            </a:r>
          </a:p>
          <a:p>
            <a:pPr>
              <a:spcBef>
                <a:spcPct val="0"/>
              </a:spcBef>
            </a:pPr>
            <a:endParaRPr lang="en-CA" dirty="0" smtClean="0"/>
          </a:p>
          <a:p>
            <a:pPr>
              <a:spcBef>
                <a:spcPct val="0"/>
              </a:spcBef>
            </a:pPr>
            <a:r>
              <a:rPr lang="en-CA" dirty="0" smtClean="0"/>
              <a:t>In cross-sectional studies, the prevalence of white coat hypertension ranges from 10 to more than 20 percent, and appears to be higher in children and the elderly. White coat hypertension can also be seen in patients with apparently resistant hypertension. The likelihood of normal ambulatory pressures is low (less than 5 percent) in patients with office diastolic pressures ≥105 mmHg , but such patients may still have a white coat effect that underestimates the efficacy of therapy</a:t>
            </a:r>
          </a:p>
          <a:p>
            <a:pPr>
              <a:spcBef>
                <a:spcPct val="0"/>
              </a:spcBef>
            </a:pPr>
            <a:endParaRPr lang="en-CA" dirty="0" smtClean="0"/>
          </a:p>
          <a:p>
            <a:pPr defTabSz="864931" eaLnBrk="0" fontAlgn="base" hangingPunct="0">
              <a:spcBef>
                <a:spcPct val="30000"/>
              </a:spcBef>
              <a:spcAft>
                <a:spcPct val="0"/>
              </a:spcAft>
              <a:defRPr/>
            </a:pPr>
            <a:r>
              <a:rPr lang="en-CA" sz="1100" u="sng" dirty="0">
                <a:solidFill>
                  <a:srgbClr val="000000"/>
                </a:solidFill>
                <a:latin typeface="Arial" charset="0"/>
                <a:ea typeface="ＭＳ Ｐゴシック" charset="0"/>
              </a:rPr>
              <a:t>MASKED HYPERTENSION </a:t>
            </a:r>
            <a:r>
              <a:rPr lang="en-CA" sz="1100" dirty="0">
                <a:solidFill>
                  <a:srgbClr val="000000"/>
                </a:solidFill>
                <a:latin typeface="Arial" charset="0"/>
                <a:ea typeface="ＭＳ Ｐゴシック" charset="0"/>
              </a:rPr>
              <a:t>— As many as 10 to 40 percent of patients who are normotensive by conventional clinic measurement are hypertensive by ABPM. This phenomenon is called masked hypertension or isolated ambulatory hypertension. It has only been identified by screening clinical studies since patients who are normotensive by office readings do not typically undergo ambulatory monitoring.</a:t>
            </a:r>
          </a:p>
          <a:p>
            <a:pPr>
              <a:spcBef>
                <a:spcPct val="0"/>
              </a:spcBef>
            </a:pPr>
            <a:endParaRPr lang="en-CA" dirty="0" smtClean="0"/>
          </a:p>
          <a:p>
            <a:pPr>
              <a:spcBef>
                <a:spcPct val="0"/>
              </a:spcBef>
            </a:pPr>
            <a:r>
              <a:rPr lang="en-CA" dirty="0" err="1" smtClean="0"/>
              <a:t>Mancia</a:t>
            </a:r>
            <a:r>
              <a:rPr lang="en-CA" dirty="0" smtClean="0"/>
              <a:t> G, </a:t>
            </a:r>
            <a:r>
              <a:rPr lang="en-CA" dirty="0" err="1" smtClean="0"/>
              <a:t>Parati</a:t>
            </a:r>
            <a:r>
              <a:rPr lang="en-CA" dirty="0" smtClean="0"/>
              <a:t> G, </a:t>
            </a:r>
            <a:r>
              <a:rPr lang="en-CA" dirty="0" err="1" smtClean="0"/>
              <a:t>Pomidossi</a:t>
            </a:r>
            <a:r>
              <a:rPr lang="en-CA" dirty="0" smtClean="0"/>
              <a:t> G, et al. Alerting reaction and rise in blood pressure during measurement by physician and nurse. Hypertension 1987; 9:209.</a:t>
            </a:r>
          </a:p>
          <a:p>
            <a:pPr>
              <a:spcBef>
                <a:spcPct val="0"/>
              </a:spcBef>
            </a:pPr>
            <a:r>
              <a:rPr lang="en-CA" dirty="0" smtClean="0"/>
              <a:t>Watson RD, </a:t>
            </a:r>
            <a:r>
              <a:rPr lang="en-CA" dirty="0" err="1" smtClean="0"/>
              <a:t>Lumb</a:t>
            </a:r>
            <a:r>
              <a:rPr lang="en-CA" dirty="0" smtClean="0"/>
              <a:t> R, Young MA, et al. Variation in cuff blood pressure in untreated outpatients with mild hypertension--implications for initiating antihypertensive treatment. J </a:t>
            </a:r>
            <a:r>
              <a:rPr lang="en-CA" dirty="0" err="1" smtClean="0"/>
              <a:t>Hypertens</a:t>
            </a:r>
            <a:r>
              <a:rPr lang="en-CA" dirty="0" smtClean="0"/>
              <a:t> 1987; 5:207.</a:t>
            </a:r>
          </a:p>
          <a:p>
            <a:pPr>
              <a:spcBef>
                <a:spcPct val="0"/>
              </a:spcBef>
            </a:pPr>
            <a:r>
              <a:rPr lang="en-CA" dirty="0" smtClean="0"/>
              <a:t>Pickering TG, James GD, </a:t>
            </a:r>
            <a:r>
              <a:rPr lang="en-CA" dirty="0" err="1" smtClean="0"/>
              <a:t>Boddie</a:t>
            </a:r>
            <a:r>
              <a:rPr lang="en-CA" dirty="0" smtClean="0"/>
              <a:t> C, et al. How common is white coat hypertension? JAMA 1988; 259:225.</a:t>
            </a:r>
          </a:p>
          <a:p>
            <a:pPr>
              <a:spcBef>
                <a:spcPct val="0"/>
              </a:spcBef>
            </a:pPr>
            <a:r>
              <a:rPr lang="en-CA" dirty="0" err="1" smtClean="0"/>
              <a:t>Niiranen</a:t>
            </a:r>
            <a:r>
              <a:rPr lang="en-CA" dirty="0" smtClean="0"/>
              <a:t> TJ, </a:t>
            </a:r>
            <a:r>
              <a:rPr lang="en-CA" dirty="0" err="1" smtClean="0"/>
              <a:t>Jula</a:t>
            </a:r>
            <a:r>
              <a:rPr lang="en-CA" dirty="0" smtClean="0"/>
              <a:t> AM, </a:t>
            </a:r>
            <a:r>
              <a:rPr lang="en-CA" dirty="0" err="1" smtClean="0"/>
              <a:t>Kantola</a:t>
            </a:r>
            <a:r>
              <a:rPr lang="en-CA" dirty="0" smtClean="0"/>
              <a:t> IM, </a:t>
            </a:r>
            <a:r>
              <a:rPr lang="en-CA" dirty="0" err="1" smtClean="0"/>
              <a:t>Reunanen</a:t>
            </a:r>
            <a:r>
              <a:rPr lang="en-CA" dirty="0" smtClean="0"/>
              <a:t> A. Prevalence and determinants of isolated clinic hypertension in the Finnish population: the Finn-HOME study. J </a:t>
            </a:r>
            <a:r>
              <a:rPr lang="en-CA" dirty="0" err="1" smtClean="0"/>
              <a:t>Hypertens</a:t>
            </a:r>
            <a:r>
              <a:rPr lang="en-CA" dirty="0" smtClean="0"/>
              <a:t> 2006; 24:463.</a:t>
            </a:r>
          </a:p>
          <a:p>
            <a:pPr>
              <a:spcBef>
                <a:spcPct val="0"/>
              </a:spcBef>
            </a:pPr>
            <a:r>
              <a:rPr lang="en-CA" dirty="0" err="1" smtClean="0"/>
              <a:t>Mancia</a:t>
            </a:r>
            <a:r>
              <a:rPr lang="en-CA" dirty="0" smtClean="0"/>
              <a:t> G, </a:t>
            </a:r>
            <a:r>
              <a:rPr lang="en-CA" dirty="0" err="1" smtClean="0"/>
              <a:t>Bombelli</a:t>
            </a:r>
            <a:r>
              <a:rPr lang="en-CA" dirty="0" smtClean="0"/>
              <a:t> M, </a:t>
            </a:r>
            <a:r>
              <a:rPr lang="en-CA" dirty="0" err="1" smtClean="0"/>
              <a:t>Brambilla</a:t>
            </a:r>
            <a:r>
              <a:rPr lang="en-CA" dirty="0" smtClean="0"/>
              <a:t> G, et al. Long-term prognostic value of white coat hypertension: an insight from diagnostic use of both ambulatory and home blood pressure measurements. Hypertension 2013; 62:168.</a:t>
            </a:r>
            <a:endParaRPr lang="fr-FR" dirty="0" smtClean="0"/>
          </a:p>
        </p:txBody>
      </p:sp>
    </p:spTree>
    <p:extLst>
      <p:ext uri="{BB962C8B-B14F-4D97-AF65-F5344CB8AC3E}">
        <p14:creationId xmlns:p14="http://schemas.microsoft.com/office/powerpoint/2010/main" val="1979388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a:t>
            </a:r>
            <a:r>
              <a:rPr lang="en-CA" b="1" baseline="0" dirty="0" smtClean="0"/>
              <a:t> prognosis of masked hypertension:</a:t>
            </a:r>
          </a:p>
          <a:p>
            <a:r>
              <a:rPr lang="en-CA" dirty="0" smtClean="0"/>
              <a:t>Masked hypertension — As many as 10 to 40 percent of patients who are normotensive by conventional clinic measurement are hypertensive by Ambulatory BP Measurement. This phenomenon is called masked hypertension or isolated ambulatory hypertension. It has only been identified by screening clinical studies since patients who are normotensive by office readings do not typically undergo ambulatory monitoring.</a:t>
            </a:r>
          </a:p>
          <a:p>
            <a:endParaRPr lang="en-CA" dirty="0" smtClean="0"/>
          </a:p>
          <a:p>
            <a:r>
              <a:rPr lang="en-CA" dirty="0" smtClean="0"/>
              <a:t>Masked hypertension has been associated with an increased long-term risk of sustained hypertension and cardiovascular morbidity. Because of the risk associated with masked hypertension, ABPM should be considered in patients referred for possible hypertension (for a variety of reasons, such as left ventricular hypertrophy) despite repeatedly normal BP when measured in the clinic</a:t>
            </a:r>
          </a:p>
          <a:p>
            <a:endParaRPr lang="en-CA" dirty="0" smtClean="0"/>
          </a:p>
          <a:p>
            <a:r>
              <a:rPr lang="en-US" dirty="0" smtClean="0"/>
              <a:t>Pickering TG, Davidson K, </a:t>
            </a:r>
            <a:r>
              <a:rPr lang="en-US" dirty="0" err="1" smtClean="0"/>
              <a:t>Gerin</a:t>
            </a:r>
            <a:r>
              <a:rPr lang="en-US" dirty="0" smtClean="0"/>
              <a:t> W, Schwartz JE. Masked hypertension. Hypertension 2002; 40:795.</a:t>
            </a:r>
          </a:p>
          <a:p>
            <a:r>
              <a:rPr lang="en-US" dirty="0" err="1" smtClean="0"/>
              <a:t>Mallion</a:t>
            </a:r>
            <a:r>
              <a:rPr lang="en-US" dirty="0" smtClean="0"/>
              <a:t> JM, </a:t>
            </a:r>
            <a:r>
              <a:rPr lang="en-US" dirty="0" err="1" smtClean="0"/>
              <a:t>Clerson</a:t>
            </a:r>
            <a:r>
              <a:rPr lang="en-US" dirty="0" smtClean="0"/>
              <a:t> P, </a:t>
            </a:r>
            <a:r>
              <a:rPr lang="en-US" dirty="0" err="1" smtClean="0"/>
              <a:t>Bobrie</a:t>
            </a:r>
            <a:r>
              <a:rPr lang="en-US" dirty="0" smtClean="0"/>
              <a:t> G, et al. Predictive factors for masked hypertension within a population of controlled </a:t>
            </a:r>
            <a:r>
              <a:rPr lang="en-US" dirty="0" err="1" smtClean="0"/>
              <a:t>hypertensives</a:t>
            </a:r>
            <a:r>
              <a:rPr lang="en-US" dirty="0" smtClean="0"/>
              <a:t>. J </a:t>
            </a:r>
            <a:r>
              <a:rPr lang="en-US" dirty="0" err="1" smtClean="0"/>
              <a:t>Hypertens</a:t>
            </a:r>
            <a:r>
              <a:rPr lang="en-US" dirty="0" smtClean="0"/>
              <a:t> 2006; 24:2365.</a:t>
            </a:r>
          </a:p>
          <a:p>
            <a:r>
              <a:rPr lang="en-CA" dirty="0" err="1" smtClean="0"/>
              <a:t>Pierdomenico</a:t>
            </a:r>
            <a:r>
              <a:rPr lang="en-CA" dirty="0" smtClean="0"/>
              <a:t> SD, </a:t>
            </a:r>
            <a:r>
              <a:rPr lang="en-CA" dirty="0" err="1" smtClean="0"/>
              <a:t>Cuccurullo</a:t>
            </a:r>
            <a:r>
              <a:rPr lang="en-CA" dirty="0" smtClean="0"/>
              <a:t> F. Prognostic value of white-coat and masked hypertension diagnosed by ambulatory monitoring in initially untreated subjects: an updated meta analysis. Am J </a:t>
            </a:r>
            <a:r>
              <a:rPr lang="en-CA" dirty="0" err="1" smtClean="0"/>
              <a:t>Hypertens</a:t>
            </a:r>
            <a:r>
              <a:rPr lang="en-CA" dirty="0" smtClean="0"/>
              <a:t> 2011; 24:52.</a:t>
            </a:r>
          </a:p>
          <a:p>
            <a:r>
              <a:rPr lang="en-CA" dirty="0" err="1" smtClean="0"/>
              <a:t>Hänninen</a:t>
            </a:r>
            <a:r>
              <a:rPr lang="en-CA" dirty="0" smtClean="0"/>
              <a:t> MR, </a:t>
            </a:r>
            <a:r>
              <a:rPr lang="en-CA" dirty="0" err="1" smtClean="0"/>
              <a:t>Niiranen</a:t>
            </a:r>
            <a:r>
              <a:rPr lang="en-CA" dirty="0" smtClean="0"/>
              <a:t> TJ, </a:t>
            </a:r>
            <a:r>
              <a:rPr lang="en-CA" dirty="0" err="1" smtClean="0"/>
              <a:t>Puukka</a:t>
            </a:r>
            <a:r>
              <a:rPr lang="en-CA" dirty="0" smtClean="0"/>
              <a:t> PJ, et al. Target organ damage and masked hypertension in the general population: the Finn-Home study. J </a:t>
            </a:r>
            <a:r>
              <a:rPr lang="en-CA" dirty="0" err="1" smtClean="0"/>
              <a:t>Hypertens</a:t>
            </a:r>
            <a:r>
              <a:rPr lang="en-CA" dirty="0" smtClean="0"/>
              <a:t> 2013; 31:1136.</a:t>
            </a:r>
          </a:p>
          <a:p>
            <a:r>
              <a:rPr lang="en-CA" dirty="0" err="1" smtClean="0"/>
              <a:t>Fagard</a:t>
            </a:r>
            <a:r>
              <a:rPr lang="en-CA" dirty="0" smtClean="0"/>
              <a:t> RH, </a:t>
            </a:r>
            <a:r>
              <a:rPr lang="en-CA" dirty="0" err="1" smtClean="0"/>
              <a:t>Cornelissen</a:t>
            </a:r>
            <a:r>
              <a:rPr lang="en-CA" dirty="0" smtClean="0"/>
              <a:t> VA. Incidence of cardiovascular events in white-coat, masked and sustained hypertension versus true </a:t>
            </a:r>
            <a:r>
              <a:rPr lang="en-CA" dirty="0" err="1" smtClean="0"/>
              <a:t>normotension</a:t>
            </a:r>
            <a:r>
              <a:rPr lang="en-CA" dirty="0" smtClean="0"/>
              <a:t>: a meta-analysis. J </a:t>
            </a:r>
            <a:r>
              <a:rPr lang="en-CA" dirty="0" err="1" smtClean="0"/>
              <a:t>Hypertens</a:t>
            </a:r>
            <a:r>
              <a:rPr lang="en-CA" dirty="0" smtClean="0"/>
              <a:t> 2007; 25:2193.</a:t>
            </a:r>
          </a:p>
          <a:p>
            <a:r>
              <a:rPr lang="en-CA" dirty="0" err="1" smtClean="0"/>
              <a:t>Björklund</a:t>
            </a:r>
            <a:r>
              <a:rPr lang="en-CA" dirty="0" smtClean="0"/>
              <a:t> K, Lind L, </a:t>
            </a:r>
            <a:r>
              <a:rPr lang="en-CA" dirty="0" err="1" smtClean="0"/>
              <a:t>Zethelius</a:t>
            </a:r>
            <a:r>
              <a:rPr lang="en-CA" dirty="0" smtClean="0"/>
              <a:t> B, et al. Isolated ambulatory hypertension predicts cardiovascular morbidity in elderly men. Circulation 2003; 107:1297.</a:t>
            </a:r>
          </a:p>
          <a:p>
            <a:r>
              <a:rPr lang="en-CA" dirty="0" err="1" smtClean="0"/>
              <a:t>Bobrie</a:t>
            </a:r>
            <a:r>
              <a:rPr lang="en-CA" dirty="0" smtClean="0"/>
              <a:t> G, </a:t>
            </a:r>
            <a:r>
              <a:rPr lang="en-CA" dirty="0" err="1" smtClean="0"/>
              <a:t>Chatellier</a:t>
            </a:r>
            <a:r>
              <a:rPr lang="en-CA" dirty="0" smtClean="0"/>
              <a:t> G, Genes N, et al. Cardiovascular prognosis of "masked hypertension" detected by blood pressure self-measurement in elderly treated hypertensive patients. JAMA 2004; 291:1342.</a:t>
            </a:r>
          </a:p>
          <a:p>
            <a:r>
              <a:rPr lang="en-CA" dirty="0" smtClean="0"/>
              <a:t>Ohkubo T, </a:t>
            </a:r>
            <a:r>
              <a:rPr lang="en-CA" dirty="0" err="1" smtClean="0"/>
              <a:t>Kikuya</a:t>
            </a:r>
            <a:r>
              <a:rPr lang="en-CA" dirty="0" smtClean="0"/>
              <a:t> M, </a:t>
            </a:r>
            <a:r>
              <a:rPr lang="en-CA" dirty="0" err="1" smtClean="0"/>
              <a:t>Metoki</a:t>
            </a:r>
            <a:r>
              <a:rPr lang="en-CA" dirty="0" smtClean="0"/>
              <a:t> H, et al. Prognosis of "masked" hypertension and "white-coat" hypertension detected by 24-h ambulatory blood pressure monitoring 10-year follow-up from the </a:t>
            </a:r>
            <a:r>
              <a:rPr lang="en-CA" dirty="0" err="1" smtClean="0"/>
              <a:t>Ohasama</a:t>
            </a:r>
            <a:r>
              <a:rPr lang="en-CA" dirty="0" smtClean="0"/>
              <a:t> study. J Am </a:t>
            </a:r>
            <a:r>
              <a:rPr lang="en-CA" dirty="0" err="1" smtClean="0"/>
              <a:t>Coll</a:t>
            </a:r>
            <a:r>
              <a:rPr lang="en-CA" dirty="0" smtClean="0"/>
              <a:t> </a:t>
            </a:r>
            <a:r>
              <a:rPr lang="en-CA" dirty="0" err="1" smtClean="0"/>
              <a:t>Cardiol</a:t>
            </a:r>
            <a:r>
              <a:rPr lang="en-CA" dirty="0" smtClean="0"/>
              <a:t> 2005; 46:508</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31</a:t>
            </a:fld>
            <a:endParaRPr lang="en-CA" dirty="0">
              <a:solidFill>
                <a:prstClr val="black"/>
              </a:solidFill>
            </a:endParaRPr>
          </a:p>
        </p:txBody>
      </p:sp>
    </p:spTree>
    <p:extLst>
      <p:ext uri="{BB962C8B-B14F-4D97-AF65-F5344CB8AC3E}">
        <p14:creationId xmlns:p14="http://schemas.microsoft.com/office/powerpoint/2010/main" val="2907291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39FD21A-3A9A-468A-9D12-8C76D25D953B}" type="slidenum">
              <a:rPr lang="en-CA" smtClean="0">
                <a:solidFill>
                  <a:prstClr val="black"/>
                </a:solidFill>
              </a:rPr>
              <a:pPr/>
              <a:t>32</a:t>
            </a:fld>
            <a:endParaRPr lang="en-CA" smtClean="0">
              <a:solidFill>
                <a:prstClr val="black"/>
              </a:solidFill>
            </a:endParaRPr>
          </a:p>
        </p:txBody>
      </p:sp>
      <p:sp>
        <p:nvSpPr>
          <p:cNvPr id="86019" name="Rectangle 4"/>
          <p:cNvSpPr>
            <a:spLocks noGrp="1" noRot="1" noChangeAspect="1" noTextEdit="1"/>
          </p:cNvSpPr>
          <p:nvPr>
            <p:ph type="sldImg"/>
          </p:nvPr>
        </p:nvSpPr>
        <p:spPr>
          <a:ln/>
        </p:spPr>
      </p:sp>
      <p:sp>
        <p:nvSpPr>
          <p:cNvPr id="86020" name="Rectangle 5"/>
          <p:cNvSpPr>
            <a:spLocks noGrp="1"/>
          </p:cNvSpPr>
          <p:nvPr>
            <p:ph type="body" idx="1"/>
          </p:nvPr>
        </p:nvSpPr>
        <p:spPr>
          <a:noFill/>
          <a:ln/>
        </p:spPr>
        <p:txBody>
          <a:bodyPr lIns="90567" tIns="45283" rIns="90567" bIns="45283"/>
          <a:lstStyle/>
          <a:p>
            <a:pPr eaLnBrk="1" hangingPunct="1"/>
            <a:r>
              <a:rPr lang="en-US" b="1" dirty="0" smtClean="0"/>
              <a:t>Home Measurement of Blood Pressure (HBPM)</a:t>
            </a:r>
          </a:p>
          <a:p>
            <a:pPr eaLnBrk="1" hangingPunct="1"/>
            <a:r>
              <a:rPr lang="en-US" dirty="0" smtClean="0"/>
              <a:t>Can provide:</a:t>
            </a:r>
          </a:p>
          <a:p>
            <a:pPr marL="162175" indent="-162175" defTabSz="864931" fontAlgn="base">
              <a:spcBef>
                <a:spcPct val="30000"/>
              </a:spcBef>
              <a:spcAft>
                <a:spcPct val="0"/>
              </a:spcAft>
              <a:buFont typeface="Arial" panose="020B0604020202020204" pitchFamily="34" charset="0"/>
              <a:buChar char="•"/>
              <a:defRPr/>
            </a:pPr>
            <a:r>
              <a:rPr lang="en-US" dirty="0" smtClean="0"/>
              <a:t>Diagnosis of white coat and masked hypertension – which will reduce unnecessary medication prescriptions /use</a:t>
            </a:r>
          </a:p>
          <a:p>
            <a:pPr marL="162175" indent="-162175">
              <a:buFont typeface="Arial" panose="020B0604020202020204" pitchFamily="34" charset="0"/>
              <a:buChar char="•"/>
            </a:pPr>
            <a:r>
              <a:rPr lang="en-US" dirty="0" smtClean="0"/>
              <a:t>Rapid confirmation of the diagnosis of hypertension</a:t>
            </a:r>
          </a:p>
          <a:p>
            <a:pPr marL="162175" indent="-162175">
              <a:buFont typeface="Arial" panose="020B0604020202020204" pitchFamily="34" charset="0"/>
              <a:buChar char="•"/>
            </a:pPr>
            <a:r>
              <a:rPr lang="en-US" dirty="0" smtClean="0"/>
              <a:t>Better prediction of cardiovascular prognosis</a:t>
            </a:r>
          </a:p>
          <a:p>
            <a:pPr marL="162175" indent="-162175">
              <a:buFont typeface="Arial" panose="020B0604020202020204" pitchFamily="34" charset="0"/>
              <a:buChar char="•"/>
            </a:pPr>
            <a:r>
              <a:rPr lang="en-US" dirty="0" smtClean="0"/>
              <a:t>Improved adherence to drug therapy</a:t>
            </a:r>
          </a:p>
          <a:p>
            <a:pPr marL="162175" indent="-162175">
              <a:buFont typeface="Arial" panose="020B0604020202020204" pitchFamily="34" charset="0"/>
              <a:buChar char="•"/>
            </a:pPr>
            <a:r>
              <a:rPr lang="en-US" dirty="0" smtClean="0"/>
              <a:t>Better blood pressure control</a:t>
            </a:r>
          </a:p>
          <a:p>
            <a:pPr eaLnBrk="1" hangingPunct="1"/>
            <a:endParaRPr lang="en-US" dirty="0" smtClean="0"/>
          </a:p>
          <a:p>
            <a:pPr eaLnBrk="1" hangingPunct="1"/>
            <a:r>
              <a:rPr lang="en-US" dirty="0" smtClean="0"/>
              <a:t>Located on-line</a:t>
            </a:r>
            <a:r>
              <a:rPr lang="en-US" baseline="0" dirty="0" smtClean="0"/>
              <a:t> at Hypertension Canada (</a:t>
            </a:r>
            <a:r>
              <a:rPr lang="en-US" dirty="0" smtClean="0"/>
              <a:t>www.Hypertension.ca)</a:t>
            </a:r>
          </a:p>
          <a:p>
            <a:pPr marL="162175" indent="-162175">
              <a:spcBef>
                <a:spcPct val="0"/>
              </a:spcBef>
              <a:buFont typeface="Arial" panose="020B0604020202020204" pitchFamily="34" charset="0"/>
              <a:buChar char="•"/>
            </a:pPr>
            <a:r>
              <a:rPr lang="en-US" dirty="0" smtClean="0"/>
              <a:t>Healthcare Provider Educational Resources </a:t>
            </a:r>
          </a:p>
          <a:p>
            <a:pPr marL="162175" indent="-162175">
              <a:spcBef>
                <a:spcPct val="0"/>
              </a:spcBef>
              <a:buFont typeface="Arial" panose="020B0604020202020204" pitchFamily="34" charset="0"/>
              <a:buChar char="•"/>
            </a:pPr>
            <a:r>
              <a:rPr lang="en-US" dirty="0" smtClean="0"/>
              <a:t>High Blood Pressure Patient Education Animated slide deck (webcast)</a:t>
            </a:r>
          </a:p>
          <a:p>
            <a:pPr marL="162175" indent="-162175">
              <a:spcBef>
                <a:spcPct val="0"/>
              </a:spcBef>
              <a:buFont typeface="Arial" panose="020B0604020202020204" pitchFamily="34" charset="0"/>
              <a:buChar char="•"/>
            </a:pPr>
            <a:r>
              <a:rPr lang="en-US" dirty="0" smtClean="0"/>
              <a:t>High Blood Pressure Patient Education (PPT)</a:t>
            </a:r>
          </a:p>
          <a:p>
            <a:pPr marL="162175" indent="-162175">
              <a:spcBef>
                <a:spcPct val="0"/>
              </a:spcBef>
              <a:buFont typeface="Arial" panose="020B0604020202020204" pitchFamily="34" charset="0"/>
              <a:buChar char="•"/>
            </a:pPr>
            <a:r>
              <a:rPr lang="en-US" dirty="0" smtClean="0"/>
              <a:t>Hypertension Action Tools (PDF)</a:t>
            </a:r>
          </a:p>
          <a:p>
            <a:pPr eaLnBrk="1" hangingPunct="1">
              <a:spcBef>
                <a:spcPct val="0"/>
              </a:spcBef>
            </a:pPr>
            <a:r>
              <a:rPr lang="en-US" dirty="0" smtClean="0"/>
              <a:t>Patient Resources </a:t>
            </a:r>
          </a:p>
          <a:p>
            <a:pPr marL="162175" indent="-162175">
              <a:spcBef>
                <a:spcPct val="0"/>
              </a:spcBef>
              <a:buFont typeface="Arial" panose="020B0604020202020204" pitchFamily="34" charset="0"/>
              <a:buChar char="•"/>
            </a:pPr>
            <a:r>
              <a:rPr lang="en-US" dirty="0" smtClean="0"/>
              <a:t>Understanding and Managing your Blood Pressure (PDF)</a:t>
            </a:r>
          </a:p>
          <a:p>
            <a:pPr marL="162175" indent="-162175">
              <a:spcBef>
                <a:spcPct val="0"/>
              </a:spcBef>
              <a:buFont typeface="Arial" panose="020B0604020202020204" pitchFamily="34" charset="0"/>
              <a:buChar char="•"/>
            </a:pPr>
            <a:r>
              <a:rPr lang="en-US" dirty="0" smtClean="0"/>
              <a:t>Managing your Blood Pressure (PDF)</a:t>
            </a:r>
          </a:p>
          <a:p>
            <a:pPr marL="162175" indent="-162175">
              <a:spcBef>
                <a:spcPct val="0"/>
              </a:spcBef>
              <a:buFont typeface="Arial" panose="020B0604020202020204" pitchFamily="34" charset="0"/>
              <a:buChar char="•"/>
            </a:pPr>
            <a:r>
              <a:rPr lang="en-US" dirty="0" smtClean="0"/>
              <a:t>Measure Blood Pressure at Home (PDF)</a:t>
            </a:r>
          </a:p>
          <a:p>
            <a:pPr marL="162175" indent="-162175">
              <a:spcBef>
                <a:spcPct val="0"/>
              </a:spcBef>
              <a:buFont typeface="Arial" panose="020B0604020202020204" pitchFamily="34" charset="0"/>
              <a:buChar char="•"/>
            </a:pPr>
            <a:r>
              <a:rPr lang="en-US" dirty="0" smtClean="0"/>
              <a:t>My Home Blood Pressure Log (PDF)</a:t>
            </a:r>
          </a:p>
          <a:p>
            <a:pPr marL="162175" indent="-162175">
              <a:spcBef>
                <a:spcPct val="0"/>
              </a:spcBef>
              <a:buFont typeface="Arial" panose="020B0604020202020204" pitchFamily="34" charset="0"/>
              <a:buChar char="•"/>
            </a:pPr>
            <a:r>
              <a:rPr lang="en-US" dirty="0" smtClean="0"/>
              <a:t>Home Blood Pressure - Get the Facts (PDF)</a:t>
            </a:r>
          </a:p>
          <a:p>
            <a:pPr marL="162175" indent="-162175">
              <a:spcBef>
                <a:spcPct val="0"/>
              </a:spcBef>
              <a:buFont typeface="Arial" panose="020B0604020202020204" pitchFamily="34" charset="0"/>
              <a:buChar char="•"/>
            </a:pPr>
            <a:r>
              <a:rPr lang="en-US" dirty="0" smtClean="0"/>
              <a:t>Home Blood Pressure - Postcard (PDF)</a:t>
            </a:r>
          </a:p>
          <a:p>
            <a:pPr marL="162175" indent="-162175">
              <a:spcBef>
                <a:spcPct val="0"/>
              </a:spcBef>
              <a:buFont typeface="Arial" panose="020B0604020202020204" pitchFamily="34" charset="0"/>
              <a:buChar char="•"/>
            </a:pPr>
            <a:r>
              <a:rPr lang="en-US" dirty="0" smtClean="0"/>
              <a:t>Blood Pressure Measurement &amp; Medication Log (PDF)</a:t>
            </a:r>
          </a:p>
        </p:txBody>
      </p:sp>
      <p:sp>
        <p:nvSpPr>
          <p:cNvPr id="86021" name="Rectangle 7"/>
          <p:cNvSpPr txBox="1">
            <a:spLocks noGrp="1" noChangeArrowheads="1"/>
          </p:cNvSpPr>
          <p:nvPr/>
        </p:nvSpPr>
        <p:spPr bwMode="auto">
          <a:xfrm>
            <a:off x="3886200" y="8686489"/>
            <a:ext cx="2971800" cy="457511"/>
          </a:xfrm>
          <a:prstGeom prst="rect">
            <a:avLst/>
          </a:prstGeom>
          <a:noFill/>
          <a:ln w="9525">
            <a:noFill/>
            <a:miter lim="800000"/>
            <a:headEnd/>
            <a:tailEnd/>
          </a:ln>
        </p:spPr>
        <p:txBody>
          <a:bodyPr lIns="90567" tIns="45283" rIns="90567" bIns="45283" anchor="b"/>
          <a:lstStyle/>
          <a:p>
            <a:pPr algn="r" defTabSz="452834" fontAlgn="base">
              <a:spcBef>
                <a:spcPct val="0"/>
              </a:spcBef>
              <a:spcAft>
                <a:spcPct val="0"/>
              </a:spcAft>
            </a:pPr>
            <a:fld id="{F15B65E9-CFEE-49D0-A92C-411DF1A6B33B}" type="slidenum">
              <a:rPr lang="fr-FR" sz="1200">
                <a:solidFill>
                  <a:prstClr val="black"/>
                </a:solidFill>
                <a:latin typeface="Times New Roman" pitchFamily="18" charset="0"/>
                <a:ea typeface="MS PGothic"/>
                <a:cs typeface="MS PGothic"/>
              </a:rPr>
              <a:pPr algn="r" defTabSz="452834" fontAlgn="base">
                <a:spcBef>
                  <a:spcPct val="0"/>
                </a:spcBef>
                <a:spcAft>
                  <a:spcPct val="0"/>
                </a:spcAft>
              </a:pPr>
              <a:t>32</a:t>
            </a:fld>
            <a:endParaRPr lang="fr-FR" sz="1200" dirty="0">
              <a:solidFill>
                <a:prstClr val="black"/>
              </a:solidFill>
              <a:latin typeface="Times New Roman" pitchFamily="18" charset="0"/>
              <a:ea typeface="MS PGothic"/>
              <a:cs typeface="MS PGothic"/>
            </a:endParaRPr>
          </a:p>
        </p:txBody>
      </p:sp>
    </p:spTree>
    <p:extLst>
      <p:ext uri="{BB962C8B-B14F-4D97-AF65-F5344CB8AC3E}">
        <p14:creationId xmlns:p14="http://schemas.microsoft.com/office/powerpoint/2010/main" val="3096867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6200" y="8686489"/>
            <a:ext cx="2971800" cy="457511"/>
          </a:xfrm>
          <a:prstGeom prst="rect">
            <a:avLst/>
          </a:prstGeom>
          <a:noFill/>
          <a:ln w="9525">
            <a:noFill/>
            <a:miter lim="800000"/>
            <a:headEnd/>
            <a:tailEnd/>
          </a:ln>
        </p:spPr>
        <p:txBody>
          <a:bodyPr lIns="90567" tIns="45283" rIns="90567" bIns="45283" anchor="b"/>
          <a:lstStyle/>
          <a:p>
            <a:pPr algn="r" fontAlgn="base">
              <a:spcBef>
                <a:spcPct val="0"/>
              </a:spcBef>
              <a:spcAft>
                <a:spcPct val="0"/>
              </a:spcAft>
            </a:pPr>
            <a:fld id="{9070D5A2-1770-4962-8924-41E1C3E231D7}" type="slidenum">
              <a:rPr lang="fr-FR" sz="1200">
                <a:solidFill>
                  <a:prstClr val="black"/>
                </a:solidFill>
                <a:latin typeface="Times New Roman" pitchFamily="18" charset="0"/>
                <a:ea typeface="ＭＳ Ｐゴシック" pitchFamily="1" charset="-128"/>
              </a:rPr>
              <a:pPr algn="r" fontAlgn="base">
                <a:spcBef>
                  <a:spcPct val="0"/>
                </a:spcBef>
                <a:spcAft>
                  <a:spcPct val="0"/>
                </a:spcAft>
              </a:pPr>
              <a:t>33</a:t>
            </a:fld>
            <a:endParaRPr lang="fr-FR" sz="1200" dirty="0">
              <a:solidFill>
                <a:prstClr val="black"/>
              </a:solidFill>
              <a:latin typeface="Times New Roman" pitchFamily="18" charset="0"/>
              <a:ea typeface="ＭＳ Ｐゴシック" pitchFamily="1" charset="-128"/>
            </a:endParaRPr>
          </a:p>
        </p:txBody>
      </p:sp>
      <p:sp>
        <p:nvSpPr>
          <p:cNvPr id="84995" name="Rectangle 5"/>
          <p:cNvSpPr>
            <a:spLocks noGrp="1" noRot="1" noChangeAspect="1" noTextEdit="1"/>
          </p:cNvSpPr>
          <p:nvPr>
            <p:ph type="sldImg"/>
          </p:nvPr>
        </p:nvSpPr>
        <p:spPr>
          <a:ln/>
        </p:spPr>
      </p:sp>
      <p:sp>
        <p:nvSpPr>
          <p:cNvPr id="84996" name="Rectangle 6"/>
          <p:cNvSpPr>
            <a:spLocks noGrp="1"/>
          </p:cNvSpPr>
          <p:nvPr>
            <p:ph type="body" idx="1"/>
          </p:nvPr>
        </p:nvSpPr>
        <p:spPr>
          <a:noFill/>
          <a:ln/>
        </p:spPr>
        <p:txBody>
          <a:bodyPr/>
          <a:lstStyle/>
          <a:p>
            <a:pPr>
              <a:spcBef>
                <a:spcPct val="0"/>
              </a:spcBef>
            </a:pPr>
            <a:r>
              <a:rPr lang="en-CA" b="1" dirty="0" smtClean="0"/>
              <a:t>Home </a:t>
            </a:r>
            <a:r>
              <a:rPr lang="en-CA" b="1" baseline="0" dirty="0" smtClean="0"/>
              <a:t>blood pressure measurement (HBPM):  </a:t>
            </a:r>
            <a:r>
              <a:rPr lang="en-CA" dirty="0" smtClean="0"/>
              <a:t>2014 CHEP Recommendations</a:t>
            </a:r>
          </a:p>
          <a:p>
            <a:pPr>
              <a:spcBef>
                <a:spcPct val="0"/>
              </a:spcBef>
            </a:pPr>
            <a:r>
              <a:rPr lang="en-CA" dirty="0" smtClean="0"/>
              <a:t>HBPM can be used in the diagnosis of hypertension.</a:t>
            </a:r>
          </a:p>
          <a:p>
            <a:pPr>
              <a:spcBef>
                <a:spcPct val="0"/>
              </a:spcBef>
            </a:pPr>
            <a:r>
              <a:rPr lang="en-CA" dirty="0" smtClean="0"/>
              <a:t>The use of home BP monitoring on a regular basis should be considered for patients with hypertension, particularly those with:</a:t>
            </a:r>
          </a:p>
          <a:p>
            <a:pPr marL="162175" indent="-162175">
              <a:spcBef>
                <a:spcPct val="0"/>
              </a:spcBef>
              <a:buFont typeface="Arial" panose="020B0604020202020204" pitchFamily="34" charset="0"/>
              <a:buChar char="•"/>
            </a:pPr>
            <a:r>
              <a:rPr lang="en-CA" dirty="0" smtClean="0"/>
              <a:t>diabetes mellitus</a:t>
            </a:r>
          </a:p>
          <a:p>
            <a:pPr marL="162175" indent="-162175">
              <a:spcBef>
                <a:spcPct val="0"/>
              </a:spcBef>
              <a:buFont typeface="Arial" panose="020B0604020202020204" pitchFamily="34" charset="0"/>
              <a:buChar char="•"/>
            </a:pPr>
            <a:r>
              <a:rPr lang="en-CA" dirty="0" smtClean="0"/>
              <a:t>chronic kidney disease</a:t>
            </a:r>
          </a:p>
          <a:p>
            <a:pPr marL="162175" indent="-162175">
              <a:spcBef>
                <a:spcPct val="0"/>
              </a:spcBef>
              <a:buFont typeface="Arial" panose="020B0604020202020204" pitchFamily="34" charset="0"/>
              <a:buChar char="•"/>
            </a:pPr>
            <a:r>
              <a:rPr lang="en-CA" dirty="0" smtClean="0"/>
              <a:t>suspected </a:t>
            </a:r>
            <a:r>
              <a:rPr lang="en-CA" dirty="0" err="1" smtClean="0"/>
              <a:t>nonadherence</a:t>
            </a:r>
            <a:endParaRPr lang="en-CA" dirty="0" smtClean="0"/>
          </a:p>
          <a:p>
            <a:pPr marL="162175" indent="-162175">
              <a:spcBef>
                <a:spcPct val="0"/>
              </a:spcBef>
              <a:buFont typeface="Arial" panose="020B0604020202020204" pitchFamily="34" charset="0"/>
              <a:buChar char="•"/>
            </a:pPr>
            <a:r>
              <a:rPr lang="en-CA" dirty="0" smtClean="0"/>
              <a:t>demonstrated white coat effect </a:t>
            </a:r>
          </a:p>
          <a:p>
            <a:pPr marL="162175" indent="-162175">
              <a:spcBef>
                <a:spcPct val="0"/>
              </a:spcBef>
              <a:buFont typeface="Arial" panose="020B0604020202020204" pitchFamily="34" charset="0"/>
              <a:buChar char="•"/>
            </a:pPr>
            <a:r>
              <a:rPr lang="en-CA" dirty="0" smtClean="0"/>
              <a:t>BP controlled in the office but not at home (masked hypertension)</a:t>
            </a:r>
          </a:p>
          <a:p>
            <a:pPr>
              <a:spcBef>
                <a:spcPct val="0"/>
              </a:spcBef>
            </a:pPr>
            <a:r>
              <a:rPr lang="en-CA" dirty="0" smtClean="0"/>
              <a:t>When white coat hypertension is suggested by HBPM, its presence should be confirmed by repeat HBPM or Ambulatory BP Monitoring before treatment decisions are made.</a:t>
            </a:r>
          </a:p>
          <a:p>
            <a:pPr>
              <a:spcBef>
                <a:spcPct val="0"/>
              </a:spcBef>
            </a:pPr>
            <a:r>
              <a:rPr lang="en-CA" dirty="0" smtClean="0"/>
              <a:t>Patients should be advised to purchase and use only home BP monitoring devices that are appropriate for the individual and have met standards of the Association for the Advancement of Medical Instrumentation, the most recent requirements of the British Hypertension Society protocol, or the International Protocol for validation of automated BP measuring devices. Patients should be encouraged to use devices with data recording capabilities or automatic data transmission to increase the reliability of reported home BP values. </a:t>
            </a:r>
          </a:p>
          <a:p>
            <a:pPr>
              <a:spcBef>
                <a:spcPct val="0"/>
              </a:spcBef>
            </a:pPr>
            <a:r>
              <a:rPr lang="en-US" altLang="en-US" sz="1700" dirty="0">
                <a:solidFill>
                  <a:prstClr val="black"/>
                </a:solidFill>
                <a:latin typeface="Arial" pitchFamily="34" charset="0"/>
                <a:ea typeface="ＭＳ Ｐゴシック" charset="-128"/>
              </a:rPr>
              <a:t>Please refer to </a:t>
            </a:r>
            <a:r>
              <a:rPr lang="en-US" altLang="en-US" sz="1700" u="sng" dirty="0">
                <a:solidFill>
                  <a:srgbClr val="000080"/>
                </a:solidFill>
                <a:latin typeface="Arial" pitchFamily="34" charset="0"/>
                <a:ea typeface="Calibri" pitchFamily="34" charset="0"/>
                <a:hlinkClick r:id="rId3"/>
              </a:rPr>
              <a:t>http://</a:t>
            </a:r>
            <a:r>
              <a:rPr lang="en-US" altLang="en-US" sz="1700" dirty="0">
                <a:solidFill>
                  <a:srgbClr val="000080"/>
                </a:solidFill>
                <a:latin typeface="Arial" pitchFamily="34" charset="0"/>
                <a:ea typeface="Calibri" pitchFamily="34" charset="0"/>
                <a:hlinkClick r:id="rId3"/>
              </a:rPr>
              <a:t>www.hypertension.ca/devices-endorsed-by-hypertension-canada-dp1</a:t>
            </a:r>
            <a:r>
              <a:rPr lang="en-US" altLang="en-US" sz="1700" dirty="0">
                <a:solidFill>
                  <a:srgbClr val="000080"/>
                </a:solidFill>
                <a:latin typeface="Arial" pitchFamily="34" charset="0"/>
                <a:ea typeface="Calibri" pitchFamily="34" charset="0"/>
              </a:rPr>
              <a:t> </a:t>
            </a:r>
            <a:r>
              <a:rPr lang="en-US" altLang="en-US" sz="1700" dirty="0">
                <a:solidFill>
                  <a:prstClr val="black"/>
                </a:solidFill>
                <a:latin typeface="Arial" pitchFamily="34" charset="0"/>
                <a:ea typeface="ＭＳ Ｐゴシック" charset="-128"/>
              </a:rPr>
              <a:t>for a complete list of device endorsed by Hypertension Canada. </a:t>
            </a:r>
            <a:endParaRPr lang="en-CA" dirty="0" smtClean="0"/>
          </a:p>
          <a:p>
            <a:pPr>
              <a:spcBef>
                <a:spcPct val="0"/>
              </a:spcBef>
            </a:pPr>
            <a:r>
              <a:rPr lang="en-CA" dirty="0" smtClean="0"/>
              <a:t>Home SBP values ≥135 mmHg or DBP values ≥ 85 mmHg should be considered elevated and associated with an increased overall mortality risk analogous to office SBP readings of ≥140 mmHg or DBP ≥90 mmHg.</a:t>
            </a:r>
          </a:p>
          <a:p>
            <a:pPr>
              <a:spcBef>
                <a:spcPct val="0"/>
              </a:spcBef>
            </a:pPr>
            <a:r>
              <a:rPr lang="en-CA" dirty="0" smtClean="0"/>
              <a:t>Health care professionals should ensure that patients who measure their BP at home have adequate training, and, if necessary, repeat training in measuring their BP. Patients should be observed to determine that they measure BP correctly and they should be given adequate information about interpreting these readings.</a:t>
            </a:r>
          </a:p>
          <a:p>
            <a:pPr>
              <a:spcBef>
                <a:spcPct val="0"/>
              </a:spcBef>
            </a:pPr>
            <a:r>
              <a:rPr lang="en-CA" dirty="0" smtClean="0"/>
              <a:t>The accuracy of all individual patients’ validated devices (including electronic devices) must be regularly checked against a device of known calibration.</a:t>
            </a:r>
          </a:p>
          <a:p>
            <a:pPr>
              <a:spcBef>
                <a:spcPct val="0"/>
              </a:spcBef>
            </a:pPr>
            <a:r>
              <a:rPr lang="en-CA" dirty="0" smtClean="0"/>
              <a:t>Home BP values for assessing white coat hypertension or sustained hypertension should be based on duplicate measures, morning and evening, for an initial seven-day period. First day home BP values should not be considered.</a:t>
            </a:r>
          </a:p>
          <a:p>
            <a:pPr>
              <a:spcBef>
                <a:spcPct val="0"/>
              </a:spcBef>
            </a:pPr>
            <a:endParaRPr lang="en-CA" dirty="0" smtClean="0"/>
          </a:p>
          <a:p>
            <a:pPr>
              <a:spcBef>
                <a:spcPct val="0"/>
              </a:spcBef>
            </a:pPr>
            <a:r>
              <a:rPr lang="en-CA" dirty="0" err="1" smtClean="0"/>
              <a:t>Dasgupta</a:t>
            </a:r>
            <a:r>
              <a:rPr lang="en-CA" dirty="0" smtClean="0"/>
              <a:t> K, Quinn RR, </a:t>
            </a:r>
            <a:r>
              <a:rPr lang="en-CA" dirty="0" err="1" smtClean="0"/>
              <a:t>Zarnke</a:t>
            </a:r>
            <a:r>
              <a:rPr lang="en-CA" dirty="0" smtClean="0"/>
              <a:t> KB, et al. The 2014 Canadian Hypertension Education Program</a:t>
            </a:r>
            <a:r>
              <a:rPr lang="en-CA" baseline="0" dirty="0" smtClean="0"/>
              <a:t> </a:t>
            </a:r>
            <a:r>
              <a:rPr lang="en-CA" dirty="0" smtClean="0"/>
              <a:t>Recommendations for Blood Pressure Measurement, Diagnosis, Assessment</a:t>
            </a:r>
          </a:p>
          <a:p>
            <a:pPr>
              <a:spcBef>
                <a:spcPct val="0"/>
              </a:spcBef>
            </a:pPr>
            <a:r>
              <a:rPr lang="en-CA" dirty="0" smtClean="0"/>
              <a:t>of Risk, Prevention, and Treatment of Hypertension. Can J </a:t>
            </a:r>
            <a:r>
              <a:rPr lang="en-CA" dirty="0" err="1" smtClean="0"/>
              <a:t>Cardiol</a:t>
            </a:r>
            <a:r>
              <a:rPr lang="en-CA" baseline="0" dirty="0" smtClean="0"/>
              <a:t> </a:t>
            </a:r>
            <a:r>
              <a:rPr lang="en-CA" dirty="0" smtClean="0"/>
              <a:t>2014;30:485-501.</a:t>
            </a:r>
          </a:p>
          <a:p>
            <a:pPr>
              <a:spcBef>
                <a:spcPct val="0"/>
              </a:spcBef>
            </a:pPr>
            <a:endParaRPr lang="en-CA" dirty="0" smtClean="0"/>
          </a:p>
          <a:p>
            <a:pPr>
              <a:spcBef>
                <a:spcPct val="0"/>
              </a:spcBef>
            </a:pPr>
            <a:endParaRPr lang="fr-FR" dirty="0" smtClean="0"/>
          </a:p>
        </p:txBody>
      </p:sp>
    </p:spTree>
    <p:extLst>
      <p:ext uri="{BB962C8B-B14F-4D97-AF65-F5344CB8AC3E}">
        <p14:creationId xmlns:p14="http://schemas.microsoft.com/office/powerpoint/2010/main" val="3352962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4A25486-B9F6-4D61-A819-5C1C97943A01}" type="slidenum">
              <a:rPr lang="en-CA" smtClean="0">
                <a:solidFill>
                  <a:prstClr val="black"/>
                </a:solidFill>
              </a:rPr>
              <a:pPr/>
              <a:t>34</a:t>
            </a:fld>
            <a:endParaRPr lang="en-CA" smtClean="0">
              <a:solidFill>
                <a:prstClr val="black"/>
              </a:solidFill>
            </a:endParaRPr>
          </a:p>
        </p:txBody>
      </p:sp>
      <p:sp>
        <p:nvSpPr>
          <p:cNvPr id="87043" name="Rectangle 4"/>
          <p:cNvSpPr>
            <a:spLocks noGrp="1" noRot="1" noChangeAspect="1" noTextEdit="1"/>
          </p:cNvSpPr>
          <p:nvPr>
            <p:ph type="sldImg"/>
          </p:nvPr>
        </p:nvSpPr>
        <p:spPr>
          <a:ln/>
        </p:spPr>
      </p:sp>
      <p:sp>
        <p:nvSpPr>
          <p:cNvPr id="87044" name="Rectangle 5"/>
          <p:cNvSpPr>
            <a:spLocks noGrp="1"/>
          </p:cNvSpPr>
          <p:nvPr>
            <p:ph type="body" idx="1"/>
          </p:nvPr>
        </p:nvSpPr>
        <p:spPr>
          <a:noFill/>
          <a:ln/>
        </p:spPr>
        <p:txBody>
          <a:bodyPr lIns="90567" tIns="45283" rIns="90567" bIns="45283"/>
          <a:lstStyle/>
          <a:p>
            <a:r>
              <a:rPr lang="en-US" sz="900" b="1" dirty="0">
                <a:solidFill>
                  <a:srgbClr val="0070C0"/>
                </a:solidFill>
              </a:rPr>
              <a:t>Some patients are not suitable for home monitoring due to:</a:t>
            </a:r>
            <a:endParaRPr lang="en-US" sz="900" b="1" dirty="0"/>
          </a:p>
          <a:p>
            <a:pPr marL="162175" indent="-162175">
              <a:buFont typeface="Arial" panose="020B0604020202020204" pitchFamily="34" charset="0"/>
              <a:buChar char="•"/>
            </a:pPr>
            <a:r>
              <a:rPr lang="en-US" sz="900" dirty="0"/>
              <a:t>Undue anxiety in response to high blood pressure readings</a:t>
            </a:r>
          </a:p>
          <a:p>
            <a:pPr marL="162175" indent="-162175">
              <a:buFont typeface="Arial" panose="020B0604020202020204" pitchFamily="34" charset="0"/>
              <a:buChar char="•"/>
            </a:pPr>
            <a:r>
              <a:rPr lang="en-US" sz="900" dirty="0"/>
              <a:t>Physical or mental disability prevents accurate technique or recording</a:t>
            </a:r>
          </a:p>
          <a:p>
            <a:pPr marL="162175" indent="-162175">
              <a:buFont typeface="Arial" panose="020B0604020202020204" pitchFamily="34" charset="0"/>
              <a:buChar char="•"/>
            </a:pPr>
            <a:r>
              <a:rPr lang="en-US" sz="900" dirty="0"/>
              <a:t>Arm not suited to blood pressure cuff (e.g. conical shaped arm)</a:t>
            </a:r>
          </a:p>
          <a:p>
            <a:pPr marL="162175" indent="-162175">
              <a:buFont typeface="Arial" panose="020B0604020202020204" pitchFamily="34" charset="0"/>
              <a:buChar char="•"/>
            </a:pPr>
            <a:r>
              <a:rPr lang="en-US" sz="900" dirty="0"/>
              <a:t>Irregular pulse or arrhythmias prevent accurate readings (there are certified BP monitors that are specifically for irregular heart beat)</a:t>
            </a:r>
          </a:p>
          <a:p>
            <a:pPr marL="162175" indent="-162175">
              <a:buFont typeface="Arial" panose="020B0604020202020204" pitchFamily="34" charset="0"/>
              <a:buChar char="•"/>
            </a:pPr>
            <a:r>
              <a:rPr lang="en-US" sz="900" dirty="0"/>
              <a:t>Lack of interest-not willing to spend the money</a:t>
            </a:r>
          </a:p>
          <a:p>
            <a:pPr eaLnBrk="1" hangingPunct="1"/>
            <a:endParaRPr lang="en-US" sz="900" dirty="0"/>
          </a:p>
          <a:p>
            <a:pPr eaLnBrk="1" hangingPunct="1"/>
            <a:r>
              <a:rPr lang="en-US" sz="900" dirty="0"/>
              <a:t>Most patients can be taught to measure blood pressure.  Periodic reassessment of technique and retraining is desirable. </a:t>
            </a:r>
          </a:p>
          <a:p>
            <a:pPr eaLnBrk="1" hangingPunct="1"/>
            <a:endParaRPr lang="en-US" sz="900" b="1" dirty="0"/>
          </a:p>
          <a:p>
            <a:pPr eaLnBrk="1" hangingPunct="1"/>
            <a:r>
              <a:rPr lang="en-US" b="0" u="sng" dirty="0" smtClean="0"/>
              <a:t>IMPORTANT RESOURCES FOR HOME MEASUREMENT OF BLOOD PRESSURE </a:t>
            </a:r>
          </a:p>
          <a:p>
            <a:pPr eaLnBrk="1" hangingPunct="1"/>
            <a:r>
              <a:rPr lang="en-US" b="0" dirty="0" smtClean="0"/>
              <a:t>An internet-based tool kit for home blood pressure measurement including recording and tracking of blood pressure can be found at </a:t>
            </a:r>
            <a:r>
              <a:rPr lang="en-US" b="0" dirty="0" smtClean="0">
                <a:solidFill>
                  <a:schemeClr val="accent2"/>
                </a:solidFill>
              </a:rPr>
              <a:t>www.heartandstroke.ca/bp </a:t>
            </a:r>
            <a:endParaRPr lang="en-US" b="0" dirty="0" smtClean="0">
              <a:solidFill>
                <a:srgbClr val="FFFF00"/>
              </a:solidFill>
            </a:endParaRPr>
          </a:p>
          <a:p>
            <a:pPr eaLnBrk="1" hangingPunct="1"/>
            <a:r>
              <a:rPr lang="en-US" b="0" dirty="0" smtClean="0"/>
              <a:t>Patient information on selecting an approved device, and how to measure and track home blood pressure can be found at </a:t>
            </a:r>
            <a:r>
              <a:rPr lang="en-US" b="0" dirty="0" smtClean="0">
                <a:solidFill>
                  <a:schemeClr val="accent2"/>
                </a:solidFill>
              </a:rPr>
              <a:t>www.hypertension.ca/bpc</a:t>
            </a:r>
          </a:p>
          <a:p>
            <a:pPr eaLnBrk="1" hangingPunct="1"/>
            <a:r>
              <a:rPr lang="en-US" b="0" dirty="0" smtClean="0"/>
              <a:t>A video on Home BP monitoring can be watched or downloaded at </a:t>
            </a:r>
            <a:r>
              <a:rPr lang="en-US" b="0" dirty="0" smtClean="0">
                <a:solidFill>
                  <a:schemeClr val="accent2"/>
                </a:solidFill>
              </a:rPr>
              <a:t>http://hypertension.ca/video/</a:t>
            </a:r>
          </a:p>
          <a:p>
            <a:pPr eaLnBrk="1" hangingPunct="1">
              <a:buFontTx/>
              <a:buChar char="•"/>
            </a:pPr>
            <a:endParaRPr lang="fr-FR" sz="900" dirty="0"/>
          </a:p>
          <a:p>
            <a:pPr eaLnBrk="1" hangingPunct="1"/>
            <a:r>
              <a:rPr lang="en-CA" sz="900" dirty="0"/>
              <a:t>A website to assist patients to  monitor and track home blood pressure and support self management including healthy lifestyle change is available at: www.heartandstroke.ca/BP </a:t>
            </a:r>
          </a:p>
          <a:p>
            <a:pPr eaLnBrk="1" hangingPunct="1"/>
            <a:r>
              <a:rPr lang="en-CA" sz="900" dirty="0"/>
              <a:t> </a:t>
            </a:r>
          </a:p>
        </p:txBody>
      </p:sp>
      <p:sp>
        <p:nvSpPr>
          <p:cNvPr id="87045" name="Rectangle 7"/>
          <p:cNvSpPr txBox="1">
            <a:spLocks noGrp="1" noChangeArrowheads="1"/>
          </p:cNvSpPr>
          <p:nvPr/>
        </p:nvSpPr>
        <p:spPr bwMode="auto">
          <a:xfrm>
            <a:off x="3886200" y="8686489"/>
            <a:ext cx="2971800" cy="457511"/>
          </a:xfrm>
          <a:prstGeom prst="rect">
            <a:avLst/>
          </a:prstGeom>
          <a:noFill/>
          <a:ln w="9525">
            <a:noFill/>
            <a:miter lim="800000"/>
            <a:headEnd/>
            <a:tailEnd/>
          </a:ln>
        </p:spPr>
        <p:txBody>
          <a:bodyPr lIns="90567" tIns="45283" rIns="90567" bIns="45283" anchor="b"/>
          <a:lstStyle/>
          <a:p>
            <a:pPr algn="r" defTabSz="452834" fontAlgn="base">
              <a:spcBef>
                <a:spcPct val="0"/>
              </a:spcBef>
              <a:spcAft>
                <a:spcPct val="0"/>
              </a:spcAft>
            </a:pPr>
            <a:fld id="{AC6A0476-3B00-4930-BBB0-8050FEF4C33F}" type="slidenum">
              <a:rPr lang="fr-FR" sz="1200">
                <a:solidFill>
                  <a:prstClr val="black"/>
                </a:solidFill>
                <a:latin typeface="Times New Roman" pitchFamily="18" charset="0"/>
                <a:ea typeface="MS PGothic"/>
                <a:cs typeface="MS PGothic"/>
              </a:rPr>
              <a:pPr algn="r" defTabSz="452834" fontAlgn="base">
                <a:spcBef>
                  <a:spcPct val="0"/>
                </a:spcBef>
                <a:spcAft>
                  <a:spcPct val="0"/>
                </a:spcAft>
              </a:pPr>
              <a:t>34</a:t>
            </a:fld>
            <a:endParaRPr lang="fr-FR" sz="1200" dirty="0">
              <a:solidFill>
                <a:prstClr val="black"/>
              </a:solidFill>
              <a:latin typeface="Times New Roman" pitchFamily="18" charset="0"/>
              <a:ea typeface="MS PGothic"/>
              <a:cs typeface="MS PGothic"/>
            </a:endParaRPr>
          </a:p>
        </p:txBody>
      </p:sp>
    </p:spTree>
    <p:extLst>
      <p:ext uri="{BB962C8B-B14F-4D97-AF65-F5344CB8AC3E}">
        <p14:creationId xmlns:p14="http://schemas.microsoft.com/office/powerpoint/2010/main" val="428231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59DAD9D-2FDE-4037-A945-9B4789E2D642}" type="slidenum">
              <a:rPr lang="en-CA" smtClean="0">
                <a:solidFill>
                  <a:prstClr val="black"/>
                </a:solidFill>
              </a:rPr>
              <a:pPr/>
              <a:t>35</a:t>
            </a:fld>
            <a:endParaRPr lang="en-CA" smtClean="0">
              <a:solidFill>
                <a:prstClr val="black"/>
              </a:solidFill>
            </a:endParaRPr>
          </a:p>
        </p:txBody>
      </p:sp>
      <p:sp>
        <p:nvSpPr>
          <p:cNvPr id="89091" name="Rectangle 7"/>
          <p:cNvSpPr txBox="1">
            <a:spLocks noGrp="1" noChangeArrowheads="1"/>
          </p:cNvSpPr>
          <p:nvPr/>
        </p:nvSpPr>
        <p:spPr bwMode="auto">
          <a:xfrm>
            <a:off x="3886200" y="8686489"/>
            <a:ext cx="2971800" cy="457511"/>
          </a:xfrm>
          <a:prstGeom prst="rect">
            <a:avLst/>
          </a:prstGeom>
          <a:noFill/>
          <a:ln w="9525">
            <a:noFill/>
            <a:miter lim="800000"/>
            <a:headEnd/>
            <a:tailEnd/>
          </a:ln>
        </p:spPr>
        <p:txBody>
          <a:bodyPr lIns="90555" tIns="45276" rIns="90555" bIns="45276" anchor="b"/>
          <a:lstStyle/>
          <a:p>
            <a:pPr algn="r" eaLnBrk="0" fontAlgn="base" hangingPunct="0">
              <a:spcBef>
                <a:spcPct val="0"/>
              </a:spcBef>
              <a:spcAft>
                <a:spcPct val="0"/>
              </a:spcAft>
            </a:pPr>
            <a:fld id="{A4B15E4E-FD6F-48C6-A51C-597EB71F9135}" type="slidenum">
              <a:rPr lang="fr-FR" sz="1300">
                <a:solidFill>
                  <a:prstClr val="black"/>
                </a:solidFill>
                <a:latin typeface="Times New Roman" pitchFamily="18" charset="0"/>
                <a:ea typeface="ＭＳ Ｐゴシック" pitchFamily="1" charset="-128"/>
              </a:rPr>
              <a:pPr algn="r" eaLnBrk="0" fontAlgn="base" hangingPunct="0">
                <a:spcBef>
                  <a:spcPct val="0"/>
                </a:spcBef>
                <a:spcAft>
                  <a:spcPct val="0"/>
                </a:spcAft>
              </a:pPr>
              <a:t>35</a:t>
            </a:fld>
            <a:endParaRPr lang="fr-FR" sz="1300" dirty="0">
              <a:solidFill>
                <a:prstClr val="black"/>
              </a:solidFill>
              <a:latin typeface="Times New Roman" pitchFamily="18" charset="0"/>
              <a:ea typeface="ＭＳ Ｐゴシック" pitchFamily="1" charset="-128"/>
            </a:endParaRPr>
          </a:p>
        </p:txBody>
      </p:sp>
      <p:sp>
        <p:nvSpPr>
          <p:cNvPr id="89092" name="Rectangle 2"/>
          <p:cNvSpPr>
            <a:spLocks noGrp="1" noRot="1" noChangeAspect="1" noChangeArrowheads="1" noTextEdit="1"/>
          </p:cNvSpPr>
          <p:nvPr>
            <p:ph type="sldImg"/>
          </p:nvPr>
        </p:nvSpPr>
        <p:spPr>
          <a:xfrm>
            <a:off x="1179513" y="704850"/>
            <a:ext cx="4572000" cy="3429000"/>
          </a:xfrm>
          <a:ln/>
        </p:spPr>
      </p:sp>
      <p:sp>
        <p:nvSpPr>
          <p:cNvPr id="89093" name="Rectangle 3"/>
          <p:cNvSpPr>
            <a:spLocks noGrp="1" noChangeArrowheads="1"/>
          </p:cNvSpPr>
          <p:nvPr>
            <p:ph type="body" idx="1"/>
          </p:nvPr>
        </p:nvSpPr>
        <p:spPr>
          <a:xfrm>
            <a:off x="188914" y="4344026"/>
            <a:ext cx="6408737" cy="4618844"/>
          </a:xfrm>
          <a:solidFill>
            <a:srgbClr val="FFFFFF"/>
          </a:solidFill>
          <a:ln>
            <a:solidFill>
              <a:srgbClr val="000000"/>
            </a:solidFill>
          </a:ln>
        </p:spPr>
        <p:txBody>
          <a:bodyPr/>
          <a:lstStyle/>
          <a:p>
            <a:pPr eaLnBrk="1" hangingPunct="1">
              <a:lnSpc>
                <a:spcPct val="90000"/>
              </a:lnSpc>
            </a:pPr>
            <a:r>
              <a:rPr lang="en-US" sz="1100" b="1" dirty="0"/>
              <a:t>Recommended home</a:t>
            </a:r>
            <a:r>
              <a:rPr lang="en-US" sz="1100" dirty="0"/>
              <a:t> </a:t>
            </a:r>
            <a:r>
              <a:rPr lang="en-US" sz="1100" b="1" dirty="0"/>
              <a:t>blood pressure monitors:</a:t>
            </a:r>
            <a:endParaRPr lang="fr-FR" dirty="0" smtClean="0"/>
          </a:p>
          <a:p>
            <a:pPr defTabSz="864931" fontAlgn="base">
              <a:lnSpc>
                <a:spcPct val="90000"/>
              </a:lnSpc>
              <a:spcBef>
                <a:spcPct val="30000"/>
              </a:spcBef>
              <a:spcAft>
                <a:spcPct val="0"/>
              </a:spcAft>
              <a:defRPr/>
            </a:pPr>
            <a:r>
              <a:rPr lang="en-US" b="0" dirty="0" smtClean="0"/>
              <a:t>Encourage hypertensive patients to use an approved blood pressure measuring device that is appropriate for them, and use proper technique to assess blood pressure at home.</a:t>
            </a:r>
          </a:p>
          <a:p>
            <a:pPr eaLnBrk="1" hangingPunct="1">
              <a:lnSpc>
                <a:spcPct val="90000"/>
              </a:lnSpc>
            </a:pPr>
            <a:r>
              <a:rPr lang="fr-FR" dirty="0" err="1" smtClean="0"/>
              <a:t>Please</a:t>
            </a:r>
            <a:r>
              <a:rPr lang="fr-FR" dirty="0" smtClean="0"/>
              <a:t> check the web site </a:t>
            </a:r>
            <a:r>
              <a:rPr lang="en-US" sz="1900" u="sng" dirty="0">
                <a:solidFill>
                  <a:srgbClr val="000000"/>
                </a:solidFill>
                <a:latin typeface="Arial" pitchFamily="34" charset="0"/>
                <a:ea typeface="ＭＳ Ｐゴシック" pitchFamily="1" charset="-128"/>
                <a:sym typeface="Comic Sans MS" pitchFamily="66" charset="0"/>
              </a:rPr>
              <a:t>www.hypertension.ca/chs</a:t>
            </a:r>
            <a:r>
              <a:rPr lang="en-US" sz="1900" b="1" u="sng" dirty="0">
                <a:solidFill>
                  <a:srgbClr val="000000"/>
                </a:solidFill>
                <a:latin typeface="Arial" pitchFamily="34" charset="0"/>
                <a:ea typeface="ＭＳ Ｐゴシック" pitchFamily="1" charset="-128"/>
                <a:sym typeface="Comic Sans MS" pitchFamily="66" charset="0"/>
              </a:rPr>
              <a:t> </a:t>
            </a:r>
            <a:r>
              <a:rPr lang="fr-FR" dirty="0" smtClean="0"/>
              <a:t>as </a:t>
            </a:r>
            <a:r>
              <a:rPr lang="fr-FR" dirty="0" err="1" smtClean="0"/>
              <a:t>this</a:t>
            </a:r>
            <a:r>
              <a:rPr lang="fr-FR" dirty="0" smtClean="0"/>
              <a:t> </a:t>
            </a:r>
            <a:r>
              <a:rPr lang="fr-FR" dirty="0" err="1" smtClean="0"/>
              <a:t>list</a:t>
            </a:r>
            <a:r>
              <a:rPr lang="fr-FR" dirty="0" smtClean="0"/>
              <a:t> </a:t>
            </a:r>
            <a:r>
              <a:rPr lang="fr-FR" dirty="0" err="1" smtClean="0"/>
              <a:t>is</a:t>
            </a:r>
            <a:r>
              <a:rPr lang="fr-FR" dirty="0" smtClean="0"/>
              <a:t> </a:t>
            </a:r>
            <a:r>
              <a:rPr lang="fr-FR" dirty="0" err="1" smtClean="0"/>
              <a:t>updated</a:t>
            </a:r>
            <a:r>
              <a:rPr lang="fr-FR" dirty="0" smtClean="0"/>
              <a:t> </a:t>
            </a:r>
            <a:r>
              <a:rPr lang="fr-FR" dirty="0" err="1" smtClean="0"/>
              <a:t>regularly</a:t>
            </a:r>
            <a:r>
              <a:rPr lang="fr-FR" baseline="0" dirty="0" smtClean="0"/>
              <a:t> </a:t>
            </a:r>
            <a:r>
              <a:rPr lang="fr-FR" baseline="0" dirty="0" err="1" smtClean="0"/>
              <a:t>with</a:t>
            </a:r>
            <a:r>
              <a:rPr lang="fr-FR" baseline="0" dirty="0" smtClean="0"/>
              <a:t> </a:t>
            </a:r>
            <a:r>
              <a:rPr lang="fr-FR" baseline="0" dirty="0" err="1" smtClean="0"/>
              <a:t>m</a:t>
            </a:r>
            <a:r>
              <a:rPr lang="fr-FR" dirty="0" err="1" smtClean="0"/>
              <a:t>odels</a:t>
            </a:r>
            <a:r>
              <a:rPr lang="fr-FR" dirty="0" smtClean="0"/>
              <a:t> </a:t>
            </a:r>
            <a:r>
              <a:rPr lang="fr-FR" dirty="0" err="1" smtClean="0"/>
              <a:t>that</a:t>
            </a:r>
            <a:r>
              <a:rPr lang="fr-FR" dirty="0" smtClean="0"/>
              <a:t> have the </a:t>
            </a:r>
            <a:r>
              <a:rPr lang="fr-FR" dirty="0" err="1" smtClean="0"/>
              <a:t>heart</a:t>
            </a:r>
            <a:r>
              <a:rPr lang="fr-FR" dirty="0" smtClean="0"/>
              <a:t> check </a:t>
            </a:r>
            <a:r>
              <a:rPr lang="fr-FR" dirty="0" err="1" smtClean="0"/>
              <a:t>symbol</a:t>
            </a:r>
            <a:r>
              <a:rPr lang="fr-FR" dirty="0" smtClean="0"/>
              <a:t>. </a:t>
            </a:r>
          </a:p>
          <a:p>
            <a:pPr marL="162175" indent="-162175">
              <a:lnSpc>
                <a:spcPct val="90000"/>
              </a:lnSpc>
              <a:buFont typeface="Arial" panose="020B0604020202020204" pitchFamily="34" charset="0"/>
              <a:buChar char="•"/>
            </a:pPr>
            <a:r>
              <a:rPr lang="fr-FR" dirty="0" smtClean="0"/>
              <a:t>The Life Source model </a:t>
            </a:r>
            <a:r>
              <a:rPr lang="fr-FR" dirty="0" err="1" smtClean="0"/>
              <a:t>number</a:t>
            </a:r>
            <a:r>
              <a:rPr lang="fr-FR" dirty="0" smtClean="0"/>
              <a:t> 767 plus main </a:t>
            </a:r>
            <a:r>
              <a:rPr lang="fr-FR" dirty="0" err="1" smtClean="0"/>
              <a:t>feature</a:t>
            </a:r>
            <a:r>
              <a:rPr lang="fr-FR" dirty="0" smtClean="0"/>
              <a:t> </a:t>
            </a:r>
            <a:r>
              <a:rPr lang="fr-FR" dirty="0" err="1" smtClean="0"/>
              <a:t>is</a:t>
            </a:r>
            <a:r>
              <a:rPr lang="fr-FR" dirty="0" smtClean="0"/>
              <a:t> </a:t>
            </a:r>
            <a:r>
              <a:rPr lang="fr-FR" dirty="0" err="1" smtClean="0"/>
              <a:t>reading</a:t>
            </a:r>
            <a:r>
              <a:rPr lang="fr-FR" dirty="0" smtClean="0"/>
              <a:t> </a:t>
            </a:r>
            <a:r>
              <a:rPr lang="fr-FR" dirty="0" err="1" smtClean="0"/>
              <a:t>arrythmias</a:t>
            </a:r>
            <a:endParaRPr lang="fr-FR" dirty="0" smtClean="0"/>
          </a:p>
          <a:p>
            <a:pPr eaLnBrk="1" hangingPunct="1">
              <a:lnSpc>
                <a:spcPct val="90000"/>
              </a:lnSpc>
            </a:pPr>
            <a:endParaRPr lang="fr-FR" dirty="0" smtClean="0"/>
          </a:p>
          <a:p>
            <a:pPr eaLnBrk="1" hangingPunct="1">
              <a:lnSpc>
                <a:spcPct val="90000"/>
              </a:lnSpc>
            </a:pPr>
            <a:r>
              <a:rPr lang="fr-FR" dirty="0" smtClean="0"/>
              <a:t>ENSURE </a:t>
            </a:r>
            <a:r>
              <a:rPr lang="fr-FR" dirty="0" err="1" smtClean="0"/>
              <a:t>Adequate</a:t>
            </a:r>
            <a:r>
              <a:rPr lang="fr-FR" dirty="0" smtClean="0"/>
              <a:t> training for the patient </a:t>
            </a:r>
            <a:r>
              <a:rPr lang="fr-FR" dirty="0" err="1" smtClean="0"/>
              <a:t>regarding</a:t>
            </a:r>
            <a:r>
              <a:rPr lang="fr-FR" dirty="0" smtClean="0"/>
              <a:t> </a:t>
            </a:r>
            <a:r>
              <a:rPr lang="fr-FR" dirty="0" err="1" smtClean="0"/>
              <a:t>measuring</a:t>
            </a:r>
            <a:r>
              <a:rPr lang="fr-FR" dirty="0" smtClean="0"/>
              <a:t> </a:t>
            </a:r>
            <a:r>
              <a:rPr lang="fr-FR" dirty="0" err="1" smtClean="0"/>
              <a:t>their</a:t>
            </a:r>
            <a:r>
              <a:rPr lang="fr-FR" dirty="0" smtClean="0"/>
              <a:t> BP and how to  </a:t>
            </a:r>
            <a:r>
              <a:rPr lang="fr-FR" dirty="0" err="1" smtClean="0"/>
              <a:t>interpret</a:t>
            </a:r>
            <a:r>
              <a:rPr lang="fr-FR" dirty="0" smtClean="0"/>
              <a:t> </a:t>
            </a:r>
            <a:r>
              <a:rPr lang="fr-FR" dirty="0" err="1" smtClean="0"/>
              <a:t>blood</a:t>
            </a:r>
            <a:r>
              <a:rPr lang="fr-FR" baseline="0" dirty="0" smtClean="0"/>
              <a:t> pressure</a:t>
            </a:r>
            <a:r>
              <a:rPr lang="fr-FR" dirty="0" smtClean="0"/>
              <a:t> </a:t>
            </a:r>
            <a:r>
              <a:rPr lang="fr-FR" dirty="0" err="1" smtClean="0"/>
              <a:t>readings</a:t>
            </a:r>
            <a:r>
              <a:rPr lang="fr-FR" dirty="0" smtClean="0"/>
              <a:t>.  </a:t>
            </a:r>
            <a:r>
              <a:rPr lang="fr-FR" dirty="0" err="1" smtClean="0"/>
              <a:t>We</a:t>
            </a:r>
            <a:r>
              <a:rPr lang="fr-FR" baseline="0" dirty="0" smtClean="0"/>
              <a:t> </a:t>
            </a:r>
            <a:r>
              <a:rPr lang="fr-FR" baseline="0" dirty="0" err="1" smtClean="0"/>
              <a:t>should</a:t>
            </a:r>
            <a:r>
              <a:rPr lang="fr-FR" baseline="0" dirty="0" smtClean="0"/>
              <a:t> </a:t>
            </a:r>
            <a:r>
              <a:rPr lang="fr-FR" baseline="0" dirty="0" err="1" smtClean="0"/>
              <a:t>regularily</a:t>
            </a:r>
            <a:r>
              <a:rPr lang="fr-FR" baseline="0" dirty="0" smtClean="0"/>
              <a:t> </a:t>
            </a:r>
            <a:r>
              <a:rPr lang="fr-FR" baseline="0" dirty="0" err="1" smtClean="0"/>
              <a:t>verify</a:t>
            </a:r>
            <a:r>
              <a:rPr lang="fr-FR" baseline="0" dirty="0" smtClean="0"/>
              <a:t> patients are </a:t>
            </a:r>
            <a:r>
              <a:rPr lang="fr-FR" baseline="0" dirty="0" err="1" smtClean="0"/>
              <a:t>measuring</a:t>
            </a:r>
            <a:r>
              <a:rPr lang="fr-FR" baseline="0" dirty="0" smtClean="0"/>
              <a:t> BP </a:t>
            </a:r>
            <a:r>
              <a:rPr lang="fr-FR" baseline="0" dirty="0" err="1" smtClean="0"/>
              <a:t>properly</a:t>
            </a:r>
            <a:r>
              <a:rPr lang="fr-FR" baseline="0" dirty="0" smtClean="0"/>
              <a:t> and </a:t>
            </a:r>
            <a:r>
              <a:rPr lang="fr-FR" baseline="0" dirty="0" err="1" smtClean="0"/>
              <a:t>ensure</a:t>
            </a:r>
            <a:r>
              <a:rPr lang="fr-FR" baseline="0" dirty="0" smtClean="0"/>
              <a:t> to </a:t>
            </a:r>
            <a:r>
              <a:rPr lang="fr-FR" baseline="0" dirty="0" err="1" smtClean="0"/>
              <a:t>discuss</a:t>
            </a:r>
            <a:r>
              <a:rPr lang="fr-FR" baseline="0" dirty="0" smtClean="0"/>
              <a:t> </a:t>
            </a:r>
            <a:r>
              <a:rPr lang="fr-FR" baseline="0" dirty="0" err="1" smtClean="0"/>
              <a:t>yearly</a:t>
            </a:r>
            <a:r>
              <a:rPr lang="fr-FR" baseline="0" dirty="0" smtClean="0"/>
              <a:t> calibration.  </a:t>
            </a:r>
            <a:endParaRPr lang="fr-FR" b="0" u="none" dirty="0" smtClean="0"/>
          </a:p>
          <a:p>
            <a:pPr eaLnBrk="1" hangingPunct="1">
              <a:lnSpc>
                <a:spcPct val="90000"/>
              </a:lnSpc>
            </a:pPr>
            <a:endParaRPr lang="fr-FR" b="1" u="sng" dirty="0" smtClean="0"/>
          </a:p>
          <a:p>
            <a:pPr eaLnBrk="1" hangingPunct="1">
              <a:lnSpc>
                <a:spcPct val="90000"/>
              </a:lnSpc>
            </a:pPr>
            <a:r>
              <a:rPr lang="fr-FR" b="1" u="sng" dirty="0" err="1" smtClean="0"/>
              <a:t>Recommended</a:t>
            </a:r>
            <a:r>
              <a:rPr lang="fr-FR" b="1" u="sng" dirty="0" smtClean="0"/>
              <a:t> </a:t>
            </a:r>
            <a:r>
              <a:rPr lang="fr-FR" b="1" u="sng" dirty="0" err="1" smtClean="0"/>
              <a:t>Models</a:t>
            </a:r>
            <a:r>
              <a:rPr lang="fr-FR" u="sng" dirty="0" smtClean="0"/>
              <a:t>:</a:t>
            </a:r>
          </a:p>
          <a:p>
            <a:pPr eaLnBrk="1" hangingPunct="1">
              <a:lnSpc>
                <a:spcPct val="90000"/>
              </a:lnSpc>
            </a:pPr>
            <a:r>
              <a:rPr lang="fr-FR" u="sng" dirty="0" smtClean="0"/>
              <a:t>A&amp;D® or </a:t>
            </a:r>
            <a:r>
              <a:rPr lang="fr-FR" u="sng" dirty="0" err="1" smtClean="0"/>
              <a:t>LifeSource</a:t>
            </a:r>
            <a:r>
              <a:rPr lang="fr-FR" u="sng" dirty="0" smtClean="0"/>
              <a:t>® </a:t>
            </a:r>
            <a:r>
              <a:rPr lang="fr-FR" u="sng" dirty="0" err="1" smtClean="0"/>
              <a:t>Models</a:t>
            </a:r>
            <a:r>
              <a:rPr lang="fr-FR" dirty="0" smtClean="0"/>
              <a:t>: 705, 767, 767PAC, 767Plus, 774, 774AC, 779, 787EJ, 787AC, 787W, 631, 853, 854, 855,  UA 1020CN (UA 1030CN)</a:t>
            </a:r>
          </a:p>
          <a:p>
            <a:pPr eaLnBrk="1" hangingPunct="1">
              <a:lnSpc>
                <a:spcPct val="90000"/>
              </a:lnSpc>
            </a:pPr>
            <a:r>
              <a:rPr lang="fr-FR" dirty="0" err="1" smtClean="0"/>
              <a:t>Atico</a:t>
            </a:r>
            <a:r>
              <a:rPr lang="fr-FR" dirty="0" smtClean="0"/>
              <a:t> International and Le Groupe Jean </a:t>
            </a:r>
            <a:r>
              <a:rPr lang="fr-FR" dirty="0" err="1" smtClean="0"/>
              <a:t>Coutu</a:t>
            </a:r>
            <a:r>
              <a:rPr lang="fr-FR" dirty="0" smtClean="0"/>
              <a:t> </a:t>
            </a:r>
            <a:r>
              <a:rPr lang="fr-FR" dirty="0" err="1" smtClean="0"/>
              <a:t>Models</a:t>
            </a:r>
            <a:r>
              <a:rPr lang="fr-FR" dirty="0" smtClean="0"/>
              <a:t>: KD-556, KD-5031, KD-5963, A58H0401</a:t>
            </a:r>
          </a:p>
          <a:p>
            <a:pPr eaLnBrk="1" hangingPunct="1">
              <a:lnSpc>
                <a:spcPct val="90000"/>
              </a:lnSpc>
            </a:pPr>
            <a:r>
              <a:rPr lang="fr-FR" dirty="0" err="1" smtClean="0"/>
              <a:t>Beurer</a:t>
            </a:r>
            <a:r>
              <a:rPr lang="fr-FR" dirty="0" smtClean="0"/>
              <a:t> </a:t>
            </a:r>
            <a:r>
              <a:rPr lang="fr-FR" dirty="0" err="1" smtClean="0"/>
              <a:t>North</a:t>
            </a:r>
            <a:r>
              <a:rPr lang="fr-FR" dirty="0" smtClean="0"/>
              <a:t> </a:t>
            </a:r>
            <a:r>
              <a:rPr lang="fr-FR" dirty="0" err="1" smtClean="0"/>
              <a:t>America</a:t>
            </a:r>
            <a:r>
              <a:rPr lang="fr-FR" dirty="0" smtClean="0"/>
              <a:t> LP </a:t>
            </a:r>
            <a:r>
              <a:rPr lang="fr-FR" dirty="0" err="1" smtClean="0"/>
              <a:t>Models</a:t>
            </a:r>
            <a:r>
              <a:rPr lang="fr-FR" dirty="0" smtClean="0"/>
              <a:t>: </a:t>
            </a:r>
            <a:r>
              <a:rPr lang="fr-FR" dirty="0" err="1" smtClean="0"/>
              <a:t>Beurer</a:t>
            </a:r>
            <a:r>
              <a:rPr lang="fr-FR" dirty="0" smtClean="0"/>
              <a:t> BM35, </a:t>
            </a:r>
            <a:r>
              <a:rPr lang="fr-FR" dirty="0" err="1" smtClean="0"/>
              <a:t>Beurer</a:t>
            </a:r>
            <a:r>
              <a:rPr lang="fr-FR" dirty="0" smtClean="0"/>
              <a:t> BM44, </a:t>
            </a:r>
            <a:r>
              <a:rPr lang="fr-FR" dirty="0" err="1" smtClean="0"/>
              <a:t>Beurer</a:t>
            </a:r>
            <a:r>
              <a:rPr lang="fr-FR" dirty="0" smtClean="0"/>
              <a:t> BM60</a:t>
            </a:r>
          </a:p>
          <a:p>
            <a:pPr eaLnBrk="1" hangingPunct="1">
              <a:lnSpc>
                <a:spcPct val="90000"/>
              </a:lnSpc>
            </a:pPr>
            <a:r>
              <a:rPr lang="fr-FR" u="sng" dirty="0" err="1" smtClean="0"/>
              <a:t>HoMedics</a:t>
            </a:r>
            <a:r>
              <a:rPr lang="fr-FR" u="sng" dirty="0" smtClean="0"/>
              <a:t>® </a:t>
            </a:r>
            <a:r>
              <a:rPr lang="fr-FR" u="sng" dirty="0" err="1" smtClean="0"/>
              <a:t>Models</a:t>
            </a:r>
            <a:r>
              <a:rPr lang="fr-FR" dirty="0" smtClean="0"/>
              <a:t>:</a:t>
            </a:r>
            <a:br>
              <a:rPr lang="fr-FR" dirty="0" smtClean="0"/>
            </a:br>
            <a:r>
              <a:rPr lang="fr-FR" dirty="0" smtClean="0"/>
              <a:t>BPA-040-0CA (BP-A04-00CA)</a:t>
            </a:r>
            <a:br>
              <a:rPr lang="fr-FR" dirty="0" smtClean="0"/>
            </a:br>
            <a:r>
              <a:rPr lang="fr-FR" dirty="0" smtClean="0"/>
              <a:t>BPA-060-0CA (BP-A06-00CA)</a:t>
            </a:r>
            <a:br>
              <a:rPr lang="fr-FR" dirty="0" smtClean="0"/>
            </a:br>
            <a:r>
              <a:rPr lang="fr-FR" dirty="0" smtClean="0"/>
              <a:t>BPA-110-2CA (BP-A11-02CA)</a:t>
            </a:r>
          </a:p>
          <a:p>
            <a:pPr eaLnBrk="1" hangingPunct="1">
              <a:lnSpc>
                <a:spcPct val="90000"/>
              </a:lnSpc>
            </a:pPr>
            <a:r>
              <a:rPr lang="fr-FR" u="sng" dirty="0" err="1" smtClean="0"/>
              <a:t>iHealth</a:t>
            </a:r>
            <a:r>
              <a:rPr lang="fr-FR" u="sng" dirty="0" smtClean="0"/>
              <a:t> </a:t>
            </a:r>
            <a:r>
              <a:rPr lang="fr-FR" u="sng" dirty="0" err="1" smtClean="0"/>
              <a:t>Models</a:t>
            </a:r>
            <a:r>
              <a:rPr lang="fr-FR" dirty="0" smtClean="0"/>
              <a:t>: Blood Pressure DOCK-BP 3, </a:t>
            </a:r>
            <a:r>
              <a:rPr lang="fr-FR" dirty="0" err="1" smtClean="0"/>
              <a:t>iHealth</a:t>
            </a:r>
            <a:r>
              <a:rPr lang="fr-FR" dirty="0" smtClean="0"/>
              <a:t> BP5 </a:t>
            </a:r>
          </a:p>
          <a:p>
            <a:pPr eaLnBrk="1" hangingPunct="1">
              <a:lnSpc>
                <a:spcPct val="90000"/>
              </a:lnSpc>
            </a:pPr>
            <a:r>
              <a:rPr lang="fr-FR" u="sng" dirty="0" err="1" smtClean="0"/>
              <a:t>Microlife</a:t>
            </a:r>
            <a:r>
              <a:rPr lang="fr-FR" u="sng" dirty="0" smtClean="0"/>
              <a:t>® or BIOS® </a:t>
            </a:r>
            <a:r>
              <a:rPr lang="fr-FR" u="sng" dirty="0" err="1" smtClean="0"/>
              <a:t>Models</a:t>
            </a:r>
            <a:r>
              <a:rPr lang="fr-FR" u="sng" dirty="0" smtClean="0"/>
              <a:t> </a:t>
            </a:r>
            <a:r>
              <a:rPr lang="fr-FR" dirty="0" smtClean="0"/>
              <a:t>(</a:t>
            </a:r>
            <a:r>
              <a:rPr lang="fr-FR" dirty="0" err="1" smtClean="0"/>
              <a:t>also</a:t>
            </a:r>
            <a:r>
              <a:rPr lang="fr-FR" dirty="0" smtClean="0"/>
              <a:t> </a:t>
            </a:r>
            <a:r>
              <a:rPr lang="fr-FR" dirty="0" err="1" smtClean="0"/>
              <a:t>sold</a:t>
            </a:r>
            <a:r>
              <a:rPr lang="fr-FR" dirty="0" smtClean="0"/>
              <a:t> as '</a:t>
            </a:r>
            <a:r>
              <a:rPr lang="fr-FR" dirty="0" err="1" smtClean="0"/>
              <a:t>private</a:t>
            </a:r>
            <a:r>
              <a:rPr lang="fr-FR" dirty="0" smtClean="0"/>
              <a:t> label brands'): BP 3BTO-A, BP 3AC1-1, BP 3AC1-1 PC, BP 3AC1-2, BP 3AG1, BP 3BTO-1, BP 3BTO-A (2), BP 3BTO-AP, RM 100, BP A100 Plus, BP A 100, BP 3AL1 – 3E, BP 3MX1-1, 3AN1-3X, 3MS1-4K</a:t>
            </a:r>
          </a:p>
          <a:p>
            <a:pPr eaLnBrk="1" hangingPunct="1">
              <a:lnSpc>
                <a:spcPct val="90000"/>
              </a:lnSpc>
            </a:pPr>
            <a:r>
              <a:rPr lang="fr-FR" u="sng" dirty="0" err="1" smtClean="0"/>
              <a:t>Omron</a:t>
            </a:r>
            <a:r>
              <a:rPr lang="fr-FR" u="sng" dirty="0" smtClean="0"/>
              <a:t>® </a:t>
            </a:r>
            <a:r>
              <a:rPr lang="fr-FR" u="sng" dirty="0" err="1" smtClean="0"/>
              <a:t>Models</a:t>
            </a:r>
            <a:r>
              <a:rPr lang="fr-FR" dirty="0" smtClean="0"/>
              <a:t>: HEM-705CPCAN, HEM-741CAN, HEM-711DLXCAN, HEM-773ACCAN, HEM-775CAN, HEM-790ITCAN, BP742CAN, BP760CAN, BP762CAN, BP785CAN, BP710CANN, BP742CANN, BP765CAN, BP761CAN, BP786CAN</a:t>
            </a:r>
          </a:p>
          <a:p>
            <a:pPr eaLnBrk="1" hangingPunct="1">
              <a:lnSpc>
                <a:spcPct val="90000"/>
              </a:lnSpc>
            </a:pPr>
            <a:r>
              <a:rPr lang="fr-FR" u="sng" dirty="0" smtClean="0"/>
              <a:t>Physio </a:t>
            </a:r>
            <a:r>
              <a:rPr lang="fr-FR" u="sng" dirty="0" err="1" smtClean="0"/>
              <a:t>Logic</a:t>
            </a:r>
            <a:r>
              <a:rPr lang="fr-FR" u="sng" dirty="0" smtClean="0"/>
              <a:t> Model</a:t>
            </a:r>
            <a:r>
              <a:rPr lang="fr-FR" dirty="0" smtClean="0"/>
              <a:t>: HL868BA, 106-910, 106-915</a:t>
            </a:r>
          </a:p>
          <a:p>
            <a:pPr eaLnBrk="1" hangingPunct="1">
              <a:lnSpc>
                <a:spcPct val="90000"/>
              </a:lnSpc>
            </a:pPr>
            <a:r>
              <a:rPr lang="fr-FR" u="sng" dirty="0" err="1" smtClean="0"/>
              <a:t>Thermor</a:t>
            </a:r>
            <a:r>
              <a:rPr lang="fr-FR" dirty="0" smtClean="0"/>
              <a:t>: BIOS Diagnostics BD215, BD209 (BD204), A6PC</a:t>
            </a:r>
          </a:p>
          <a:p>
            <a:pPr eaLnBrk="1" hangingPunct="1">
              <a:lnSpc>
                <a:spcPct val="90000"/>
              </a:lnSpc>
            </a:pPr>
            <a:r>
              <a:rPr lang="fr-FR" u="sng" dirty="0" smtClean="0"/>
              <a:t>Tremblay Harrison </a:t>
            </a:r>
            <a:r>
              <a:rPr lang="fr-FR" u="sng" dirty="0" err="1" smtClean="0"/>
              <a:t>Inc</a:t>
            </a:r>
            <a:r>
              <a:rPr lang="fr-FR" u="sng" dirty="0" smtClean="0"/>
              <a:t> </a:t>
            </a:r>
            <a:r>
              <a:rPr lang="fr-FR" u="sng" dirty="0" err="1" smtClean="0"/>
              <a:t>Models</a:t>
            </a:r>
            <a:r>
              <a:rPr lang="fr-FR" u="sng" dirty="0" smtClean="0"/>
              <a:t> </a:t>
            </a:r>
            <a:r>
              <a:rPr lang="fr-FR" dirty="0" smtClean="0"/>
              <a:t>: ABP-C1, ABP-C2 and ABP-C3</a:t>
            </a:r>
          </a:p>
          <a:p>
            <a:pPr eaLnBrk="1" hangingPunct="1">
              <a:lnSpc>
                <a:spcPct val="90000"/>
              </a:lnSpc>
            </a:pPr>
            <a:endParaRPr lang="fr-FR" dirty="0" smtClean="0"/>
          </a:p>
          <a:p>
            <a:pPr eaLnBrk="1" hangingPunct="1">
              <a:lnSpc>
                <a:spcPct val="90000"/>
              </a:lnSpc>
            </a:pPr>
            <a:r>
              <a:rPr lang="fr-FR" dirty="0" err="1" smtClean="0"/>
              <a:t>Dasgupta</a:t>
            </a:r>
            <a:r>
              <a:rPr lang="fr-FR" dirty="0" smtClean="0"/>
              <a:t> K, Quinn RR, </a:t>
            </a:r>
            <a:r>
              <a:rPr lang="fr-FR" dirty="0" err="1" smtClean="0"/>
              <a:t>Zarnke</a:t>
            </a:r>
            <a:r>
              <a:rPr lang="fr-FR" dirty="0" smtClean="0"/>
              <a:t> KB, et al. The 2014 Canadian Hypertension Education Program </a:t>
            </a:r>
            <a:r>
              <a:rPr lang="fr-FR" dirty="0" err="1" smtClean="0"/>
              <a:t>Recommendations</a:t>
            </a:r>
            <a:r>
              <a:rPr lang="fr-FR" dirty="0" smtClean="0"/>
              <a:t> for Blood Pressure </a:t>
            </a:r>
            <a:r>
              <a:rPr lang="fr-FR" dirty="0" err="1" smtClean="0"/>
              <a:t>Measurement</a:t>
            </a:r>
            <a:r>
              <a:rPr lang="fr-FR" dirty="0" smtClean="0"/>
              <a:t>, </a:t>
            </a:r>
            <a:r>
              <a:rPr lang="fr-FR" dirty="0" err="1" smtClean="0"/>
              <a:t>Diagnosis</a:t>
            </a:r>
            <a:r>
              <a:rPr lang="fr-FR" dirty="0" smtClean="0"/>
              <a:t>, </a:t>
            </a:r>
            <a:r>
              <a:rPr lang="fr-FR" dirty="0" err="1" smtClean="0"/>
              <a:t>Assessment</a:t>
            </a:r>
            <a:r>
              <a:rPr lang="fr-FR" dirty="0" smtClean="0"/>
              <a:t> of </a:t>
            </a:r>
            <a:r>
              <a:rPr lang="fr-FR" dirty="0" err="1" smtClean="0"/>
              <a:t>Risk</a:t>
            </a:r>
            <a:r>
              <a:rPr lang="fr-FR" dirty="0" smtClean="0"/>
              <a:t>, </a:t>
            </a:r>
            <a:r>
              <a:rPr lang="fr-FR" dirty="0" err="1" smtClean="0"/>
              <a:t>Prevention</a:t>
            </a:r>
            <a:r>
              <a:rPr lang="fr-FR" dirty="0" smtClean="0"/>
              <a:t>, and </a:t>
            </a:r>
            <a:r>
              <a:rPr lang="fr-FR" dirty="0" err="1" smtClean="0"/>
              <a:t>Treatment</a:t>
            </a:r>
            <a:r>
              <a:rPr lang="fr-FR" dirty="0" smtClean="0"/>
              <a:t> of Hypertension. Can J </a:t>
            </a:r>
            <a:r>
              <a:rPr lang="fr-FR" dirty="0" err="1" smtClean="0"/>
              <a:t>Cardiol</a:t>
            </a:r>
            <a:r>
              <a:rPr lang="fr-FR" dirty="0" smtClean="0"/>
              <a:t> 2014;30:485-501.</a:t>
            </a:r>
          </a:p>
          <a:p>
            <a:pPr eaLnBrk="1" hangingPunct="1">
              <a:lnSpc>
                <a:spcPct val="90000"/>
              </a:lnSpc>
            </a:pPr>
            <a:r>
              <a:rPr lang="fr-FR" dirty="0" smtClean="0"/>
              <a:t> </a:t>
            </a:r>
          </a:p>
          <a:p>
            <a:pPr eaLnBrk="1" hangingPunct="1">
              <a:lnSpc>
                <a:spcPct val="90000"/>
              </a:lnSpc>
            </a:pPr>
            <a:endParaRPr lang="fr-FR" dirty="0" smtClean="0"/>
          </a:p>
          <a:p>
            <a:pPr eaLnBrk="1" hangingPunct="1">
              <a:lnSpc>
                <a:spcPct val="90000"/>
              </a:lnSpc>
            </a:pPr>
            <a:endParaRPr lang="fr-FR" dirty="0" smtClean="0"/>
          </a:p>
          <a:p>
            <a:pPr eaLnBrk="1" hangingPunct="1">
              <a:lnSpc>
                <a:spcPct val="90000"/>
              </a:lnSpc>
            </a:pPr>
            <a:endParaRPr lang="fr-FR" dirty="0" smtClean="0"/>
          </a:p>
        </p:txBody>
      </p:sp>
    </p:spTree>
    <p:extLst>
      <p:ext uri="{BB962C8B-B14F-4D97-AF65-F5344CB8AC3E}">
        <p14:creationId xmlns:p14="http://schemas.microsoft.com/office/powerpoint/2010/main" val="3451655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2500" b="1" kern="0" dirty="0">
                <a:solidFill>
                  <a:srgbClr val="0065BD"/>
                </a:solidFill>
                <a:latin typeface="Arial"/>
                <a:ea typeface="ＭＳ Ｐゴシック" charset="0"/>
              </a:rPr>
              <a:t>Vascular Risk Assessment – Diagnosis of Hypertension:</a:t>
            </a:r>
            <a:endParaRPr lang="en-CA" dirty="0" smtClean="0"/>
          </a:p>
          <a:p>
            <a:r>
              <a:rPr lang="en-CA" dirty="0" smtClean="0"/>
              <a:t>OBPM</a:t>
            </a:r>
            <a:r>
              <a:rPr lang="en-CA" baseline="0" dirty="0" smtClean="0"/>
              <a:t> – Office Blood Pressure Monitoring</a:t>
            </a:r>
          </a:p>
          <a:p>
            <a:r>
              <a:rPr lang="en-CA" baseline="0" dirty="0" smtClean="0"/>
              <a:t>ABPM – Ambulatory Blood Pressure Monitoring </a:t>
            </a:r>
          </a:p>
          <a:p>
            <a:r>
              <a:rPr lang="en-CA" baseline="0" dirty="0" smtClean="0"/>
              <a:t>HBPM – Home Blood Pressure Monitoring</a:t>
            </a:r>
          </a:p>
          <a:p>
            <a:endParaRPr lang="en-CA" baseline="0" dirty="0" smtClean="0"/>
          </a:p>
          <a:p>
            <a:r>
              <a:rPr lang="en-CA" b="1" dirty="0" smtClean="0"/>
              <a:t>Measurement protocol</a:t>
            </a:r>
          </a:p>
          <a:p>
            <a:r>
              <a:rPr lang="en-CA" dirty="0" smtClean="0"/>
              <a:t>For the results to be valid, blood pressure measurement must be done under</a:t>
            </a:r>
            <a:r>
              <a:rPr lang="en-CA" baseline="0" dirty="0" smtClean="0"/>
              <a:t> </a:t>
            </a:r>
            <a:r>
              <a:rPr lang="en-CA" dirty="0" smtClean="0"/>
              <a:t>the right conditions, with a validated device, following specific rules. It has</a:t>
            </a:r>
            <a:r>
              <a:rPr lang="en-CA" baseline="0" dirty="0" smtClean="0"/>
              <a:t> </a:t>
            </a:r>
            <a:r>
              <a:rPr lang="en-CA" dirty="0" smtClean="0"/>
              <a:t>been shown that even with a quick briefing, most patients are able to take</a:t>
            </a:r>
            <a:r>
              <a:rPr lang="en-CA" baseline="0" dirty="0" smtClean="0"/>
              <a:t> </a:t>
            </a:r>
            <a:r>
              <a:rPr lang="en-CA" dirty="0" smtClean="0"/>
              <a:t>adequate blood pressure readings.</a:t>
            </a:r>
            <a:r>
              <a:rPr lang="en-CA" baseline="0" dirty="0" smtClean="0"/>
              <a:t>  </a:t>
            </a:r>
            <a:r>
              <a:rPr lang="en-CA" dirty="0" smtClean="0"/>
              <a:t>A series of measurements must be taken to obtain values that can</a:t>
            </a:r>
            <a:r>
              <a:rPr lang="en-CA" baseline="0" dirty="0" smtClean="0"/>
              <a:t> </a:t>
            </a:r>
            <a:r>
              <a:rPr lang="en-CA" dirty="0" smtClean="0"/>
              <a:t>be used to measure cardiovascular risk.</a:t>
            </a:r>
          </a:p>
          <a:p>
            <a:endParaRPr lang="en-CA" b="1" dirty="0" smtClean="0"/>
          </a:p>
          <a:p>
            <a:r>
              <a:rPr lang="en-CA" b="1" dirty="0" smtClean="0"/>
              <a:t>HBPM protocol</a:t>
            </a:r>
          </a:p>
          <a:p>
            <a:r>
              <a:rPr lang="en-CA" dirty="0" smtClean="0"/>
              <a:t>• Take measurements for seven consecutive days</a:t>
            </a:r>
          </a:p>
          <a:p>
            <a:r>
              <a:rPr lang="en-CA" dirty="0" smtClean="0"/>
              <a:t>• Measure twice in the morning and twice in the evening</a:t>
            </a:r>
          </a:p>
          <a:p>
            <a:r>
              <a:rPr lang="en-CA" dirty="0" smtClean="0"/>
              <a:t>• Average the values for the last six days</a:t>
            </a:r>
          </a:p>
          <a:p>
            <a:endParaRPr lang="en-CA" dirty="0" smtClean="0"/>
          </a:p>
          <a:p>
            <a:r>
              <a:rPr lang="en-CA" dirty="0" err="1" smtClean="0"/>
              <a:t>Dasgupta</a:t>
            </a:r>
            <a:r>
              <a:rPr lang="en-CA" dirty="0" smtClean="0"/>
              <a:t> K, Quinn RR, </a:t>
            </a:r>
            <a:r>
              <a:rPr lang="en-CA" dirty="0" err="1" smtClean="0"/>
              <a:t>Zarnke</a:t>
            </a:r>
            <a:r>
              <a:rPr lang="en-CA" dirty="0" smtClean="0"/>
              <a:t> KB, et al. The 2014 Canadian Hypertension Education Program Recommendations for Blood Pressure Measurement, Diagnosis, Assessment of Risk, Prevention, and Treatment of Hypertension. Can J </a:t>
            </a:r>
            <a:r>
              <a:rPr lang="en-CA" dirty="0" err="1" smtClean="0"/>
              <a:t>Cardiol</a:t>
            </a:r>
            <a:r>
              <a:rPr lang="en-CA" dirty="0" smtClean="0"/>
              <a:t> 2014;30:485-501.</a:t>
            </a:r>
          </a:p>
          <a:p>
            <a:r>
              <a:rPr lang="en-CA" dirty="0" smtClean="0"/>
              <a:t> </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36</a:t>
            </a:fld>
            <a:endParaRPr lang="en-CA" dirty="0">
              <a:solidFill>
                <a:prstClr val="black"/>
              </a:solidFill>
            </a:endParaRPr>
          </a:p>
        </p:txBody>
      </p:sp>
    </p:spTree>
    <p:extLst>
      <p:ext uri="{BB962C8B-B14F-4D97-AF65-F5344CB8AC3E}">
        <p14:creationId xmlns:p14="http://schemas.microsoft.com/office/powerpoint/2010/main" val="2796878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defTabSz="457159" eaLnBrk="1" fontAlgn="base" hangingPunct="1">
              <a:spcBef>
                <a:spcPct val="0"/>
              </a:spcBef>
              <a:spcAft>
                <a:spcPct val="0"/>
              </a:spcAft>
            </a:pPr>
            <a:fld id="{D20265BD-C1D3-4689-BAA7-977FDC715489}" type="slidenum">
              <a:rPr lang="fr-FR" altLang="en-US" smtClean="0">
                <a:solidFill>
                  <a:srgbClr val="000000"/>
                </a:solidFill>
                <a:latin typeface="Times New Roman" pitchFamily="18" charset="0"/>
              </a:rPr>
              <a:pPr algn="r" defTabSz="457159" eaLnBrk="1" fontAlgn="base" hangingPunct="1">
                <a:spcBef>
                  <a:spcPct val="0"/>
                </a:spcBef>
                <a:spcAft>
                  <a:spcPct val="0"/>
                </a:spcAft>
              </a:pPr>
              <a:t>37</a:t>
            </a:fld>
            <a:endParaRPr lang="fr-FR" altLang="en-US" smtClean="0">
              <a:solidFill>
                <a:srgbClr val="000000"/>
              </a:solidFill>
              <a:latin typeface="Times New Roman" pitchFamily="18"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64931" eaLnBrk="0" fontAlgn="base" hangingPunct="0">
              <a:spcBef>
                <a:spcPct val="30000"/>
              </a:spcBef>
              <a:spcAft>
                <a:spcPct val="0"/>
              </a:spcAft>
              <a:defRPr/>
            </a:pPr>
            <a:r>
              <a:rPr lang="en-CA" sz="1100" b="1" dirty="0">
                <a:solidFill>
                  <a:srgbClr val="000000"/>
                </a:solidFill>
                <a:latin typeface="Arial" charset="0"/>
              </a:rPr>
              <a:t>Criteria for the Diagnosis of Hypertension and Recommendations for Follow-up</a:t>
            </a:r>
          </a:p>
          <a:p>
            <a:pPr defTabSz="864931" fontAlgn="base">
              <a:spcBef>
                <a:spcPct val="0"/>
              </a:spcBef>
              <a:spcAft>
                <a:spcPct val="0"/>
              </a:spcAft>
              <a:defRPr/>
            </a:pPr>
            <a:r>
              <a:rPr lang="fr-FR" altLang="en-US" dirty="0" smtClean="0"/>
              <a:t>2014 Canadian Hypertension Education Program (CHEP) Recommandations</a:t>
            </a:r>
            <a:r>
              <a:rPr lang="en-CA" sz="1100" i="1" dirty="0">
                <a:solidFill>
                  <a:srgbClr val="000000"/>
                </a:solidFill>
                <a:latin typeface="Arial" charset="0"/>
              </a:rPr>
              <a:t> – </a:t>
            </a:r>
            <a:r>
              <a:rPr lang="en-CA" sz="1100" i="1" dirty="0">
                <a:solidFill>
                  <a:srgbClr val="FF0000"/>
                </a:solidFill>
                <a:latin typeface="Arial" charset="0"/>
              </a:rPr>
              <a:t>Review </a:t>
            </a:r>
            <a:r>
              <a:rPr lang="en-CA" sz="1100" i="1" dirty="0" smtClean="0">
                <a:solidFill>
                  <a:srgbClr val="FF0000"/>
                </a:solidFill>
                <a:latin typeface="Arial" charset="0"/>
              </a:rPr>
              <a:t>slide for 2015 when available.</a:t>
            </a:r>
            <a:endParaRPr lang="en-CA" sz="1100" i="1" dirty="0">
              <a:solidFill>
                <a:srgbClr val="FF0000"/>
              </a:solidFill>
              <a:latin typeface="Arial" charset="0"/>
            </a:endParaRPr>
          </a:p>
          <a:p>
            <a:pPr eaLnBrk="1" hangingPunct="1">
              <a:spcBef>
                <a:spcPct val="0"/>
              </a:spcBef>
            </a:pPr>
            <a:endParaRPr lang="fr-FR" altLang="en-US" dirty="0" smtClean="0"/>
          </a:p>
        </p:txBody>
      </p:sp>
    </p:spTree>
    <p:extLst>
      <p:ext uri="{BB962C8B-B14F-4D97-AF65-F5344CB8AC3E}">
        <p14:creationId xmlns:p14="http://schemas.microsoft.com/office/powerpoint/2010/main" val="1960222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defTabSz="457159" fontAlgn="base">
              <a:spcBef>
                <a:spcPct val="0"/>
              </a:spcBef>
              <a:spcAft>
                <a:spcPct val="0"/>
              </a:spcAft>
            </a:pPr>
            <a:fld id="{90031C3F-6D70-4994-BF0B-2171DE675EB4}" type="slidenum">
              <a:rPr lang="fr-FR" sz="1200">
                <a:solidFill>
                  <a:prstClr val="black"/>
                </a:solidFill>
                <a:latin typeface="Times New Roman" pitchFamily="18" charset="0"/>
                <a:ea typeface="MS PGothic"/>
              </a:rPr>
              <a:pPr algn="r" defTabSz="457159" fontAlgn="base">
                <a:spcBef>
                  <a:spcPct val="0"/>
                </a:spcBef>
                <a:spcAft>
                  <a:spcPct val="0"/>
                </a:spcAft>
              </a:pPr>
              <a:t>38</a:t>
            </a:fld>
            <a:endParaRPr lang="fr-FR" sz="1200" dirty="0">
              <a:solidFill>
                <a:prstClr val="black"/>
              </a:solidFill>
              <a:latin typeface="Times New Roman" pitchFamily="18" charset="0"/>
              <a:ea typeface="MS PGothic"/>
            </a:endParaRPr>
          </a:p>
        </p:txBody>
      </p:sp>
      <p:sp>
        <p:nvSpPr>
          <p:cNvPr id="114690" name="Rectangle 5"/>
          <p:cNvSpPr>
            <a:spLocks noGrp="1" noRot="1" noChangeAspect="1" noTextEdit="1"/>
          </p:cNvSpPr>
          <p:nvPr>
            <p:ph type="sldImg"/>
          </p:nvPr>
        </p:nvSpPr>
        <p:spPr bwMode="auto">
          <a:noFill/>
          <a:ln>
            <a:solidFill>
              <a:srgbClr val="000000"/>
            </a:solidFill>
            <a:miter lim="800000"/>
            <a:headEnd/>
            <a:tailEnd/>
          </a:ln>
        </p:spPr>
      </p:sp>
      <p:sp>
        <p:nvSpPr>
          <p:cNvPr id="114691" name="Rectangle 6"/>
          <p:cNvSpPr>
            <a:spLocks noGrp="1"/>
          </p:cNvSpPr>
          <p:nvPr>
            <p:ph type="body" idx="1"/>
          </p:nvPr>
        </p:nvSpPr>
        <p:spPr bwMode="auto">
          <a:noFill/>
        </p:spPr>
        <p:txBody>
          <a:bodyPr wrap="square" numCol="1" anchor="t" anchorCtr="0" compatLnSpc="1">
            <a:prstTxWarp prst="textNoShape">
              <a:avLst/>
            </a:prstTxWarp>
          </a:bodyPr>
          <a:lstStyle/>
          <a:p>
            <a:pPr defTabSz="864931" eaLnBrk="0" fontAlgn="base" hangingPunct="0">
              <a:spcBef>
                <a:spcPct val="30000"/>
              </a:spcBef>
              <a:spcAft>
                <a:spcPct val="0"/>
              </a:spcAft>
              <a:defRPr/>
            </a:pPr>
            <a:r>
              <a:rPr lang="en-CA" sz="1100" b="1" dirty="0">
                <a:solidFill>
                  <a:srgbClr val="000000"/>
                </a:solidFill>
                <a:latin typeface="Arial" charset="0"/>
              </a:rPr>
              <a:t>Criteria for the Diagnosis of Hypertension and Recommendations for Follow-up</a:t>
            </a:r>
          </a:p>
          <a:p>
            <a:pPr defTabSz="864931" eaLnBrk="0" fontAlgn="base" hangingPunct="0">
              <a:spcBef>
                <a:spcPct val="0"/>
              </a:spcBef>
              <a:spcAft>
                <a:spcPct val="0"/>
              </a:spcAft>
              <a:defRPr/>
            </a:pPr>
            <a:r>
              <a:rPr lang="en-CA" dirty="0" smtClean="0"/>
              <a:t>2014 CHEP Recommendations</a:t>
            </a:r>
          </a:p>
          <a:p>
            <a:pPr>
              <a:spcBef>
                <a:spcPct val="0"/>
              </a:spcBef>
            </a:pPr>
            <a:endParaRPr lang="en-CA" dirty="0" smtClean="0"/>
          </a:p>
          <a:p>
            <a:pPr>
              <a:spcBef>
                <a:spcPct val="0"/>
              </a:spcBef>
            </a:pPr>
            <a:r>
              <a:rPr lang="en-CA" u="sng" dirty="0" smtClean="0"/>
              <a:t>Assessment of Overall Cardiovascular Risk In Hypertension Patients</a:t>
            </a:r>
            <a:endParaRPr lang="en-CA" dirty="0" smtClean="0"/>
          </a:p>
          <a:p>
            <a:pPr>
              <a:spcBef>
                <a:spcPct val="0"/>
              </a:spcBef>
            </a:pPr>
            <a:r>
              <a:rPr lang="en-CA" dirty="0" smtClean="0"/>
              <a:t>Global cardiovascular risk should be assessed in all hypertensive patients. Multifactorial risk assessment models can be used to predict more accurately an individual’s global cardiovascular risk and to more efficiently use antihypertensive therapy. </a:t>
            </a:r>
          </a:p>
          <a:p>
            <a:pPr>
              <a:spcBef>
                <a:spcPct val="0"/>
              </a:spcBef>
            </a:pPr>
            <a:endParaRPr lang="en-CA" dirty="0" smtClean="0"/>
          </a:p>
          <a:p>
            <a:pPr defTabSz="864931" eaLnBrk="0" fontAlgn="base" hangingPunct="0">
              <a:spcBef>
                <a:spcPct val="30000"/>
              </a:spcBef>
              <a:spcAft>
                <a:spcPct val="0"/>
              </a:spcAft>
              <a:defRPr/>
            </a:pPr>
            <a:r>
              <a:rPr lang="en-CA" sz="1100" dirty="0">
                <a:solidFill>
                  <a:srgbClr val="000000"/>
                </a:solidFill>
                <a:latin typeface="Arial" charset="0"/>
              </a:rPr>
              <a:t>An individual’s risk of developing cardiovascular disease depends on many risk factors, such as age, sex, blood pressure, blood lipid levels, body weight, physical fitness, smoking habits and familial predisposition. Multivariable statistical models, based on prospective cohort data, have therefore been developed to better estimate the global risk of future coronary events and stroke. A Canadian model is not currently available for calculating the risk of cardiovascular disease among Canadian men and women. Therefore, global risk assessment among Canadians can only be completed using statistical tools based on adults followed in the United States or Europe. </a:t>
            </a:r>
          </a:p>
          <a:p>
            <a:pPr defTabSz="864931" eaLnBrk="0" fontAlgn="base" hangingPunct="0">
              <a:spcBef>
                <a:spcPct val="30000"/>
              </a:spcBef>
              <a:spcAft>
                <a:spcPct val="0"/>
              </a:spcAft>
              <a:defRPr/>
            </a:pPr>
            <a:r>
              <a:rPr lang="en-CA" sz="1100" dirty="0">
                <a:solidFill>
                  <a:srgbClr val="000000"/>
                </a:solidFill>
                <a:latin typeface="Arial" charset="0"/>
              </a:rPr>
              <a:t>Framingham risk score (1998) — The original Framingham risk score (1998), published in 1998, was derived from a largely Caucasian population of European descent. Subsequent studies have suggested that the Framingham risk score performs well for prediction of CHD events in black and white women and men.</a:t>
            </a:r>
          </a:p>
          <a:p>
            <a:pPr defTabSz="864931" eaLnBrk="0" fontAlgn="base" hangingPunct="0">
              <a:spcBef>
                <a:spcPct val="30000"/>
              </a:spcBef>
              <a:spcAft>
                <a:spcPct val="0"/>
              </a:spcAft>
              <a:defRPr/>
            </a:pPr>
            <a:endParaRPr lang="en-CA" sz="1100" dirty="0">
              <a:solidFill>
                <a:srgbClr val="000000"/>
              </a:solidFill>
              <a:latin typeface="Arial" charset="0"/>
            </a:endParaRPr>
          </a:p>
          <a:p>
            <a:pPr defTabSz="864931" eaLnBrk="0" fontAlgn="base" hangingPunct="0">
              <a:spcBef>
                <a:spcPct val="30000"/>
              </a:spcBef>
              <a:spcAft>
                <a:spcPct val="0"/>
              </a:spcAft>
              <a:defRPr/>
            </a:pPr>
            <a:r>
              <a:rPr lang="en-CA" sz="1100" u="sng" dirty="0">
                <a:solidFill>
                  <a:srgbClr val="000000"/>
                </a:solidFill>
                <a:latin typeface="Arial" charset="0"/>
              </a:rPr>
              <a:t>Vascular Risk Assessment Tools:</a:t>
            </a:r>
          </a:p>
          <a:p>
            <a:pPr defTabSz="864931" eaLnBrk="0" fontAlgn="base" hangingPunct="0">
              <a:spcBef>
                <a:spcPct val="30000"/>
              </a:spcBef>
              <a:spcAft>
                <a:spcPct val="0"/>
              </a:spcAft>
              <a:defRPr/>
            </a:pPr>
            <a:r>
              <a:rPr lang="en-CA" sz="1100" dirty="0">
                <a:solidFill>
                  <a:srgbClr val="000000"/>
                </a:solidFill>
                <a:latin typeface="Arial" charset="0"/>
                <a:ea typeface="ＭＳ Ｐゴシック" charset="0"/>
                <a:cs typeface="ＭＳ Ｐゴシック" charset="0"/>
              </a:rPr>
              <a:t>The Cardiovascular Health and Stroke Strategic Clinical Network (Vascular Risk Reduction Initiative) recommends healthcare professionals use the CV risk engine within your electronic  medical record (EMR) if readily available and/or easy to use.  If not, the following easy to use on-line risk calculator is recommended:</a:t>
            </a:r>
          </a:p>
          <a:p>
            <a:pPr defTabSz="864931" eaLnBrk="0" fontAlgn="base" hangingPunct="0">
              <a:spcBef>
                <a:spcPct val="30000"/>
              </a:spcBef>
              <a:spcAft>
                <a:spcPct val="0"/>
              </a:spcAft>
              <a:defRPr/>
            </a:pPr>
            <a:endParaRPr lang="en-CA" sz="1100" dirty="0">
              <a:solidFill>
                <a:srgbClr val="000000"/>
              </a:solidFill>
              <a:latin typeface="Arial" charset="0"/>
              <a:ea typeface="ＭＳ Ｐゴシック" charset="0"/>
              <a:cs typeface="ＭＳ Ｐゴシック" charset="0"/>
            </a:endParaRPr>
          </a:p>
          <a:p>
            <a:pPr defTabSz="864931" eaLnBrk="0" fontAlgn="base" hangingPunct="0">
              <a:spcBef>
                <a:spcPct val="30000"/>
              </a:spcBef>
              <a:spcAft>
                <a:spcPct val="0"/>
              </a:spcAft>
              <a:buFont typeface="Arial" pitchFamily="34" charset="0"/>
              <a:buChar char="•"/>
              <a:defRPr/>
            </a:pPr>
            <a:r>
              <a:rPr lang="en-CA" sz="1100" dirty="0">
                <a:solidFill>
                  <a:srgbClr val="000000"/>
                </a:solidFill>
                <a:latin typeface="Arial" charset="0"/>
                <a:ea typeface="ＭＳ Ｐゴシック" charset="0"/>
                <a:cs typeface="ＭＳ Ｐゴシック" charset="0"/>
              </a:rPr>
              <a:t> The University of Edinburgh: Cardiovascular Risk Calculator </a:t>
            </a:r>
            <a:r>
              <a:rPr lang="en-CA" sz="1100" b="1" dirty="0">
                <a:solidFill>
                  <a:srgbClr val="000000"/>
                </a:solidFill>
                <a:latin typeface="Arial" charset="0"/>
                <a:ea typeface="ＭＳ Ｐゴシック" charset="0"/>
                <a:cs typeface="ＭＳ Ｐゴシック" charset="0"/>
              </a:rPr>
              <a:t> </a:t>
            </a:r>
            <a:endParaRPr lang="en-CA" sz="1100" dirty="0">
              <a:solidFill>
                <a:srgbClr val="000000"/>
              </a:solidFill>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CA" sz="1100" dirty="0">
                <a:solidFill>
                  <a:srgbClr val="000000"/>
                </a:solidFill>
                <a:latin typeface="Arial" charset="0"/>
                <a:ea typeface="ＭＳ Ｐゴシック" charset="0"/>
                <a:cs typeface="ＭＳ Ｐゴシック" charset="0"/>
              </a:rPr>
              <a:t>                </a:t>
            </a:r>
            <a:r>
              <a:rPr lang="en-CA" sz="1100" u="sng" dirty="0">
                <a:solidFill>
                  <a:srgbClr val="000000"/>
                </a:solidFill>
                <a:latin typeface="Arial" charset="0"/>
                <a:ea typeface="ＭＳ Ｐゴシック" charset="0"/>
                <a:cs typeface="ＭＳ Ｐゴシック" charset="0"/>
                <a:hlinkClick r:id="rId3"/>
              </a:rPr>
              <a:t>http://cvrisk.mvm.ed.ac.uk/calculator/calc.asp</a:t>
            </a:r>
            <a:endParaRPr lang="en-CA" sz="1100" dirty="0">
              <a:solidFill>
                <a:srgbClr val="000000"/>
              </a:solidFill>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CA" sz="1100" dirty="0">
                <a:solidFill>
                  <a:srgbClr val="000000"/>
                </a:solidFill>
                <a:latin typeface="Arial" charset="0"/>
                <a:ea typeface="ＭＳ Ｐゴシック" charset="0"/>
                <a:cs typeface="ＭＳ Ｐゴシック" charset="0"/>
              </a:rPr>
              <a:t> </a:t>
            </a:r>
          </a:p>
          <a:p>
            <a:pPr defTabSz="864931" eaLnBrk="0" fontAlgn="base" hangingPunct="0">
              <a:spcBef>
                <a:spcPct val="30000"/>
              </a:spcBef>
              <a:spcAft>
                <a:spcPct val="0"/>
              </a:spcAft>
              <a:defRPr/>
            </a:pPr>
            <a:r>
              <a:rPr lang="en-CA" sz="1100" dirty="0">
                <a:solidFill>
                  <a:srgbClr val="000000"/>
                </a:solidFill>
                <a:latin typeface="Arial" charset="0"/>
                <a:ea typeface="ＭＳ Ｐゴシック" charset="0"/>
                <a:cs typeface="ＭＳ Ｐゴシック" charset="0"/>
              </a:rPr>
              <a:t>These additional supported risk calculator tools provide other format options:</a:t>
            </a:r>
          </a:p>
          <a:p>
            <a:pPr defTabSz="864931" eaLnBrk="0" fontAlgn="base" hangingPunct="0">
              <a:spcBef>
                <a:spcPct val="30000"/>
              </a:spcBef>
              <a:spcAft>
                <a:spcPct val="0"/>
              </a:spcAft>
              <a:defRPr/>
            </a:pPr>
            <a:r>
              <a:rPr lang="en-CA" sz="1100" b="1" u="sng" dirty="0">
                <a:solidFill>
                  <a:srgbClr val="000000"/>
                </a:solidFill>
                <a:latin typeface="Arial" charset="0"/>
                <a:ea typeface="ＭＳ Ｐゴシック" charset="0"/>
                <a:cs typeface="ＭＳ Ｐゴシック" charset="0"/>
              </a:rPr>
              <a:t>Paper based</a:t>
            </a:r>
            <a:r>
              <a:rPr lang="en-CA" sz="1100" dirty="0">
                <a:solidFill>
                  <a:srgbClr val="000000"/>
                </a:solidFill>
                <a:latin typeface="Arial" charset="0"/>
                <a:ea typeface="ＭＳ Ｐゴシック" charset="0"/>
                <a:cs typeface="ＭＳ Ｐゴシック" charset="0"/>
              </a:rPr>
              <a:t> - Updated Framingham Risk Score (FRS) worksheet </a:t>
            </a:r>
          </a:p>
          <a:p>
            <a:pPr defTabSz="864931" eaLnBrk="0" fontAlgn="base" hangingPunct="0">
              <a:spcBef>
                <a:spcPct val="30000"/>
              </a:spcBef>
              <a:spcAft>
                <a:spcPct val="0"/>
              </a:spcAft>
              <a:defRPr/>
            </a:pPr>
            <a:r>
              <a:rPr lang="en-CA" sz="1100" b="1" u="sng" dirty="0">
                <a:solidFill>
                  <a:srgbClr val="000000"/>
                </a:solidFill>
                <a:latin typeface="Arial" charset="0"/>
                <a:ea typeface="ＭＳ Ｐゴシック" charset="0"/>
                <a:cs typeface="ＭＳ Ｐゴシック" charset="0"/>
              </a:rPr>
              <a:t>Mobile App</a:t>
            </a:r>
            <a:r>
              <a:rPr lang="en-CA" sz="1100" dirty="0">
                <a:solidFill>
                  <a:srgbClr val="000000"/>
                </a:solidFill>
                <a:latin typeface="Arial" charset="0"/>
                <a:ea typeface="ＭＳ Ｐゴシック" charset="0"/>
                <a:cs typeface="ＭＳ Ｐゴシック" charset="0"/>
              </a:rPr>
              <a:t> - CV risk calculator within the Canadian Cardiovascular Society Lipid Guidelines.  </a:t>
            </a:r>
          </a:p>
          <a:p>
            <a:pPr defTabSz="864931" eaLnBrk="0" fontAlgn="base" hangingPunct="0">
              <a:spcBef>
                <a:spcPct val="30000"/>
              </a:spcBef>
              <a:spcAft>
                <a:spcPct val="0"/>
              </a:spcAft>
              <a:defRPr/>
            </a:pPr>
            <a:endParaRPr lang="en-CA" sz="1100" dirty="0">
              <a:solidFill>
                <a:srgbClr val="000000"/>
              </a:solidFill>
              <a:latin typeface="Arial" charset="0"/>
            </a:endParaRPr>
          </a:p>
          <a:p>
            <a:pPr defTabSz="864931" eaLnBrk="0" fontAlgn="base" hangingPunct="0">
              <a:spcBef>
                <a:spcPct val="0"/>
              </a:spcBef>
              <a:spcAft>
                <a:spcPct val="0"/>
              </a:spcAft>
              <a:defRPr/>
            </a:pPr>
            <a:r>
              <a:rPr lang="en-CA" dirty="0" smtClean="0"/>
              <a:t>Consider informing patients of their global risk to improve the effectiveness of risk factor modification . Consider also using analogies that describe comparative risk such as “Cardiovascular Age”, “Vascular Age” or “Heart Age” to inform patients of their risk status. The recommended website and mobile application</a:t>
            </a:r>
            <a:r>
              <a:rPr lang="en-CA" baseline="0" dirty="0" smtClean="0"/>
              <a:t> are</a:t>
            </a:r>
            <a:r>
              <a:rPr lang="en-CA" dirty="0" smtClean="0"/>
              <a:t> excellent resources which calculate FRS as well as cardiovascular age. </a:t>
            </a:r>
          </a:p>
          <a:p>
            <a:pPr defTabSz="864931" eaLnBrk="0" fontAlgn="base" hangingPunct="0">
              <a:spcBef>
                <a:spcPct val="0"/>
              </a:spcBef>
              <a:spcAft>
                <a:spcPct val="0"/>
              </a:spcAft>
              <a:defRPr/>
            </a:pPr>
            <a:endParaRPr lang="en-CA" dirty="0" smtClean="0"/>
          </a:p>
          <a:p>
            <a:pPr defTabSz="864931" eaLnBrk="0" fontAlgn="base" hangingPunct="0">
              <a:spcBef>
                <a:spcPct val="0"/>
              </a:spcBef>
              <a:spcAft>
                <a:spcPct val="0"/>
              </a:spcAft>
              <a:defRPr/>
            </a:pPr>
            <a:r>
              <a:rPr lang="en-CA" dirty="0" err="1" smtClean="0"/>
              <a:t>Dasgupta</a:t>
            </a:r>
            <a:r>
              <a:rPr lang="en-CA" dirty="0" smtClean="0"/>
              <a:t> K, Quinn RR, </a:t>
            </a:r>
            <a:r>
              <a:rPr lang="en-CA" dirty="0" err="1" smtClean="0"/>
              <a:t>Zarnke</a:t>
            </a:r>
            <a:r>
              <a:rPr lang="en-CA" dirty="0" smtClean="0"/>
              <a:t> KB, et al. The 2014 Canadian Hypertension Education Program Recommendations for Blood Pressure Measurement, Diagnosis, Assessment of Risk, Prevention, and Treatment of Hypertension. Can J </a:t>
            </a:r>
            <a:r>
              <a:rPr lang="en-CA" dirty="0" err="1" smtClean="0"/>
              <a:t>Cardiol</a:t>
            </a:r>
            <a:r>
              <a:rPr lang="en-CA" dirty="0" smtClean="0"/>
              <a:t> 2014;30:485-501.</a:t>
            </a:r>
          </a:p>
          <a:p>
            <a:pPr defTabSz="864931" eaLnBrk="0" fontAlgn="base" hangingPunct="0">
              <a:spcBef>
                <a:spcPct val="0"/>
              </a:spcBef>
              <a:spcAft>
                <a:spcPct val="0"/>
              </a:spcAft>
              <a:defRPr/>
            </a:pPr>
            <a:r>
              <a:rPr lang="en-CA" dirty="0" smtClean="0"/>
              <a:t> </a:t>
            </a:r>
          </a:p>
          <a:p>
            <a:pPr defTabSz="864931" eaLnBrk="0" fontAlgn="base" hangingPunct="0">
              <a:spcBef>
                <a:spcPct val="0"/>
              </a:spcBef>
              <a:spcAft>
                <a:spcPct val="0"/>
              </a:spcAft>
              <a:defRPr/>
            </a:pPr>
            <a:endParaRPr lang="en-CA" dirty="0" smtClean="0"/>
          </a:p>
          <a:p>
            <a:pPr defTabSz="864931" eaLnBrk="0" fontAlgn="base" hangingPunct="0">
              <a:spcBef>
                <a:spcPct val="0"/>
              </a:spcBef>
              <a:spcAft>
                <a:spcPct val="0"/>
              </a:spcAft>
              <a:defRPr/>
            </a:pPr>
            <a:endParaRPr lang="en-CA" dirty="0" smtClean="0"/>
          </a:p>
          <a:p>
            <a:pPr defTabSz="864931" eaLnBrk="0" fontAlgn="base" hangingPunct="0">
              <a:spcBef>
                <a:spcPct val="0"/>
              </a:spcBef>
              <a:spcAft>
                <a:spcPct val="0"/>
              </a:spcAft>
              <a:defRPr/>
            </a:pPr>
            <a:endParaRPr lang="en-CA" dirty="0" smtClean="0"/>
          </a:p>
          <a:p>
            <a:pPr>
              <a:spcBef>
                <a:spcPct val="0"/>
              </a:spcBef>
            </a:pPr>
            <a:endParaRPr lang="fr-FR" dirty="0" smtClean="0"/>
          </a:p>
        </p:txBody>
      </p:sp>
    </p:spTree>
    <p:extLst>
      <p:ext uri="{BB962C8B-B14F-4D97-AF65-F5344CB8AC3E}">
        <p14:creationId xmlns:p14="http://schemas.microsoft.com/office/powerpoint/2010/main" val="4083518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F15F5B31-67F4-49A4-85AB-5DC521C736A2}" type="slidenum">
              <a:rPr lang="en-US" smtClean="0">
                <a:solidFill>
                  <a:prstClr val="black"/>
                </a:solidFill>
              </a:rPr>
              <a:pPr/>
              <a:t>39</a:t>
            </a:fld>
            <a:endParaRPr lang="en-US" dirty="0" smtClean="0">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b="1" dirty="0" smtClean="0"/>
              <a:t>Vascular Risk Assessment: Measuring Waist Circumference</a:t>
            </a:r>
          </a:p>
          <a:p>
            <a:pPr eaLnBrk="1" hangingPunct="1"/>
            <a:r>
              <a:rPr lang="en-CA" dirty="0" smtClean="0"/>
              <a:t>Assess and treat CVD risk factors including obesity-related comorbidities.</a:t>
            </a:r>
            <a:r>
              <a:rPr lang="en-CA" baseline="0" dirty="0" smtClean="0"/>
              <a:t>  </a:t>
            </a:r>
            <a:r>
              <a:rPr lang="en-CA" dirty="0" smtClean="0"/>
              <a:t>Risk assessment for CVD and diabetes in a person who</a:t>
            </a:r>
            <a:r>
              <a:rPr lang="en-CA" baseline="0" dirty="0" smtClean="0"/>
              <a:t> is</a:t>
            </a:r>
            <a:r>
              <a:rPr lang="en-CA" dirty="0" smtClean="0"/>
              <a:t> overweight, or obese, includes history, physical examination</a:t>
            </a:r>
            <a:r>
              <a:rPr lang="en-CA" baseline="0" dirty="0" smtClean="0"/>
              <a:t> and </a:t>
            </a:r>
            <a:r>
              <a:rPr lang="en-CA" dirty="0" smtClean="0"/>
              <a:t>CV Risk assessment</a:t>
            </a:r>
            <a:r>
              <a:rPr lang="en-CA" baseline="0" dirty="0" smtClean="0"/>
              <a:t> calculation which includes</a:t>
            </a:r>
            <a:r>
              <a:rPr lang="en-CA" dirty="0" smtClean="0"/>
              <a:t> clinical and laboratory assessments</a:t>
            </a:r>
            <a:r>
              <a:rPr lang="en-CA" baseline="0" dirty="0" smtClean="0"/>
              <a:t> such as</a:t>
            </a:r>
            <a:r>
              <a:rPr lang="en-CA" dirty="0" smtClean="0"/>
              <a:t> BP, fasting blood glucose, and fasting lipid panel (expert opinion). </a:t>
            </a:r>
          </a:p>
          <a:p>
            <a:pPr eaLnBrk="1" hangingPunct="1"/>
            <a:r>
              <a:rPr lang="en-CA" dirty="0" smtClean="0"/>
              <a:t>A waist circumference measurement is recommended for individuals with Body Mass Index (BMI) 25 to &lt;35 kg/m2 to provide additional information on risk. It is not necessary to measure waist circumference in patients with BMI &gt;35 because the waist circumference will likely be elevated and it will add no additional risk information. The Panel recommends, by expert opinion, using the current cut points as indicative of increased </a:t>
            </a:r>
            <a:r>
              <a:rPr lang="en-CA" dirty="0" err="1" smtClean="0"/>
              <a:t>cardiometabolic</a:t>
            </a:r>
            <a:r>
              <a:rPr lang="en-CA" dirty="0" smtClean="0"/>
              <a:t> risk:</a:t>
            </a:r>
          </a:p>
          <a:p>
            <a:pPr marL="162175" indent="-162175">
              <a:buFont typeface="Arial" panose="020B0604020202020204" pitchFamily="34" charset="0"/>
              <a:buChar char="•"/>
            </a:pPr>
            <a:r>
              <a:rPr lang="en-CA" dirty="0" smtClean="0"/>
              <a:t>Women:</a:t>
            </a:r>
            <a:r>
              <a:rPr lang="en-CA" baseline="0" dirty="0" smtClean="0"/>
              <a:t> greater than 88 cm (greater than 35 inches)</a:t>
            </a:r>
          </a:p>
          <a:p>
            <a:pPr marL="162175" indent="-162175">
              <a:buFont typeface="Arial" panose="020B0604020202020204" pitchFamily="34" charset="0"/>
              <a:buChar char="•"/>
            </a:pPr>
            <a:r>
              <a:rPr lang="en-CA" baseline="0" dirty="0" smtClean="0"/>
              <a:t>Men:</a:t>
            </a:r>
            <a:r>
              <a:rPr lang="en-CA" dirty="0" smtClean="0"/>
              <a:t> greater</a:t>
            </a:r>
            <a:r>
              <a:rPr lang="en-CA" baseline="0" dirty="0" smtClean="0"/>
              <a:t> than </a:t>
            </a:r>
            <a:r>
              <a:rPr lang="en-CA" dirty="0" smtClean="0"/>
              <a:t>102 cm (greater</a:t>
            </a:r>
            <a:r>
              <a:rPr lang="en-CA" baseline="0" dirty="0" smtClean="0"/>
              <a:t> than </a:t>
            </a:r>
            <a:r>
              <a:rPr lang="en-CA" dirty="0" smtClean="0"/>
              <a:t>40 inches)</a:t>
            </a:r>
          </a:p>
          <a:p>
            <a:endParaRPr lang="en-CA" dirty="0" smtClean="0"/>
          </a:p>
          <a:p>
            <a:pPr eaLnBrk="1" hangingPunct="1"/>
            <a:r>
              <a:rPr lang="en-CA" dirty="0" smtClean="0"/>
              <a:t>Because obesity is associated with increased risk of hypertension, dyslipidemia, diabetes, and a host of other comorbidities, the clinician should assess for associated conditions. The Panel recommends by expert opinion that intensive management of CVD risk factors (hypertension, dyslipidemia, </a:t>
            </a:r>
            <a:r>
              <a:rPr lang="en-CA" dirty="0" err="1" smtClean="0"/>
              <a:t>prediabetes</a:t>
            </a:r>
            <a:r>
              <a:rPr lang="en-CA" dirty="0" smtClean="0"/>
              <a:t> or diabetes) or other obesity-related medical conditions (</a:t>
            </a:r>
            <a:r>
              <a:rPr lang="en-CA" dirty="0" err="1" smtClean="0"/>
              <a:t>eg</a:t>
            </a:r>
            <a:r>
              <a:rPr lang="en-CA" dirty="0" smtClean="0"/>
              <a:t>, sleep apnea) be instituted if they are found, regardless of weight loss efforts.</a:t>
            </a:r>
            <a:endParaRPr lang="en-US" dirty="0" smtClean="0"/>
          </a:p>
        </p:txBody>
      </p:sp>
    </p:spTree>
    <p:extLst>
      <p:ext uri="{BB962C8B-B14F-4D97-AF65-F5344CB8AC3E}">
        <p14:creationId xmlns:p14="http://schemas.microsoft.com/office/powerpoint/2010/main" val="340869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r>
              <a:rPr lang="en-CA" b="1" dirty="0" smtClean="0"/>
              <a:t>Impact of Vascular Disease:</a:t>
            </a:r>
          </a:p>
          <a:p>
            <a:endParaRPr lang="en-CA" b="1" dirty="0" smtClean="0"/>
          </a:p>
          <a:p>
            <a:r>
              <a:rPr lang="en-CA" b="0" u="sng" dirty="0" smtClean="0"/>
              <a:t>Group Game: </a:t>
            </a:r>
            <a:r>
              <a:rPr lang="en-CA" b="0" u="none" dirty="0" smtClean="0"/>
              <a:t>(see instructions).  A number of participants should have both a question card and an answer card (A maximum of 15 participants</a:t>
            </a:r>
            <a:r>
              <a:rPr lang="en-CA" b="0" u="none" baseline="0" dirty="0" smtClean="0"/>
              <a:t> should be dispersed throughout the room)</a:t>
            </a:r>
            <a:r>
              <a:rPr lang="en-CA" b="0" u="none" dirty="0" smtClean="0"/>
              <a:t>.  Dispense these cards at the beginning of</a:t>
            </a:r>
            <a:r>
              <a:rPr lang="en-CA" b="0" u="none" baseline="0" dirty="0" smtClean="0"/>
              <a:t> the session. </a:t>
            </a:r>
            <a:endParaRPr lang="en-CA" b="0" u="sng"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a:t>
            </a:fld>
            <a:endParaRPr lang="en-CA" dirty="0">
              <a:solidFill>
                <a:prstClr val="black"/>
              </a:solidFill>
            </a:endParaRPr>
          </a:p>
        </p:txBody>
      </p:sp>
    </p:spTree>
    <p:extLst>
      <p:ext uri="{BB962C8B-B14F-4D97-AF65-F5344CB8AC3E}">
        <p14:creationId xmlns:p14="http://schemas.microsoft.com/office/powerpoint/2010/main" val="3390856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Vascular Risk Reduction</a:t>
            </a:r>
            <a:r>
              <a:rPr lang="en-CA" b="1" baseline="0" dirty="0" smtClean="0"/>
              <a:t> – How to Assess Waist Circumference</a:t>
            </a:r>
          </a:p>
          <a:p>
            <a:r>
              <a:rPr lang="en-CA" dirty="0" smtClean="0"/>
              <a:t>Measuring-tape position for waist (abdominal) circumference in adults: To measure waist circumference, locate the upper hip bone and the top of the right iliac crest. Place a measuring tape in a horizontal plane around the abdomen just above the iliac crest (mid distance between the last rib margin and the iliac crest). Before reading the tape measure, ensure that the tape is snug, but does not compress the skin, and is parallel to the floor. The measurement is made at the end of a normal expiration.</a:t>
            </a:r>
          </a:p>
          <a:p>
            <a:endParaRPr lang="en-US" dirty="0" smtClean="0"/>
          </a:p>
          <a:p>
            <a:r>
              <a:rPr lang="en-CA" dirty="0" smtClean="0"/>
              <a:t>Jensen MD, Ryan DH, </a:t>
            </a:r>
            <a:r>
              <a:rPr lang="en-CA" dirty="0" err="1" smtClean="0"/>
              <a:t>Apovian</a:t>
            </a:r>
            <a:r>
              <a:rPr lang="en-CA" dirty="0" smtClean="0"/>
              <a:t> CM, et al. 2013 AHA/ACC/TOS Guideline for the Management of Overweight and Obesity in Adults: A Report of the American College of Cardiology/American Heart Association Task Force on Practice Guidelines and The Obesity Society. J Am </a:t>
            </a:r>
            <a:r>
              <a:rPr lang="en-CA" dirty="0" err="1" smtClean="0"/>
              <a:t>Coll</a:t>
            </a:r>
            <a:r>
              <a:rPr lang="en-CA" dirty="0" smtClean="0"/>
              <a:t> </a:t>
            </a:r>
            <a:r>
              <a:rPr lang="en-CA" dirty="0" err="1" smtClean="0"/>
              <a:t>Cardiol</a:t>
            </a:r>
            <a:r>
              <a:rPr lang="en-CA" dirty="0" smtClean="0"/>
              <a:t> 2013 Nov 7. DOI: 10.1016/j.jacc.2013.11.004</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40</a:t>
            </a:fld>
            <a:endParaRPr lang="en-CA" dirty="0">
              <a:solidFill>
                <a:prstClr val="black"/>
              </a:solidFill>
            </a:endParaRPr>
          </a:p>
        </p:txBody>
      </p:sp>
    </p:spTree>
    <p:extLst>
      <p:ext uri="{BB962C8B-B14F-4D97-AF65-F5344CB8AC3E}">
        <p14:creationId xmlns:p14="http://schemas.microsoft.com/office/powerpoint/2010/main" val="3375903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Waist Circumference:</a:t>
            </a:r>
          </a:p>
          <a:p>
            <a:r>
              <a:rPr lang="en-CA" dirty="0" smtClean="0"/>
              <a:t>It is recommended that all adult patients be screened for overweight and obesity. We measure body mass index (BMI) at the periodic health examination. Measure waist circumference in those with BMI between 25 and 35 kg/m2 . Waist circumference measurement is unnecessary in patients with BMI ≥35 kg/m2. </a:t>
            </a:r>
          </a:p>
          <a:p>
            <a:endParaRPr lang="en-CA" dirty="0" smtClean="0"/>
          </a:p>
          <a:p>
            <a:r>
              <a:rPr lang="en-CA" dirty="0" smtClean="0"/>
              <a:t>●BMI classifications are based upon risk of </a:t>
            </a:r>
            <a:r>
              <a:rPr lang="en-CA" dirty="0" err="1" smtClean="0"/>
              <a:t>cardiometabolic</a:t>
            </a:r>
            <a:r>
              <a:rPr lang="en-CA" dirty="0" smtClean="0"/>
              <a:t> disease. The classification is used for identifying adults at increased risk for morbidity and mortality due to obesity. However, the relationship between percent body fat and BMI is different among different ethnic groups. In Caucasian, Hispanic, and Black individuals, overweight is defined as a BMI of 25 to 29.9 kg/m2 and obesity as a BMI of ≥30 kg/m2. For Asians, overweight is a BMI between 23 and 24.9 kg/m2 and obesity a BMI &gt;25 kg/m2. </a:t>
            </a:r>
          </a:p>
          <a:p>
            <a:endParaRPr lang="en-CA" dirty="0" smtClean="0"/>
          </a:p>
          <a:p>
            <a:r>
              <a:rPr lang="en-CA" dirty="0" smtClean="0"/>
              <a:t>●Waist circumference is a measurement of abdominal obesity and provides risk information that is not accounted for by BMI. Patients with abdominal obesity (also called central adiposity, visceral, android, or male-type obesity) are at increased risk for heart disease, diabetes, hypertension, dyslipidemia, and </a:t>
            </a:r>
            <a:r>
              <a:rPr lang="en-CA" dirty="0" err="1" smtClean="0"/>
              <a:t>nonalcoholic</a:t>
            </a:r>
            <a:r>
              <a:rPr lang="en-CA" dirty="0" smtClean="0"/>
              <a:t> fatty liver disease. A waist circumference of 102 cm (≥40 in ) for men and 88 cm (≥35 in ) for women is considered elevated and indicative of increased </a:t>
            </a:r>
            <a:r>
              <a:rPr lang="en-CA" dirty="0" err="1" smtClean="0"/>
              <a:t>cardiometabolic</a:t>
            </a:r>
            <a:r>
              <a:rPr lang="en-CA" dirty="0" smtClean="0"/>
              <a:t> risk. In Asian females a waist circumference 80 cm (≥31 in ) and in Asian males a value 90 cm (≥35 in ) are considered abnormal. </a:t>
            </a:r>
          </a:p>
          <a:p>
            <a:endParaRPr lang="en-CA" dirty="0" smtClean="0"/>
          </a:p>
          <a:p>
            <a:r>
              <a:rPr lang="en-CA" dirty="0" smtClean="0"/>
              <a:t>●In individuals with BMI ≥25 kg/m2 or a waist circumference greater than 88 cm (women) or 102 cm (men), we suggest further evaluation to assess overall risk status.</a:t>
            </a:r>
          </a:p>
          <a:p>
            <a:endParaRPr lang="en-CA" dirty="0" smtClean="0"/>
          </a:p>
          <a:p>
            <a:r>
              <a:rPr lang="en-CA" dirty="0" smtClean="0"/>
              <a:t>Assessment of an individual's overall risk status includes determining the degree of overweight (BMI) and the presence of abdominal obesity (waist circumference), </a:t>
            </a:r>
            <a:r>
              <a:rPr lang="en-CA" dirty="0" err="1" smtClean="0"/>
              <a:t>cardiometabolic</a:t>
            </a:r>
            <a:r>
              <a:rPr lang="en-CA" dirty="0" smtClean="0"/>
              <a:t> risk factors, obstructive sleep apnea, symptomatic osteoarthritis, and other comorbidities. The evaluation includes a history, physical examination, and measurement of fasting glucose (or </a:t>
            </a:r>
            <a:r>
              <a:rPr lang="en-CA" dirty="0" err="1" smtClean="0"/>
              <a:t>glycated</a:t>
            </a:r>
            <a:r>
              <a:rPr lang="en-CA" dirty="0" smtClean="0"/>
              <a:t> hemoglobin [A1C]), thyroid stimulating hormone (TSH), liver enzymes, and fasting lipids . Subsequent intervention, if necessary, is based upon overall risk assessment. The coexistence of several diseases, including established coronary heart disease (CHD), other atherosclerotic disease, type 2 diabetes mellitus, and sleep apnea places patients in a very high-risk category for subsequent mortality. </a:t>
            </a:r>
          </a:p>
          <a:p>
            <a:endParaRPr lang="en-US" dirty="0" smtClean="0"/>
          </a:p>
          <a:p>
            <a:r>
              <a:rPr lang="en-CA" dirty="0" smtClean="0"/>
              <a:t>Lau DC, Obesity Canada Clinical Practice Guidelines Steering Committee and Expert Panel. Synopsis of the 2006 Canadian clinical practice guidelines on the management and prevention of obesity in adults and children. CMAJ 2007; 176:1103.</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41</a:t>
            </a:fld>
            <a:endParaRPr lang="en-CA" dirty="0">
              <a:solidFill>
                <a:prstClr val="black"/>
              </a:solidFill>
            </a:endParaRPr>
          </a:p>
        </p:txBody>
      </p:sp>
    </p:spTree>
    <p:extLst>
      <p:ext uri="{BB962C8B-B14F-4D97-AF65-F5344CB8AC3E}">
        <p14:creationId xmlns:p14="http://schemas.microsoft.com/office/powerpoint/2010/main" val="3880833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b="1" dirty="0" smtClean="0"/>
              <a:t>Vascular Risk Assessment</a:t>
            </a:r>
          </a:p>
          <a:p>
            <a:r>
              <a:rPr lang="en-CA" b="0" dirty="0" smtClean="0"/>
              <a:t>Review:</a:t>
            </a:r>
          </a:p>
          <a:p>
            <a:r>
              <a:rPr lang="en-CA" b="0" dirty="0" smtClean="0"/>
              <a:t>What</a:t>
            </a:r>
            <a:r>
              <a:rPr lang="en-CA" b="0" baseline="0" dirty="0" smtClean="0"/>
              <a:t> should be assessed on every adult? </a:t>
            </a:r>
            <a:r>
              <a:rPr lang="en-CA" b="1" baseline="0" dirty="0" smtClean="0"/>
              <a:t>WHO BAD FAT</a:t>
            </a:r>
            <a:endParaRPr lang="en-CA" b="0" baseline="0" dirty="0" smtClean="0"/>
          </a:p>
          <a:p>
            <a:r>
              <a:rPr lang="en-CA" b="0" baseline="0" dirty="0" smtClean="0"/>
              <a:t>Who requires additional vascular risk assessment?  See this… </a:t>
            </a:r>
            <a:r>
              <a:rPr lang="en-CA" b="1" baseline="0" dirty="0" smtClean="0"/>
              <a:t>DO THAT </a:t>
            </a:r>
            <a:r>
              <a:rPr lang="en-CA" b="0" baseline="0" dirty="0" smtClean="0"/>
              <a:t>Cardiovascular Risk Assessment</a:t>
            </a:r>
          </a:p>
          <a:p>
            <a:endParaRPr lang="en-CA" b="0" baseline="0" dirty="0" smtClean="0"/>
          </a:p>
          <a:p>
            <a:pPr marL="219236" indent="-219236" defTabSz="864931" fontAlgn="base">
              <a:spcBef>
                <a:spcPct val="0"/>
              </a:spcBef>
              <a:spcAft>
                <a:spcPts val="284"/>
              </a:spcAft>
              <a:buFont typeface="Arial" pitchFamily="34" charset="0"/>
              <a:buChar char="•"/>
            </a:pPr>
            <a:r>
              <a:rPr lang="en-CA" sz="1100" dirty="0">
                <a:solidFill>
                  <a:schemeClr val="tx1">
                    <a:lumMod val="85000"/>
                    <a:lumOff val="15000"/>
                  </a:schemeClr>
                </a:solidFill>
                <a:latin typeface="Arial Narrow" pitchFamily="34" charset="0"/>
              </a:rPr>
              <a:t>Men age 40 and over</a:t>
            </a:r>
          </a:p>
          <a:p>
            <a:pPr marL="219236" indent="-219236" defTabSz="864931" fontAlgn="base">
              <a:spcBef>
                <a:spcPct val="0"/>
              </a:spcBef>
              <a:spcAft>
                <a:spcPts val="284"/>
              </a:spcAft>
              <a:buFont typeface="Arial" pitchFamily="34" charset="0"/>
              <a:buChar char="•"/>
            </a:pPr>
            <a:r>
              <a:rPr lang="en-CA" sz="1100" dirty="0">
                <a:solidFill>
                  <a:schemeClr val="tx1">
                    <a:lumMod val="85000"/>
                    <a:lumOff val="15000"/>
                  </a:schemeClr>
                </a:solidFill>
                <a:latin typeface="Arial Narrow" pitchFamily="34" charset="0"/>
              </a:rPr>
              <a:t>Women age 50 over, or who are postmenopausal</a:t>
            </a:r>
          </a:p>
          <a:p>
            <a:pPr rtl="0" eaLnBrk="1" fontAlgn="base" latinLnBrk="0" hangingPunct="1"/>
            <a:r>
              <a:rPr lang="en-CA" b="0" dirty="0" smtClean="0"/>
              <a:t> </a:t>
            </a:r>
            <a:r>
              <a:rPr lang="en-CA" sz="1100" dirty="0">
                <a:latin typeface="Arial" charset="0"/>
                <a:ea typeface="ＭＳ Ｐゴシック" charset="0"/>
                <a:cs typeface="ＭＳ Ｐゴシック" charset="0"/>
              </a:rPr>
              <a:t>All patients with any of the following conditions regardless of age:</a:t>
            </a:r>
          </a:p>
          <a:p>
            <a:pPr rtl="0" eaLnBrk="1" fontAlgn="base" latinLnBrk="0" hangingPunct="1"/>
            <a:r>
              <a:rPr lang="en-US" sz="1100" dirty="0">
                <a:latin typeface="Arial" charset="0"/>
                <a:ea typeface="ＭＳ Ｐゴシック" charset="0"/>
                <a:cs typeface="ＭＳ Ｐゴシック" charset="0"/>
              </a:rPr>
              <a:t>Current cigarette smoking</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Diabetes</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Arterial hypertension</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Family history of premature CVD</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Family history of hyperlipidemia</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Erectile dysfunction</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Chronic kidney disease</a:t>
            </a:r>
            <a:r>
              <a:rPr lang="en-US" sz="1100" baseline="30000" dirty="0">
                <a:latin typeface="Arial" charset="0"/>
                <a:ea typeface="ＭＳ Ｐゴシック" charset="0"/>
                <a:cs typeface="ＭＳ Ｐゴシック" charset="0"/>
              </a:rPr>
              <a:t>*</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Inflammatory disease</a:t>
            </a:r>
            <a:r>
              <a:rPr lang="en-US" sz="1100" baseline="30000" dirty="0">
                <a:latin typeface="Arial" charset="0"/>
                <a:ea typeface="ＭＳ Ｐゴシック" charset="0"/>
                <a:cs typeface="ＭＳ Ｐゴシック" charset="0"/>
              </a:rPr>
              <a:t>†</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HIV infection</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Chronic obstructive pulmonary disease</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Clinical evidence of atherosclerosis or abdominal aneurysm</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Clinical manifestation of hyperlipidemia</a:t>
            </a:r>
            <a:endParaRPr lang="en-CA" sz="1100" dirty="0">
              <a:latin typeface="Arial" charset="0"/>
              <a:ea typeface="ＭＳ Ｐゴシック" charset="0"/>
              <a:cs typeface="ＭＳ Ｐゴシック" charset="0"/>
            </a:endParaRPr>
          </a:p>
          <a:p>
            <a:pPr rtl="0" eaLnBrk="1" fontAlgn="base" latinLnBrk="0" hangingPunct="1"/>
            <a:r>
              <a:rPr lang="en-US" sz="1100" dirty="0">
                <a:latin typeface="Arial" charset="0"/>
                <a:ea typeface="ＭＳ Ｐゴシック" charset="0"/>
                <a:cs typeface="ＭＳ Ｐゴシック" charset="0"/>
              </a:rPr>
              <a:t>Obesity (body mass index &gt;27)</a:t>
            </a:r>
            <a:endParaRPr lang="en-CA" sz="1100" dirty="0">
              <a:latin typeface="Arial" charset="0"/>
              <a:ea typeface="ＭＳ Ｐゴシック" charset="0"/>
              <a:cs typeface="ＭＳ Ｐゴシック" charset="0"/>
            </a:endParaRPr>
          </a:p>
          <a:p>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42</a:t>
            </a:fld>
            <a:endParaRPr lang="en-CA" dirty="0">
              <a:solidFill>
                <a:prstClr val="black"/>
              </a:solidFill>
            </a:endParaRPr>
          </a:p>
        </p:txBody>
      </p:sp>
    </p:spTree>
    <p:extLst>
      <p:ext uri="{BB962C8B-B14F-4D97-AF65-F5344CB8AC3E}">
        <p14:creationId xmlns:p14="http://schemas.microsoft.com/office/powerpoint/2010/main" val="51288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VRR:</a:t>
            </a:r>
            <a:r>
              <a:rPr lang="en-CA" b="1" baseline="0" dirty="0" smtClean="0"/>
              <a:t> Key Messages</a:t>
            </a:r>
          </a:p>
          <a:p>
            <a:r>
              <a:rPr lang="en-CA" b="0" dirty="0" smtClean="0"/>
              <a:t>Summary</a:t>
            </a:r>
            <a:r>
              <a:rPr lang="en-CA" b="0" baseline="0" dirty="0" smtClean="0"/>
              <a:t> slide – Highlight the key messages discussed in </a:t>
            </a:r>
            <a:r>
              <a:rPr lang="en-CA" b="0" baseline="0" smtClean="0"/>
              <a:t>this presentation.</a:t>
            </a:r>
            <a:endParaRPr lang="en-CA" b="0"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43</a:t>
            </a:fld>
            <a:endParaRPr lang="en-CA" dirty="0">
              <a:solidFill>
                <a:prstClr val="black"/>
              </a:solidFill>
            </a:endParaRPr>
          </a:p>
        </p:txBody>
      </p:sp>
    </p:spTree>
    <p:extLst>
      <p:ext uri="{BB962C8B-B14F-4D97-AF65-F5344CB8AC3E}">
        <p14:creationId xmlns:p14="http://schemas.microsoft.com/office/powerpoint/2010/main" val="3012579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931" eaLnBrk="0" fontAlgn="base" hangingPunct="0">
              <a:spcBef>
                <a:spcPct val="30000"/>
              </a:spcBef>
              <a:spcAft>
                <a:spcPct val="0"/>
              </a:spcAft>
              <a:defRPr/>
            </a:pPr>
            <a:r>
              <a:rPr lang="en-CA" sz="1100" b="1" kern="0" dirty="0">
                <a:latin typeface="Arial" charset="0"/>
                <a:ea typeface="ＭＳ Ｐゴシック" charset="0"/>
                <a:cs typeface="ＭＳ Ｐゴシック" charset="0"/>
              </a:rPr>
              <a:t>How can you implement Vascular Risk Assessment into your daily practice?</a:t>
            </a:r>
          </a:p>
          <a:p>
            <a:pPr defTabSz="864931" eaLnBrk="0" fontAlgn="base" hangingPunct="0">
              <a:spcBef>
                <a:spcPct val="30000"/>
              </a:spcBef>
              <a:spcAft>
                <a:spcPct val="0"/>
              </a:spcAft>
              <a:defRPr/>
            </a:pPr>
            <a:r>
              <a:rPr lang="en-CA" sz="1100" kern="0" dirty="0">
                <a:latin typeface="Arial" charset="0"/>
                <a:ea typeface="ＭＳ Ｐゴシック" charset="0"/>
                <a:cs typeface="ＭＳ Ｐゴシック" charset="0"/>
              </a:rPr>
              <a:t>Participants divide into groups, perhaps according to work area, and brain storm of practical ways to implement vascular risk assessment into practice.  Who can do what job?  What tools will you use?  What tools will you need? Where will VR assessment be recorded?</a:t>
            </a:r>
          </a:p>
          <a:p>
            <a:pPr defTabSz="864931" eaLnBrk="0" fontAlgn="base" hangingPunct="0">
              <a:spcBef>
                <a:spcPct val="30000"/>
              </a:spcBef>
              <a:spcAft>
                <a:spcPct val="0"/>
              </a:spcAft>
              <a:defRPr/>
            </a:pPr>
            <a:endParaRPr lang="en-CA" sz="1100" kern="0" dirty="0">
              <a:latin typeface="Arial" charset="0"/>
              <a:ea typeface="ＭＳ Ｐゴシック" charset="0"/>
              <a:cs typeface="ＭＳ Ｐゴシック" charset="0"/>
            </a:endParaRPr>
          </a:p>
          <a:p>
            <a:pPr defTabSz="864931" eaLnBrk="0" fontAlgn="base" hangingPunct="0">
              <a:spcBef>
                <a:spcPct val="30000"/>
              </a:spcBef>
              <a:spcAft>
                <a:spcPct val="0"/>
              </a:spcAft>
              <a:defRPr/>
            </a:pPr>
            <a:r>
              <a:rPr lang="en-CA" sz="1100" dirty="0">
                <a:latin typeface="Arial" charset="0"/>
                <a:ea typeface="ＭＳ Ｐゴシック" charset="0"/>
                <a:cs typeface="ＭＳ Ｐゴシック" charset="0"/>
              </a:rPr>
              <a:t>Some other suggestions would be a ‘see, do, reflect’ type of exercise. This could be implemented with cases in which you present how the steps involved would be used.  Work through a case in groups (use different cases) and then present back to the larger group for reflection on what they did and how they could do it differently. </a:t>
            </a:r>
            <a:endParaRPr lang="en-CA" sz="1100" kern="0" dirty="0">
              <a:latin typeface="Arial" charset="0"/>
              <a:ea typeface="ＭＳ Ｐゴシック" charset="0"/>
              <a:cs typeface="ＭＳ Ｐゴシック" charset="0"/>
            </a:endParaRPr>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44</a:t>
            </a:fld>
            <a:endParaRPr lang="en-CA" dirty="0">
              <a:solidFill>
                <a:prstClr val="black"/>
              </a:solidFill>
            </a:endParaRPr>
          </a:p>
        </p:txBody>
      </p:sp>
    </p:spTree>
    <p:extLst>
      <p:ext uri="{BB962C8B-B14F-4D97-AF65-F5344CB8AC3E}">
        <p14:creationId xmlns:p14="http://schemas.microsoft.com/office/powerpoint/2010/main" val="430361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D46EC16-BEEF-4D38-9622-6A4CA01EA1DC}" type="slidenum">
              <a:rPr lang="en-CA" smtClean="0"/>
              <a:pPr/>
              <a:t>45</a:t>
            </a:fld>
            <a:endParaRPr lang="en-CA"/>
          </a:p>
        </p:txBody>
      </p:sp>
    </p:spTree>
    <p:extLst>
      <p:ext uri="{BB962C8B-B14F-4D97-AF65-F5344CB8AC3E}">
        <p14:creationId xmlns:p14="http://schemas.microsoft.com/office/powerpoint/2010/main" val="444205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47</a:t>
            </a:fld>
            <a:endParaRPr lang="en-CA" dirty="0">
              <a:solidFill>
                <a:prstClr val="black"/>
              </a:solidFill>
            </a:endParaRPr>
          </a:p>
        </p:txBody>
      </p:sp>
    </p:spTree>
    <p:extLst>
      <p:ext uri="{BB962C8B-B14F-4D97-AF65-F5344CB8AC3E}">
        <p14:creationId xmlns:p14="http://schemas.microsoft.com/office/powerpoint/2010/main" val="403687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100" b="1" dirty="0"/>
              <a:t>Identifying Vascular Risk-  Who Has BAD FAT</a:t>
            </a:r>
            <a:r>
              <a:rPr lang="en-CA" sz="1100" b="1" dirty="0" smtClean="0"/>
              <a:t>?</a:t>
            </a:r>
          </a:p>
          <a:p>
            <a:endParaRPr lang="en-CA" sz="1100" b="1" dirty="0" smtClean="0"/>
          </a:p>
          <a:p>
            <a:r>
              <a:rPr lang="en-CA" sz="1100" b="0" u="none" dirty="0" smtClean="0"/>
              <a:t>The</a:t>
            </a:r>
            <a:r>
              <a:rPr lang="en-CA" sz="1100" b="0" u="none" baseline="0" dirty="0" smtClean="0"/>
              <a:t> presence of </a:t>
            </a:r>
            <a:r>
              <a:rPr lang="en-CA" sz="1100" b="0" u="sng" dirty="0" smtClean="0"/>
              <a:t>BAD</a:t>
            </a:r>
            <a:r>
              <a:rPr lang="en-CA" sz="1100" b="0" u="sng" baseline="0" dirty="0" smtClean="0"/>
              <a:t> FAT </a:t>
            </a:r>
            <a:r>
              <a:rPr lang="en-CA" sz="1100" b="0" u="none" baseline="0" dirty="0" smtClean="0"/>
              <a:t> can</a:t>
            </a:r>
            <a:r>
              <a:rPr lang="en-CA" sz="1100" b="0" baseline="0" dirty="0" smtClean="0"/>
              <a:t> result in vascular disease.  Clinicians should assess adult patients for those indicators identified in the acronym “WHO has BAD FAT?”.  These quick assessments can assist in identifying who is at risk.  They can be obtained through interview and non-invasive clinical assessments (no blood tests are required). </a:t>
            </a:r>
            <a:endParaRPr lang="en-CA" b="0" dirty="0" smtClean="0"/>
          </a:p>
          <a:p>
            <a:endParaRPr lang="en-CA" dirty="0" smtClean="0"/>
          </a:p>
          <a:p>
            <a:pPr eaLnBrk="1" hangingPunct="1">
              <a:spcBef>
                <a:spcPct val="0"/>
              </a:spcBef>
              <a:defRPr/>
            </a:pPr>
            <a:r>
              <a:rPr lang="en-CA" i="1" u="sng" dirty="0" smtClean="0">
                <a:solidFill>
                  <a:srgbClr val="FF0000"/>
                </a:solidFill>
              </a:rPr>
              <a:t>Activity</a:t>
            </a:r>
            <a:r>
              <a:rPr lang="en-CA" i="1" dirty="0" smtClean="0">
                <a:solidFill>
                  <a:srgbClr val="FF0000"/>
                </a:solidFill>
              </a:rPr>
              <a:t>:	</a:t>
            </a:r>
            <a:r>
              <a:rPr lang="en-CA" i="1" u="sng" dirty="0" smtClean="0">
                <a:solidFill>
                  <a:srgbClr val="FF0000"/>
                </a:solidFill>
              </a:rPr>
              <a:t>Discussion </a:t>
            </a:r>
            <a:r>
              <a:rPr lang="en-CA" i="1" dirty="0" smtClean="0">
                <a:solidFill>
                  <a:srgbClr val="FF0000"/>
                </a:solidFill>
              </a:rPr>
              <a:t>: Question &amp; Answer</a:t>
            </a:r>
          </a:p>
          <a:p>
            <a:pPr eaLnBrk="1" hangingPunct="1">
              <a:spcBef>
                <a:spcPct val="0"/>
              </a:spcBef>
              <a:defRPr/>
            </a:pPr>
            <a:r>
              <a:rPr lang="en-CA" i="1" dirty="0" smtClean="0">
                <a:solidFill>
                  <a:srgbClr val="FF0000"/>
                </a:solidFill>
              </a:rPr>
              <a:t>		Ask participants: </a:t>
            </a:r>
            <a:r>
              <a:rPr lang="en-CA" b="1" i="1" dirty="0" smtClean="0">
                <a:solidFill>
                  <a:schemeClr val="tx1"/>
                </a:solidFill>
              </a:rPr>
              <a:t>H</a:t>
            </a:r>
            <a:r>
              <a:rPr lang="en-CA" b="1" i="1" dirty="0" smtClean="0"/>
              <a:t>ow do we know who has bad fat or</a:t>
            </a:r>
            <a:r>
              <a:rPr lang="en-CA" b="1" i="1" baseline="0" dirty="0" smtClean="0"/>
              <a:t> is at vascular risk</a:t>
            </a:r>
            <a:r>
              <a:rPr lang="en-CA" b="1" i="1" dirty="0" smtClean="0"/>
              <a:t>?  Who do we ask? </a:t>
            </a:r>
            <a:endParaRPr lang="en-CA" b="1" i="1" dirty="0" smtClean="0">
              <a:solidFill>
                <a:srgbClr val="FF0000"/>
              </a:solidFill>
            </a:endParaRPr>
          </a:p>
          <a:p>
            <a:endParaRPr lang="en-CA" dirty="0" smtClean="0"/>
          </a:p>
          <a:p>
            <a:r>
              <a:rPr lang="en-CA" dirty="0" smtClean="0"/>
              <a:t>Assess the following on</a:t>
            </a:r>
            <a:r>
              <a:rPr lang="en-CA" baseline="0" dirty="0" smtClean="0"/>
              <a:t> every adult, no matter what age they are.  Make sure you have this information available at each visit.  </a:t>
            </a:r>
          </a:p>
          <a:p>
            <a:r>
              <a:rPr lang="en-CA" baseline="0" dirty="0" smtClean="0"/>
              <a:t>If you have a recent </a:t>
            </a:r>
            <a:r>
              <a:rPr lang="en-CA" b="1" u="sng" baseline="0" dirty="0" smtClean="0"/>
              <a:t>W</a:t>
            </a:r>
            <a:r>
              <a:rPr lang="en-CA" baseline="0" dirty="0" smtClean="0"/>
              <a:t>aist, </a:t>
            </a:r>
            <a:r>
              <a:rPr lang="en-CA" b="1" u="sng" baseline="0" dirty="0" smtClean="0"/>
              <a:t>H</a:t>
            </a:r>
            <a:r>
              <a:rPr lang="en-CA" baseline="0" dirty="0" smtClean="0"/>
              <a:t>eight and </a:t>
            </a:r>
            <a:r>
              <a:rPr lang="en-CA" b="1" u="sng" baseline="0" dirty="0" smtClean="0"/>
              <a:t>O</a:t>
            </a:r>
            <a:r>
              <a:rPr lang="en-CA" baseline="0" dirty="0" smtClean="0"/>
              <a:t>besity (weight – body mass index) assessment then these need not be repeated.</a:t>
            </a:r>
          </a:p>
          <a:p>
            <a:endParaRPr lang="en-CA" baseline="0" dirty="0" smtClean="0"/>
          </a:p>
          <a:p>
            <a:pPr eaLnBrk="1" hangingPunct="1">
              <a:spcBef>
                <a:spcPct val="0"/>
              </a:spcBef>
              <a:defRPr/>
            </a:pPr>
            <a:r>
              <a:rPr lang="en-CA" i="1" u="sng" dirty="0" smtClean="0">
                <a:solidFill>
                  <a:srgbClr val="FF0000"/>
                </a:solidFill>
              </a:rPr>
              <a:t>Discussion </a:t>
            </a:r>
            <a:r>
              <a:rPr lang="en-CA" i="1" dirty="0" smtClean="0">
                <a:solidFill>
                  <a:srgbClr val="FF0000"/>
                </a:solidFill>
              </a:rPr>
              <a:t>: Question &amp; Answer</a:t>
            </a:r>
          </a:p>
          <a:p>
            <a:pPr eaLnBrk="1" hangingPunct="1">
              <a:spcBef>
                <a:spcPct val="0"/>
              </a:spcBef>
              <a:defRPr/>
            </a:pPr>
            <a:r>
              <a:rPr lang="en-CA" i="1" dirty="0" smtClean="0">
                <a:solidFill>
                  <a:srgbClr val="FF0000"/>
                </a:solidFill>
              </a:rPr>
              <a:t>		Ask participants: </a:t>
            </a:r>
            <a:r>
              <a:rPr lang="en-CA" i="0" baseline="0" dirty="0" smtClean="0">
                <a:solidFill>
                  <a:schemeClr val="tx1"/>
                </a:solidFill>
              </a:rPr>
              <a:t> </a:t>
            </a:r>
            <a:r>
              <a:rPr lang="en-CA" b="1" i="1" baseline="0" dirty="0" smtClean="0"/>
              <a:t>How can you fit these assessments into your routine patient evaluation?  Who could gather the information?</a:t>
            </a:r>
          </a:p>
          <a:p>
            <a:endParaRPr lang="en-CA" baseline="0" dirty="0" smtClean="0"/>
          </a:p>
          <a:p>
            <a:r>
              <a:rPr lang="en-CA" b="1" baseline="0" dirty="0" smtClean="0"/>
              <a:t>BAD FAT </a:t>
            </a:r>
            <a:r>
              <a:rPr lang="en-CA" baseline="0" dirty="0" smtClean="0"/>
              <a:t>is placed first as Blood Pressure is an important assessment for vascular risk and should be completed in a quiet environment, often first, before walking to scale for height and weight etc.</a:t>
            </a:r>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a:solidFill>
                  <a:prstClr val="black"/>
                </a:solidFill>
              </a:rPr>
              <a:pPr>
                <a:defRPr/>
              </a:pPr>
              <a:t>5</a:t>
            </a:fld>
            <a:endParaRPr lang="en-CA" dirty="0">
              <a:solidFill>
                <a:prstClr val="black"/>
              </a:solidFill>
            </a:endParaRPr>
          </a:p>
        </p:txBody>
      </p:sp>
    </p:spTree>
    <p:extLst>
      <p:ext uri="{BB962C8B-B14F-4D97-AF65-F5344CB8AC3E}">
        <p14:creationId xmlns:p14="http://schemas.microsoft.com/office/powerpoint/2010/main" val="159188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CA" sz="1100" b="1" dirty="0"/>
              <a:t>Identifying Vascular Risk-  Who Has HIGH RISK?</a:t>
            </a:r>
            <a:endParaRPr lang="en-CA" sz="1100" dirty="0">
              <a:latin typeface="Arial" charset="0"/>
              <a:ea typeface="ＭＳ Ｐゴシック" charset="0"/>
              <a:cs typeface="ＭＳ Ｐゴシック" charset="0"/>
            </a:endParaRPr>
          </a:p>
          <a:p>
            <a:r>
              <a:rPr lang="en-CA" sz="1100" dirty="0">
                <a:latin typeface="Arial" charset="0"/>
                <a:ea typeface="ＭＳ Ｐゴシック" charset="0"/>
                <a:cs typeface="ＭＳ Ｐゴシック" charset="0"/>
              </a:rPr>
              <a:t>Individuals possessing the following conditions are automatically considered to be at </a:t>
            </a:r>
            <a:r>
              <a:rPr lang="en-CA" sz="1100" b="1" dirty="0">
                <a:latin typeface="Arial" charset="0"/>
                <a:ea typeface="ＭＳ Ｐゴシック" charset="0"/>
                <a:cs typeface="ＭＳ Ｐゴシック" charset="0"/>
              </a:rPr>
              <a:t>HIGH RISK </a:t>
            </a:r>
            <a:r>
              <a:rPr lang="en-CA" sz="1100" dirty="0">
                <a:latin typeface="Arial" charset="0"/>
                <a:ea typeface="ＭＳ Ｐゴシック" charset="0"/>
                <a:cs typeface="ＭＳ Ｐゴシック" charset="0"/>
              </a:rPr>
              <a:t>for a vascular event:</a:t>
            </a:r>
          </a:p>
          <a:p>
            <a:pPr>
              <a:buFont typeface="Arial" pitchFamily="34" charset="0"/>
              <a:buChar char="•"/>
            </a:pPr>
            <a:r>
              <a:rPr lang="en-CA" sz="1100" dirty="0">
                <a:latin typeface="Arial" charset="0"/>
                <a:ea typeface="ＭＳ Ｐゴシック" charset="0"/>
                <a:cs typeface="ＭＳ Ｐゴシック" charset="0"/>
              </a:rPr>
              <a:t> Clinical evidence of atherosclerosis:    </a:t>
            </a:r>
          </a:p>
          <a:p>
            <a:r>
              <a:rPr lang="en-CA" sz="1100" dirty="0">
                <a:latin typeface="Arial" charset="0"/>
                <a:ea typeface="ＭＳ Ｐゴシック" charset="0"/>
                <a:cs typeface="ＭＳ Ｐゴシック" charset="0"/>
              </a:rPr>
              <a:t>                               previous MI, coronary revascularization</a:t>
            </a:r>
          </a:p>
          <a:p>
            <a:r>
              <a:rPr lang="en-CA" sz="1100" dirty="0">
                <a:latin typeface="Arial" charset="0"/>
                <a:ea typeface="ＭＳ Ｐゴシック" charset="0"/>
                <a:cs typeface="ＭＳ Ｐゴシック" charset="0"/>
              </a:rPr>
              <a:t>                               coronary artery bypass graft (CABG) surgery or other revascularization procedures</a:t>
            </a:r>
          </a:p>
          <a:p>
            <a:r>
              <a:rPr lang="en-CA" sz="1100" dirty="0">
                <a:latin typeface="Arial" charset="0"/>
                <a:ea typeface="ＭＳ Ｐゴシック" charset="0"/>
                <a:cs typeface="ＭＳ Ｐゴシック" charset="0"/>
              </a:rPr>
              <a:t>                               cerebrovascular disease including transient ischemic attack (TIA)</a:t>
            </a:r>
          </a:p>
          <a:p>
            <a:r>
              <a:rPr lang="en-CA" sz="1100" dirty="0">
                <a:latin typeface="Arial" charset="0"/>
                <a:ea typeface="ＭＳ Ｐゴシック" charset="0"/>
                <a:cs typeface="ＭＳ Ｐゴシック" charset="0"/>
              </a:rPr>
              <a:t>                               peripheral arterial disease</a:t>
            </a:r>
          </a:p>
          <a:p>
            <a:pPr>
              <a:buFont typeface="Arial" pitchFamily="34" charset="0"/>
              <a:buChar char="•"/>
            </a:pPr>
            <a:r>
              <a:rPr lang="en-CA" sz="1100" dirty="0">
                <a:latin typeface="Arial" charset="0"/>
                <a:ea typeface="ＭＳ Ｐゴシック" charset="0"/>
                <a:cs typeface="ＭＳ Ｐゴシック" charset="0"/>
              </a:rPr>
              <a:t> Abdominal aortic aneurysm (AAA)</a:t>
            </a:r>
          </a:p>
          <a:p>
            <a:pPr>
              <a:buFont typeface="Arial" pitchFamily="34" charset="0"/>
              <a:buChar char="•"/>
            </a:pPr>
            <a:r>
              <a:rPr lang="en-CA" sz="1100" dirty="0">
                <a:latin typeface="Arial" charset="0"/>
                <a:ea typeface="ＭＳ Ｐゴシック" charset="0"/>
                <a:cs typeface="ＭＳ Ｐゴシック" charset="0"/>
              </a:rPr>
              <a:t> Diabetes  and 40 years of age or older</a:t>
            </a:r>
          </a:p>
          <a:p>
            <a:pPr>
              <a:buFont typeface="Arial" pitchFamily="34" charset="0"/>
              <a:buChar char="•"/>
            </a:pPr>
            <a:r>
              <a:rPr lang="en-CA" sz="1100" dirty="0">
                <a:latin typeface="Arial" charset="0"/>
                <a:ea typeface="ＭＳ Ｐゴシック" charset="0"/>
                <a:cs typeface="ＭＳ Ｐゴシック" charset="0"/>
              </a:rPr>
              <a:t> Diabetes of 15 yrs duration and at least 30 years of age with microvascular disease</a:t>
            </a:r>
          </a:p>
          <a:p>
            <a:pPr>
              <a:buFont typeface="Arial" pitchFamily="34" charset="0"/>
              <a:buChar char="•"/>
            </a:pPr>
            <a:r>
              <a:rPr lang="en-CA" sz="1100" dirty="0">
                <a:latin typeface="Arial" charset="0"/>
                <a:ea typeface="ＭＳ Ｐゴシック" charset="0"/>
                <a:cs typeface="ＭＳ Ｐゴシック" charset="0"/>
              </a:rPr>
              <a:t> Chronic Kidney Disease (CKD) with either:</a:t>
            </a:r>
          </a:p>
          <a:p>
            <a:pPr lvl="0"/>
            <a:r>
              <a:rPr lang="en-CA" sz="1100" dirty="0">
                <a:latin typeface="Arial" charset="0"/>
                <a:ea typeface="ＭＳ Ｐゴシック" charset="0"/>
                <a:cs typeface="ＭＳ Ｐゴシック" charset="0"/>
              </a:rPr>
              <a:t>      Glomerular filtration rate (GFR) of 45 mL/min/1.73m2 or less   </a:t>
            </a:r>
            <a:r>
              <a:rPr lang="en-CA" sz="1100" b="1" u="sng" dirty="0">
                <a:latin typeface="Arial" charset="0"/>
                <a:ea typeface="ＭＳ Ｐゴシック" charset="0"/>
                <a:cs typeface="ＭＳ Ｐゴシック" charset="0"/>
              </a:rPr>
              <a:t>OR</a:t>
            </a:r>
            <a:r>
              <a:rPr lang="en-CA" sz="1100" dirty="0">
                <a:latin typeface="Arial" charset="0"/>
                <a:ea typeface="ＭＳ Ｐゴシック" charset="0"/>
                <a:cs typeface="ＭＳ Ｐゴシック" charset="0"/>
              </a:rPr>
              <a:t>     albumin-to-creatinine ratio of 30 mg/mmol or greater  (300 mg/day or greater)   </a:t>
            </a:r>
          </a:p>
          <a:p>
            <a:r>
              <a:rPr lang="en-CA" sz="1100" dirty="0">
                <a:latin typeface="Arial" charset="0"/>
                <a:ea typeface="ＭＳ Ｐゴシック" charset="0"/>
                <a:cs typeface="ＭＳ Ｐゴシック" charset="0"/>
              </a:rPr>
              <a:t>      GFR of 60 mL/min/1.73m2 or less </a:t>
            </a:r>
            <a:r>
              <a:rPr lang="en-CA" sz="1100" b="1" u="sng" dirty="0">
                <a:latin typeface="Arial" charset="0"/>
                <a:ea typeface="ＭＳ Ｐゴシック" charset="0"/>
                <a:cs typeface="ＭＳ Ｐゴシック" charset="0"/>
              </a:rPr>
              <a:t>AND</a:t>
            </a:r>
            <a:r>
              <a:rPr lang="en-CA" sz="1100" dirty="0">
                <a:latin typeface="Arial" charset="0"/>
                <a:ea typeface="ＭＳ Ｐゴシック" charset="0"/>
                <a:cs typeface="ＭＳ Ｐゴシック" charset="0"/>
              </a:rPr>
              <a:t> an albumin-to-creatinine ratio (ACR) of 3 mg/mmol or greater</a:t>
            </a:r>
          </a:p>
          <a:p>
            <a:pPr>
              <a:buFont typeface="Arial" pitchFamily="34" charset="0"/>
              <a:buChar char="•"/>
            </a:pPr>
            <a:r>
              <a:rPr lang="en-CA" sz="1100" dirty="0">
                <a:latin typeface="Arial" charset="0"/>
                <a:ea typeface="ＭＳ Ｐゴシック" charset="0"/>
                <a:cs typeface="ＭＳ Ｐゴシック" charset="0"/>
              </a:rPr>
              <a:t> Hypertension plus three of the following risk factors:</a:t>
            </a:r>
          </a:p>
          <a:p>
            <a:r>
              <a:rPr lang="en-CA" sz="1100" dirty="0">
                <a:latin typeface="Arial" charset="0"/>
                <a:ea typeface="ＭＳ Ｐゴシック" charset="0"/>
                <a:cs typeface="ＭＳ Ｐゴシック" charset="0"/>
              </a:rPr>
              <a:t>                               male                                                                                left ventricular hypertrophy (LVH) </a:t>
            </a:r>
          </a:p>
          <a:p>
            <a:r>
              <a:rPr lang="en-CA" sz="1100" dirty="0">
                <a:latin typeface="Arial" charset="0"/>
                <a:ea typeface="ＭＳ Ｐゴシック" charset="0"/>
                <a:cs typeface="ＭＳ Ｐゴシック" charset="0"/>
              </a:rPr>
              <a:t>                               age greater than 55 years                                               family history of premature CVD </a:t>
            </a:r>
          </a:p>
          <a:p>
            <a:r>
              <a:rPr lang="en-CA" sz="1100" dirty="0">
                <a:latin typeface="Arial" charset="0"/>
                <a:ea typeface="ＭＳ Ｐゴシック" charset="0"/>
                <a:cs typeface="ＭＳ Ｐゴシック" charset="0"/>
              </a:rPr>
              <a:t>                               smoking                                                                          electrocardiogram (ECG) abnormalities</a:t>
            </a:r>
          </a:p>
          <a:p>
            <a:r>
              <a:rPr lang="en-CA" sz="1100" dirty="0">
                <a:latin typeface="Arial" charset="0"/>
                <a:ea typeface="ＭＳ Ｐゴシック" charset="0"/>
                <a:cs typeface="ＭＳ Ｐゴシック" charset="0"/>
              </a:rPr>
              <a:t>                               total cholesterol/HDL-C ratio greater than 6                   micoalbuminuria</a:t>
            </a:r>
          </a:p>
          <a:p>
            <a:endParaRPr lang="en-CA" dirty="0" smtClean="0"/>
          </a:p>
          <a:p>
            <a:r>
              <a:rPr lang="en-CA" dirty="0" smtClean="0"/>
              <a:t>Certain individuals with established cardiovascular disease (CVD) or CVD risk equivalents are known to be at high risk of recurrent cardiovascular events and should be treated with appropriate secondary prevention measures. </a:t>
            </a:r>
          </a:p>
          <a:p>
            <a:pPr fontAlgn="base"/>
            <a:endParaRPr lang="en-CA" dirty="0" smtClean="0"/>
          </a:p>
          <a:p>
            <a:pPr fontAlgn="base"/>
            <a:r>
              <a:rPr lang="en-CA" dirty="0" smtClean="0"/>
              <a:t>Diabetes:  Patients with diabetes have a greater burden of </a:t>
            </a:r>
            <a:r>
              <a:rPr lang="en-CA" dirty="0" err="1" smtClean="0"/>
              <a:t>atherogenic</a:t>
            </a:r>
            <a:r>
              <a:rPr lang="en-CA" dirty="0" smtClean="0"/>
              <a:t> risk factors than </a:t>
            </a:r>
            <a:r>
              <a:rPr lang="en-CA" dirty="0" err="1" smtClean="0"/>
              <a:t>nondiabetics</a:t>
            </a:r>
            <a:r>
              <a:rPr lang="en-CA" dirty="0" smtClean="0"/>
              <a:t>, including hypertension, obesity, lipid abnormalities, and elevated plasma fibrinogen. </a:t>
            </a:r>
            <a:r>
              <a:rPr lang="en-CA" baseline="0" dirty="0" smtClean="0"/>
              <a:t>  </a:t>
            </a:r>
            <a:r>
              <a:rPr lang="en-CA" dirty="0" smtClean="0"/>
              <a:t>The CHD risk in patients with diabetes varies widely with the intensity of these risk factors. The evidence is strongest for hypertension, elevated low density lipoprotein, smoking, the metabolic syndrome, hyperglycemia, and </a:t>
            </a:r>
            <a:r>
              <a:rPr lang="en-CA" dirty="0" err="1" smtClean="0"/>
              <a:t>microalbuminuria</a:t>
            </a:r>
            <a:r>
              <a:rPr lang="en-CA" dirty="0" smtClean="0"/>
              <a:t>. </a:t>
            </a:r>
          </a:p>
          <a:p>
            <a:pPr fontAlgn="base"/>
            <a:endParaRPr lang="en-US" dirty="0" smtClean="0"/>
          </a:p>
          <a:p>
            <a:pPr fontAlgn="base"/>
            <a:r>
              <a:rPr lang="en-CA" dirty="0" err="1" smtClean="0"/>
              <a:t>Hammoud</a:t>
            </a:r>
            <a:r>
              <a:rPr lang="en-CA" dirty="0" smtClean="0"/>
              <a:t> T, </a:t>
            </a:r>
            <a:r>
              <a:rPr lang="en-CA" dirty="0" err="1" smtClean="0"/>
              <a:t>Tanguay</a:t>
            </a:r>
            <a:r>
              <a:rPr lang="en-CA" dirty="0" smtClean="0"/>
              <a:t> JF, Bourassa MG. Management of coronary artery disease: therapeutic options in patients with diabetes. J Am </a:t>
            </a:r>
            <a:r>
              <a:rPr lang="en-CA" dirty="0" err="1" smtClean="0"/>
              <a:t>Coll</a:t>
            </a:r>
            <a:r>
              <a:rPr lang="en-CA" dirty="0" smtClean="0"/>
              <a:t> </a:t>
            </a:r>
            <a:r>
              <a:rPr lang="en-CA" dirty="0" err="1" smtClean="0"/>
              <a:t>Cardiol</a:t>
            </a:r>
            <a:r>
              <a:rPr lang="en-CA" dirty="0" smtClean="0"/>
              <a:t> 2000; 36:355.</a:t>
            </a:r>
          </a:p>
          <a:p>
            <a:pPr fontAlgn="base"/>
            <a:r>
              <a:rPr lang="en-CA" dirty="0" err="1" smtClean="0"/>
              <a:t>Taegtmeyer</a:t>
            </a:r>
            <a:r>
              <a:rPr lang="en-CA" dirty="0" smtClean="0"/>
              <a:t> H, McNulty P, Young ME. Adaptation and maladaptation of the heart in diabetes: Part I: general concepts. Circulation 2002; 105:1727.</a:t>
            </a:r>
          </a:p>
          <a:p>
            <a:pPr fontAlgn="base"/>
            <a:r>
              <a:rPr lang="en-CA" dirty="0" err="1" smtClean="0"/>
              <a:t>Haffner</a:t>
            </a:r>
            <a:r>
              <a:rPr lang="en-CA" dirty="0" smtClean="0"/>
              <a:t> SM, </a:t>
            </a:r>
            <a:r>
              <a:rPr lang="en-CA" dirty="0" err="1" smtClean="0"/>
              <a:t>Mykkänen</a:t>
            </a:r>
            <a:r>
              <a:rPr lang="en-CA" dirty="0" smtClean="0"/>
              <a:t> L, </a:t>
            </a:r>
            <a:r>
              <a:rPr lang="en-CA" dirty="0" err="1" smtClean="0"/>
              <a:t>Festa</a:t>
            </a:r>
            <a:r>
              <a:rPr lang="en-CA" dirty="0" smtClean="0"/>
              <a:t> A, et al. Insulin-resistant </a:t>
            </a:r>
            <a:r>
              <a:rPr lang="en-CA" dirty="0" err="1" smtClean="0"/>
              <a:t>prediabetic</a:t>
            </a:r>
            <a:r>
              <a:rPr lang="en-CA" dirty="0" smtClean="0"/>
              <a:t> subjects have more </a:t>
            </a:r>
            <a:r>
              <a:rPr lang="en-CA" dirty="0" err="1" smtClean="0"/>
              <a:t>atherogenic</a:t>
            </a:r>
            <a:r>
              <a:rPr lang="en-CA" dirty="0" smtClean="0"/>
              <a:t> risk factors than insulin-sensitive </a:t>
            </a:r>
            <a:r>
              <a:rPr lang="en-CA" dirty="0" err="1" smtClean="0"/>
              <a:t>prediabetic</a:t>
            </a:r>
            <a:r>
              <a:rPr lang="en-CA" dirty="0" smtClean="0"/>
              <a:t> subjects: implications for preventing coronary heart disease during the </a:t>
            </a:r>
            <a:r>
              <a:rPr lang="en-CA" dirty="0" err="1" smtClean="0"/>
              <a:t>prediabetic</a:t>
            </a:r>
            <a:r>
              <a:rPr lang="en-CA" dirty="0" smtClean="0"/>
              <a:t> state. Circulation 2000; 101:975.</a:t>
            </a:r>
          </a:p>
          <a:p>
            <a:pPr fontAlgn="base"/>
            <a:endParaRPr lang="en-US" dirty="0" smtClean="0"/>
          </a:p>
          <a:p>
            <a:pPr fontAlgn="base"/>
            <a:r>
              <a:rPr lang="en-CA" dirty="0" smtClean="0"/>
              <a:t>Cardiovascular risk factors promote CVD in either gender at all ages but with different relative importance.</a:t>
            </a:r>
          </a:p>
          <a:p>
            <a:pPr fontAlgn="base"/>
            <a:r>
              <a:rPr lang="en-CA" dirty="0" smtClean="0"/>
              <a:t>●Diabetes and a low high-density lipoprotein (HDL)-cholesterol/total cholesterol ratio operate with greater power in women </a:t>
            </a:r>
          </a:p>
          <a:p>
            <a:pPr fontAlgn="base"/>
            <a:r>
              <a:rPr lang="en-CA" dirty="0" smtClean="0"/>
              <a:t>●The incidence of a myocardial infarction is increased </a:t>
            </a:r>
            <a:r>
              <a:rPr lang="en-CA" dirty="0" err="1" smtClean="0"/>
              <a:t>sixfold</a:t>
            </a:r>
            <a:r>
              <a:rPr lang="en-CA" dirty="0" smtClean="0"/>
              <a:t> in women and threefold in men who smoke at least 20 cigarettes per day compared to subjects who never smoked. </a:t>
            </a:r>
          </a:p>
          <a:p>
            <a:pPr fontAlgn="base"/>
            <a:r>
              <a:rPr lang="en-CA" dirty="0" smtClean="0"/>
              <a:t>●Systolic blood pressure and isolated systolic hypertension are major CHD risk factors at all ages and in both genders. The Framingham study found that the relative importance of systolic, diastolic, and pulse pressure (the difference between the systolic and diastolic blood pressures) changes with age. In patients &lt;50 years of age, diastolic blood pressure was the strongest predictor of CHD risk; in those 50 to 59 years of age, all three blood pressure indices were comparable predictors of CHD risk, while in those ≥60 years of age, pulse pressure was the strongest predictor. </a:t>
            </a:r>
          </a:p>
          <a:p>
            <a:pPr fontAlgn="base"/>
            <a:r>
              <a:rPr lang="en-CA" dirty="0" smtClean="0"/>
              <a:t>●Some risk factors, such as dyslipidemia, impaired glucose tolerance, and elevated fibrinogen have a diminished impact with advancing age, but a lower relative risk is offset by the high absolute risk in older adults. Thus, all of the major risk factors continue to be relevant in older persons.</a:t>
            </a:r>
          </a:p>
          <a:p>
            <a:pPr fontAlgn="base"/>
            <a:r>
              <a:rPr lang="en-CA" dirty="0" smtClean="0"/>
              <a:t>●Obesity or weight gain promotes or aggravates all the </a:t>
            </a:r>
            <a:r>
              <a:rPr lang="en-CA" dirty="0" err="1" smtClean="0"/>
              <a:t>atherogenic</a:t>
            </a:r>
            <a:r>
              <a:rPr lang="en-CA" dirty="0" smtClean="0"/>
              <a:t> risk factors and physical inactivity worsens some of them, predisposing subjects of all ages to CHD events. (Age alone also appears to contribute to the development of CVD. In a cohort of more than 3.6 million individuals age 40 years or older who underwent self-referred screening for cardiovascular disease (ankle brachial index, carotid duplex ultrasound, and abdominal ultrasound), the prevalence of any vascular disease increased significantly with each decade of life:</a:t>
            </a:r>
          </a:p>
          <a:p>
            <a:pPr fontAlgn="base"/>
            <a:endParaRPr lang="en-CA" dirty="0" smtClean="0"/>
          </a:p>
          <a:p>
            <a:pPr fontAlgn="base"/>
            <a:r>
              <a:rPr lang="en-CA" dirty="0" smtClean="0"/>
              <a:t>●2 percent in 40 to 50 year olds</a:t>
            </a:r>
          </a:p>
          <a:p>
            <a:pPr fontAlgn="base"/>
            <a:r>
              <a:rPr lang="en-CA" dirty="0" smtClean="0"/>
              <a:t>●3.5 percent in 51 to 60 year olds</a:t>
            </a:r>
          </a:p>
          <a:p>
            <a:pPr fontAlgn="base"/>
            <a:r>
              <a:rPr lang="en-CA" dirty="0" smtClean="0"/>
              <a:t>●7.1 percent in 61 to 70 year olds</a:t>
            </a:r>
          </a:p>
          <a:p>
            <a:pPr fontAlgn="base"/>
            <a:r>
              <a:rPr lang="en-CA" dirty="0" smtClean="0"/>
              <a:t>●13 percent in 71 to 80 year olds</a:t>
            </a:r>
          </a:p>
          <a:p>
            <a:pPr fontAlgn="base"/>
            <a:r>
              <a:rPr lang="en-CA" dirty="0" smtClean="0"/>
              <a:t>●22.3 percent in 81 to 90 year olds</a:t>
            </a:r>
          </a:p>
          <a:p>
            <a:pPr fontAlgn="base"/>
            <a:r>
              <a:rPr lang="en-CA" dirty="0" smtClean="0"/>
              <a:t>●32.5 percent in 91 to 100 year olds</a:t>
            </a:r>
          </a:p>
          <a:p>
            <a:pPr fontAlgn="base"/>
            <a:endParaRPr lang="en-CA" dirty="0" smtClean="0"/>
          </a:p>
          <a:p>
            <a:pPr fontAlgn="base"/>
            <a:r>
              <a:rPr lang="en-CA" dirty="0" smtClean="0"/>
              <a:t>After adjusting for traditional risk factors, each additional decade of life was associated with an approximate doubling of the risk of vascular disease (odds ratios per decade of life were 2.14, 1.80, and 2.33 for peripheral arterial disease, carotid stenosis, and abdominal aortic aneurysm, respectively).</a:t>
            </a:r>
          </a:p>
          <a:p>
            <a:pPr fontAlgn="base"/>
            <a:endParaRPr lang="en-CA" dirty="0" smtClean="0"/>
          </a:p>
          <a:p>
            <a:pPr fontAlgn="base"/>
            <a:r>
              <a:rPr lang="en-CA" dirty="0" smtClean="0"/>
              <a:t>Age and Gender:</a:t>
            </a:r>
            <a:r>
              <a:rPr lang="en-CA" baseline="0" dirty="0" smtClean="0"/>
              <a:t>  </a:t>
            </a:r>
            <a:r>
              <a:rPr lang="en-CA" dirty="0" smtClean="0"/>
              <a:t>Male gender alone may contribute to the risk of CHD, although the potential mechanisms for such risk are not well understood. Several population studies have identified male gender as a risk factor for higher rates of CHD and CHD-related mortality . Among 31,000 patients from the ONTARGET and TRANSCEND study populations (9378 females, 22,168 males) who were followed for an average of 56 months, females had approximately 20 percent lower risk than males for all major cardiovascular endpoints including cardiovascular death (adjusted RR 0.83, 95% CI 0.75-0.92), myocardial infarction (MI) (adjusted RR 0.78, 95% CI 0.68-0.89), and a combined endpoint of death, MI, stroke, and heart failure hospitalization (adjusted RR 0.81, 95% CI 0.76-0.87).</a:t>
            </a:r>
          </a:p>
          <a:p>
            <a:pPr fontAlgn="base"/>
            <a:endParaRPr lang="en-US" dirty="0" smtClean="0"/>
          </a:p>
          <a:p>
            <a:pPr fontAlgn="base"/>
            <a:r>
              <a:rPr lang="en-CA" dirty="0" err="1" smtClean="0"/>
              <a:t>Savji</a:t>
            </a:r>
            <a:r>
              <a:rPr lang="en-CA" dirty="0" smtClean="0"/>
              <a:t> N, </a:t>
            </a:r>
            <a:r>
              <a:rPr lang="en-CA" dirty="0" err="1" smtClean="0"/>
              <a:t>Rockman</a:t>
            </a:r>
            <a:r>
              <a:rPr lang="en-CA" dirty="0" smtClean="0"/>
              <a:t> CB, Skolnick AH, et al. Association between advanced age and vascular disease in different arterial territories: a population database of over 3.6 million subjects. J Am </a:t>
            </a:r>
            <a:r>
              <a:rPr lang="en-CA" dirty="0" err="1" smtClean="0"/>
              <a:t>Coll</a:t>
            </a:r>
            <a:r>
              <a:rPr lang="en-CA" dirty="0" smtClean="0"/>
              <a:t> </a:t>
            </a:r>
            <a:r>
              <a:rPr lang="en-CA" dirty="0" err="1" smtClean="0"/>
              <a:t>Cardiol</a:t>
            </a:r>
            <a:r>
              <a:rPr lang="en-CA" dirty="0" smtClean="0"/>
              <a:t> 2013; 61:1736.</a:t>
            </a:r>
          </a:p>
          <a:p>
            <a:pPr fontAlgn="base"/>
            <a:r>
              <a:rPr lang="en-CA" dirty="0" err="1" smtClean="0"/>
              <a:t>Tunstall-Pedoe</a:t>
            </a:r>
            <a:r>
              <a:rPr lang="en-CA" dirty="0" smtClean="0"/>
              <a:t> H, </a:t>
            </a:r>
            <a:r>
              <a:rPr lang="en-CA" dirty="0" err="1" smtClean="0"/>
              <a:t>Kuulasmaa</a:t>
            </a:r>
            <a:r>
              <a:rPr lang="en-CA" dirty="0" smtClean="0"/>
              <a:t> K, </a:t>
            </a:r>
            <a:r>
              <a:rPr lang="en-CA" dirty="0" err="1" smtClean="0"/>
              <a:t>Mähönen</a:t>
            </a:r>
            <a:r>
              <a:rPr lang="en-CA" dirty="0" smtClean="0"/>
              <a:t> M, et al. Contribution of trends in survival and coronary-event rates to changes in coronary heart disease mortality: 10-year results from 37 WHO MONICA project populations. Monitoring trends and determinants in cardiovascular disease. Lancet 1999; 353:1547.</a:t>
            </a:r>
          </a:p>
          <a:p>
            <a:pPr fontAlgn="base"/>
            <a:r>
              <a:rPr lang="en-CA" dirty="0" err="1" smtClean="0"/>
              <a:t>D'Agostino</a:t>
            </a:r>
            <a:r>
              <a:rPr lang="en-CA" dirty="0" smtClean="0"/>
              <a:t> RB </a:t>
            </a:r>
            <a:r>
              <a:rPr lang="en-CA" dirty="0" err="1" smtClean="0"/>
              <a:t>Sr</a:t>
            </a:r>
            <a:r>
              <a:rPr lang="en-CA" dirty="0" smtClean="0"/>
              <a:t>, </a:t>
            </a:r>
            <a:r>
              <a:rPr lang="en-CA" dirty="0" err="1" smtClean="0"/>
              <a:t>Vasan</a:t>
            </a:r>
            <a:r>
              <a:rPr lang="en-CA" dirty="0" smtClean="0"/>
              <a:t> RS, </a:t>
            </a:r>
            <a:r>
              <a:rPr lang="en-CA" dirty="0" err="1" smtClean="0"/>
              <a:t>Pencina</a:t>
            </a:r>
            <a:r>
              <a:rPr lang="en-CA" dirty="0" smtClean="0"/>
              <a:t> MJ, et al. General cardiovascular risk profile for use in primary care: the Framingham Heart Study. Circulation 2008; 117:743.</a:t>
            </a:r>
          </a:p>
          <a:p>
            <a:pPr fontAlgn="base"/>
            <a:r>
              <a:rPr lang="en-CA" dirty="0" err="1" smtClean="0"/>
              <a:t>Kappert</a:t>
            </a:r>
            <a:r>
              <a:rPr lang="en-CA" dirty="0" smtClean="0"/>
              <a:t> K, </a:t>
            </a:r>
            <a:r>
              <a:rPr lang="en-CA" dirty="0" err="1" smtClean="0"/>
              <a:t>Böhm</a:t>
            </a:r>
            <a:r>
              <a:rPr lang="en-CA" dirty="0" smtClean="0"/>
              <a:t> M, </a:t>
            </a:r>
            <a:r>
              <a:rPr lang="en-CA" dirty="0" err="1" smtClean="0"/>
              <a:t>Schmieder</a:t>
            </a:r>
            <a:r>
              <a:rPr lang="en-CA" dirty="0" smtClean="0"/>
              <a:t> R, et al. Impact of sex on cardiovascular outcome in patients at high cardiovascular risk: analysis of the </a:t>
            </a:r>
            <a:r>
              <a:rPr lang="en-CA" dirty="0" err="1" smtClean="0"/>
              <a:t>Telmisartan</a:t>
            </a:r>
            <a:r>
              <a:rPr lang="en-CA" dirty="0" smtClean="0"/>
              <a:t> Randomized Assessment Study in ACE-Intolerant Subjects With Cardiovascular Disease (TRANSCEND) and the Ongoing </a:t>
            </a:r>
            <a:r>
              <a:rPr lang="en-CA" dirty="0" err="1" smtClean="0"/>
              <a:t>Telmisartan</a:t>
            </a:r>
            <a:r>
              <a:rPr lang="en-CA" dirty="0" smtClean="0"/>
              <a:t> Alone and in Combination With Ramipril Global End Point Trial (ONTARGET). Circulation 2012; 126:934.</a:t>
            </a:r>
          </a:p>
          <a:p>
            <a:pPr fontAlgn="base"/>
            <a:endParaRPr lang="en-US" dirty="0" smtClean="0"/>
          </a:p>
          <a:p>
            <a:pPr fontAlgn="base"/>
            <a:r>
              <a:rPr lang="en-CA" dirty="0" smtClean="0"/>
              <a:t>Hypertension — Hypertension is a major risk factor for the development of atherosclerosis, particularly in the coronary and cerebral circulations. It can increase arterial wall tension, potentially leading to disturbed repair processes and aneurysm formation.</a:t>
            </a:r>
          </a:p>
          <a:p>
            <a:pPr fontAlgn="base"/>
            <a:endParaRPr lang="en-CA" dirty="0" smtClean="0"/>
          </a:p>
          <a:p>
            <a:pPr fontAlgn="base"/>
            <a:r>
              <a:rPr lang="en-CA" dirty="0" smtClean="0"/>
              <a:t>Smoking — Cigarette smoking is another major risk factor and it impacts all phases of atherosclerosis from endothelial dysfunction to acute clinical events, the latter being largely thrombotic. The following observations have been made:</a:t>
            </a:r>
          </a:p>
          <a:p>
            <a:pPr fontAlgn="base"/>
            <a:endParaRPr lang="en-CA" dirty="0" smtClean="0"/>
          </a:p>
          <a:p>
            <a:pPr fontAlgn="base"/>
            <a:r>
              <a:rPr lang="en-CA" dirty="0" smtClean="0"/>
              <a:t>●In humans, cigarette smoke exposure impairs endothelium-dependent vasodilation, perhaps through decreased nitric oxide (NO) availability .</a:t>
            </a:r>
          </a:p>
          <a:p>
            <a:pPr fontAlgn="base"/>
            <a:r>
              <a:rPr lang="en-CA" dirty="0" smtClean="0"/>
              <a:t>●Cigarette smoking is associated with an increased level of multiple inflammatory markers, including C-reactive protein, interleukin-6, and tumor necrosis factor alpha in both male and female smokers .</a:t>
            </a:r>
          </a:p>
          <a:p>
            <a:pPr fontAlgn="base"/>
            <a:endParaRPr lang="en-CA" dirty="0" smtClean="0"/>
          </a:p>
          <a:p>
            <a:pPr fontAlgn="base"/>
            <a:r>
              <a:rPr lang="en-CA" dirty="0" smtClean="0"/>
              <a:t>Yusuf S, Hawken S, </a:t>
            </a:r>
            <a:r>
              <a:rPr lang="en-CA" dirty="0" err="1" smtClean="0"/>
              <a:t>Ounpuu</a:t>
            </a:r>
            <a:r>
              <a:rPr lang="en-CA" dirty="0" smtClean="0"/>
              <a:t> S, et al. Effect of potentially modifiable risk factors associated with myocardial infarction in 52 countries (the INTERHEART study): case-control study. Lancet 2004; 364:937.</a:t>
            </a:r>
          </a:p>
          <a:p>
            <a:pPr fontAlgn="base"/>
            <a:r>
              <a:rPr lang="en-CA" dirty="0" err="1" smtClean="0"/>
              <a:t>Frohlich</a:t>
            </a:r>
            <a:r>
              <a:rPr lang="en-CA" dirty="0" smtClean="0"/>
              <a:t> J, Al-</a:t>
            </a:r>
            <a:r>
              <a:rPr lang="en-CA" dirty="0" err="1" smtClean="0"/>
              <a:t>Sarraf</a:t>
            </a:r>
            <a:r>
              <a:rPr lang="en-CA" dirty="0" smtClean="0"/>
              <a:t> A. Cardiovascular risk and atherosclerosis prevention. </a:t>
            </a:r>
            <a:r>
              <a:rPr lang="en-CA" dirty="0" err="1" smtClean="0"/>
              <a:t>Cardiovasc</a:t>
            </a:r>
            <a:r>
              <a:rPr lang="en-CA" dirty="0" smtClean="0"/>
              <a:t> </a:t>
            </a:r>
            <a:r>
              <a:rPr lang="en-CA" dirty="0" err="1" smtClean="0"/>
              <a:t>Pathol</a:t>
            </a:r>
            <a:r>
              <a:rPr lang="en-CA" dirty="0" smtClean="0"/>
              <a:t> 2013; 22:16.</a:t>
            </a:r>
            <a:endParaRPr lang="en-US" dirty="0" smtClean="0"/>
          </a:p>
          <a:p>
            <a:pPr fontAlgn="base"/>
            <a:r>
              <a:rPr lang="en-CA" dirty="0" smtClean="0"/>
              <a:t>Ambrose JA, </a:t>
            </a:r>
            <a:r>
              <a:rPr lang="en-CA" dirty="0" err="1" smtClean="0"/>
              <a:t>Barua</a:t>
            </a:r>
            <a:r>
              <a:rPr lang="en-CA" dirty="0" smtClean="0"/>
              <a:t> RS. The pathophysiology of cigarette smoking and cardiovascular disease: an update. J Am </a:t>
            </a:r>
            <a:r>
              <a:rPr lang="en-CA" dirty="0" err="1" smtClean="0"/>
              <a:t>Coll</a:t>
            </a:r>
            <a:r>
              <a:rPr lang="en-CA" dirty="0" smtClean="0"/>
              <a:t> </a:t>
            </a:r>
            <a:r>
              <a:rPr lang="en-CA" dirty="0" err="1" smtClean="0"/>
              <a:t>Cardiol</a:t>
            </a:r>
            <a:r>
              <a:rPr lang="en-CA" dirty="0" smtClean="0"/>
              <a:t> 2004; 43:1731.</a:t>
            </a:r>
          </a:p>
          <a:p>
            <a:pPr fontAlgn="base"/>
            <a:endParaRPr lang="en-US" dirty="0" smtClean="0"/>
          </a:p>
          <a:p>
            <a:pPr fontAlgn="base"/>
            <a:r>
              <a:rPr lang="en-CA" dirty="0" smtClean="0"/>
              <a:t>Chronic kidney disease — The increased CHD risk in patients with end-stage renal disease has been well described, but there is now clear evidence that mild to moderate renal dysfunction is also associated with a substantial increase in CHD risk.</a:t>
            </a:r>
          </a:p>
          <a:p>
            <a:pPr fontAlgn="base"/>
            <a:endParaRPr lang="en-US" dirty="0" smtClean="0"/>
          </a:p>
          <a:p>
            <a:pPr fontAlgn="base"/>
            <a:r>
              <a:rPr lang="en-CA" dirty="0" smtClean="0"/>
              <a:t>Gansevoort RT, Correa-Rotter R, </a:t>
            </a:r>
            <a:r>
              <a:rPr lang="en-CA" dirty="0" err="1" smtClean="0"/>
              <a:t>Hemmelgarn</a:t>
            </a:r>
            <a:r>
              <a:rPr lang="en-CA" dirty="0" smtClean="0"/>
              <a:t> BR, et al. Chronic kidney disease and cardiovascular risk: epidemiology, mechanisms, and prevention. Lancet 2013; 382:339.</a:t>
            </a:r>
          </a:p>
          <a:p>
            <a:pPr fontAlgn="base"/>
            <a:endParaRPr lang="en-CA" dirty="0" smtClean="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6</a:t>
            </a:fld>
            <a:endParaRPr lang="en-CA" dirty="0">
              <a:solidFill>
                <a:prstClr val="black"/>
              </a:solidFill>
            </a:endParaRPr>
          </a:p>
        </p:txBody>
      </p:sp>
    </p:spTree>
    <p:extLst>
      <p:ext uri="{BB962C8B-B14F-4D97-AF65-F5344CB8AC3E}">
        <p14:creationId xmlns:p14="http://schemas.microsoft.com/office/powerpoint/2010/main" val="392316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Identifying Vascular Risk:</a:t>
            </a:r>
          </a:p>
          <a:p>
            <a:r>
              <a:rPr lang="en-CA" b="0" dirty="0" smtClean="0"/>
              <a:t>Although every adult</a:t>
            </a:r>
            <a:r>
              <a:rPr lang="en-CA" b="0" baseline="0" dirty="0" smtClean="0"/>
              <a:t> should be assessed to see  ‘WHO has BAD FAT’, additional assessment is required to determine the individual cardiovascular risk.  This includes obtaining lipid lab values. </a:t>
            </a:r>
            <a:endParaRPr lang="en-CA" b="0"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7</a:t>
            </a:fld>
            <a:endParaRPr lang="en-CA" dirty="0">
              <a:solidFill>
                <a:prstClr val="black"/>
              </a:solidFill>
            </a:endParaRPr>
          </a:p>
        </p:txBody>
      </p:sp>
    </p:spTree>
    <p:extLst>
      <p:ext uri="{BB962C8B-B14F-4D97-AF65-F5344CB8AC3E}">
        <p14:creationId xmlns:p14="http://schemas.microsoft.com/office/powerpoint/2010/main" val="424308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r>
              <a:rPr lang="en-CA" b="1" dirty="0" smtClean="0"/>
              <a:t>Vascular Risk Assessment: Who to Screen</a:t>
            </a:r>
            <a:endParaRPr lang="en-CA" dirty="0" smtClean="0"/>
          </a:p>
          <a:p>
            <a:r>
              <a:rPr lang="en-CA" dirty="0" smtClean="0"/>
              <a:t>While a general estimate of the relative risk for CVD can be approximated by counting the number of traditional risk factors present in a patient, a more precise estimation of the absolute risk for a first CVD event is desirable when making treatment recommendations for a specific individual. </a:t>
            </a:r>
          </a:p>
          <a:p>
            <a:endParaRPr lang="en-CA" dirty="0" smtClean="0"/>
          </a:p>
          <a:p>
            <a:r>
              <a:rPr lang="en-CA" dirty="0" smtClean="0"/>
              <a:t>Patients aged 20 years or older without established CVD should also undergo periodic cardiovascular risk assessment every three to five years. Periodic risk assessment offers the opportunity to identify CVD risk factors and offer guidance on the appropriate management of specific risk factors (</a:t>
            </a:r>
            <a:r>
              <a:rPr lang="en-CA" dirty="0" err="1" smtClean="0"/>
              <a:t>eg</a:t>
            </a:r>
            <a:r>
              <a:rPr lang="en-CA" dirty="0" smtClean="0"/>
              <a:t>, dietary modifications for hypertension or dyslipidemia, </a:t>
            </a:r>
            <a:r>
              <a:rPr lang="en-CA" dirty="0" err="1" smtClean="0"/>
              <a:t>etc</a:t>
            </a:r>
            <a:r>
              <a:rPr lang="en-CA" dirty="0" smtClean="0"/>
              <a:t>) and overall CVD risk (</a:t>
            </a:r>
            <a:r>
              <a:rPr lang="en-CA" dirty="0" err="1" smtClean="0"/>
              <a:t>eg</a:t>
            </a:r>
            <a:r>
              <a:rPr lang="en-CA" dirty="0" smtClean="0"/>
              <a:t>, maintaining a healthy diet, regular exercise, </a:t>
            </a:r>
            <a:r>
              <a:rPr lang="en-CA" dirty="0" err="1" smtClean="0"/>
              <a:t>etc</a:t>
            </a:r>
            <a:r>
              <a:rPr lang="en-CA" dirty="0" smtClean="0"/>
              <a:t>). It is unknown at what age periodic risk assessment should no longer be performed, but many of the validated risk models have only included patients up to 79 years of age or less. Decisions regarding the discontinuation of periodic risk assessment should be made in collaboration with each individual patient based on the patient’s overall functional status, life expectancy, and values and preferences for risk factor modification.</a:t>
            </a:r>
          </a:p>
          <a:p>
            <a:endParaRPr lang="en-CA" dirty="0" smtClean="0"/>
          </a:p>
          <a:p>
            <a:r>
              <a:rPr lang="en-CA" dirty="0" smtClean="0"/>
              <a:t>Goff DC Jr, Lloyd-Jones DM, Bennett G, et al. 2013 ACC/AHA guideline on the assessment of cardiovascular risk: a report of the American College of Cardiology/American Heart Association Task Force on Practice Guidelines. Circulation 2014; 129:S49</a:t>
            </a:r>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8</a:t>
            </a:fld>
            <a:endParaRPr lang="en-CA" dirty="0">
              <a:solidFill>
                <a:prstClr val="black"/>
              </a:solidFill>
            </a:endParaRPr>
          </a:p>
        </p:txBody>
      </p:sp>
    </p:spTree>
    <p:extLst>
      <p:ext uri="{BB962C8B-B14F-4D97-AF65-F5344CB8AC3E}">
        <p14:creationId xmlns:p14="http://schemas.microsoft.com/office/powerpoint/2010/main" val="59102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See this…DO THAT Cardiovascular Risk Assessment</a:t>
            </a:r>
          </a:p>
          <a:p>
            <a:r>
              <a:rPr lang="en-CA" sz="1100" dirty="0">
                <a:latin typeface="Calibri"/>
                <a:ea typeface="Times New Roman"/>
                <a:cs typeface="Times New Roman"/>
              </a:rPr>
              <a:t>The </a:t>
            </a:r>
            <a:r>
              <a:rPr lang="en-US" sz="1100" b="1" u="sng" dirty="0">
                <a:latin typeface="Calibri"/>
                <a:ea typeface="Times New Roman"/>
                <a:cs typeface="Times New Roman"/>
              </a:rPr>
              <a:t>A</a:t>
            </a:r>
            <a:r>
              <a:rPr lang="en-US" sz="1100" dirty="0">
                <a:latin typeface="Calibri"/>
                <a:ea typeface="Times New Roman"/>
                <a:cs typeface="Times New Roman"/>
              </a:rPr>
              <a:t>lberta </a:t>
            </a:r>
            <a:r>
              <a:rPr lang="en-US" sz="1100" b="1" u="sng" dirty="0">
                <a:latin typeface="Calibri"/>
                <a:ea typeface="Times New Roman"/>
                <a:cs typeface="Times New Roman"/>
              </a:rPr>
              <a:t>C</a:t>
            </a:r>
            <a:r>
              <a:rPr lang="en-US" sz="1100" dirty="0">
                <a:latin typeface="Calibri"/>
                <a:ea typeface="Times New Roman"/>
                <a:cs typeface="Times New Roman"/>
              </a:rPr>
              <a:t>oalition for </a:t>
            </a:r>
            <a:r>
              <a:rPr lang="en-US" sz="1100" dirty="0" err="1">
                <a:latin typeface="Calibri"/>
                <a:ea typeface="Times New Roman"/>
                <a:cs typeface="Times New Roman"/>
              </a:rPr>
              <a:t>Preven</a:t>
            </a:r>
            <a:r>
              <a:rPr lang="en-US" sz="1100" b="1" u="sng" dirty="0" err="1">
                <a:latin typeface="Calibri"/>
                <a:ea typeface="Times New Roman"/>
                <a:cs typeface="Times New Roman"/>
              </a:rPr>
              <a:t>TION</a:t>
            </a:r>
            <a:r>
              <a:rPr lang="en-US" sz="1100" dirty="0">
                <a:latin typeface="Calibri"/>
                <a:ea typeface="Times New Roman"/>
                <a:cs typeface="Times New Roman"/>
              </a:rPr>
              <a:t> and control of vascular disease (</a:t>
            </a:r>
            <a:r>
              <a:rPr lang="en-US" sz="1100" b="1" dirty="0">
                <a:latin typeface="Calibri"/>
                <a:ea typeface="Times New Roman"/>
                <a:cs typeface="Times New Roman"/>
              </a:rPr>
              <a:t>ACTION</a:t>
            </a:r>
            <a:r>
              <a:rPr lang="en-US" sz="1100" dirty="0">
                <a:latin typeface="Calibri"/>
                <a:ea typeface="Times New Roman"/>
                <a:cs typeface="Times New Roman"/>
              </a:rPr>
              <a:t>) Network </a:t>
            </a:r>
            <a:r>
              <a:rPr lang="en-CA" sz="1100" dirty="0">
                <a:latin typeface="Calibri"/>
                <a:ea typeface="Times New Roman"/>
                <a:cs typeface="Times New Roman"/>
              </a:rPr>
              <a:t>has developed the enclosed resource to assist you in identifying who should be assessed for cardiovascular risk.</a:t>
            </a:r>
            <a:endParaRPr lang="en-CA" sz="1100" dirty="0">
              <a:latin typeface="Arial"/>
              <a:ea typeface="Times New Roman"/>
              <a:cs typeface="Times New Roman"/>
            </a:endParaRPr>
          </a:p>
          <a:p>
            <a:r>
              <a:rPr lang="en-US" sz="1100" dirty="0">
                <a:latin typeface="Calibri"/>
                <a:ea typeface="Times New Roman"/>
                <a:cs typeface="Times New Roman"/>
              </a:rPr>
              <a:t> </a:t>
            </a:r>
            <a:endParaRPr lang="en-CA" sz="1100" dirty="0">
              <a:latin typeface="Arial"/>
              <a:ea typeface="Times New Roman"/>
              <a:cs typeface="Times New Roman"/>
            </a:endParaRPr>
          </a:p>
          <a:p>
            <a:r>
              <a:rPr lang="en-US" sz="1100" dirty="0">
                <a:latin typeface="Calibri"/>
                <a:ea typeface="Calibri"/>
                <a:cs typeface="Times New Roman"/>
              </a:rPr>
              <a:t>Research shows 23.8 per cent of Canadians have moderate to high cardiovascular risk (Framingham Risk Score ≥ 10 per cent) but only 22-48 per cent of physicians regularly assess this risk.  Those at risk of vascular disease are often unaware, untreated, or not treated optimally. It is important, therefore, for clinicians to identify who requires assessment of cardiovascular risk and ensure risk assessments are completed when indicated.  As vascular risk is known, actions can be taken to manage risk factors and prevent the devastating effects of vascular diseases such as heart disease, stroke, dementia, diabetes, kidney and peripheral vascular disease.  </a:t>
            </a:r>
            <a:endParaRPr lang="en-CA" sz="1100" dirty="0">
              <a:latin typeface="Arial"/>
              <a:ea typeface="Times New Roman"/>
              <a:cs typeface="Times New Roman"/>
            </a:endParaRPr>
          </a:p>
          <a:p>
            <a:r>
              <a:rPr lang="en-US" sz="1100" dirty="0">
                <a:latin typeface="Calibri"/>
                <a:ea typeface="Calibri"/>
                <a:cs typeface="Times New Roman"/>
              </a:rPr>
              <a:t> </a:t>
            </a:r>
            <a:endParaRPr lang="en-CA" sz="1100" dirty="0">
              <a:latin typeface="Arial"/>
              <a:ea typeface="Times New Roman"/>
              <a:cs typeface="Times New Roman"/>
            </a:endParaRPr>
          </a:p>
          <a:p>
            <a:r>
              <a:rPr lang="en-US" sz="1100" dirty="0">
                <a:latin typeface="Calibri"/>
                <a:ea typeface="Calibri"/>
              </a:rPr>
              <a:t>When an individual possesses any one of the conditions mentioned in the </a:t>
            </a:r>
            <a:r>
              <a:rPr lang="en-US" sz="1100" u="sng" dirty="0">
                <a:solidFill>
                  <a:srgbClr val="0000FF"/>
                </a:solidFill>
                <a:latin typeface="Calibri"/>
                <a:ea typeface="Calibri"/>
                <a:hlinkClick r:id="rId3"/>
              </a:rPr>
              <a:t>‘</a:t>
            </a:r>
            <a:r>
              <a:rPr lang="en-US" sz="1100" b="1" u="sng" dirty="0">
                <a:solidFill>
                  <a:srgbClr val="0000FF"/>
                </a:solidFill>
                <a:latin typeface="Calibri"/>
                <a:ea typeface="Calibri"/>
                <a:hlinkClick r:id="rId3"/>
              </a:rPr>
              <a:t>DO THAT’</a:t>
            </a:r>
            <a:r>
              <a:rPr lang="en-US" sz="1100" dirty="0">
                <a:latin typeface="Calibri"/>
                <a:ea typeface="Calibri"/>
              </a:rPr>
              <a:t> acronym (</a:t>
            </a:r>
            <a:r>
              <a:rPr lang="en-US" sz="1100" b="1" u="sng" dirty="0">
                <a:latin typeface="Calibri"/>
                <a:ea typeface="Calibri"/>
              </a:rPr>
              <a:t>D</a:t>
            </a:r>
            <a:r>
              <a:rPr lang="en-US" sz="1100" dirty="0">
                <a:latin typeface="Calibri"/>
                <a:ea typeface="Calibri"/>
              </a:rPr>
              <a:t>iabetes, </a:t>
            </a:r>
            <a:r>
              <a:rPr lang="en-US" sz="1100" b="1" u="sng" dirty="0">
                <a:latin typeface="Calibri"/>
                <a:ea typeface="Calibri"/>
              </a:rPr>
              <a:t>O</a:t>
            </a:r>
            <a:r>
              <a:rPr lang="en-US" sz="1100" dirty="0">
                <a:latin typeface="Calibri"/>
                <a:ea typeface="Calibri"/>
              </a:rPr>
              <a:t>besity, </a:t>
            </a:r>
            <a:r>
              <a:rPr lang="en-US" sz="1100" b="1" u="sng" dirty="0">
                <a:latin typeface="Calibri"/>
                <a:ea typeface="Calibri"/>
              </a:rPr>
              <a:t>T</a:t>
            </a:r>
            <a:r>
              <a:rPr lang="en-US" sz="1100" dirty="0">
                <a:latin typeface="Calibri"/>
                <a:ea typeface="Calibri"/>
              </a:rPr>
              <a:t>obacco use, </a:t>
            </a:r>
            <a:r>
              <a:rPr lang="en-US" sz="1100" b="1" u="sng" dirty="0">
                <a:latin typeface="Calibri"/>
                <a:ea typeface="Calibri"/>
              </a:rPr>
              <a:t>H</a:t>
            </a:r>
            <a:r>
              <a:rPr lang="en-US" sz="1100" dirty="0">
                <a:latin typeface="Calibri"/>
                <a:ea typeface="Calibri"/>
              </a:rPr>
              <a:t>ypertension, </a:t>
            </a:r>
            <a:r>
              <a:rPr lang="en-US" sz="1100" b="1" u="sng" dirty="0">
                <a:latin typeface="Calibri"/>
                <a:ea typeface="Calibri"/>
              </a:rPr>
              <a:t>A</a:t>
            </a:r>
            <a:r>
              <a:rPr lang="en-US" sz="1100" dirty="0">
                <a:latin typeface="Calibri"/>
                <a:ea typeface="Calibri"/>
              </a:rPr>
              <a:t>ge*, </a:t>
            </a:r>
            <a:r>
              <a:rPr lang="en-US" sz="1100" b="1" u="sng" dirty="0">
                <a:latin typeface="Calibri"/>
                <a:ea typeface="Calibri"/>
              </a:rPr>
              <a:t>T</a:t>
            </a:r>
            <a:r>
              <a:rPr lang="en-US" sz="1100" dirty="0">
                <a:latin typeface="Calibri"/>
                <a:ea typeface="Calibri"/>
              </a:rPr>
              <a:t>roubles*), a Cardiovascular Risk Assessment should be completed, including a lipid profile blood test, utilizing an approved CV Risk Assessment tool.  </a:t>
            </a:r>
            <a:endParaRPr lang="en-CA" dirty="0" smtClean="0"/>
          </a:p>
          <a:p>
            <a:endParaRPr lang="en-CA" dirty="0" smtClean="0"/>
          </a:p>
          <a:p>
            <a:r>
              <a:rPr lang="en-CA" dirty="0" smtClean="0"/>
              <a:t>	*Age refers to men 40 years and older,  women 50 years and older  or postmenopausal, and adults of any age if other risk factors exist.</a:t>
            </a:r>
          </a:p>
          <a:p>
            <a:r>
              <a:rPr lang="en-CA" dirty="0" smtClean="0"/>
              <a:t>	</a:t>
            </a:r>
          </a:p>
          <a:p>
            <a:r>
              <a:rPr lang="en-CA" dirty="0" smtClean="0"/>
              <a:t>	*Troubles refer to troubling diseases such as Rheumatoid Arthritis, Systemic Lupus Erythematosus, Psoriatic Arthritis, </a:t>
            </a:r>
            <a:r>
              <a:rPr lang="en-CA" dirty="0" err="1" smtClean="0"/>
              <a:t>Ankylosing</a:t>
            </a:r>
            <a:r>
              <a:rPr lang="en-CA" dirty="0" smtClean="0"/>
              <a:t> </a:t>
            </a:r>
            <a:r>
              <a:rPr lang="en-CA" dirty="0" err="1" smtClean="0"/>
              <a:t>Spondylitits</a:t>
            </a:r>
            <a:r>
              <a:rPr lang="en-CA" dirty="0" smtClean="0"/>
              <a:t>, Inﬂammatory Bowel 	Disease, Chronic Obstructive Pulmonary Disease, Chronic Kidney Disease, Erectile Dysfunction, Abdominal Aortic Aneurysm, HIV infection</a:t>
            </a:r>
          </a:p>
          <a:p>
            <a:endParaRPr lang="en-CA" dirty="0" smtClean="0"/>
          </a:p>
          <a:p>
            <a:r>
              <a:rPr lang="en-CA" dirty="0" smtClean="0"/>
              <a:t>This graphic memory aid is available in both poster (11”x 17”) and card (3”x4”)</a:t>
            </a:r>
            <a:r>
              <a:rPr lang="en-CA" baseline="0" dirty="0" smtClean="0"/>
              <a:t> </a:t>
            </a:r>
            <a:r>
              <a:rPr lang="en-CA" dirty="0" smtClean="0"/>
              <a:t>format for use in clinical practice.</a:t>
            </a:r>
          </a:p>
          <a:p>
            <a:r>
              <a:rPr lang="en-CA" dirty="0" smtClean="0"/>
              <a:t>Order Information (No Charge): </a:t>
            </a:r>
            <a:r>
              <a:rPr lang="en-CA" baseline="0" dirty="0" smtClean="0"/>
              <a:t> </a:t>
            </a:r>
            <a:r>
              <a:rPr lang="en-CA" dirty="0" smtClean="0"/>
              <a:t>To order, please email Priyanka at Priyanka.Manocha@albertahealthservices.ca and indicate: Type of Resource (Poster or Laminated Card),</a:t>
            </a:r>
            <a:r>
              <a:rPr lang="en-CA" baseline="0" dirty="0" smtClean="0"/>
              <a:t> #</a:t>
            </a:r>
            <a:r>
              <a:rPr lang="en-CA" dirty="0" smtClean="0"/>
              <a:t>Amount</a:t>
            </a:r>
            <a:r>
              <a:rPr lang="en-CA" baseline="0" dirty="0" smtClean="0"/>
              <a:t> and </a:t>
            </a:r>
            <a:r>
              <a:rPr lang="en-CA" dirty="0" smtClean="0"/>
              <a:t>Mailing Address. </a:t>
            </a:r>
          </a:p>
          <a:p>
            <a:r>
              <a:rPr lang="en-CA" dirty="0" smtClean="0"/>
              <a:t>			</a:t>
            </a:r>
          </a:p>
          <a:p>
            <a:r>
              <a:rPr lang="en-CA" dirty="0" smtClean="0"/>
              <a:t>			</a:t>
            </a:r>
          </a:p>
          <a:p>
            <a:r>
              <a:rPr lang="en-CA" dirty="0" smtClean="0"/>
              <a:t>			</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0B866EF-0C39-4966-A056-29992D1101BF}" type="slidenum">
              <a:rPr lang="en-CA" smtClean="0">
                <a:solidFill>
                  <a:prstClr val="black"/>
                </a:solidFill>
              </a:rPr>
              <a:pPr>
                <a:defRPr/>
              </a:pPr>
              <a:t>9</a:t>
            </a:fld>
            <a:endParaRPr lang="en-CA" dirty="0">
              <a:solidFill>
                <a:prstClr val="black"/>
              </a:solidFill>
            </a:endParaRPr>
          </a:p>
        </p:txBody>
      </p:sp>
    </p:spTree>
    <p:extLst>
      <p:ext uri="{BB962C8B-B14F-4D97-AF65-F5344CB8AC3E}">
        <p14:creationId xmlns:p14="http://schemas.microsoft.com/office/powerpoint/2010/main" val="3893592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3191944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06699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18192347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0473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9186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97228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0472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772959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42166846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92216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8101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3430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9367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45562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184501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88338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4800868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3285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49206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89694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7794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0552258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413438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5674407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33959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12027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3054621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498178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12382735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3531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19917273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7622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60922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679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484838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4086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8301323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5325685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48585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1695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80255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857743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5018204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6224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2509070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5"/>
          <p:cNvSpPr/>
          <p:nvPr userDrawn="1"/>
        </p:nvSpPr>
        <p:spPr bwMode="auto">
          <a:xfrm>
            <a:off x="0" y="0"/>
            <a:ext cx="901543" cy="6858000"/>
          </a:xfrm>
          <a:prstGeom prst="rect">
            <a:avLst/>
          </a:prstGeom>
          <a:gradFill flip="none" rotWithShape="1">
            <a:gsLst>
              <a:gs pos="0">
                <a:schemeClr val="bg2">
                  <a:lumMod val="75000"/>
                </a:schemeClr>
              </a:gs>
              <a:gs pos="20000">
                <a:schemeClr val="bg2"/>
              </a:gs>
            </a:gsLst>
            <a:lin ang="162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lIns="91404" tIns="45703" rIns="91404" bIns="45703"/>
          <a:lstStyle/>
          <a:p>
            <a:pPr fontAlgn="base">
              <a:spcBef>
                <a:spcPct val="0"/>
              </a:spcBef>
              <a:spcAft>
                <a:spcPct val="0"/>
              </a:spcAft>
              <a:defRPr/>
            </a:pPr>
            <a:endParaRPr lang="en-CA" b="1" dirty="0">
              <a:solidFill>
                <a:prstClr val="black"/>
              </a:solidFill>
              <a:latin typeface="Arial" charset="0"/>
              <a:ea typeface="ＭＳ Ｐゴシック" pitchFamily="1" charset="-128"/>
            </a:endParaRPr>
          </a:p>
        </p:txBody>
      </p:sp>
      <p:pic>
        <p:nvPicPr>
          <p:cNvPr id="3" name="Picture 2"/>
          <p:cNvPicPr>
            <a:picLocks noChangeAspect="1" noChangeArrowheads="1"/>
          </p:cNvPicPr>
          <p:nvPr userDrawn="1"/>
        </p:nvPicPr>
        <p:blipFill>
          <a:blip r:embed="rId2" cstate="print"/>
          <a:srcRect l="9630" r="9789" b="10687"/>
          <a:stretch>
            <a:fillRect/>
          </a:stretch>
        </p:blipFill>
        <p:spPr bwMode="auto">
          <a:xfrm>
            <a:off x="2242751" y="769762"/>
            <a:ext cx="5063246" cy="4750287"/>
          </a:xfrm>
          <a:prstGeom prst="rect">
            <a:avLst/>
          </a:prstGeom>
          <a:noFill/>
          <a:ln w="9525">
            <a:noFill/>
            <a:miter lim="800000"/>
            <a:headEnd/>
            <a:tailEnd/>
          </a:ln>
        </p:spPr>
      </p:pic>
      <p:pic>
        <p:nvPicPr>
          <p:cNvPr id="4" name="Picture 4"/>
          <p:cNvPicPr>
            <a:picLocks noChangeAspect="1" noChangeArrowheads="1"/>
          </p:cNvPicPr>
          <p:nvPr userDrawn="1"/>
        </p:nvPicPr>
        <p:blipFill>
          <a:blip r:embed="rId3" cstate="print"/>
          <a:srcRect/>
          <a:stretch>
            <a:fillRect/>
          </a:stretch>
        </p:blipFill>
        <p:spPr bwMode="auto">
          <a:xfrm>
            <a:off x="5580681" y="5948572"/>
            <a:ext cx="2037996" cy="666596"/>
          </a:xfrm>
          <a:prstGeom prst="rect">
            <a:avLst/>
          </a:prstGeom>
          <a:noFill/>
          <a:ln w="9525">
            <a:noFill/>
            <a:miter lim="800000"/>
            <a:headEnd/>
            <a:tailEnd/>
          </a:ln>
        </p:spPr>
      </p:pic>
      <p:sp>
        <p:nvSpPr>
          <p:cNvPr id="5" name="Right Triangle 4"/>
          <p:cNvSpPr/>
          <p:nvPr userDrawn="1"/>
        </p:nvSpPr>
        <p:spPr bwMode="auto">
          <a:xfrm rot="5400000">
            <a:off x="908621" y="-37"/>
            <a:ext cx="1368108" cy="1368187"/>
          </a:xfrm>
          <a:prstGeom prst="rtTriangle">
            <a:avLst/>
          </a:prstGeom>
          <a:gradFill flip="none" rotWithShape="1">
            <a:gsLst>
              <a:gs pos="0">
                <a:srgbClr val="EC3125">
                  <a:shade val="30000"/>
                  <a:satMod val="115000"/>
                </a:srgbClr>
              </a:gs>
              <a:gs pos="50000">
                <a:srgbClr val="EC3125">
                  <a:shade val="67500"/>
                  <a:satMod val="115000"/>
                </a:srgbClr>
              </a:gs>
              <a:gs pos="100000">
                <a:srgbClr val="EC3125">
                  <a:shade val="100000"/>
                  <a:satMod val="115000"/>
                </a:srgbClr>
              </a:gs>
            </a:gsLst>
            <a:path path="circle">
              <a:fillToRect t="100000" r="100000"/>
            </a:path>
            <a:tileRect l="-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1404" tIns="45703" rIns="91404" bIns="45703"/>
          <a:lstStyle/>
          <a:p>
            <a:pPr fontAlgn="base">
              <a:spcBef>
                <a:spcPct val="0"/>
              </a:spcBef>
              <a:spcAft>
                <a:spcPct val="0"/>
              </a:spcAft>
              <a:defRPr/>
            </a:pPr>
            <a:endParaRPr lang="en-CA" b="1" dirty="0">
              <a:solidFill>
                <a:prstClr val="black"/>
              </a:solidFill>
              <a:latin typeface="Arial" charset="0"/>
              <a:ea typeface="ＭＳ Ｐゴシック" pitchFamily="1" charset="-128"/>
            </a:endParaRPr>
          </a:p>
        </p:txBody>
      </p:sp>
      <p:sp>
        <p:nvSpPr>
          <p:cNvPr id="6" name="Rectangle 6"/>
          <p:cNvSpPr/>
          <p:nvPr userDrawn="1"/>
        </p:nvSpPr>
        <p:spPr bwMode="auto">
          <a:xfrm>
            <a:off x="8242459" y="0"/>
            <a:ext cx="901543" cy="6858000"/>
          </a:xfrm>
          <a:prstGeom prst="rect">
            <a:avLst/>
          </a:prstGeom>
          <a:gradFill flip="none" rotWithShape="1">
            <a:gsLst>
              <a:gs pos="0">
                <a:schemeClr val="bg2">
                  <a:lumMod val="75000"/>
                </a:schemeClr>
              </a:gs>
              <a:gs pos="20000">
                <a:schemeClr val="bg2"/>
              </a:gs>
            </a:gsLst>
            <a:lin ang="162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lIns="91404" tIns="45703" rIns="91404" bIns="45703"/>
          <a:lstStyle/>
          <a:p>
            <a:pPr fontAlgn="base">
              <a:spcBef>
                <a:spcPct val="0"/>
              </a:spcBef>
              <a:spcAft>
                <a:spcPct val="0"/>
              </a:spcAft>
              <a:defRPr/>
            </a:pPr>
            <a:endParaRPr lang="en-CA" b="1" dirty="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39159224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0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8406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49737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568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13290629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41830137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6690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6568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8894803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85126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5"/>
          <p:cNvSpPr/>
          <p:nvPr userDrawn="1"/>
        </p:nvSpPr>
        <p:spPr bwMode="auto">
          <a:xfrm>
            <a:off x="0" y="0"/>
            <a:ext cx="901543" cy="6858000"/>
          </a:xfrm>
          <a:prstGeom prst="rect">
            <a:avLst/>
          </a:prstGeom>
          <a:gradFill flip="none" rotWithShape="1">
            <a:gsLst>
              <a:gs pos="0">
                <a:schemeClr val="bg2">
                  <a:lumMod val="75000"/>
                </a:schemeClr>
              </a:gs>
              <a:gs pos="20000">
                <a:schemeClr val="bg2"/>
              </a:gs>
            </a:gsLst>
            <a:lin ang="16200000" scaled="1"/>
            <a:tileRect/>
          </a:gra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lIns="91404" tIns="45703" rIns="91404" bIns="45703"/>
          <a:lstStyle/>
          <a:p>
            <a:pPr fontAlgn="base">
              <a:spcBef>
                <a:spcPct val="0"/>
              </a:spcBef>
              <a:spcAft>
                <a:spcPct val="0"/>
              </a:spcAft>
              <a:defRPr/>
            </a:pPr>
            <a:endParaRPr lang="en-CA" b="1" dirty="0">
              <a:solidFill>
                <a:prstClr val="black"/>
              </a:solidFill>
              <a:latin typeface="Arial" charset="0"/>
              <a:ea typeface="ＭＳ Ｐゴシック" pitchFamily="1" charset="-128"/>
            </a:endParaRPr>
          </a:p>
        </p:txBody>
      </p:sp>
      <p:pic>
        <p:nvPicPr>
          <p:cNvPr id="3" name="Picture 2"/>
          <p:cNvPicPr>
            <a:picLocks noChangeAspect="1" noChangeArrowheads="1"/>
          </p:cNvPicPr>
          <p:nvPr userDrawn="1"/>
        </p:nvPicPr>
        <p:blipFill>
          <a:blip r:embed="rId2" cstate="print"/>
          <a:srcRect l="9630" r="9789" b="10687"/>
          <a:stretch>
            <a:fillRect/>
          </a:stretch>
        </p:blipFill>
        <p:spPr bwMode="auto">
          <a:xfrm>
            <a:off x="2472896" y="769762"/>
            <a:ext cx="4599776" cy="4315413"/>
          </a:xfrm>
          <a:prstGeom prst="rect">
            <a:avLst/>
          </a:prstGeom>
          <a:noFill/>
          <a:ln w="9525">
            <a:noFill/>
            <a:miter lim="800000"/>
            <a:headEnd/>
            <a:tailEnd/>
          </a:ln>
        </p:spPr>
      </p:pic>
      <p:pic>
        <p:nvPicPr>
          <p:cNvPr id="4" name="Picture 4"/>
          <p:cNvPicPr>
            <a:picLocks noChangeAspect="1" noChangeArrowheads="1"/>
          </p:cNvPicPr>
          <p:nvPr userDrawn="1"/>
        </p:nvPicPr>
        <p:blipFill>
          <a:blip r:embed="rId3" cstate="print"/>
          <a:srcRect/>
          <a:stretch>
            <a:fillRect/>
          </a:stretch>
        </p:blipFill>
        <p:spPr bwMode="auto">
          <a:xfrm>
            <a:off x="5580681" y="5948572"/>
            <a:ext cx="2037996" cy="666596"/>
          </a:xfrm>
          <a:prstGeom prst="rect">
            <a:avLst/>
          </a:prstGeom>
          <a:noFill/>
          <a:ln w="9525">
            <a:noFill/>
            <a:miter lim="800000"/>
            <a:headEnd/>
            <a:tailEnd/>
          </a:ln>
        </p:spPr>
      </p:pic>
      <p:sp>
        <p:nvSpPr>
          <p:cNvPr id="5" name="Rectangle 6"/>
          <p:cNvSpPr/>
          <p:nvPr userDrawn="1"/>
        </p:nvSpPr>
        <p:spPr bwMode="auto">
          <a:xfrm>
            <a:off x="8242459" y="0"/>
            <a:ext cx="901543" cy="6858000"/>
          </a:xfrm>
          <a:prstGeom prst="rect">
            <a:avLst/>
          </a:prstGeom>
          <a:gradFill flip="none" rotWithShape="1">
            <a:gsLst>
              <a:gs pos="0">
                <a:schemeClr val="bg2">
                  <a:lumMod val="75000"/>
                </a:schemeClr>
              </a:gs>
              <a:gs pos="20000">
                <a:schemeClr val="bg2"/>
              </a:gs>
            </a:gsLst>
            <a:lin ang="162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lIns="91404" tIns="45703" rIns="91404" bIns="45703"/>
          <a:lstStyle/>
          <a:p>
            <a:pPr fontAlgn="base">
              <a:spcBef>
                <a:spcPct val="0"/>
              </a:spcBef>
              <a:spcAft>
                <a:spcPct val="0"/>
              </a:spcAft>
              <a:defRPr/>
            </a:pPr>
            <a:endParaRPr lang="en-CA" b="1" dirty="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34300719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9222745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75140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12887378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42977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46672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417054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7936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42402133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14011007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37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3445249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6223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0696471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484571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6542153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6101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20210568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00943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1861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96585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2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620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6135430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4130512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42767628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3969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92779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0686760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054444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13454732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11181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66533951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8213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7450804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24822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814609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5761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17957142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15357549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430066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091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7606047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0123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5153" y="2286000"/>
            <a:ext cx="6984584" cy="4022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Title 3"/>
          <p:cNvSpPr>
            <a:spLocks noGrp="1"/>
          </p:cNvSpPr>
          <p:nvPr>
            <p:ph type="title"/>
          </p:nvPr>
        </p:nvSpPr>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20874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4650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3" name="Espace réservé du tableau 2"/>
          <p:cNvSpPr>
            <a:spLocks noGrp="1"/>
          </p:cNvSpPr>
          <p:nvPr>
            <p:ph type="tbl" idx="1"/>
          </p:nvPr>
        </p:nvSpPr>
        <p:spPr>
          <a:xfrm>
            <a:off x="1835153" y="2286000"/>
            <a:ext cx="6265863" cy="4022725"/>
          </a:xfrm>
        </p:spPr>
        <p:txBody>
          <a:bodyPr/>
          <a:lstStyle/>
          <a:p>
            <a:pPr lvl="0"/>
            <a:endParaRPr lang="fr-CA" noProof="0" dirty="0"/>
          </a:p>
        </p:txBody>
      </p:sp>
      <p:sp>
        <p:nvSpPr>
          <p:cNvPr id="4" name="Title 3"/>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667126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835153"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contenu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598486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4201" y="1773199"/>
            <a:ext cx="6984584" cy="402272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Title 3"/>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260677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88"/>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5" y="1535113"/>
            <a:ext cx="8034338" cy="995362"/>
          </a:xfrm>
          <a:prstGeom prst="rect">
            <a:avLst/>
          </a:prstGeom>
          <a:solidFill>
            <a:srgbClr val="DDDDDD"/>
          </a:solidFill>
          <a:ln w="76200">
            <a:solidFill>
              <a:srgbClr val="00B173"/>
            </a:solidFill>
            <a:miter lim="800000"/>
            <a:headEnd/>
            <a:tailEnd/>
          </a:ln>
        </p:spPr>
        <p:txBody>
          <a:bodyPr/>
          <a:lstStyle/>
          <a:p>
            <a:pPr algn="ctr" fontAlgn="base">
              <a:spcBef>
                <a:spcPct val="20000"/>
              </a:spcBef>
              <a:spcAft>
                <a:spcPct val="0"/>
              </a:spcAft>
              <a:defRPr/>
            </a:pPr>
            <a:endParaRPr lang="en-US" sz="240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5" y="1292225"/>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355446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283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4493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3" y="2057400"/>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0"/>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006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7407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5980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89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1810941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1169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9570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1489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3"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1072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5151" y="2286000"/>
            <a:ext cx="6984584" cy="4022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Title 3"/>
          <p:cNvSpPr>
            <a:spLocks noGrp="1"/>
          </p:cNvSpPr>
          <p:nvPr>
            <p:ph type="title"/>
          </p:nvPr>
        </p:nvSpPr>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2747734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17562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Users\susanc\AppData\Local\Microsoft\Windows\Temporary Internet Files\Content.Outlook\S2MZSUDA\Canadian Hypertension Education Program-Header-1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1950" y="6248400"/>
            <a:ext cx="4210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fld id="{361FEC66-E0DB-4726-BB0E-4347AC4567E1}" type="datetimeFigureOut">
              <a:rPr lang="en-US" altLang="en-US"/>
              <a:pPr/>
              <a:t>7/20/2015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3DE3A0A-0192-4A9B-980A-A7E2AE089016}" type="slidenum">
              <a:rPr lang="en-US" altLang="en-US"/>
              <a:pPr/>
              <a:t>‹#›</a:t>
            </a:fld>
            <a:endParaRPr lang="en-US" altLang="en-US"/>
          </a:p>
        </p:txBody>
      </p:sp>
    </p:spTree>
    <p:extLst>
      <p:ext uri="{BB962C8B-B14F-4D97-AF65-F5344CB8AC3E}">
        <p14:creationId xmlns:p14="http://schemas.microsoft.com/office/powerpoint/2010/main" val="820479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1A3B2D-4278-4466-96E2-4238498DD3E0}" type="datetimeFigureOut">
              <a:rPr lang="en-US" altLang="en-US"/>
              <a:pPr/>
              <a:t>7/20/2015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7BC4EB7-688B-419C-B544-19671A82443A}" type="slidenum">
              <a:rPr lang="en-US" altLang="en-US"/>
              <a:pPr/>
              <a:t>‹#›</a:t>
            </a:fld>
            <a:endParaRPr lang="en-US" altLang="en-US"/>
          </a:p>
        </p:txBody>
      </p:sp>
    </p:spTree>
    <p:extLst>
      <p:ext uri="{BB962C8B-B14F-4D97-AF65-F5344CB8AC3E}">
        <p14:creationId xmlns:p14="http://schemas.microsoft.com/office/powerpoint/2010/main" val="4037818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BF1CBE1-0DB4-47E2-8EBC-88372422495F}" type="datetimeFigureOut">
              <a:rPr lang="en-US" altLang="en-US"/>
              <a:pPr/>
              <a:t>7/20/2015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BB6FC7B-89D1-41F6-A3B0-08C6F8C93351}" type="slidenum">
              <a:rPr lang="en-US" altLang="en-US"/>
              <a:pPr/>
              <a:t>‹#›</a:t>
            </a:fld>
            <a:endParaRPr lang="en-US" altLang="en-US"/>
          </a:p>
        </p:txBody>
      </p:sp>
    </p:spTree>
    <p:extLst>
      <p:ext uri="{BB962C8B-B14F-4D97-AF65-F5344CB8AC3E}">
        <p14:creationId xmlns:p14="http://schemas.microsoft.com/office/powerpoint/2010/main" val="4116290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4445B2D-6731-4505-8DC4-EAF00D2F09CD}" type="datetimeFigureOut">
              <a:rPr lang="en-US" altLang="en-US"/>
              <a:pPr/>
              <a:t>7/20/2015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EF6B3E6-DD6C-4AED-B50C-7EBD8CC71544}" type="slidenum">
              <a:rPr lang="en-US" altLang="en-US"/>
              <a:pPr/>
              <a:t>‹#›</a:t>
            </a:fld>
            <a:endParaRPr lang="en-US" altLang="en-US"/>
          </a:p>
        </p:txBody>
      </p:sp>
    </p:spTree>
    <p:extLst>
      <p:ext uri="{BB962C8B-B14F-4D97-AF65-F5344CB8AC3E}">
        <p14:creationId xmlns:p14="http://schemas.microsoft.com/office/powerpoint/2010/main" val="403849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5845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8A81F57-D8B7-49FB-80F3-6F6A2A3A67D5}" type="datetimeFigureOut">
              <a:rPr lang="en-US" altLang="en-US"/>
              <a:pPr/>
              <a:t>7/20/2015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6950557-9312-4217-A4CB-285353F4CC8E}" type="slidenum">
              <a:rPr lang="en-US" altLang="en-US"/>
              <a:pPr/>
              <a:t>‹#›</a:t>
            </a:fld>
            <a:endParaRPr lang="en-US" altLang="en-US"/>
          </a:p>
        </p:txBody>
      </p:sp>
    </p:spTree>
    <p:extLst>
      <p:ext uri="{BB962C8B-B14F-4D97-AF65-F5344CB8AC3E}">
        <p14:creationId xmlns:p14="http://schemas.microsoft.com/office/powerpoint/2010/main" val="321930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58B003B-1611-4A8C-B8A2-43506DB94111}" type="datetimeFigureOut">
              <a:rPr lang="en-US" altLang="en-US"/>
              <a:pPr/>
              <a:t>7/20/2015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5C6EAF3-2C79-4500-8CEF-73B1E00CA80B}" type="slidenum">
              <a:rPr lang="en-US" altLang="en-US"/>
              <a:pPr/>
              <a:t>‹#›</a:t>
            </a:fld>
            <a:endParaRPr lang="en-US" altLang="en-US"/>
          </a:p>
        </p:txBody>
      </p:sp>
    </p:spTree>
    <p:extLst>
      <p:ext uri="{BB962C8B-B14F-4D97-AF65-F5344CB8AC3E}">
        <p14:creationId xmlns:p14="http://schemas.microsoft.com/office/powerpoint/2010/main" val="371563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7881B61-E621-44DB-91AD-F8632BF1117A}" type="datetimeFigureOut">
              <a:rPr lang="en-US" altLang="en-US"/>
              <a:pPr/>
              <a:t>7/20/2015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3AED549-6C6E-4BF8-BA56-4912AF0D8597}" type="slidenum">
              <a:rPr lang="en-US" altLang="en-US"/>
              <a:pPr/>
              <a:t>‹#›</a:t>
            </a:fld>
            <a:endParaRPr lang="en-US" altLang="en-US"/>
          </a:p>
        </p:txBody>
      </p:sp>
    </p:spTree>
    <p:extLst>
      <p:ext uri="{BB962C8B-B14F-4D97-AF65-F5344CB8AC3E}">
        <p14:creationId xmlns:p14="http://schemas.microsoft.com/office/powerpoint/2010/main" val="581141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96D8A5-003C-4D65-AE10-C4700F453D7D}" type="datetimeFigureOut">
              <a:rPr lang="en-US" altLang="en-US"/>
              <a:pPr/>
              <a:t>7/20/2015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B0647CA-D2F4-4EBA-AA70-39D0B029BE92}" type="slidenum">
              <a:rPr lang="en-US" altLang="en-US"/>
              <a:pPr/>
              <a:t>‹#›</a:t>
            </a:fld>
            <a:endParaRPr lang="en-US" altLang="en-US"/>
          </a:p>
        </p:txBody>
      </p:sp>
    </p:spTree>
    <p:extLst>
      <p:ext uri="{BB962C8B-B14F-4D97-AF65-F5344CB8AC3E}">
        <p14:creationId xmlns:p14="http://schemas.microsoft.com/office/powerpoint/2010/main" val="1915299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272948-9DFC-4B01-810C-C21EA83FBA84}" type="datetimeFigureOut">
              <a:rPr lang="en-US" altLang="en-US"/>
              <a:pPr/>
              <a:t>7/20/2015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5629AAB-F318-478B-A3EB-7B8D16EB997C}" type="slidenum">
              <a:rPr lang="en-US" altLang="en-US"/>
              <a:pPr/>
              <a:t>‹#›</a:t>
            </a:fld>
            <a:endParaRPr lang="en-US" altLang="en-US"/>
          </a:p>
        </p:txBody>
      </p:sp>
    </p:spTree>
    <p:extLst>
      <p:ext uri="{BB962C8B-B14F-4D97-AF65-F5344CB8AC3E}">
        <p14:creationId xmlns:p14="http://schemas.microsoft.com/office/powerpoint/2010/main" val="3792079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980008-6717-4C4B-9551-69701D8DB767}" type="datetimeFigureOut">
              <a:rPr lang="en-US" altLang="en-US"/>
              <a:pPr/>
              <a:t>7/20/2015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E63BAB9-8BB1-4D05-AD06-94440BD22452}" type="slidenum">
              <a:rPr lang="en-US" altLang="en-US"/>
              <a:pPr/>
              <a:t>‹#›</a:t>
            </a:fld>
            <a:endParaRPr lang="en-US" altLang="en-US"/>
          </a:p>
        </p:txBody>
      </p:sp>
    </p:spTree>
    <p:extLst>
      <p:ext uri="{BB962C8B-B14F-4D97-AF65-F5344CB8AC3E}">
        <p14:creationId xmlns:p14="http://schemas.microsoft.com/office/powerpoint/2010/main" val="15449303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A00BE5-D561-4B0A-A688-6FE342634A6B}" type="datetimeFigureOut">
              <a:rPr lang="en-US" altLang="en-US"/>
              <a:pPr/>
              <a:t>7/20/2015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729273F-F0AE-4C55-A777-60E5B2DF5781}" type="slidenum">
              <a:rPr lang="en-US" altLang="en-US"/>
              <a:pPr/>
              <a:t>‹#›</a:t>
            </a:fld>
            <a:endParaRPr lang="en-US" altLang="en-US"/>
          </a:p>
        </p:txBody>
      </p:sp>
    </p:spTree>
    <p:extLst>
      <p:ext uri="{BB962C8B-B14F-4D97-AF65-F5344CB8AC3E}">
        <p14:creationId xmlns:p14="http://schemas.microsoft.com/office/powerpoint/2010/main" val="361177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600200"/>
            <a:ext cx="7772400" cy="4495800"/>
          </a:xfrm>
        </p:spPr>
        <p:txBody>
          <a:bodyPr rtlCol="0">
            <a:normAutofit/>
          </a:bodyPr>
          <a:lstStyle/>
          <a:p>
            <a:pPr lvl="0"/>
            <a:endParaRPr lang="en-CA"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fld id="{1953ACC6-1D2F-432F-8C06-064832278423}" type="slidenum">
              <a:rPr lang="en-US" altLang="en-US"/>
              <a:pPr/>
              <a:t>‹#›</a:t>
            </a:fld>
            <a:endParaRPr lang="en-US" altLang="en-US"/>
          </a:p>
        </p:txBody>
      </p:sp>
    </p:spTree>
    <p:extLst>
      <p:ext uri="{BB962C8B-B14F-4D97-AF65-F5344CB8AC3E}">
        <p14:creationId xmlns:p14="http://schemas.microsoft.com/office/powerpoint/2010/main" val="29577174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3152374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37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8725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1882085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928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702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8421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215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351146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537451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105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21774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65013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5701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239927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Users\susanc\AppData\Local\Microsoft\Windows\Temporary Internet Files\Content.Outlook\S2MZSUDA\Canadian Hypertension Education Program-Header-1 (2).jpg"/>
          <p:cNvPicPr>
            <a:picLocks noChangeAspect="1" noChangeArrowheads="1"/>
          </p:cNvPicPr>
          <p:nvPr userDrawn="1"/>
        </p:nvPicPr>
        <p:blipFill>
          <a:blip r:embed="rId3" cstate="print"/>
          <a:srcRect/>
          <a:stretch>
            <a:fillRect/>
          </a:stretch>
        </p:blipFill>
        <p:spPr bwMode="auto">
          <a:xfrm>
            <a:off x="361950" y="6248400"/>
            <a:ext cx="4210050" cy="4302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fld id="{5FBBD5A2-716C-4D36-802E-760D6D0A6EEB}" type="datetimeFigureOut">
              <a:rPr lang="en-US"/>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9F1D2A6-78BC-42A5-904E-019B86394294}" type="slidenum">
              <a:rPr lang="en-US"/>
              <a:pPr/>
              <a:t>‹#›</a:t>
            </a:fld>
            <a:endParaRPr lang="en-US"/>
          </a:p>
        </p:txBody>
      </p:sp>
    </p:spTree>
    <p:extLst>
      <p:ext uri="{BB962C8B-B14F-4D97-AF65-F5344CB8AC3E}">
        <p14:creationId xmlns:p14="http://schemas.microsoft.com/office/powerpoint/2010/main" val="12139449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33C9543-137A-495C-B70E-A72DD743BDEB}" type="datetimeFigureOut">
              <a:rPr lang="en-US"/>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A3FE3ED-9B70-4033-839F-0D1ECD101F36}" type="slidenum">
              <a:rPr lang="en-US"/>
              <a:pPr/>
              <a:t>‹#›</a:t>
            </a:fld>
            <a:endParaRPr lang="en-US"/>
          </a:p>
        </p:txBody>
      </p:sp>
    </p:spTree>
    <p:extLst>
      <p:ext uri="{BB962C8B-B14F-4D97-AF65-F5344CB8AC3E}">
        <p14:creationId xmlns:p14="http://schemas.microsoft.com/office/powerpoint/2010/main" val="1921349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0EAC7D4-AAEC-4E2D-82B5-68D645C77FCF}" type="datetimeFigureOut">
              <a:rPr lang="en-US"/>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2F9A7E1-B46B-4660-B68E-EDE2D75308A3}" type="slidenum">
              <a:rPr lang="en-US"/>
              <a:pPr/>
              <a:t>‹#›</a:t>
            </a:fld>
            <a:endParaRPr lang="en-US"/>
          </a:p>
        </p:txBody>
      </p:sp>
    </p:spTree>
    <p:extLst>
      <p:ext uri="{BB962C8B-B14F-4D97-AF65-F5344CB8AC3E}">
        <p14:creationId xmlns:p14="http://schemas.microsoft.com/office/powerpoint/2010/main" val="4459037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72D2754-2E1C-4555-865D-F56C5E03E270}" type="datetimeFigureOut">
              <a:rPr lang="en-US"/>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7682E1-1EC9-4AB3-BE01-33DBFB73E8C0}" type="slidenum">
              <a:rPr lang="en-US"/>
              <a:pPr/>
              <a:t>‹#›</a:t>
            </a:fld>
            <a:endParaRPr lang="en-US"/>
          </a:p>
        </p:txBody>
      </p:sp>
    </p:spTree>
    <p:extLst>
      <p:ext uri="{BB962C8B-B14F-4D97-AF65-F5344CB8AC3E}">
        <p14:creationId xmlns:p14="http://schemas.microsoft.com/office/powerpoint/2010/main" val="33395744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E6AF6F0-33CC-42EE-96A3-ABA98AB93EED}" type="datetimeFigureOut">
              <a:rPr lang="en-US"/>
              <a:pPr/>
              <a:t>7/20/2015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55B6C24-FA92-4734-A999-1868A4A78D9D}" type="slidenum">
              <a:rPr lang="en-US"/>
              <a:pPr/>
              <a:t>‹#›</a:t>
            </a:fld>
            <a:endParaRPr lang="en-US"/>
          </a:p>
        </p:txBody>
      </p:sp>
    </p:spTree>
    <p:extLst>
      <p:ext uri="{BB962C8B-B14F-4D97-AF65-F5344CB8AC3E}">
        <p14:creationId xmlns:p14="http://schemas.microsoft.com/office/powerpoint/2010/main" val="14340983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5D57D15-44A9-414E-AE2C-7E99FFFF1168}" type="datetimeFigureOut">
              <a:rPr lang="en-US"/>
              <a:pPr/>
              <a:t>7/20/2015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DBCFE0F-6774-4F2A-878E-82FC34804ED8}" type="slidenum">
              <a:rPr lang="en-US"/>
              <a:pPr/>
              <a:t>‹#›</a:t>
            </a:fld>
            <a:endParaRPr lang="en-US"/>
          </a:p>
        </p:txBody>
      </p:sp>
    </p:spTree>
    <p:extLst>
      <p:ext uri="{BB962C8B-B14F-4D97-AF65-F5344CB8AC3E}">
        <p14:creationId xmlns:p14="http://schemas.microsoft.com/office/powerpoint/2010/main" val="10903162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08A9FA5-2B25-48A3-80C3-816130A9B405}" type="datetimeFigureOut">
              <a:rPr lang="en-US"/>
              <a:pPr/>
              <a:t>7/20/2015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42665B3-A539-48F9-A823-683F123C0534}" type="slidenum">
              <a:rPr lang="en-US"/>
              <a:pPr/>
              <a:t>‹#›</a:t>
            </a:fld>
            <a:endParaRPr lang="en-US"/>
          </a:p>
        </p:txBody>
      </p:sp>
    </p:spTree>
    <p:extLst>
      <p:ext uri="{BB962C8B-B14F-4D97-AF65-F5344CB8AC3E}">
        <p14:creationId xmlns:p14="http://schemas.microsoft.com/office/powerpoint/2010/main" val="37406488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0A06A98-BAD2-41F0-BFB7-3689866FCFED}" type="datetimeFigureOut">
              <a:rPr lang="en-US"/>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29753FE-68FB-4C23-B6BB-8FEE14A07D41}" type="slidenum">
              <a:rPr lang="en-US"/>
              <a:pPr/>
              <a:t>‹#›</a:t>
            </a:fld>
            <a:endParaRPr lang="en-US"/>
          </a:p>
        </p:txBody>
      </p:sp>
    </p:spTree>
    <p:extLst>
      <p:ext uri="{BB962C8B-B14F-4D97-AF65-F5344CB8AC3E}">
        <p14:creationId xmlns:p14="http://schemas.microsoft.com/office/powerpoint/2010/main" val="30500139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95BE74-2AE6-46CB-A3F7-96D823882188}" type="datetimeFigureOut">
              <a:rPr lang="en-US"/>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999B8A6-2DAC-47DC-8289-B9665974B98B}" type="slidenum">
              <a:rPr lang="en-US"/>
              <a:pPr/>
              <a:t>‹#›</a:t>
            </a:fld>
            <a:endParaRPr lang="en-US"/>
          </a:p>
        </p:txBody>
      </p:sp>
    </p:spTree>
    <p:extLst>
      <p:ext uri="{BB962C8B-B14F-4D97-AF65-F5344CB8AC3E}">
        <p14:creationId xmlns:p14="http://schemas.microsoft.com/office/powerpoint/2010/main" val="188918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8790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9F8396-F1E1-4962-BA56-F9654DF18233}" type="datetimeFigureOut">
              <a:rPr lang="en-US"/>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453F1E-B323-49FB-8EA4-7AB40CF1C0E7}" type="slidenum">
              <a:rPr lang="en-US"/>
              <a:pPr/>
              <a:t>‹#›</a:t>
            </a:fld>
            <a:endParaRPr lang="en-US"/>
          </a:p>
        </p:txBody>
      </p:sp>
    </p:spTree>
    <p:extLst>
      <p:ext uri="{BB962C8B-B14F-4D97-AF65-F5344CB8AC3E}">
        <p14:creationId xmlns:p14="http://schemas.microsoft.com/office/powerpoint/2010/main" val="115797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FC60C0-2432-4C2C-9752-E458F942BF24}" type="datetimeFigureOut">
              <a:rPr lang="en-US"/>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83EC1F6-E813-46E0-A07A-D75911757752}" type="slidenum">
              <a:rPr lang="en-US"/>
              <a:pPr/>
              <a:t>‹#›</a:t>
            </a:fld>
            <a:endParaRPr lang="en-US"/>
          </a:p>
        </p:txBody>
      </p:sp>
    </p:spTree>
    <p:extLst>
      <p:ext uri="{BB962C8B-B14F-4D97-AF65-F5344CB8AC3E}">
        <p14:creationId xmlns:p14="http://schemas.microsoft.com/office/powerpoint/2010/main" val="1576914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600200"/>
            <a:ext cx="7772400" cy="4495800"/>
          </a:xfrm>
        </p:spPr>
        <p:txBody>
          <a:bodyPr rtlCol="0">
            <a:normAutofit/>
          </a:bodyPr>
          <a:lstStyle/>
          <a:p>
            <a:pPr lvl="0"/>
            <a:endParaRPr lang="en-CA"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fld id="{F50C32CB-61DA-4449-8932-E1CD45817578}" type="slidenum">
              <a:rPr lang="en-US"/>
              <a:pPr/>
              <a:t>‹#›</a:t>
            </a:fld>
            <a:endParaRPr lang="en-US"/>
          </a:p>
        </p:txBody>
      </p:sp>
    </p:spTree>
    <p:extLst>
      <p:ext uri="{BB962C8B-B14F-4D97-AF65-F5344CB8AC3E}">
        <p14:creationId xmlns:p14="http://schemas.microsoft.com/office/powerpoint/2010/main" val="2392620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Users\susanc\AppData\Local\Microsoft\Windows\Temporary Internet Files\Content.Outlook\S2MZSUDA\Canadian Hypertension Education Program-Header-1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1950" y="6248400"/>
            <a:ext cx="4210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14BDDC60-9B5B-41A6-9470-710215D95ACE}" type="datetimeFigureOut">
              <a:rPr lang="en-US"/>
              <a:pPr>
                <a:defRPr/>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8F7990-D766-4728-AB1E-647B10C25FCD}" type="slidenum">
              <a:rPr lang="en-US"/>
              <a:pPr>
                <a:defRPr/>
              </a:pPr>
              <a:t>‹#›</a:t>
            </a:fld>
            <a:endParaRPr lang="en-US"/>
          </a:p>
        </p:txBody>
      </p:sp>
    </p:spTree>
    <p:extLst>
      <p:ext uri="{BB962C8B-B14F-4D97-AF65-F5344CB8AC3E}">
        <p14:creationId xmlns:p14="http://schemas.microsoft.com/office/powerpoint/2010/main" val="3910160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87F469-F9A3-41D9-B351-3D22E1B866E4}"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52E707-47C1-478F-BD52-6BDFBB4B0602}" type="slidenum">
              <a:rPr lang="en-US"/>
              <a:pPr>
                <a:defRPr/>
              </a:pPr>
              <a:t>‹#›</a:t>
            </a:fld>
            <a:endParaRPr lang="en-US"/>
          </a:p>
        </p:txBody>
      </p:sp>
    </p:spTree>
    <p:extLst>
      <p:ext uri="{BB962C8B-B14F-4D97-AF65-F5344CB8AC3E}">
        <p14:creationId xmlns:p14="http://schemas.microsoft.com/office/powerpoint/2010/main" val="23287811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1EA54E-B000-4E1F-A485-E19E9F0DC3B3}"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FA3A76-BB34-4B13-9AF9-990820E74E91}" type="slidenum">
              <a:rPr lang="en-US"/>
              <a:pPr>
                <a:defRPr/>
              </a:pPr>
              <a:t>‹#›</a:t>
            </a:fld>
            <a:endParaRPr lang="en-US"/>
          </a:p>
        </p:txBody>
      </p:sp>
    </p:spTree>
    <p:extLst>
      <p:ext uri="{BB962C8B-B14F-4D97-AF65-F5344CB8AC3E}">
        <p14:creationId xmlns:p14="http://schemas.microsoft.com/office/powerpoint/2010/main" val="3662263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5D324A-FF66-45E7-A9C4-6328EB01C8CB}" type="datetimeFigureOut">
              <a:rPr lang="en-US"/>
              <a:pPr>
                <a:defRPr/>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238425-537F-497A-AAB3-A806C53EDBDE}" type="slidenum">
              <a:rPr lang="en-US"/>
              <a:pPr>
                <a:defRPr/>
              </a:pPr>
              <a:t>‹#›</a:t>
            </a:fld>
            <a:endParaRPr lang="en-US"/>
          </a:p>
        </p:txBody>
      </p:sp>
    </p:spTree>
    <p:extLst>
      <p:ext uri="{BB962C8B-B14F-4D97-AF65-F5344CB8AC3E}">
        <p14:creationId xmlns:p14="http://schemas.microsoft.com/office/powerpoint/2010/main" val="2044169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A35810-CE4F-4AB1-BCC8-D82249CD2F2C}" type="datetimeFigureOut">
              <a:rPr lang="en-US"/>
              <a:pPr>
                <a:defRPr/>
              </a:pPr>
              <a:t>7/20/2015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28A2E2-D864-4FD4-8A36-FD4D2FB4E0A2}" type="slidenum">
              <a:rPr lang="en-US"/>
              <a:pPr>
                <a:defRPr/>
              </a:pPr>
              <a:t>‹#›</a:t>
            </a:fld>
            <a:endParaRPr lang="en-US"/>
          </a:p>
        </p:txBody>
      </p:sp>
    </p:spTree>
    <p:extLst>
      <p:ext uri="{BB962C8B-B14F-4D97-AF65-F5344CB8AC3E}">
        <p14:creationId xmlns:p14="http://schemas.microsoft.com/office/powerpoint/2010/main" val="22536314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B257F1-95E2-4F93-8097-B9452EDCB5D0}" type="datetimeFigureOut">
              <a:rPr lang="en-US"/>
              <a:pPr>
                <a:defRPr/>
              </a:pPr>
              <a:t>7/20/2015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03E3437-66D2-49AE-A6CC-2F6D24AE87AA}" type="slidenum">
              <a:rPr lang="en-US"/>
              <a:pPr>
                <a:defRPr/>
              </a:pPr>
              <a:t>‹#›</a:t>
            </a:fld>
            <a:endParaRPr lang="en-US"/>
          </a:p>
        </p:txBody>
      </p:sp>
    </p:spTree>
    <p:extLst>
      <p:ext uri="{BB962C8B-B14F-4D97-AF65-F5344CB8AC3E}">
        <p14:creationId xmlns:p14="http://schemas.microsoft.com/office/powerpoint/2010/main" val="40240713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AC91B5-F33A-4EF9-BF7B-B0AB5C0704DA}" type="datetimeFigureOut">
              <a:rPr lang="en-US"/>
              <a:pPr>
                <a:defRPr/>
              </a:pPr>
              <a:t>7/20/2015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7185982-CC09-44DC-869D-6894DC0DFFA2}" type="slidenum">
              <a:rPr lang="en-US"/>
              <a:pPr>
                <a:defRPr/>
              </a:pPr>
              <a:t>‹#›</a:t>
            </a:fld>
            <a:endParaRPr lang="en-US"/>
          </a:p>
        </p:txBody>
      </p:sp>
    </p:spTree>
    <p:extLst>
      <p:ext uri="{BB962C8B-B14F-4D97-AF65-F5344CB8AC3E}">
        <p14:creationId xmlns:p14="http://schemas.microsoft.com/office/powerpoint/2010/main" val="115510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5380610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EA6FCC-4221-48C0-8EA2-4AB938E94F69}" type="datetimeFigureOut">
              <a:rPr lang="en-US"/>
              <a:pPr>
                <a:defRPr/>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12CB2C-9AAF-4869-B707-8B2A38A04EE0}" type="slidenum">
              <a:rPr lang="en-US"/>
              <a:pPr>
                <a:defRPr/>
              </a:pPr>
              <a:t>‹#›</a:t>
            </a:fld>
            <a:endParaRPr lang="en-US"/>
          </a:p>
        </p:txBody>
      </p:sp>
    </p:spTree>
    <p:extLst>
      <p:ext uri="{BB962C8B-B14F-4D97-AF65-F5344CB8AC3E}">
        <p14:creationId xmlns:p14="http://schemas.microsoft.com/office/powerpoint/2010/main" val="25268814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B7078A-9288-4066-AB3E-0F0F507795F4}" type="datetimeFigureOut">
              <a:rPr lang="en-US"/>
              <a:pPr>
                <a:defRPr/>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269203-5AA6-421A-865A-F439560DCDB6}" type="slidenum">
              <a:rPr lang="en-US"/>
              <a:pPr>
                <a:defRPr/>
              </a:pPr>
              <a:t>‹#›</a:t>
            </a:fld>
            <a:endParaRPr lang="en-US"/>
          </a:p>
        </p:txBody>
      </p:sp>
    </p:spTree>
    <p:extLst>
      <p:ext uri="{BB962C8B-B14F-4D97-AF65-F5344CB8AC3E}">
        <p14:creationId xmlns:p14="http://schemas.microsoft.com/office/powerpoint/2010/main" val="42840410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064780-BD8B-4621-805C-894D0B40EA34}"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4BA682-4346-4665-8154-EEBFAD1044CA}" type="slidenum">
              <a:rPr lang="en-US"/>
              <a:pPr>
                <a:defRPr/>
              </a:pPr>
              <a:t>‹#›</a:t>
            </a:fld>
            <a:endParaRPr lang="en-US"/>
          </a:p>
        </p:txBody>
      </p:sp>
    </p:spTree>
    <p:extLst>
      <p:ext uri="{BB962C8B-B14F-4D97-AF65-F5344CB8AC3E}">
        <p14:creationId xmlns:p14="http://schemas.microsoft.com/office/powerpoint/2010/main" val="23792075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99D997-1D11-418B-8BAA-80BB35988BC8}"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F5A396-97E9-44D2-828F-02BA34179F60}" type="slidenum">
              <a:rPr lang="en-US"/>
              <a:pPr>
                <a:defRPr/>
              </a:pPr>
              <a:t>‹#›</a:t>
            </a:fld>
            <a:endParaRPr lang="en-US"/>
          </a:p>
        </p:txBody>
      </p:sp>
    </p:spTree>
    <p:extLst>
      <p:ext uri="{BB962C8B-B14F-4D97-AF65-F5344CB8AC3E}">
        <p14:creationId xmlns:p14="http://schemas.microsoft.com/office/powerpoint/2010/main" val="21356346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600200"/>
            <a:ext cx="7772400" cy="4495800"/>
          </a:xfrm>
        </p:spPr>
        <p:txBody>
          <a:bodyPr rtlCol="0">
            <a:normAutofit/>
          </a:bodyPr>
          <a:lstStyle/>
          <a:p>
            <a:pPr lvl="0"/>
            <a:endParaRPr lang="en-CA"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2463424-EE0A-465B-8E1B-7DB9DA44DCC9}" type="slidenum">
              <a:rPr lang="en-US"/>
              <a:pPr>
                <a:defRPr/>
              </a:pPr>
              <a:t>‹#›</a:t>
            </a:fld>
            <a:endParaRPr lang="en-US"/>
          </a:p>
        </p:txBody>
      </p:sp>
    </p:spTree>
    <p:extLst>
      <p:ext uri="{BB962C8B-B14F-4D97-AF65-F5344CB8AC3E}">
        <p14:creationId xmlns:p14="http://schemas.microsoft.com/office/powerpoint/2010/main" val="40692650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9839537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9604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65" indent="0">
              <a:buNone/>
              <a:defRPr sz="1800"/>
            </a:lvl2pPr>
            <a:lvl3pPr marL="914124" indent="0">
              <a:buNone/>
              <a:defRPr sz="1600"/>
            </a:lvl3pPr>
            <a:lvl4pPr marL="1371189" indent="0">
              <a:buNone/>
              <a:defRPr sz="1400"/>
            </a:lvl4pPr>
            <a:lvl5pPr marL="1828251" indent="0">
              <a:buNone/>
              <a:defRPr sz="1400"/>
            </a:lvl5pPr>
            <a:lvl6pPr marL="2285316" indent="0">
              <a:buNone/>
              <a:defRPr sz="1400"/>
            </a:lvl6pPr>
            <a:lvl7pPr marL="2742375" indent="0">
              <a:buNone/>
              <a:defRPr sz="1400"/>
            </a:lvl7pPr>
            <a:lvl8pPr marL="3199440" indent="0">
              <a:buNone/>
              <a:defRPr sz="1400"/>
            </a:lvl8pPr>
            <a:lvl9pPr marL="3656503" indent="0">
              <a:buNone/>
              <a:defRPr sz="1400"/>
            </a:lvl9pPr>
          </a:lstStyle>
          <a:p>
            <a:pPr lvl="0"/>
            <a:r>
              <a:rPr lang="en-US" smtClean="0"/>
              <a:t>Click to edit Master text styles</a:t>
            </a:r>
          </a:p>
        </p:txBody>
      </p:sp>
    </p:spTree>
    <p:extLst>
      <p:ext uri="{BB962C8B-B14F-4D97-AF65-F5344CB8AC3E}">
        <p14:creationId xmlns:p14="http://schemas.microsoft.com/office/powerpoint/2010/main" val="5201746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6" y="2057403"/>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3"/>
            <a:ext cx="3983038"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857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65" indent="0">
              <a:buNone/>
              <a:defRPr sz="2000" b="1"/>
            </a:lvl2pPr>
            <a:lvl3pPr marL="914124" indent="0">
              <a:buNone/>
              <a:defRPr sz="1800" b="1"/>
            </a:lvl3pPr>
            <a:lvl4pPr marL="1371189" indent="0">
              <a:buNone/>
              <a:defRPr sz="1600" b="1"/>
            </a:lvl4pPr>
            <a:lvl5pPr marL="1828251" indent="0">
              <a:buNone/>
              <a:defRPr sz="1600" b="1"/>
            </a:lvl5pPr>
            <a:lvl6pPr marL="2285316" indent="0">
              <a:buNone/>
              <a:defRPr sz="1600" b="1"/>
            </a:lvl6pPr>
            <a:lvl7pPr marL="2742375"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03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6643597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648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3395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2667092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65" indent="0">
              <a:buNone/>
              <a:defRPr sz="2800"/>
            </a:lvl2pPr>
            <a:lvl3pPr marL="914124" indent="0">
              <a:buNone/>
              <a:defRPr sz="2400"/>
            </a:lvl3pPr>
            <a:lvl4pPr marL="1371189" indent="0">
              <a:buNone/>
              <a:defRPr sz="2000"/>
            </a:lvl4pPr>
            <a:lvl5pPr marL="1828251" indent="0">
              <a:buNone/>
              <a:defRPr sz="2000"/>
            </a:lvl5pPr>
            <a:lvl6pPr marL="2285316" indent="0">
              <a:buNone/>
              <a:defRPr sz="2000"/>
            </a:lvl6pPr>
            <a:lvl7pPr marL="2742375" indent="0">
              <a:buNone/>
              <a:defRPr sz="2000"/>
            </a:lvl7pPr>
            <a:lvl8pPr marL="3199440" indent="0">
              <a:buNone/>
              <a:defRPr sz="2000"/>
            </a:lvl8pPr>
            <a:lvl9pPr marL="365650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65" indent="0">
              <a:buNone/>
              <a:defRPr sz="1200"/>
            </a:lvl2pPr>
            <a:lvl3pPr marL="914124" indent="0">
              <a:buNone/>
              <a:defRPr sz="1000"/>
            </a:lvl3pPr>
            <a:lvl4pPr marL="1371189" indent="0">
              <a:buNone/>
              <a:defRPr sz="900"/>
            </a:lvl4pPr>
            <a:lvl5pPr marL="1828251" indent="0">
              <a:buNone/>
              <a:defRPr sz="900"/>
            </a:lvl5pPr>
            <a:lvl6pPr marL="2285316" indent="0">
              <a:buNone/>
              <a:defRPr sz="900"/>
            </a:lvl6pPr>
            <a:lvl7pPr marL="2742375" indent="0">
              <a:buNone/>
              <a:defRPr sz="900"/>
            </a:lvl7pPr>
            <a:lvl8pPr marL="3199440" indent="0">
              <a:buNone/>
              <a:defRPr sz="900"/>
            </a:lvl8pPr>
            <a:lvl9pPr marL="3656503" indent="0">
              <a:buNone/>
              <a:defRPr sz="900"/>
            </a:lvl9pPr>
          </a:lstStyle>
          <a:p>
            <a:pPr lvl="0"/>
            <a:r>
              <a:rPr lang="en-US" smtClean="0"/>
              <a:t>Click to edit Master text styles</a:t>
            </a:r>
          </a:p>
        </p:txBody>
      </p:sp>
    </p:spTree>
    <p:extLst>
      <p:ext uri="{BB962C8B-B14F-4D97-AF65-F5344CB8AC3E}">
        <p14:creationId xmlns:p14="http://schemas.microsoft.com/office/powerpoint/2010/main" val="18387572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904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6" y="766763"/>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 y="766763"/>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3990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itle 4"/>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3881960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13503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userDrawn="1"/>
        </p:nvPicPr>
        <p:blipFill>
          <a:blip r:embed="rId2" cstate="print"/>
          <a:srcRect/>
          <a:stretch>
            <a:fillRect/>
          </a:stretch>
        </p:blipFill>
        <p:spPr bwMode="auto">
          <a:xfrm>
            <a:off x="0" y="128591"/>
            <a:ext cx="9144000" cy="6650037"/>
          </a:xfrm>
          <a:prstGeom prst="rect">
            <a:avLst/>
          </a:prstGeom>
          <a:noFill/>
          <a:ln w="9525">
            <a:noFill/>
            <a:miter lim="800000"/>
            <a:headEnd/>
            <a:tailEnd/>
          </a:ln>
        </p:spPr>
      </p:pic>
      <p:sp>
        <p:nvSpPr>
          <p:cNvPr id="5" name="Rectangle 26"/>
          <p:cNvSpPr>
            <a:spLocks noChangeArrowheads="1"/>
          </p:cNvSpPr>
          <p:nvPr userDrawn="1"/>
        </p:nvSpPr>
        <p:spPr bwMode="auto">
          <a:xfrm>
            <a:off x="549278" y="1535113"/>
            <a:ext cx="8034338" cy="995362"/>
          </a:xfrm>
          <a:prstGeom prst="rect">
            <a:avLst/>
          </a:prstGeom>
          <a:solidFill>
            <a:srgbClr val="DDDDDD"/>
          </a:solidFill>
          <a:ln w="76200">
            <a:solidFill>
              <a:srgbClr val="00B173"/>
            </a:solidFill>
            <a:miter lim="800000"/>
            <a:headEnd/>
            <a:tailEnd/>
          </a:ln>
        </p:spPr>
        <p:txBody>
          <a:bodyPr lIns="91413" tIns="45708" rIns="91413" bIns="45708"/>
          <a:lstStyle/>
          <a:p>
            <a:pPr algn="ctr" fontAlgn="base">
              <a:spcBef>
                <a:spcPct val="20000"/>
              </a:spcBef>
              <a:spcAft>
                <a:spcPct val="0"/>
              </a:spcAft>
              <a:defRPr/>
            </a:pPr>
            <a:endParaRPr lang="en-US" sz="2400" dirty="0">
              <a:solidFill>
                <a:srgbClr val="000000"/>
              </a:solidFill>
              <a:ea typeface="ＭＳ Ｐゴシック" pitchFamily="1" charset="-128"/>
            </a:endParaRPr>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4" name="Rectangle 24"/>
          <p:cNvSpPr>
            <a:spLocks noGrp="1" noChangeArrowheads="1"/>
          </p:cNvSpPr>
          <p:nvPr>
            <p:ph type="ctrTitle" sz="quarter"/>
          </p:nvPr>
        </p:nvSpPr>
        <p:spPr>
          <a:xfrm>
            <a:off x="574678" y="1292228"/>
            <a:ext cx="7996238" cy="1470025"/>
          </a:xfrm>
        </p:spPr>
        <p:txBody>
          <a:bodyPr/>
          <a:lstStyle>
            <a:lvl1pPr marL="0" algn="ctr">
              <a:defRPr/>
            </a:lvl1pPr>
          </a:lstStyle>
          <a:p>
            <a:r>
              <a:rPr lang="en-US"/>
              <a:t>Click to edit Master title style</a:t>
            </a:r>
          </a:p>
        </p:txBody>
      </p:sp>
    </p:spTree>
    <p:extLst>
      <p:ext uri="{BB962C8B-B14F-4D97-AF65-F5344CB8AC3E}">
        <p14:creationId xmlns:p14="http://schemas.microsoft.com/office/powerpoint/2010/main" val="29469968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945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1.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image" Target="../media/image1.jpeg"/><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image" Target="../media/image1.jpeg"/><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image" Target="../media/image1.jpeg"/><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image" Target="../media/image1.jpeg"/><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1.jpe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1.jpe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948841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92604739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322683627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31690299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43269593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352458437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106359134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bwMode="auto">
          <a:xfrm>
            <a:off x="0" y="620572"/>
            <a:ext cx="9144000" cy="73008"/>
          </a:xfrm>
          <a:prstGeom prst="rect">
            <a:avLst/>
          </a:prstGeom>
          <a:gradFill flip="none" rotWithShape="1">
            <a:gsLst>
              <a:gs pos="46000">
                <a:srgbClr val="0574AD"/>
              </a:gs>
              <a:gs pos="100000">
                <a:srgbClr val="3AB9E7"/>
              </a:gs>
            </a:gsLst>
            <a:lin ang="10800000" scaled="1"/>
            <a:tileRect/>
          </a:gradFill>
          <a:ln>
            <a:noFill/>
          </a:ln>
          <a:effectLst>
            <a:outerShdw blurRad="50800" dist="38100" dir="2700000" algn="tl" rotWithShape="0">
              <a:prstClr val="black">
                <a:alpha val="40000"/>
              </a:prstClr>
            </a:outerShdw>
          </a:effectLst>
        </p:spPr>
        <p:txBody>
          <a:bodyPr wrap="none" lIns="91413" tIns="45708" rIns="91413" bIns="45708" anchor="ctr"/>
          <a:lstStyle/>
          <a:p>
            <a:pPr algn="ctr" defTabSz="914124" fontAlgn="base">
              <a:spcBef>
                <a:spcPct val="0"/>
              </a:spcBef>
              <a:spcAft>
                <a:spcPct val="0"/>
              </a:spcAft>
              <a:defRPr/>
            </a:pPr>
            <a:endParaRPr lang="en-CA" dirty="0">
              <a:solidFill>
                <a:srgbClr val="94AF68"/>
              </a:solidFill>
              <a:ea typeface="ＭＳ Ｐゴシック" pitchFamily="1" charset="-128"/>
              <a:cs typeface="Arial" charset="0"/>
            </a:endParaRPr>
          </a:p>
        </p:txBody>
      </p:sp>
      <p:sp>
        <p:nvSpPr>
          <p:cNvPr id="1027" name="Rectangle 4"/>
          <p:cNvSpPr>
            <a:spLocks noGrp="1" noChangeArrowheads="1"/>
          </p:cNvSpPr>
          <p:nvPr>
            <p:ph type="body" idx="1"/>
          </p:nvPr>
        </p:nvSpPr>
        <p:spPr bwMode="auto">
          <a:xfrm>
            <a:off x="395222" y="815789"/>
            <a:ext cx="8351975" cy="41884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3"/>
          <p:cNvSpPr>
            <a:spLocks noGrp="1" noChangeArrowheads="1"/>
          </p:cNvSpPr>
          <p:nvPr>
            <p:ph type="title"/>
          </p:nvPr>
        </p:nvSpPr>
        <p:spPr bwMode="auto">
          <a:xfrm>
            <a:off x="684094" y="117450"/>
            <a:ext cx="7920250" cy="47772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22" name="TextBox 21"/>
          <p:cNvSpPr txBox="1"/>
          <p:nvPr/>
        </p:nvSpPr>
        <p:spPr>
          <a:xfrm>
            <a:off x="8736084" y="57139"/>
            <a:ext cx="338518" cy="276981"/>
          </a:xfrm>
          <a:prstGeom prst="rect">
            <a:avLst/>
          </a:prstGeom>
          <a:noFill/>
        </p:spPr>
        <p:txBody>
          <a:bodyPr wrap="none" lIns="91404" tIns="45703" rIns="91404" bIns="45703">
            <a:spAutoFit/>
          </a:bodyPr>
          <a:lstStyle/>
          <a:p>
            <a:pPr>
              <a:defRPr/>
            </a:pPr>
            <a:fld id="{34D9B1EC-2968-4A6D-9156-F4F05346269F}" type="slidenum">
              <a:rPr lang="en-CA" sz="1200" b="1">
                <a:solidFill>
                  <a:srgbClr val="FFFFFF"/>
                </a:solidFill>
                <a:ea typeface="ＭＳ Ｐゴシック" pitchFamily="1" charset="-128"/>
              </a:rPr>
              <a:pPr>
                <a:defRPr/>
              </a:pPr>
              <a:t>‹#›</a:t>
            </a:fld>
            <a:endParaRPr lang="en-CA" sz="1200" b="1" dirty="0">
              <a:solidFill>
                <a:srgbClr val="FFFFFF"/>
              </a:solidFill>
              <a:ea typeface="ＭＳ Ｐゴシック" pitchFamily="1" charset="-128"/>
            </a:endParaRPr>
          </a:p>
        </p:txBody>
      </p:sp>
      <p:pic>
        <p:nvPicPr>
          <p:cNvPr id="1030" name="Picture 17"/>
          <p:cNvPicPr>
            <a:picLocks noChangeAspect="1" noChangeArrowheads="1"/>
          </p:cNvPicPr>
          <p:nvPr/>
        </p:nvPicPr>
        <p:blipFill>
          <a:blip r:embed="rId11" cstate="print"/>
          <a:stretch>
            <a:fillRect/>
          </a:stretch>
        </p:blipFill>
        <p:spPr bwMode="auto">
          <a:xfrm>
            <a:off x="107934" y="117448"/>
            <a:ext cx="396806" cy="4317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1" name="TextBox 20"/>
          <p:cNvSpPr txBox="1"/>
          <p:nvPr/>
        </p:nvSpPr>
        <p:spPr>
          <a:xfrm>
            <a:off x="8604344" y="6524705"/>
            <a:ext cx="503150" cy="307904"/>
          </a:xfrm>
          <a:prstGeom prst="rect">
            <a:avLst/>
          </a:prstGeom>
          <a:noFill/>
        </p:spPr>
        <p:txBody>
          <a:bodyPr lIns="91404" tIns="45703" rIns="91404" bIns="45703" anchor="ctr">
            <a:spAutoFit/>
          </a:bodyPr>
          <a:lstStyle/>
          <a:p>
            <a:pPr algn="ctr" fontAlgn="base">
              <a:spcBef>
                <a:spcPct val="0"/>
              </a:spcBef>
              <a:spcAft>
                <a:spcPct val="0"/>
              </a:spcAft>
              <a:defRPr/>
            </a:pPr>
            <a:fld id="{7640988E-67E6-411D-BA37-70DAB207A680}" type="slidenum">
              <a:rPr lang="en-CA" sz="1400">
                <a:solidFill>
                  <a:srgbClr val="0574AD"/>
                </a:solidFill>
                <a:latin typeface="Arial" charset="0"/>
                <a:ea typeface="ＭＳ Ｐゴシック" pitchFamily="1" charset="-128"/>
              </a:rPr>
              <a:pPr algn="ctr" fontAlgn="base">
                <a:spcBef>
                  <a:spcPct val="0"/>
                </a:spcBef>
                <a:spcAft>
                  <a:spcPct val="0"/>
                </a:spcAft>
                <a:defRPr/>
              </a:pPr>
              <a:t>‹#›</a:t>
            </a:fld>
            <a:endParaRPr lang="en-CA" sz="1400" dirty="0">
              <a:solidFill>
                <a:srgbClr val="0574AD"/>
              </a:solidFill>
              <a:latin typeface="Arial" charset="0"/>
              <a:ea typeface="ＭＳ Ｐゴシック" pitchFamily="1" charset="-128"/>
            </a:endParaRPr>
          </a:p>
        </p:txBody>
      </p:sp>
    </p:spTree>
    <p:extLst>
      <p:ext uri="{BB962C8B-B14F-4D97-AF65-F5344CB8AC3E}">
        <p14:creationId xmlns:p14="http://schemas.microsoft.com/office/powerpoint/2010/main" val="26371031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l" rtl="0" eaLnBrk="0" fontAlgn="base" hangingPunct="0">
        <a:spcBef>
          <a:spcPct val="0"/>
        </a:spcBef>
        <a:spcAft>
          <a:spcPct val="0"/>
        </a:spcAft>
        <a:defRPr sz="2400" b="1">
          <a:solidFill>
            <a:srgbClr val="0574AD"/>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2400" b="1">
          <a:solidFill>
            <a:srgbClr val="0574AD"/>
          </a:solidFill>
          <a:latin typeface="Arial" charset="0"/>
        </a:defRPr>
      </a:lvl2pPr>
      <a:lvl3pPr algn="l" rtl="0" eaLnBrk="0" fontAlgn="base" hangingPunct="0">
        <a:spcBef>
          <a:spcPct val="0"/>
        </a:spcBef>
        <a:spcAft>
          <a:spcPct val="0"/>
        </a:spcAft>
        <a:defRPr sz="2400" b="1">
          <a:solidFill>
            <a:srgbClr val="0574AD"/>
          </a:solidFill>
          <a:latin typeface="Arial" charset="0"/>
        </a:defRPr>
      </a:lvl3pPr>
      <a:lvl4pPr algn="l" rtl="0" eaLnBrk="0" fontAlgn="base" hangingPunct="0">
        <a:spcBef>
          <a:spcPct val="0"/>
        </a:spcBef>
        <a:spcAft>
          <a:spcPct val="0"/>
        </a:spcAft>
        <a:defRPr sz="2400" b="1">
          <a:solidFill>
            <a:srgbClr val="0574AD"/>
          </a:solidFill>
          <a:latin typeface="Arial" charset="0"/>
        </a:defRPr>
      </a:lvl4pPr>
      <a:lvl5pPr algn="l" rtl="0" eaLnBrk="0" fontAlgn="base" hangingPunct="0">
        <a:spcBef>
          <a:spcPct val="0"/>
        </a:spcBef>
        <a:spcAft>
          <a:spcPct val="0"/>
        </a:spcAft>
        <a:defRPr sz="2400" b="1">
          <a:solidFill>
            <a:srgbClr val="0574AD"/>
          </a:solidFill>
          <a:latin typeface="Arial" charset="0"/>
        </a:defRPr>
      </a:lvl5pPr>
      <a:lvl6pPr marL="457065" algn="l" rtl="0" eaLnBrk="1" fontAlgn="base" hangingPunct="1">
        <a:spcBef>
          <a:spcPct val="0"/>
        </a:spcBef>
        <a:spcAft>
          <a:spcPct val="0"/>
        </a:spcAft>
        <a:defRPr sz="2800">
          <a:solidFill>
            <a:srgbClr val="CC9915"/>
          </a:solidFill>
          <a:latin typeface="Arial Black" pitchFamily="34" charset="0"/>
        </a:defRPr>
      </a:lvl6pPr>
      <a:lvl7pPr marL="914124" algn="l" rtl="0" eaLnBrk="1" fontAlgn="base" hangingPunct="1">
        <a:spcBef>
          <a:spcPct val="0"/>
        </a:spcBef>
        <a:spcAft>
          <a:spcPct val="0"/>
        </a:spcAft>
        <a:defRPr sz="2800">
          <a:solidFill>
            <a:srgbClr val="CC9915"/>
          </a:solidFill>
          <a:latin typeface="Arial Black" pitchFamily="34" charset="0"/>
        </a:defRPr>
      </a:lvl7pPr>
      <a:lvl8pPr marL="1371189" algn="l" rtl="0" eaLnBrk="1" fontAlgn="base" hangingPunct="1">
        <a:spcBef>
          <a:spcPct val="0"/>
        </a:spcBef>
        <a:spcAft>
          <a:spcPct val="0"/>
        </a:spcAft>
        <a:defRPr sz="2800">
          <a:solidFill>
            <a:srgbClr val="CC9915"/>
          </a:solidFill>
          <a:latin typeface="Arial Black" pitchFamily="34" charset="0"/>
        </a:defRPr>
      </a:lvl8pPr>
      <a:lvl9pPr marL="1828251" algn="l" rtl="0" eaLnBrk="1" fontAlgn="base" hangingPunct="1">
        <a:spcBef>
          <a:spcPct val="0"/>
        </a:spcBef>
        <a:spcAft>
          <a:spcPct val="0"/>
        </a:spcAft>
        <a:defRPr sz="2800">
          <a:solidFill>
            <a:srgbClr val="CC9915"/>
          </a:solidFill>
          <a:latin typeface="Arial Black" pitchFamily="34" charset="0"/>
        </a:defRPr>
      </a:lvl9pPr>
    </p:titleStyle>
    <p:bodyStyle>
      <a:lvl1pPr marL="342761" indent="-342761" algn="l" rtl="0" eaLnBrk="0" fontAlgn="base" hangingPunct="0">
        <a:spcBef>
          <a:spcPct val="20000"/>
        </a:spcBef>
        <a:spcAft>
          <a:spcPct val="0"/>
        </a:spcAft>
        <a:buChar char="•"/>
        <a:defRPr sz="2400">
          <a:solidFill>
            <a:srgbClr val="262626"/>
          </a:solidFill>
          <a:latin typeface="+mn-lt"/>
          <a:ea typeface="+mn-ea"/>
          <a:cs typeface="+mn-cs"/>
        </a:defRPr>
      </a:lvl1pPr>
      <a:lvl2pPr marL="742651" indent="-285637" algn="l" rtl="0" eaLnBrk="0" fontAlgn="base" hangingPunct="0">
        <a:spcBef>
          <a:spcPct val="20000"/>
        </a:spcBef>
        <a:spcAft>
          <a:spcPct val="0"/>
        </a:spcAft>
        <a:buFont typeface="Arial" charset="0"/>
        <a:buChar char="•"/>
        <a:defRPr sz="2000">
          <a:solidFill>
            <a:srgbClr val="262626"/>
          </a:solidFill>
          <a:latin typeface="+mn-lt"/>
        </a:defRPr>
      </a:lvl2pPr>
      <a:lvl3pPr marL="1142541" indent="-228508" algn="l" rtl="0" eaLnBrk="0" fontAlgn="base" hangingPunct="0">
        <a:spcBef>
          <a:spcPct val="20000"/>
        </a:spcBef>
        <a:spcAft>
          <a:spcPct val="0"/>
        </a:spcAft>
        <a:buFont typeface="Arial" charset="0"/>
        <a:buChar char="•"/>
        <a:defRPr sz="1600">
          <a:solidFill>
            <a:srgbClr val="262626"/>
          </a:solidFill>
          <a:latin typeface="+mn-lt"/>
        </a:defRPr>
      </a:lvl3pPr>
      <a:lvl4pPr marL="1599560" indent="-228508" algn="l" rtl="0" eaLnBrk="0" fontAlgn="base" hangingPunct="0">
        <a:spcBef>
          <a:spcPct val="20000"/>
        </a:spcBef>
        <a:spcAft>
          <a:spcPct val="0"/>
        </a:spcAft>
        <a:buFont typeface="Arial" charset="0"/>
        <a:buChar char="•"/>
        <a:defRPr sz="1400">
          <a:solidFill>
            <a:srgbClr val="262626"/>
          </a:solidFill>
          <a:latin typeface="+mn-lt"/>
        </a:defRPr>
      </a:lvl4pPr>
      <a:lvl5pPr marL="2056579" indent="-228508" algn="l" rtl="0" eaLnBrk="0" fontAlgn="base" hangingPunct="0">
        <a:spcBef>
          <a:spcPct val="20000"/>
        </a:spcBef>
        <a:spcAft>
          <a:spcPct val="0"/>
        </a:spcAft>
        <a:buFont typeface="Arial" charset="0"/>
        <a:buChar char="•"/>
        <a:defRPr sz="1200">
          <a:solidFill>
            <a:srgbClr val="262626"/>
          </a:solidFill>
          <a:latin typeface="+mn-lt"/>
        </a:defRPr>
      </a:lvl5pPr>
      <a:lvl6pPr marL="2513844" indent="-228531" algn="l" rtl="0" eaLnBrk="1" fontAlgn="base" hangingPunct="1">
        <a:spcBef>
          <a:spcPct val="20000"/>
        </a:spcBef>
        <a:spcAft>
          <a:spcPct val="0"/>
        </a:spcAft>
        <a:buChar char="»"/>
        <a:defRPr sz="1200" b="1">
          <a:solidFill>
            <a:schemeClr val="tx1"/>
          </a:solidFill>
          <a:latin typeface="+mn-lt"/>
        </a:defRPr>
      </a:lvl6pPr>
      <a:lvl7pPr marL="2970909" indent="-228531" algn="l" rtl="0" eaLnBrk="1" fontAlgn="base" hangingPunct="1">
        <a:spcBef>
          <a:spcPct val="20000"/>
        </a:spcBef>
        <a:spcAft>
          <a:spcPct val="0"/>
        </a:spcAft>
        <a:buChar char="»"/>
        <a:defRPr sz="1200" b="1">
          <a:solidFill>
            <a:schemeClr val="tx1"/>
          </a:solidFill>
          <a:latin typeface="+mn-lt"/>
        </a:defRPr>
      </a:lvl7pPr>
      <a:lvl8pPr marL="3427971" indent="-228531" algn="l" rtl="0" eaLnBrk="1" fontAlgn="base" hangingPunct="1">
        <a:spcBef>
          <a:spcPct val="20000"/>
        </a:spcBef>
        <a:spcAft>
          <a:spcPct val="0"/>
        </a:spcAft>
        <a:buChar char="»"/>
        <a:defRPr sz="1200" b="1">
          <a:solidFill>
            <a:schemeClr val="tx1"/>
          </a:solidFill>
          <a:latin typeface="+mn-lt"/>
        </a:defRPr>
      </a:lvl8pPr>
      <a:lvl9pPr marL="3885036" indent="-228531" algn="l" rtl="0" eaLnBrk="1" fontAlgn="base" hangingPunct="1">
        <a:spcBef>
          <a:spcPct val="20000"/>
        </a:spcBef>
        <a:spcAft>
          <a:spcPct val="0"/>
        </a:spcAft>
        <a:buChar char="»"/>
        <a:defRPr sz="1200" b="1">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userDrawn="1"/>
        </p:nvPicPr>
        <p:blipFill>
          <a:blip r:embed="rId15" cstate="print"/>
          <a:srcRect/>
          <a:stretch>
            <a:fillRect/>
          </a:stretch>
        </p:blipFill>
        <p:spPr bwMode="auto">
          <a:xfrm>
            <a:off x="0" y="128588"/>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0" y="766763"/>
            <a:ext cx="86312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3" y="2057400"/>
            <a:ext cx="8118475" cy="3946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userDrawn="1"/>
        </p:nvSpPr>
        <p:spPr bwMode="auto">
          <a:xfrm>
            <a:off x="8340725" y="6284913"/>
            <a:ext cx="504825" cy="366712"/>
          </a:xfrm>
          <a:prstGeom prst="rect">
            <a:avLst/>
          </a:prstGeom>
          <a:noFill/>
          <a:ln w="9525">
            <a:noFill/>
            <a:miter lim="800000"/>
            <a:headEnd/>
            <a:tailEnd/>
          </a:ln>
          <a:effectLst/>
        </p:spPr>
        <p:txBody>
          <a:bodyPr>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a:solidFill>
                <a:srgbClr val="FFFFFF"/>
              </a:solidFill>
              <a:ea typeface="ＭＳ Ｐゴシック" pitchFamily="1" charset="-128"/>
            </a:endParaRPr>
          </a:p>
        </p:txBody>
      </p:sp>
    </p:spTree>
    <p:extLst>
      <p:ext uri="{BB962C8B-B14F-4D97-AF65-F5344CB8AC3E}">
        <p14:creationId xmlns:p14="http://schemas.microsoft.com/office/powerpoint/2010/main" val="38855964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marL="444500" indent="-444500"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500" indent="-444500"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500" indent="-444500"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500" indent="-444500"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500" indent="-444500"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700" algn="l" rtl="0" fontAlgn="base">
        <a:spcBef>
          <a:spcPct val="0"/>
        </a:spcBef>
        <a:spcAft>
          <a:spcPct val="0"/>
        </a:spcAft>
        <a:defRPr sz="3600" b="1">
          <a:solidFill>
            <a:srgbClr val="0065BD"/>
          </a:solidFill>
          <a:latin typeface="Arial" charset="0"/>
        </a:defRPr>
      </a:lvl6pPr>
      <a:lvl7pPr marL="1358900" algn="l" rtl="0" fontAlgn="base">
        <a:spcBef>
          <a:spcPct val="0"/>
        </a:spcBef>
        <a:spcAft>
          <a:spcPct val="0"/>
        </a:spcAft>
        <a:defRPr sz="3600" b="1">
          <a:solidFill>
            <a:srgbClr val="0065BD"/>
          </a:solidFill>
          <a:latin typeface="Arial" charset="0"/>
        </a:defRPr>
      </a:lvl7pPr>
      <a:lvl8pPr marL="1816100" algn="l" rtl="0" fontAlgn="base">
        <a:spcBef>
          <a:spcPct val="0"/>
        </a:spcBef>
        <a:spcAft>
          <a:spcPct val="0"/>
        </a:spcAft>
        <a:defRPr sz="3600" b="1">
          <a:solidFill>
            <a:srgbClr val="0065BD"/>
          </a:solidFill>
          <a:latin typeface="Arial" charset="0"/>
        </a:defRPr>
      </a:lvl8pPr>
      <a:lvl9pPr marL="2273300" algn="l" rtl="0" fontAlgn="base">
        <a:spcBef>
          <a:spcPct val="0"/>
        </a:spcBef>
        <a:spcAft>
          <a:spcPct val="0"/>
        </a:spcAft>
        <a:defRPr sz="3600" b="1">
          <a:solidFill>
            <a:srgbClr val="0065BD"/>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420813"/>
            <a:ext cx="82296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D911DE54-1249-4042-BE98-04357AAAA37C}" type="datetimeFigureOut">
              <a:rPr lang="en-US" altLang="en-US" smtClean="0">
                <a:ea typeface="ＭＳ Ｐゴシック" charset="-128"/>
              </a:rPr>
              <a:pPr defTabSz="457200" fontAlgn="base">
                <a:spcBef>
                  <a:spcPct val="0"/>
                </a:spcBef>
                <a:spcAft>
                  <a:spcPct val="0"/>
                </a:spcAft>
              </a:pPr>
              <a:t>7/20/2015</a:t>
            </a:fld>
            <a:endParaRPr lang="en-US" altLang="en-US" smtClean="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18A3613C-62F2-4B70-87D5-D54714517770}" type="slidenum">
              <a:rPr lang="en-US" altLang="en-US" smtClean="0">
                <a:ea typeface="ＭＳ Ｐゴシック" charset="-128"/>
              </a:rPr>
              <a:pPr defTabSz="457200"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8501135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457200" rtl="0" fontAlgn="base">
        <a:spcBef>
          <a:spcPct val="0"/>
        </a:spcBef>
        <a:spcAft>
          <a:spcPct val="0"/>
        </a:spcAft>
        <a:defRPr sz="2800" kern="1200">
          <a:solidFill>
            <a:schemeClr val="tx1"/>
          </a:solidFill>
          <a:latin typeface="Arial"/>
          <a:ea typeface="ＭＳ Ｐゴシック" charset="-128"/>
          <a:cs typeface="+mj-cs"/>
        </a:defRPr>
      </a:lvl1pPr>
      <a:lvl2pPr algn="ctr" defTabSz="457200" rtl="0" fontAlgn="base">
        <a:spcBef>
          <a:spcPct val="0"/>
        </a:spcBef>
        <a:spcAft>
          <a:spcPct val="0"/>
        </a:spcAft>
        <a:defRPr sz="2800">
          <a:solidFill>
            <a:schemeClr val="tx1"/>
          </a:solidFill>
          <a:latin typeface="Arial" pitchFamily="34" charset="0"/>
          <a:ea typeface="ＭＳ Ｐゴシック" charset="-128"/>
        </a:defRPr>
      </a:lvl2pPr>
      <a:lvl3pPr algn="ctr" defTabSz="457200" rtl="0" fontAlgn="base">
        <a:spcBef>
          <a:spcPct val="0"/>
        </a:spcBef>
        <a:spcAft>
          <a:spcPct val="0"/>
        </a:spcAft>
        <a:defRPr sz="2800">
          <a:solidFill>
            <a:schemeClr val="tx1"/>
          </a:solidFill>
          <a:latin typeface="Arial" pitchFamily="34" charset="0"/>
          <a:ea typeface="ＭＳ Ｐゴシック" charset="-128"/>
        </a:defRPr>
      </a:lvl3pPr>
      <a:lvl4pPr algn="ctr" defTabSz="457200" rtl="0" fontAlgn="base">
        <a:spcBef>
          <a:spcPct val="0"/>
        </a:spcBef>
        <a:spcAft>
          <a:spcPct val="0"/>
        </a:spcAft>
        <a:defRPr sz="2800">
          <a:solidFill>
            <a:schemeClr val="tx1"/>
          </a:solidFill>
          <a:latin typeface="Arial" pitchFamily="34" charset="0"/>
          <a:ea typeface="ＭＳ Ｐゴシック" charset="-128"/>
        </a:defRPr>
      </a:lvl4pPr>
      <a:lvl5pPr algn="ctr" defTabSz="457200" rtl="0" fontAlgn="base">
        <a:spcBef>
          <a:spcPct val="0"/>
        </a:spcBef>
        <a:spcAft>
          <a:spcPct val="0"/>
        </a:spcAft>
        <a:defRPr sz="2800">
          <a:solidFill>
            <a:schemeClr val="tx1"/>
          </a:solidFill>
          <a:latin typeface="Arial" pitchFamily="34" charset="0"/>
          <a:ea typeface="ＭＳ Ｐゴシック" charset="-128"/>
        </a:defRPr>
      </a:lvl5pPr>
      <a:lvl6pPr marL="457200" algn="ctr" defTabSz="457200" rtl="0" fontAlgn="base">
        <a:spcBef>
          <a:spcPct val="0"/>
        </a:spcBef>
        <a:spcAft>
          <a:spcPct val="0"/>
        </a:spcAft>
        <a:defRPr sz="2800">
          <a:solidFill>
            <a:schemeClr val="tx1"/>
          </a:solidFill>
          <a:latin typeface="Arial" pitchFamily="34" charset="0"/>
          <a:ea typeface="ＭＳ Ｐゴシック" charset="-128"/>
        </a:defRPr>
      </a:lvl6pPr>
      <a:lvl7pPr marL="914400" algn="ctr" defTabSz="457200" rtl="0" fontAlgn="base">
        <a:spcBef>
          <a:spcPct val="0"/>
        </a:spcBef>
        <a:spcAft>
          <a:spcPct val="0"/>
        </a:spcAft>
        <a:defRPr sz="2800">
          <a:solidFill>
            <a:schemeClr val="tx1"/>
          </a:solidFill>
          <a:latin typeface="Arial" pitchFamily="34" charset="0"/>
          <a:ea typeface="ＭＳ Ｐゴシック" charset="-128"/>
        </a:defRPr>
      </a:lvl7pPr>
      <a:lvl8pPr marL="1371600" algn="ctr" defTabSz="457200" rtl="0" fontAlgn="base">
        <a:spcBef>
          <a:spcPct val="0"/>
        </a:spcBef>
        <a:spcAft>
          <a:spcPct val="0"/>
        </a:spcAft>
        <a:defRPr sz="2800">
          <a:solidFill>
            <a:schemeClr val="tx1"/>
          </a:solidFill>
          <a:latin typeface="Arial" pitchFamily="34" charset="0"/>
          <a:ea typeface="ＭＳ Ｐゴシック" charset="-128"/>
        </a:defRPr>
      </a:lvl8pPr>
      <a:lvl9pPr marL="1828800" algn="ctr" defTabSz="457200" rtl="0" fontAlgn="base">
        <a:spcBef>
          <a:spcPct val="0"/>
        </a:spcBef>
        <a:spcAft>
          <a:spcPct val="0"/>
        </a:spcAft>
        <a:defRPr sz="2800">
          <a:solidFill>
            <a:schemeClr val="tx1"/>
          </a:solidFill>
          <a:latin typeface="Arial" pitchFamily="34" charset="0"/>
          <a:ea typeface="ＭＳ Ｐゴシック" charset="-128"/>
        </a:defRPr>
      </a:lvl9pPr>
    </p:titleStyle>
    <p:bodyStyle>
      <a:lvl1pPr marL="342900" indent="-342900" algn="l" defTabSz="457200" rtl="0" fontAlgn="base">
        <a:spcBef>
          <a:spcPct val="20000"/>
        </a:spcBef>
        <a:spcAft>
          <a:spcPct val="0"/>
        </a:spcAft>
        <a:buFont typeface="Arial" pitchFamily="34" charset="0"/>
        <a:buChar char="•"/>
        <a:defRPr sz="2400" kern="1200">
          <a:solidFill>
            <a:schemeClr val="tx1"/>
          </a:solidFill>
          <a:latin typeface="Arial"/>
          <a:ea typeface="ＭＳ Ｐゴシック" charset="-128"/>
          <a:cs typeface="+mn-cs"/>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Arial"/>
          <a:ea typeface="ＭＳ Ｐゴシック"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Arial"/>
          <a:ea typeface="ＭＳ Ｐゴシック" charset="-128"/>
          <a:cs typeface="+mn-cs"/>
        </a:defRPr>
      </a:lvl3pPr>
      <a:lvl4pPr marL="1600200" indent="-228600" algn="l" defTabSz="457200" rtl="0" fontAlgn="base">
        <a:spcBef>
          <a:spcPct val="20000"/>
        </a:spcBef>
        <a:spcAft>
          <a:spcPct val="0"/>
        </a:spcAft>
        <a:buFont typeface="Arial" pitchFamily="34" charset="0"/>
        <a:buChar char="–"/>
        <a:defRPr sz="2400" kern="1200">
          <a:solidFill>
            <a:schemeClr val="tx1"/>
          </a:solidFill>
          <a:latin typeface="Arial"/>
          <a:ea typeface="ＭＳ Ｐゴシック" charset="-128"/>
          <a:cs typeface="+mn-cs"/>
        </a:defRPr>
      </a:lvl4pPr>
      <a:lvl5pPr marL="2057400" indent="-228600" algn="l" defTabSz="457200" rtl="0" fontAlgn="base">
        <a:spcBef>
          <a:spcPct val="20000"/>
        </a:spcBef>
        <a:spcAft>
          <a:spcPct val="0"/>
        </a:spcAft>
        <a:buFont typeface="Arial" pitchFamily="34" charset="0"/>
        <a:buChar char="»"/>
        <a:defRPr sz="24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148196409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420813"/>
            <a:ext cx="8229600" cy="4705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0B9D1170-96A9-4665-88C8-23E3D55CB432}" type="datetimeFigureOut">
              <a:rPr lang="en-US" smtClean="0">
                <a:ea typeface="MS PGothic"/>
              </a:rPr>
              <a:pPr defTabSz="457200" fontAlgn="base">
                <a:spcBef>
                  <a:spcPct val="0"/>
                </a:spcBef>
                <a:spcAft>
                  <a:spcPct val="0"/>
                </a:spcAft>
              </a:pPr>
              <a:t>7/20/2015</a:t>
            </a:fld>
            <a:endParaRPr lang="en-US" smtClean="0">
              <a:ea typeface="MS PGothic"/>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F9DADE1A-1077-49D3-8E60-F5AA528CBF11}" type="slidenum">
              <a:rPr lang="en-US" smtClean="0">
                <a:ea typeface="MS PGothic"/>
              </a:rPr>
              <a:pPr defTabSz="457200" fontAlgn="base">
                <a:spcBef>
                  <a:spcPct val="0"/>
                </a:spcBef>
                <a:spcAft>
                  <a:spcPct val="0"/>
                </a:spcAft>
              </a:pPr>
              <a:t>‹#›</a:t>
            </a:fld>
            <a:endParaRPr lang="en-US" smtClean="0">
              <a:ea typeface="MS PGothic"/>
            </a:endParaRPr>
          </a:p>
        </p:txBody>
      </p:sp>
    </p:spTree>
    <p:extLst>
      <p:ext uri="{BB962C8B-B14F-4D97-AF65-F5344CB8AC3E}">
        <p14:creationId xmlns:p14="http://schemas.microsoft.com/office/powerpoint/2010/main" val="309699404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457200" rtl="0" fontAlgn="base">
        <a:spcBef>
          <a:spcPct val="0"/>
        </a:spcBef>
        <a:spcAft>
          <a:spcPct val="0"/>
        </a:spcAft>
        <a:defRPr sz="2800" kern="1200">
          <a:solidFill>
            <a:schemeClr val="tx1"/>
          </a:solidFill>
          <a:latin typeface="Arial"/>
          <a:ea typeface="MS PGothic"/>
          <a:cs typeface="MS PGothic"/>
        </a:defRPr>
      </a:lvl1pPr>
      <a:lvl2pPr algn="ctr" defTabSz="457200" rtl="0" fontAlgn="base">
        <a:spcBef>
          <a:spcPct val="0"/>
        </a:spcBef>
        <a:spcAft>
          <a:spcPct val="0"/>
        </a:spcAft>
        <a:defRPr sz="2800">
          <a:solidFill>
            <a:schemeClr val="tx1"/>
          </a:solidFill>
          <a:latin typeface="Arial" pitchFamily="34" charset="0"/>
          <a:ea typeface="MS PGothic"/>
          <a:cs typeface="MS PGothic"/>
        </a:defRPr>
      </a:lvl2pPr>
      <a:lvl3pPr algn="ctr" defTabSz="457200" rtl="0" fontAlgn="base">
        <a:spcBef>
          <a:spcPct val="0"/>
        </a:spcBef>
        <a:spcAft>
          <a:spcPct val="0"/>
        </a:spcAft>
        <a:defRPr sz="2800">
          <a:solidFill>
            <a:schemeClr val="tx1"/>
          </a:solidFill>
          <a:latin typeface="Arial" pitchFamily="34" charset="0"/>
          <a:ea typeface="MS PGothic"/>
          <a:cs typeface="MS PGothic"/>
        </a:defRPr>
      </a:lvl3pPr>
      <a:lvl4pPr algn="ctr" defTabSz="457200" rtl="0" fontAlgn="base">
        <a:spcBef>
          <a:spcPct val="0"/>
        </a:spcBef>
        <a:spcAft>
          <a:spcPct val="0"/>
        </a:spcAft>
        <a:defRPr sz="2800">
          <a:solidFill>
            <a:schemeClr val="tx1"/>
          </a:solidFill>
          <a:latin typeface="Arial" pitchFamily="34" charset="0"/>
          <a:ea typeface="MS PGothic"/>
          <a:cs typeface="MS PGothic"/>
        </a:defRPr>
      </a:lvl4pPr>
      <a:lvl5pPr algn="ctr" defTabSz="457200" rtl="0" fontAlgn="base">
        <a:spcBef>
          <a:spcPct val="0"/>
        </a:spcBef>
        <a:spcAft>
          <a:spcPct val="0"/>
        </a:spcAft>
        <a:defRPr sz="2800">
          <a:solidFill>
            <a:schemeClr val="tx1"/>
          </a:solidFill>
          <a:latin typeface="Arial" pitchFamily="34" charset="0"/>
          <a:ea typeface="MS PGothic"/>
          <a:cs typeface="MS PGothic"/>
        </a:defRPr>
      </a:lvl5pPr>
      <a:lvl6pPr marL="457200" algn="ctr" defTabSz="457200" rtl="0" fontAlgn="base">
        <a:spcBef>
          <a:spcPct val="0"/>
        </a:spcBef>
        <a:spcAft>
          <a:spcPct val="0"/>
        </a:spcAft>
        <a:defRPr sz="2800">
          <a:solidFill>
            <a:schemeClr val="tx1"/>
          </a:solidFill>
          <a:latin typeface="Arial" pitchFamily="34" charset="0"/>
          <a:ea typeface="MS PGothic"/>
          <a:cs typeface="MS PGothic"/>
        </a:defRPr>
      </a:lvl6pPr>
      <a:lvl7pPr marL="914400" algn="ctr" defTabSz="457200" rtl="0" fontAlgn="base">
        <a:spcBef>
          <a:spcPct val="0"/>
        </a:spcBef>
        <a:spcAft>
          <a:spcPct val="0"/>
        </a:spcAft>
        <a:defRPr sz="2800">
          <a:solidFill>
            <a:schemeClr val="tx1"/>
          </a:solidFill>
          <a:latin typeface="Arial" pitchFamily="34" charset="0"/>
          <a:ea typeface="MS PGothic"/>
          <a:cs typeface="MS PGothic"/>
        </a:defRPr>
      </a:lvl7pPr>
      <a:lvl8pPr marL="1371600" algn="ctr" defTabSz="457200" rtl="0" fontAlgn="base">
        <a:spcBef>
          <a:spcPct val="0"/>
        </a:spcBef>
        <a:spcAft>
          <a:spcPct val="0"/>
        </a:spcAft>
        <a:defRPr sz="2800">
          <a:solidFill>
            <a:schemeClr val="tx1"/>
          </a:solidFill>
          <a:latin typeface="Arial" pitchFamily="34" charset="0"/>
          <a:ea typeface="MS PGothic"/>
          <a:cs typeface="MS PGothic"/>
        </a:defRPr>
      </a:lvl8pPr>
      <a:lvl9pPr marL="1828800" algn="ctr" defTabSz="457200" rtl="0" fontAlgn="base">
        <a:spcBef>
          <a:spcPct val="0"/>
        </a:spcBef>
        <a:spcAft>
          <a:spcPct val="0"/>
        </a:spcAft>
        <a:defRPr sz="2800">
          <a:solidFill>
            <a:schemeClr val="tx1"/>
          </a:solidFill>
          <a:latin typeface="Arial" pitchFamily="34" charset="0"/>
          <a:ea typeface="MS PGothic"/>
          <a:cs typeface="MS PGothic"/>
        </a:defRPr>
      </a:lvl9pPr>
    </p:titleStyle>
    <p:bodyStyle>
      <a:lvl1pPr marL="342900" indent="-342900" algn="l" defTabSz="457200" rtl="0" fontAlgn="base">
        <a:spcBef>
          <a:spcPct val="20000"/>
        </a:spcBef>
        <a:spcAft>
          <a:spcPct val="0"/>
        </a:spcAft>
        <a:buFont typeface="Arial" pitchFamily="34" charset="0"/>
        <a:buChar char="•"/>
        <a:defRPr sz="2400" kern="1200">
          <a:solidFill>
            <a:schemeClr val="tx1"/>
          </a:solidFill>
          <a:latin typeface="Arial"/>
          <a:ea typeface="MS PGothic"/>
          <a:cs typeface="MS PGothic"/>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Arial"/>
          <a:ea typeface="MS PGothic"/>
          <a:cs typeface="MS PGothic"/>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Arial"/>
          <a:ea typeface="MS PGothic"/>
          <a:cs typeface="MS PGothic"/>
        </a:defRPr>
      </a:lvl3pPr>
      <a:lvl4pPr marL="1600200" indent="-228600" algn="l" defTabSz="457200" rtl="0" fontAlgn="base">
        <a:spcBef>
          <a:spcPct val="20000"/>
        </a:spcBef>
        <a:spcAft>
          <a:spcPct val="0"/>
        </a:spcAft>
        <a:buFont typeface="Arial" pitchFamily="34" charset="0"/>
        <a:buChar char="–"/>
        <a:defRPr sz="2400" kern="1200">
          <a:solidFill>
            <a:schemeClr val="tx1"/>
          </a:solidFill>
          <a:latin typeface="Arial"/>
          <a:ea typeface="MS PGothic"/>
          <a:cs typeface="MS PGothic"/>
        </a:defRPr>
      </a:lvl4pPr>
      <a:lvl5pPr marL="2057400" indent="-228600" algn="l" defTabSz="457200" rtl="0" fontAlgn="base">
        <a:spcBef>
          <a:spcPct val="20000"/>
        </a:spcBef>
        <a:spcAft>
          <a:spcPct val="0"/>
        </a:spcAft>
        <a:buFont typeface="Arial" pitchFamily="34" charset="0"/>
        <a:buChar char="»"/>
        <a:defRPr sz="2400" kern="1200">
          <a:solidFill>
            <a:schemeClr val="tx1"/>
          </a:solidFill>
          <a:latin typeface="Arial"/>
          <a:ea typeface="MS PGothic"/>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420813"/>
            <a:ext cx="82296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C3A29ED0-D36B-4130-987A-2D201AFC9039}" type="datetimeFigureOut">
              <a:rPr lang="en-US">
                <a:ea typeface="MS PGothic" pitchFamily="34" charset="-128"/>
              </a:rPr>
              <a:pPr defTabSz="457200" fontAlgn="base">
                <a:spcBef>
                  <a:spcPct val="0"/>
                </a:spcBef>
                <a:spcAft>
                  <a:spcPct val="0"/>
                </a:spcAft>
                <a:defRPr/>
              </a:pPr>
              <a:t>7/20/2015</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BDC20F0B-97F2-4486-B662-A067FC4D0026}"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44686568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457200" rtl="0" eaLnBrk="0" fontAlgn="base" hangingPunct="0">
        <a:spcBef>
          <a:spcPct val="0"/>
        </a:spcBef>
        <a:spcAft>
          <a:spcPct val="0"/>
        </a:spcAft>
        <a:defRPr sz="2800" kern="1200">
          <a:solidFill>
            <a:schemeClr val="tx1"/>
          </a:solidFill>
          <a:latin typeface="Arial"/>
          <a:ea typeface="MS PGothic" pitchFamily="34" charset="-128"/>
          <a:cs typeface="+mj-cs"/>
        </a:defRPr>
      </a:lvl1pPr>
      <a:lvl2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2pPr>
      <a:lvl3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3pPr>
      <a:lvl4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4pPr>
      <a:lvl5pPr algn="ctr" defTabSz="457200" rtl="0" eaLnBrk="0" fontAlgn="base" hangingPunct="0">
        <a:spcBef>
          <a:spcPct val="0"/>
        </a:spcBef>
        <a:spcAft>
          <a:spcPct val="0"/>
        </a:spcAft>
        <a:defRPr sz="2800">
          <a:solidFill>
            <a:schemeClr val="tx1"/>
          </a:solidFill>
          <a:latin typeface="Arial" pitchFamily="34" charset="0"/>
          <a:ea typeface="MS PGothic" pitchFamily="34" charset="-128"/>
        </a:defRPr>
      </a:lvl5pPr>
      <a:lvl6pPr marL="457200" algn="ctr" defTabSz="457200" rtl="0" fontAlgn="base">
        <a:spcBef>
          <a:spcPct val="0"/>
        </a:spcBef>
        <a:spcAft>
          <a:spcPct val="0"/>
        </a:spcAft>
        <a:defRPr sz="2800">
          <a:solidFill>
            <a:schemeClr val="tx1"/>
          </a:solidFill>
          <a:latin typeface="Arial" pitchFamily="34" charset="0"/>
          <a:ea typeface="MS PGothic" pitchFamily="34" charset="-128"/>
        </a:defRPr>
      </a:lvl6pPr>
      <a:lvl7pPr marL="914400" algn="ctr" defTabSz="457200" rtl="0" fontAlgn="base">
        <a:spcBef>
          <a:spcPct val="0"/>
        </a:spcBef>
        <a:spcAft>
          <a:spcPct val="0"/>
        </a:spcAft>
        <a:defRPr sz="2800">
          <a:solidFill>
            <a:schemeClr val="tx1"/>
          </a:solidFill>
          <a:latin typeface="Arial" pitchFamily="34" charset="0"/>
          <a:ea typeface="MS PGothic" pitchFamily="34" charset="-128"/>
        </a:defRPr>
      </a:lvl7pPr>
      <a:lvl8pPr marL="1371600" algn="ctr" defTabSz="457200" rtl="0" fontAlgn="base">
        <a:spcBef>
          <a:spcPct val="0"/>
        </a:spcBef>
        <a:spcAft>
          <a:spcPct val="0"/>
        </a:spcAft>
        <a:defRPr sz="2800">
          <a:solidFill>
            <a:schemeClr val="tx1"/>
          </a:solidFill>
          <a:latin typeface="Arial" pitchFamily="34" charset="0"/>
          <a:ea typeface="MS PGothic" pitchFamily="34" charset="-128"/>
        </a:defRPr>
      </a:lvl8pPr>
      <a:lvl9pPr marL="1828800" algn="ctr" defTabSz="457200" rtl="0" fontAlgn="base">
        <a:spcBef>
          <a:spcPct val="0"/>
        </a:spcBef>
        <a:spcAft>
          <a:spcPct val="0"/>
        </a:spcAft>
        <a:defRPr sz="2800">
          <a:solidFill>
            <a:schemeClr val="tx1"/>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23728381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15" cstate="print"/>
          <a:srcRect/>
          <a:stretch>
            <a:fillRect/>
          </a:stretch>
        </p:blipFill>
        <p:spPr bwMode="auto">
          <a:xfrm>
            <a:off x="0" y="128591"/>
            <a:ext cx="9144000" cy="6650037"/>
          </a:xfrm>
          <a:prstGeom prst="rect">
            <a:avLst/>
          </a:prstGeom>
          <a:noFill/>
          <a:ln w="9525">
            <a:noFill/>
            <a:miter lim="800000"/>
            <a:headEnd/>
            <a:tailEnd/>
          </a:ln>
        </p:spPr>
      </p:pic>
      <p:sp>
        <p:nvSpPr>
          <p:cNvPr id="1027" name="Rectangle 16"/>
          <p:cNvSpPr>
            <a:spLocks noGrp="1" noChangeArrowheads="1"/>
          </p:cNvSpPr>
          <p:nvPr>
            <p:ph type="title"/>
          </p:nvPr>
        </p:nvSpPr>
        <p:spPr bwMode="auto">
          <a:xfrm>
            <a:off x="3" y="766763"/>
            <a:ext cx="8631238" cy="1143000"/>
          </a:xfrm>
          <a:prstGeom prst="rect">
            <a:avLst/>
          </a:prstGeom>
          <a:noFill/>
          <a:ln w="9525">
            <a:noFill/>
            <a:miter lim="800000"/>
            <a:headEnd/>
            <a:tailEnd/>
          </a:ln>
        </p:spPr>
        <p:txBody>
          <a:bodyPr vert="horz" wrap="square" lIns="91413" tIns="45708" rIns="91413" bIns="45708"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531816" y="2057403"/>
            <a:ext cx="8118475"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p:nvSpPr>
        <p:spPr bwMode="auto">
          <a:xfrm>
            <a:off x="8340728" y="6284913"/>
            <a:ext cx="504825" cy="366712"/>
          </a:xfrm>
          <a:prstGeom prst="rect">
            <a:avLst/>
          </a:prstGeom>
          <a:noFill/>
          <a:ln w="9525">
            <a:noFill/>
            <a:miter lim="800000"/>
            <a:headEnd/>
            <a:tailEnd/>
          </a:ln>
          <a:effectLst/>
        </p:spPr>
        <p:txBody>
          <a:bodyPr lIns="91413" tIns="45708" rIns="91413" bIns="45708">
            <a:spAutoFit/>
          </a:bodyPr>
          <a:lstStyle/>
          <a:p>
            <a:pPr algn="ctr" fontAlgn="base">
              <a:spcBef>
                <a:spcPct val="50000"/>
              </a:spcBef>
              <a:spcAft>
                <a:spcPct val="0"/>
              </a:spcAft>
              <a:defRPr/>
            </a:pPr>
            <a:fld id="{6C7A3A2A-9EBA-408C-A278-B56AC48C2BBB}" type="slidenum">
              <a:rPr lang="en-CA">
                <a:solidFill>
                  <a:srgbClr val="FFFFFF"/>
                </a:solidFill>
                <a:ea typeface="ＭＳ Ｐゴシック" pitchFamily="1" charset="-128"/>
              </a:rPr>
              <a:pPr algn="ctr" fontAlgn="base">
                <a:spcBef>
                  <a:spcPct val="50000"/>
                </a:spcBef>
                <a:spcAft>
                  <a:spcPct val="0"/>
                </a:spcAft>
                <a:defRPr/>
              </a:pPr>
              <a:t>‹#›</a:t>
            </a:fld>
            <a:endParaRPr lang="en-CA" dirty="0">
              <a:solidFill>
                <a:srgbClr val="FFFFFF"/>
              </a:solidFill>
              <a:ea typeface="ＭＳ Ｐゴシック" pitchFamily="1" charset="-128"/>
            </a:endParaRPr>
          </a:p>
        </p:txBody>
      </p:sp>
    </p:spTree>
    <p:extLst>
      <p:ext uri="{BB962C8B-B14F-4D97-AF65-F5344CB8AC3E}">
        <p14:creationId xmlns:p14="http://schemas.microsoft.com/office/powerpoint/2010/main" val="208445545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xStyles>
    <p:titleStyle>
      <a:lvl1pPr marL="444365" indent="-444365" algn="l" rtl="0" eaLnBrk="0" fontAlgn="base" hangingPunct="0">
        <a:spcBef>
          <a:spcPct val="0"/>
        </a:spcBef>
        <a:spcAft>
          <a:spcPct val="0"/>
        </a:spcAft>
        <a:defRPr sz="3600" b="1">
          <a:solidFill>
            <a:srgbClr val="0065BD"/>
          </a:solidFill>
          <a:latin typeface="+mj-lt"/>
          <a:ea typeface="ＭＳ Ｐゴシック" charset="0"/>
          <a:cs typeface="ＭＳ Ｐゴシック" charset="0"/>
        </a:defRPr>
      </a:lvl1pPr>
      <a:lvl2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2pPr>
      <a:lvl3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3pPr>
      <a:lvl4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4pPr>
      <a:lvl5pPr marL="444365" indent="-444365" algn="l" rtl="0" eaLnBrk="0" fontAlgn="base" hangingPunct="0">
        <a:spcBef>
          <a:spcPct val="0"/>
        </a:spcBef>
        <a:spcAft>
          <a:spcPct val="0"/>
        </a:spcAft>
        <a:defRPr sz="3600" b="1">
          <a:solidFill>
            <a:srgbClr val="0065BD"/>
          </a:solidFill>
          <a:latin typeface="Arial" charset="0"/>
          <a:ea typeface="ＭＳ Ｐゴシック" charset="0"/>
          <a:cs typeface="ＭＳ Ｐゴシック" charset="0"/>
        </a:defRPr>
      </a:lvl5pPr>
      <a:lvl6pPr marL="901430" algn="l" rtl="0" fontAlgn="base">
        <a:spcBef>
          <a:spcPct val="0"/>
        </a:spcBef>
        <a:spcAft>
          <a:spcPct val="0"/>
        </a:spcAft>
        <a:defRPr sz="3600" b="1">
          <a:solidFill>
            <a:srgbClr val="0065BD"/>
          </a:solidFill>
          <a:latin typeface="Arial" charset="0"/>
        </a:defRPr>
      </a:lvl6pPr>
      <a:lvl7pPr marL="1358492" algn="l" rtl="0" fontAlgn="base">
        <a:spcBef>
          <a:spcPct val="0"/>
        </a:spcBef>
        <a:spcAft>
          <a:spcPct val="0"/>
        </a:spcAft>
        <a:defRPr sz="3600" b="1">
          <a:solidFill>
            <a:srgbClr val="0065BD"/>
          </a:solidFill>
          <a:latin typeface="Arial" charset="0"/>
        </a:defRPr>
      </a:lvl7pPr>
      <a:lvl8pPr marL="1815557" algn="l" rtl="0" fontAlgn="base">
        <a:spcBef>
          <a:spcPct val="0"/>
        </a:spcBef>
        <a:spcAft>
          <a:spcPct val="0"/>
        </a:spcAft>
        <a:defRPr sz="3600" b="1">
          <a:solidFill>
            <a:srgbClr val="0065BD"/>
          </a:solidFill>
          <a:latin typeface="Arial" charset="0"/>
        </a:defRPr>
      </a:lvl8pPr>
      <a:lvl9pPr marL="2272616" algn="l" rtl="0" fontAlgn="base">
        <a:spcBef>
          <a:spcPct val="0"/>
        </a:spcBef>
        <a:spcAft>
          <a:spcPct val="0"/>
        </a:spcAft>
        <a:defRPr sz="3600" b="1">
          <a:solidFill>
            <a:srgbClr val="0065BD"/>
          </a:solidFill>
          <a:latin typeface="Arial" charset="0"/>
        </a:defRPr>
      </a:lvl9pPr>
    </p:titleStyle>
    <p:bodyStyle>
      <a:lvl1pPr marL="342795" indent="-342795"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725" indent="-285666" algn="l" rtl="0" eaLnBrk="0" fontAlgn="base" hangingPunct="0">
        <a:spcBef>
          <a:spcPct val="20000"/>
        </a:spcBef>
        <a:spcAft>
          <a:spcPct val="0"/>
        </a:spcAft>
        <a:buChar char="–"/>
        <a:defRPr sz="2400">
          <a:solidFill>
            <a:schemeClr val="tx1"/>
          </a:solidFill>
          <a:latin typeface="+mn-lt"/>
          <a:ea typeface="ＭＳ Ｐゴシック" charset="0"/>
        </a:defRPr>
      </a:lvl2pPr>
      <a:lvl3pPr marL="1142655" indent="-228531" algn="l" rtl="0" eaLnBrk="0" fontAlgn="base" hangingPunct="0">
        <a:spcBef>
          <a:spcPct val="20000"/>
        </a:spcBef>
        <a:spcAft>
          <a:spcPct val="0"/>
        </a:spcAft>
        <a:buChar char="•"/>
        <a:defRPr sz="2400">
          <a:solidFill>
            <a:schemeClr val="tx1"/>
          </a:solidFill>
          <a:latin typeface="+mn-lt"/>
          <a:ea typeface="ＭＳ Ｐゴシック" charset="0"/>
        </a:defRPr>
      </a:lvl3pPr>
      <a:lvl4pPr marL="1599720" indent="-228531" algn="l" rtl="0" eaLnBrk="0" fontAlgn="base" hangingPunct="0">
        <a:spcBef>
          <a:spcPct val="20000"/>
        </a:spcBef>
        <a:spcAft>
          <a:spcPct val="0"/>
        </a:spcAft>
        <a:buChar char="–"/>
        <a:defRPr sz="2400">
          <a:solidFill>
            <a:schemeClr val="tx1"/>
          </a:solidFill>
          <a:latin typeface="+mn-lt"/>
          <a:ea typeface="ＭＳ Ｐゴシック" charset="0"/>
        </a:defRPr>
      </a:lvl4pPr>
      <a:lvl5pPr marL="2056784" indent="-228531" algn="l" rtl="0" eaLnBrk="0" fontAlgn="base" hangingPunct="0">
        <a:spcBef>
          <a:spcPct val="20000"/>
        </a:spcBef>
        <a:spcAft>
          <a:spcPct val="0"/>
        </a:spcAft>
        <a:buChar char="»"/>
        <a:defRPr sz="2400">
          <a:solidFill>
            <a:schemeClr val="tx1"/>
          </a:solidFill>
          <a:latin typeface="+mn-lt"/>
          <a:ea typeface="ＭＳ Ｐゴシック" charset="0"/>
        </a:defRPr>
      </a:lvl5pPr>
      <a:lvl6pPr marL="2513844" indent="-228531" algn="l" rtl="0" fontAlgn="base">
        <a:spcBef>
          <a:spcPct val="20000"/>
        </a:spcBef>
        <a:spcAft>
          <a:spcPct val="0"/>
        </a:spcAft>
        <a:buChar char="»"/>
        <a:defRPr sz="2400">
          <a:solidFill>
            <a:schemeClr val="tx1"/>
          </a:solidFill>
          <a:latin typeface="+mn-lt"/>
        </a:defRPr>
      </a:lvl6pPr>
      <a:lvl7pPr marL="2970909" indent="-228531" algn="l" rtl="0" fontAlgn="base">
        <a:spcBef>
          <a:spcPct val="20000"/>
        </a:spcBef>
        <a:spcAft>
          <a:spcPct val="0"/>
        </a:spcAft>
        <a:buChar char="»"/>
        <a:defRPr sz="2400">
          <a:solidFill>
            <a:schemeClr val="tx1"/>
          </a:solidFill>
          <a:latin typeface="+mn-lt"/>
        </a:defRPr>
      </a:lvl7pPr>
      <a:lvl8pPr marL="3427971" indent="-228531" algn="l" rtl="0" fontAlgn="base">
        <a:spcBef>
          <a:spcPct val="20000"/>
        </a:spcBef>
        <a:spcAft>
          <a:spcPct val="0"/>
        </a:spcAft>
        <a:buChar char="»"/>
        <a:defRPr sz="2400">
          <a:solidFill>
            <a:schemeClr val="tx1"/>
          </a:solidFill>
          <a:latin typeface="+mn-lt"/>
        </a:defRPr>
      </a:lvl8pPr>
      <a:lvl9pPr marL="3885036" indent="-228531"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124" rtl="0" eaLnBrk="1" latinLnBrk="0" hangingPunct="1">
        <a:defRPr sz="1800" kern="1200">
          <a:solidFill>
            <a:schemeClr val="tx1"/>
          </a:solidFill>
          <a:latin typeface="+mn-lt"/>
          <a:ea typeface="+mn-ea"/>
          <a:cs typeface="+mn-cs"/>
        </a:defRPr>
      </a:lvl1pPr>
      <a:lvl2pPr marL="457065"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9" algn="l" defTabSz="914124" rtl="0" eaLnBrk="1" latinLnBrk="0" hangingPunct="1">
        <a:defRPr sz="1800" kern="1200">
          <a:solidFill>
            <a:schemeClr val="tx1"/>
          </a:solidFill>
          <a:latin typeface="+mn-lt"/>
          <a:ea typeface="+mn-ea"/>
          <a:cs typeface="+mn-cs"/>
        </a:defRPr>
      </a:lvl4pPr>
      <a:lvl5pPr marL="1828251" algn="l" defTabSz="914124" rtl="0" eaLnBrk="1" latinLnBrk="0" hangingPunct="1">
        <a:defRPr sz="1800" kern="1200">
          <a:solidFill>
            <a:schemeClr val="tx1"/>
          </a:solidFill>
          <a:latin typeface="+mn-lt"/>
          <a:ea typeface="+mn-ea"/>
          <a:cs typeface="+mn-cs"/>
        </a:defRPr>
      </a:lvl5pPr>
      <a:lvl6pPr marL="2285316" algn="l" defTabSz="914124" rtl="0" eaLnBrk="1" latinLnBrk="0" hangingPunct="1">
        <a:defRPr sz="1800" kern="1200">
          <a:solidFill>
            <a:schemeClr val="tx1"/>
          </a:solidFill>
          <a:latin typeface="+mn-lt"/>
          <a:ea typeface="+mn-ea"/>
          <a:cs typeface="+mn-cs"/>
        </a:defRPr>
      </a:lvl6pPr>
      <a:lvl7pPr marL="2742375" algn="l" defTabSz="914124" rtl="0" eaLnBrk="1" latinLnBrk="0" hangingPunct="1">
        <a:defRPr sz="1800" kern="1200">
          <a:solidFill>
            <a:schemeClr val="tx1"/>
          </a:solidFill>
          <a:latin typeface="+mn-lt"/>
          <a:ea typeface="+mn-ea"/>
          <a:cs typeface="+mn-cs"/>
        </a:defRPr>
      </a:lvl7pPr>
      <a:lvl8pPr marL="3199440" algn="l" defTabSz="914124" rtl="0" eaLnBrk="1" latinLnBrk="0" hangingPunct="1">
        <a:defRPr sz="1800" kern="1200">
          <a:solidFill>
            <a:schemeClr val="tx1"/>
          </a:solidFill>
          <a:latin typeface="+mn-lt"/>
          <a:ea typeface="+mn-ea"/>
          <a:cs typeface="+mn-cs"/>
        </a:defRPr>
      </a:lvl8pPr>
      <a:lvl9pPr marL="3656503" algn="l" defTabSz="9141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5.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itunes.apple.com/ca/app/ccs-lipid-guidelines/id394804422?mt=8" TargetMode="External"/><Relationship Id="rId3" Type="http://schemas.openxmlformats.org/officeDocument/2006/relationships/hyperlink" Target="http://www.ccsguidelineprograms.ca/index.php?option=com_content&amp;view=article&amp;id=195&amp;Itemid=114" TargetMode="External"/><Relationship Id="rId7" Type="http://schemas.openxmlformats.org/officeDocument/2006/relationships/hyperlink" Target="http://www.ccsguidelineprograms.ca/index.php?view=article&amp;catid=69:about-our-apps&amp;id=98:download-apps&amp;format=pdf&amp;option=com_content&amp;Itemid=68" TargetMode="External"/><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ccs.ca/home/index_e.aspx" TargetMode="External"/><Relationship Id="rId11" Type="http://schemas.openxmlformats.org/officeDocument/2006/relationships/hyperlink" Target="http://www.ccsguidelineprograms.ca/index.php?option=com_mailto&amp;tmpl=component&amp;link=2750f39fde4bf3bd23e101b2b0bd1e57b8057444" TargetMode="External"/><Relationship Id="rId5" Type="http://schemas.openxmlformats.org/officeDocument/2006/relationships/hyperlink" Target="http://www.ccsguidelineprograms.ca/index.php?option=com_content&amp;view=article&amp;id=131&amp;Itemid=101" TargetMode="External"/><Relationship Id="rId15" Type="http://schemas.openxmlformats.org/officeDocument/2006/relationships/hyperlink" Target="http://cvrisk.mvm.ed.ac.uk/calculator/calc.asp" TargetMode="External"/><Relationship Id="rId10" Type="http://schemas.openxmlformats.org/officeDocument/2006/relationships/image" Target="../media/image19.png"/><Relationship Id="rId4" Type="http://schemas.openxmlformats.org/officeDocument/2006/relationships/hyperlink" Target="http://www.ccsguidelineprograms.ca/index.php?option=com_content&amp;view=article&amp;id=98&amp;Itemid=68" TargetMode="External"/><Relationship Id="rId9" Type="http://schemas.openxmlformats.org/officeDocument/2006/relationships/hyperlink" Target="http://www.ccsguidelineprograms.ca/index.php?view=article&amp;catid=69:about-our-apps&amp;id=98:download-apps&amp;tmpl=component&amp;print=1&amp;layout=default&amp;page=&amp;option=com_content&amp;Itemid=68" TargetMode="External"/><Relationship Id="rId1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2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41.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4.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54.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http://www.hypertension.ca/chep/public/publicEducationva/page29/files/Acurate.gif" TargetMode="External"/><Relationship Id="rId4" Type="http://schemas.openxmlformats.org/officeDocument/2006/relationships/image" Target="../media/image46.png"/><Relationship Id="rId9"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48.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49.xml"/><Relationship Id="rId5" Type="http://schemas.openxmlformats.org/officeDocument/2006/relationships/image" Target="../media/image56.jpe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hyperlink" Target="http://www.heartandstroke.ca/" TargetMode="External"/><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8.xml"/></Relationships>
</file>

<file path=ppt/slides/_rels/slide4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5.xml"/><Relationship Id="rId1" Type="http://schemas.openxmlformats.org/officeDocument/2006/relationships/slideLayout" Target="../slideLayouts/slideLayout151.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64.xml"/></Relationships>
</file>

<file path=ppt/slides/_rels/slide47.xml.rels><?xml version="1.0" encoding="UTF-8" standalone="yes"?>
<Relationships xmlns="http://schemas.openxmlformats.org/package/2006/relationships"><Relationship Id="rId3" Type="http://schemas.openxmlformats.org/officeDocument/2006/relationships/hyperlink" Target="http://www.ccs.ca/index.php/en/" TargetMode="External"/><Relationship Id="rId7" Type="http://schemas.openxmlformats.org/officeDocument/2006/relationships/hyperlink" Target="http://www.albertahealthservices.ca/10585.asp" TargetMode="External"/><Relationship Id="rId2" Type="http://schemas.openxmlformats.org/officeDocument/2006/relationships/notesSlide" Target="../notesSlides/notesSlide46.xml"/><Relationship Id="rId1" Type="http://schemas.openxmlformats.org/officeDocument/2006/relationships/slideLayout" Target="../slideLayouts/slideLayout177.xml"/><Relationship Id="rId6" Type="http://schemas.openxmlformats.org/officeDocument/2006/relationships/hyperlink" Target="http://hypertension.ca/en/chep" TargetMode="External"/><Relationship Id="rId5" Type="http://schemas.openxmlformats.org/officeDocument/2006/relationships/hyperlink" Target="http://www.cmaj.ca/" TargetMode="External"/><Relationship Id="rId4" Type="http://schemas.openxmlformats.org/officeDocument/2006/relationships/hyperlink" Target="http://www.c-changecrc.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3200" dirty="0" smtClean="0"/>
              <a:t>Vascular Risk Reduction:</a:t>
            </a:r>
            <a:br>
              <a:rPr lang="en-CA" sz="3200" dirty="0" smtClean="0"/>
            </a:br>
            <a:r>
              <a:rPr lang="en-CA" sz="3200" dirty="0" smtClean="0"/>
              <a:t>Identifying Vascular Risk</a:t>
            </a:r>
            <a:endParaRPr lang="en-CA" sz="3200" dirty="0"/>
          </a:p>
        </p:txBody>
      </p:sp>
      <p:pic>
        <p:nvPicPr>
          <p:cNvPr id="5" name="Picture 7" descr="http://stop.pk/file/pic/gallery/109064.jpg"/>
          <p:cNvPicPr>
            <a:picLocks noChangeAspect="1" noChangeArrowheads="1"/>
          </p:cNvPicPr>
          <p:nvPr/>
        </p:nvPicPr>
        <p:blipFill>
          <a:blip r:embed="rId3" cstate="print"/>
          <a:srcRect l="7214" t="13734" r="6186" b="14172"/>
          <a:stretch>
            <a:fillRect/>
          </a:stretch>
        </p:blipFill>
        <p:spPr bwMode="auto">
          <a:xfrm>
            <a:off x="2246312" y="2634342"/>
            <a:ext cx="4404859" cy="3549718"/>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32656"/>
            <a:ext cx="60594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6237312"/>
            <a:ext cx="30241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707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766763"/>
            <a:ext cx="9144000" cy="1143000"/>
          </a:xfrm>
        </p:spPr>
        <p:txBody>
          <a:bodyPr/>
          <a:lstStyle/>
          <a:p>
            <a:r>
              <a:rPr lang="en-CA" sz="3200" dirty="0" smtClean="0"/>
              <a:t>  Vascular Risk Assessment – How to Screen</a:t>
            </a:r>
            <a:endParaRPr lang="en-CA" sz="3200" dirty="0"/>
          </a:p>
        </p:txBody>
      </p:sp>
      <p:sp>
        <p:nvSpPr>
          <p:cNvPr id="5" name="Content Placeholder 2"/>
          <p:cNvSpPr txBox="1">
            <a:spLocks/>
          </p:cNvSpPr>
          <p:nvPr/>
        </p:nvSpPr>
        <p:spPr bwMode="auto">
          <a:xfrm>
            <a:off x="508370" y="2971802"/>
            <a:ext cx="8118475" cy="2022230"/>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marL="342795" indent="-342795" algn="ctr" defTabSz="914216" eaLnBrk="0" fontAlgn="base" hangingPunct="0">
              <a:spcBef>
                <a:spcPct val="20000"/>
              </a:spcBef>
              <a:spcAft>
                <a:spcPct val="0"/>
              </a:spcAft>
            </a:pPr>
            <a:r>
              <a:rPr lang="en-CA" sz="3600" kern="0" dirty="0">
                <a:solidFill>
                  <a:srgbClr val="000000"/>
                </a:solidFill>
                <a:ea typeface="ＭＳ Ｐゴシック" charset="0"/>
                <a:cs typeface="ＭＳ Ｐゴシック" charset="0"/>
              </a:rPr>
              <a:t>How to screen for </a:t>
            </a:r>
          </a:p>
          <a:p>
            <a:pPr marL="342795" indent="-342795" algn="ctr" defTabSz="914216" eaLnBrk="0" fontAlgn="base" hangingPunct="0">
              <a:spcBef>
                <a:spcPct val="20000"/>
              </a:spcBef>
              <a:spcAft>
                <a:spcPct val="0"/>
              </a:spcAft>
            </a:pPr>
            <a:r>
              <a:rPr lang="en-CA" sz="3600" kern="0" dirty="0">
                <a:solidFill>
                  <a:srgbClr val="000000"/>
                </a:solidFill>
                <a:ea typeface="ＭＳ Ｐゴシック" charset="0"/>
                <a:cs typeface="ＭＳ Ｐゴシック" charset="0"/>
              </a:rPr>
              <a:t>vascular risk?</a:t>
            </a:r>
          </a:p>
        </p:txBody>
      </p:sp>
    </p:spTree>
    <p:extLst>
      <p:ext uri="{BB962C8B-B14F-4D97-AF65-F5344CB8AC3E}">
        <p14:creationId xmlns:p14="http://schemas.microsoft.com/office/powerpoint/2010/main" val="638860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ipArt Placeholder 1"/>
          <p:cNvSpPr>
            <a:spLocks noGrp="1"/>
          </p:cNvSpPr>
          <p:nvPr>
            <p:ph type="clipArt" sz="half" idx="1"/>
          </p:nvPr>
        </p:nvSpPr>
        <p:spPr/>
      </p:sp>
      <p:sp>
        <p:nvSpPr>
          <p:cNvPr id="3" name="Text Placeholder 2"/>
          <p:cNvSpPr>
            <a:spLocks noGrp="1"/>
          </p:cNvSpPr>
          <p:nvPr>
            <p:ph type="body" sz="half" idx="2"/>
          </p:nvPr>
        </p:nvSpPr>
        <p:spPr/>
        <p:txBody>
          <a:bodyPr/>
          <a:lstStyle/>
          <a:p>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810503" y="1806801"/>
            <a:ext cx="7515922" cy="4360099"/>
          </a:xfrm>
          <a:prstGeom prst="rect">
            <a:avLst/>
          </a:prstGeom>
          <a:noFill/>
          <a:ln w="9525">
            <a:noFill/>
            <a:miter lim="800000"/>
            <a:headEnd/>
            <a:tailEnd/>
          </a:ln>
        </p:spPr>
      </p:pic>
      <p:sp>
        <p:nvSpPr>
          <p:cNvPr id="6" name="Title 3"/>
          <p:cNvSpPr>
            <a:spLocks noGrp="1"/>
          </p:cNvSpPr>
          <p:nvPr>
            <p:ph type="title"/>
          </p:nvPr>
        </p:nvSpPr>
        <p:spPr>
          <a:xfrm>
            <a:off x="0" y="766763"/>
            <a:ext cx="9144000" cy="1143000"/>
          </a:xfrm>
        </p:spPr>
        <p:txBody>
          <a:bodyPr/>
          <a:lstStyle/>
          <a:p>
            <a:r>
              <a:rPr lang="en-CA" sz="3200" dirty="0" smtClean="0"/>
              <a:t>  Vascular Risk Assessment – How to Screen</a:t>
            </a:r>
            <a:endParaRPr lang="en-CA" sz="3200" dirty="0"/>
          </a:p>
        </p:txBody>
      </p:sp>
      <p:pic>
        <p:nvPicPr>
          <p:cNvPr id="7" name="Picture 2" descr="http://www.mums.ac.ir/shares/emamreza/movassater/cardiology/canadian%20cardiovascular.gif"/>
          <p:cNvPicPr>
            <a:picLocks noChangeAspect="1" noChangeArrowheads="1"/>
          </p:cNvPicPr>
          <p:nvPr/>
        </p:nvPicPr>
        <p:blipFill>
          <a:blip r:embed="rId4" cstate="print"/>
          <a:srcRect/>
          <a:stretch>
            <a:fillRect/>
          </a:stretch>
        </p:blipFill>
        <p:spPr bwMode="auto">
          <a:xfrm>
            <a:off x="6980973" y="178165"/>
            <a:ext cx="1695450" cy="723900"/>
          </a:xfrm>
          <a:prstGeom prst="rect">
            <a:avLst/>
          </a:prstGeom>
          <a:noFill/>
        </p:spPr>
      </p:pic>
    </p:spTree>
    <p:extLst>
      <p:ext uri="{BB962C8B-B14F-4D97-AF65-F5344CB8AC3E}">
        <p14:creationId xmlns:p14="http://schemas.microsoft.com/office/powerpoint/2010/main" val="3536534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684098" y="0"/>
            <a:ext cx="8459906" cy="618982"/>
          </a:xfrm>
        </p:spPr>
        <p:txBody>
          <a:bodyPr/>
          <a:lstStyle/>
          <a:p>
            <a:pPr>
              <a:tabLst>
                <a:tab pos="6188155" algn="l"/>
              </a:tabLst>
              <a:defRPr/>
            </a:pPr>
            <a:r>
              <a:rPr lang="en-US" sz="2000" dirty="0" smtClean="0"/>
              <a:t>Framingham Risk Score (FRS) Estimation of 10-year </a:t>
            </a:r>
            <a:br>
              <a:rPr lang="en-US" sz="2000" dirty="0" smtClean="0"/>
            </a:br>
            <a:r>
              <a:rPr lang="en-US" sz="2000" dirty="0" smtClean="0"/>
              <a:t>Cardiovascular Disease (CVD) Risk</a:t>
            </a:r>
          </a:p>
        </p:txBody>
      </p:sp>
      <p:sp>
        <p:nvSpPr>
          <p:cNvPr id="4" name="TextBox 3"/>
          <p:cNvSpPr txBox="1"/>
          <p:nvPr/>
        </p:nvSpPr>
        <p:spPr>
          <a:xfrm>
            <a:off x="6523492" y="5600995"/>
            <a:ext cx="2223702" cy="922123"/>
          </a:xfrm>
          <a:prstGeom prst="rect">
            <a:avLst/>
          </a:prstGeom>
          <a:gradFill flip="none" rotWithShape="1">
            <a:gsLst>
              <a:gs pos="0">
                <a:srgbClr val="3AB9E7">
                  <a:tint val="66000"/>
                  <a:satMod val="160000"/>
                </a:srgbClr>
              </a:gs>
              <a:gs pos="50000">
                <a:srgbClr val="3AB9E7">
                  <a:tint val="44500"/>
                  <a:satMod val="160000"/>
                </a:srgbClr>
              </a:gs>
              <a:gs pos="100000">
                <a:srgbClr val="3AB9E7">
                  <a:tint val="23500"/>
                  <a:satMod val="160000"/>
                </a:srgbClr>
              </a:gs>
            </a:gsLst>
            <a:lin ang="16200000" scaled="1"/>
            <a:tileRect/>
          </a:gradFill>
          <a:ln>
            <a:solidFill>
              <a:schemeClr val="bg1"/>
            </a:solidFill>
          </a:ln>
        </p:spPr>
        <p:style>
          <a:lnRef idx="1">
            <a:schemeClr val="accent5"/>
          </a:lnRef>
          <a:fillRef idx="2">
            <a:schemeClr val="accent5"/>
          </a:fillRef>
          <a:effectRef idx="1">
            <a:schemeClr val="accent5"/>
          </a:effectRef>
          <a:fontRef idx="minor">
            <a:schemeClr val="dk1"/>
          </a:fontRef>
        </p:style>
        <p:txBody>
          <a:bodyPr lIns="91395" tIns="45699" rIns="91395" bIns="45699">
            <a:spAutoFit/>
          </a:bodyPr>
          <a:lstStyle/>
          <a:p>
            <a:pPr fontAlgn="base">
              <a:spcBef>
                <a:spcPct val="0"/>
              </a:spcBef>
              <a:spcAft>
                <a:spcPct val="0"/>
              </a:spcAft>
              <a:defRPr/>
            </a:pPr>
            <a:r>
              <a:rPr lang="en-CA" sz="900" dirty="0">
                <a:solidFill>
                  <a:prstClr val="black">
                    <a:lumMod val="85000"/>
                    <a:lumOff val="15000"/>
                  </a:prstClr>
                </a:solidFill>
              </a:rPr>
              <a:t>Can be calculated concurrently with adjusted Cardiovascular Age at: </a:t>
            </a:r>
            <a:r>
              <a:rPr lang="en-CA" sz="900" u="sng" dirty="0">
                <a:solidFill>
                  <a:prstClr val="black">
                    <a:lumMod val="85000"/>
                    <a:lumOff val="15000"/>
                  </a:prstClr>
                </a:solidFill>
              </a:rPr>
              <a:t>www.chiprehab.com  </a:t>
            </a:r>
          </a:p>
          <a:p>
            <a:pPr fontAlgn="base">
              <a:spcBef>
                <a:spcPct val="0"/>
              </a:spcBef>
              <a:spcAft>
                <a:spcPct val="0"/>
              </a:spcAft>
              <a:defRPr/>
            </a:pPr>
            <a:endParaRPr lang="en-CA" sz="900" dirty="0">
              <a:solidFill>
                <a:prstClr val="black">
                  <a:lumMod val="85000"/>
                  <a:lumOff val="15000"/>
                </a:prstClr>
              </a:solidFill>
            </a:endParaRPr>
          </a:p>
          <a:p>
            <a:pPr fontAlgn="base">
              <a:spcBef>
                <a:spcPct val="0"/>
              </a:spcBef>
              <a:spcAft>
                <a:spcPct val="0"/>
              </a:spcAft>
              <a:defRPr/>
            </a:pPr>
            <a:r>
              <a:rPr lang="en-CA" sz="900" dirty="0">
                <a:solidFill>
                  <a:prstClr val="black">
                    <a:lumMod val="85000"/>
                    <a:lumOff val="15000"/>
                  </a:prstClr>
                </a:solidFill>
              </a:rPr>
              <a:t>For mobile device applications from the CCS, p</a:t>
            </a:r>
            <a:r>
              <a:rPr lang="en-US" sz="900" dirty="0">
                <a:solidFill>
                  <a:prstClr val="black">
                    <a:lumMod val="85000"/>
                    <a:lumOff val="15000"/>
                  </a:prstClr>
                </a:solidFill>
              </a:rPr>
              <a:t>lease visit: </a:t>
            </a:r>
            <a:r>
              <a:rPr lang="en-CA" sz="900" u="sng" dirty="0">
                <a:solidFill>
                  <a:prstClr val="black">
                    <a:lumMod val="85000"/>
                    <a:lumOff val="15000"/>
                  </a:prstClr>
                </a:solidFill>
              </a:rPr>
              <a:t>www.ccsguidelineprograms.ca</a:t>
            </a:r>
            <a:br>
              <a:rPr lang="en-CA" sz="900" u="sng" dirty="0">
                <a:solidFill>
                  <a:prstClr val="black">
                    <a:lumMod val="85000"/>
                    <a:lumOff val="15000"/>
                  </a:prstClr>
                </a:solidFill>
              </a:rPr>
            </a:br>
            <a:r>
              <a:rPr lang="en-CA" sz="900" dirty="0">
                <a:solidFill>
                  <a:prstClr val="black">
                    <a:lumMod val="85000"/>
                    <a:lumOff val="15000"/>
                  </a:prstClr>
                </a:solidFill>
              </a:rPr>
              <a:t>or </a:t>
            </a:r>
            <a:r>
              <a:rPr lang="en-CA" sz="900" u="sng" dirty="0">
                <a:solidFill>
                  <a:prstClr val="black">
                    <a:lumMod val="85000"/>
                    <a:lumOff val="15000"/>
                  </a:prstClr>
                </a:solidFill>
              </a:rPr>
              <a:t>www.ccs.ca </a:t>
            </a:r>
          </a:p>
        </p:txBody>
      </p:sp>
      <p:graphicFrame>
        <p:nvGraphicFramePr>
          <p:cNvPr id="9" name="Table 8"/>
          <p:cNvGraphicFramePr>
            <a:graphicFrameLocks noGrp="1"/>
          </p:cNvGraphicFramePr>
          <p:nvPr/>
        </p:nvGraphicFramePr>
        <p:xfrm>
          <a:off x="2038977" y="962182"/>
          <a:ext cx="4398807" cy="5539351"/>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98717"/>
                <a:gridCol w="524050"/>
                <a:gridCol w="580924"/>
                <a:gridCol w="657111"/>
                <a:gridCol w="561877"/>
                <a:gridCol w="666634"/>
                <a:gridCol w="609494"/>
              </a:tblGrid>
              <a:tr h="205718">
                <a:tc rowSpan="2" gridSpan="2">
                  <a:txBody>
                    <a:bodyPr/>
                    <a:lstStyle/>
                    <a:p>
                      <a:pPr algn="ctr">
                        <a:lnSpc>
                          <a:spcPts val="930"/>
                        </a:lnSpc>
                      </a:pPr>
                      <a:r>
                        <a:rPr lang="en-CA" sz="900" b="1" dirty="0" smtClean="0">
                          <a:solidFill>
                            <a:schemeClr val="bg1"/>
                          </a:solidFill>
                          <a:latin typeface="+mj-lt"/>
                        </a:rPr>
                        <a:t>Risk factor</a:t>
                      </a:r>
                      <a:endParaRPr lang="en-CA" sz="900" b="1" dirty="0">
                        <a:solidFill>
                          <a:schemeClr val="bg1"/>
                        </a:solidFill>
                        <a:latin typeface="+mj-lt"/>
                      </a:endParaRPr>
                    </a:p>
                  </a:txBody>
                  <a:tcPr marL="91424" marR="91424" marT="45709" marB="45709" anchor="ctr">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574A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rowSpan="2" hMerge="1">
                  <a:txBody>
                    <a:bodyPr/>
                    <a:lstStyle/>
                    <a:p>
                      <a:endParaRPr lang="en-CA"/>
                    </a:p>
                  </a:txBody>
                  <a:tcPr/>
                </a:tc>
                <a:tc gridSpan="4">
                  <a:txBody>
                    <a:bodyPr/>
                    <a:lstStyle/>
                    <a:p>
                      <a:pPr algn="ctr">
                        <a:lnSpc>
                          <a:spcPts val="930"/>
                        </a:lnSpc>
                      </a:pPr>
                      <a:r>
                        <a:rPr lang="en-CA" sz="900" b="1" dirty="0" smtClean="0">
                          <a:solidFill>
                            <a:schemeClr val="bg1"/>
                          </a:solidFill>
                          <a:latin typeface="+mj-lt"/>
                        </a:rPr>
                        <a:t>Risk points</a:t>
                      </a:r>
                      <a:endParaRPr lang="en-CA" sz="900" b="1" dirty="0">
                        <a:solidFill>
                          <a:schemeClr val="bg1"/>
                        </a:solidFill>
                        <a:latin typeface="+mj-lt"/>
                      </a:endParaRPr>
                    </a:p>
                  </a:txBody>
                  <a:tcPr marL="91424" marR="91424" marT="45709" marB="4570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574A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hMerge="1">
                  <a:txBody>
                    <a:bodyPr/>
                    <a:lstStyle/>
                    <a:p>
                      <a:endParaRPr lang="en-CA" sz="1000" dirty="0"/>
                    </a:p>
                  </a:txBody>
                  <a:tcPr/>
                </a:tc>
                <a:tc hMerge="1">
                  <a:txBody>
                    <a:bodyPr/>
                    <a:lstStyle/>
                    <a:p>
                      <a:endParaRPr lang="en-CA"/>
                    </a:p>
                  </a:txBody>
                  <a:tcPr/>
                </a:tc>
                <a:tc rowSpan="2">
                  <a:txBody>
                    <a:bodyPr/>
                    <a:lstStyle/>
                    <a:p>
                      <a:pPr algn="ctr">
                        <a:lnSpc>
                          <a:spcPts val="930"/>
                        </a:lnSpc>
                      </a:pPr>
                      <a:r>
                        <a:rPr lang="en-CA" sz="900" b="1" dirty="0" smtClean="0">
                          <a:solidFill>
                            <a:schemeClr val="bg1"/>
                          </a:solidFill>
                          <a:latin typeface="+mj-lt"/>
                        </a:rPr>
                        <a:t>Points</a:t>
                      </a:r>
                      <a:endParaRPr lang="en-CA" sz="900" b="1" dirty="0">
                        <a:solidFill>
                          <a:schemeClr val="bg1"/>
                        </a:solidFill>
                        <a:latin typeface="+mj-lt"/>
                      </a:endParaRPr>
                    </a:p>
                  </a:txBody>
                  <a:tcPr marL="91424" marR="91424" marT="45709" marB="45709" anchor="ctr">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rgbClr val="0574A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r>
              <a:tr h="205718">
                <a:tc gridSpan="2" vMerge="1">
                  <a:txBody>
                    <a:bodyPr/>
                    <a:lstStyle/>
                    <a:p>
                      <a:pPr algn="ctr"/>
                      <a:endParaRPr lang="en-CA" sz="1000" dirty="0"/>
                    </a:p>
                  </a:txBody>
                  <a:tcPr/>
                </a:tc>
                <a:tc hMerge="1" vMerge="1">
                  <a:txBody>
                    <a:bodyPr/>
                    <a:lstStyle/>
                    <a:p>
                      <a:endParaRPr lang="en-CA"/>
                    </a:p>
                  </a:txBody>
                  <a:tcPr/>
                </a:tc>
                <a:tc gridSpan="2">
                  <a:txBody>
                    <a:bodyPr/>
                    <a:lstStyle/>
                    <a:p>
                      <a:pPr algn="ctr">
                        <a:lnSpc>
                          <a:spcPts val="930"/>
                        </a:lnSpc>
                      </a:pPr>
                      <a:r>
                        <a:rPr lang="en-CA" sz="900" b="1" dirty="0" smtClean="0">
                          <a:solidFill>
                            <a:schemeClr val="bg1"/>
                          </a:solidFill>
                          <a:latin typeface="+mj-lt"/>
                        </a:rPr>
                        <a:t>Men</a:t>
                      </a:r>
                      <a:endParaRPr lang="en-CA" sz="900" b="1" dirty="0">
                        <a:solidFill>
                          <a:schemeClr val="bg1"/>
                        </a:solidFill>
                        <a:latin typeface="+mj-lt"/>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gridSpan="2">
                  <a:txBody>
                    <a:bodyPr/>
                    <a:lstStyle/>
                    <a:p>
                      <a:pPr algn="ctr">
                        <a:lnSpc>
                          <a:spcPts val="930"/>
                        </a:lnSpc>
                      </a:pPr>
                      <a:r>
                        <a:rPr lang="en-CA" sz="900" b="1" dirty="0" smtClean="0">
                          <a:solidFill>
                            <a:schemeClr val="bg1"/>
                          </a:solidFill>
                          <a:latin typeface="+mj-lt"/>
                        </a:rPr>
                        <a:t>Women</a:t>
                      </a:r>
                      <a:endParaRPr lang="en-CA" sz="900" b="1" dirty="0">
                        <a:solidFill>
                          <a:schemeClr val="bg1"/>
                        </a:solidFill>
                        <a:latin typeface="+mj-lt"/>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vMerge="1">
                  <a:txBody>
                    <a:bodyPr/>
                    <a:lstStyle/>
                    <a:p>
                      <a:pPr algn="ctr"/>
                      <a:endParaRPr lang="en-CA" sz="1000" dirty="0"/>
                    </a:p>
                  </a:txBody>
                  <a:tcPr/>
                </a:tc>
              </a:tr>
              <a:tr h="205718">
                <a:tc gridSpan="2">
                  <a:txBody>
                    <a:bodyPr/>
                    <a:lstStyle/>
                    <a:p>
                      <a:pPr algn="ctr">
                        <a:lnSpc>
                          <a:spcPts val="930"/>
                        </a:lnSpc>
                      </a:pPr>
                      <a:r>
                        <a:rPr lang="en-CA" sz="900" b="1" dirty="0" smtClean="0">
                          <a:solidFill>
                            <a:schemeClr val="bg1"/>
                          </a:solidFill>
                          <a:latin typeface="+mj-lt"/>
                        </a:rPr>
                        <a:t>Age</a:t>
                      </a:r>
                      <a:endParaRPr lang="en-CA" sz="900" b="1" dirty="0">
                        <a:solidFill>
                          <a:schemeClr val="bg1"/>
                        </a:solidFill>
                        <a:latin typeface="+mj-lt"/>
                      </a:endParaRPr>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gridSpan="2">
                  <a:txBody>
                    <a:bodyPr/>
                    <a:lstStyle/>
                    <a:p>
                      <a:pPr algn="ctr">
                        <a:lnSpc>
                          <a:spcPts val="930"/>
                        </a:lnSpc>
                      </a:pPr>
                      <a:endParaRPr lang="en-CA" sz="900" b="1" dirty="0">
                        <a:solidFill>
                          <a:schemeClr val="bg1"/>
                        </a:solidFill>
                        <a:latin typeface="+mj-lt"/>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gridSpan="2">
                  <a:txBody>
                    <a:bodyPr/>
                    <a:lstStyle/>
                    <a:p>
                      <a:pPr algn="ctr">
                        <a:lnSpc>
                          <a:spcPts val="930"/>
                        </a:lnSpc>
                      </a:pPr>
                      <a:endParaRPr lang="en-CA" sz="900" b="1" dirty="0">
                        <a:solidFill>
                          <a:schemeClr val="bg1"/>
                        </a:solidFill>
                        <a:latin typeface="+mj-lt"/>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a:txBody>
                    <a:bodyPr/>
                    <a:lstStyle/>
                    <a:p>
                      <a:pPr algn="ctr">
                        <a:lnSpc>
                          <a:spcPts val="930"/>
                        </a:lnSpc>
                      </a:pPr>
                      <a:endParaRPr lang="en-CA" sz="900" b="1" dirty="0">
                        <a:solidFill>
                          <a:schemeClr val="bg1"/>
                        </a:solidFill>
                        <a:latin typeface="+mj-lt"/>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r>
              <a:tr h="1234418">
                <a:tc gridSpan="2">
                  <a:txBody>
                    <a:bodyPr/>
                    <a:lstStyle/>
                    <a:p>
                      <a:pPr algn="ctr">
                        <a:lnSpc>
                          <a:spcPts val="930"/>
                        </a:lnSpc>
                      </a:pPr>
                      <a:r>
                        <a:rPr lang="en-CA" sz="800" dirty="0" smtClean="0"/>
                        <a:t>30-34</a:t>
                      </a:r>
                    </a:p>
                    <a:p>
                      <a:pPr algn="ctr">
                        <a:lnSpc>
                          <a:spcPts val="930"/>
                        </a:lnSpc>
                      </a:pPr>
                      <a:r>
                        <a:rPr lang="en-CA" sz="800" dirty="0" smtClean="0"/>
                        <a:t>35-39</a:t>
                      </a:r>
                    </a:p>
                    <a:p>
                      <a:pPr algn="ctr">
                        <a:lnSpc>
                          <a:spcPts val="930"/>
                        </a:lnSpc>
                      </a:pPr>
                      <a:r>
                        <a:rPr lang="en-CA" sz="800" dirty="0" smtClean="0"/>
                        <a:t>40-44</a:t>
                      </a:r>
                    </a:p>
                    <a:p>
                      <a:pPr algn="ctr">
                        <a:lnSpc>
                          <a:spcPts val="930"/>
                        </a:lnSpc>
                      </a:pPr>
                      <a:r>
                        <a:rPr lang="en-CA" sz="800" dirty="0" smtClean="0"/>
                        <a:t>45-49</a:t>
                      </a:r>
                    </a:p>
                    <a:p>
                      <a:pPr algn="ctr">
                        <a:lnSpc>
                          <a:spcPts val="930"/>
                        </a:lnSpc>
                      </a:pPr>
                      <a:r>
                        <a:rPr lang="en-CA" sz="800" dirty="0" smtClean="0"/>
                        <a:t>50-54</a:t>
                      </a:r>
                    </a:p>
                    <a:p>
                      <a:pPr algn="ctr">
                        <a:lnSpc>
                          <a:spcPts val="930"/>
                        </a:lnSpc>
                      </a:pPr>
                      <a:r>
                        <a:rPr lang="en-CA" sz="800" dirty="0" smtClean="0"/>
                        <a:t>55-59</a:t>
                      </a:r>
                    </a:p>
                    <a:p>
                      <a:pPr algn="ctr">
                        <a:lnSpc>
                          <a:spcPts val="930"/>
                        </a:lnSpc>
                      </a:pPr>
                      <a:r>
                        <a:rPr lang="en-CA" sz="800" dirty="0" smtClean="0"/>
                        <a:t>60-64</a:t>
                      </a:r>
                    </a:p>
                    <a:p>
                      <a:pPr algn="ctr">
                        <a:lnSpc>
                          <a:spcPts val="930"/>
                        </a:lnSpc>
                      </a:pPr>
                      <a:r>
                        <a:rPr lang="en-CA" sz="800" dirty="0" smtClean="0"/>
                        <a:t>65-69</a:t>
                      </a:r>
                    </a:p>
                    <a:p>
                      <a:pPr algn="ctr">
                        <a:lnSpc>
                          <a:spcPts val="930"/>
                        </a:lnSpc>
                      </a:pPr>
                      <a:r>
                        <a:rPr lang="en-CA" sz="800" dirty="0" smtClean="0"/>
                        <a:t>70-74</a:t>
                      </a:r>
                    </a:p>
                    <a:p>
                      <a:pPr algn="ctr">
                        <a:lnSpc>
                          <a:spcPts val="930"/>
                        </a:lnSpc>
                      </a:pPr>
                      <a:r>
                        <a:rPr lang="en-CA" sz="800" dirty="0" smtClean="0"/>
                        <a:t>75+</a:t>
                      </a:r>
                      <a:endParaRPr lang="en-CA" sz="800" dirty="0"/>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endParaRPr lang="en-CA"/>
                    </a:p>
                  </a:txBody>
                  <a:tcPr/>
                </a:tc>
                <a:tc gridSpan="2">
                  <a:txBody>
                    <a:bodyPr/>
                    <a:lstStyle/>
                    <a:p>
                      <a:pPr marL="0" marR="0" indent="0" algn="ctr" defTabSz="914491" rtl="0" eaLnBrk="1" fontAlgn="auto" latinLnBrk="0" hangingPunct="1">
                        <a:lnSpc>
                          <a:spcPts val="930"/>
                        </a:lnSpc>
                        <a:spcBef>
                          <a:spcPts val="0"/>
                        </a:spcBef>
                        <a:spcAft>
                          <a:spcPts val="0"/>
                        </a:spcAft>
                        <a:buClrTx/>
                        <a:buSzTx/>
                        <a:buFontTx/>
                        <a:buNone/>
                        <a:tabLst/>
                        <a:defRPr/>
                      </a:pPr>
                      <a:r>
                        <a:rPr lang="en-CA" sz="800" dirty="0" smtClean="0"/>
                        <a:t>0</a:t>
                      </a:r>
                    </a:p>
                    <a:p>
                      <a:pPr marL="0" marR="0" indent="0" algn="ctr" defTabSz="914491" rtl="0" eaLnBrk="1" fontAlgn="auto" latinLnBrk="0" hangingPunct="1">
                        <a:lnSpc>
                          <a:spcPts val="930"/>
                        </a:lnSpc>
                        <a:spcBef>
                          <a:spcPts val="0"/>
                        </a:spcBef>
                        <a:spcAft>
                          <a:spcPts val="0"/>
                        </a:spcAft>
                        <a:buClrTx/>
                        <a:buSzTx/>
                        <a:buFontTx/>
                        <a:buNone/>
                        <a:tabLst/>
                        <a:defRPr/>
                      </a:pPr>
                      <a:r>
                        <a:rPr lang="en-CA" sz="800" dirty="0" smtClean="0"/>
                        <a:t>2</a:t>
                      </a:r>
                    </a:p>
                    <a:p>
                      <a:pPr marL="0" marR="0" indent="0" algn="ctr" defTabSz="914491" rtl="0" eaLnBrk="1" fontAlgn="auto" latinLnBrk="0" hangingPunct="1">
                        <a:lnSpc>
                          <a:spcPts val="930"/>
                        </a:lnSpc>
                        <a:spcBef>
                          <a:spcPts val="0"/>
                        </a:spcBef>
                        <a:spcAft>
                          <a:spcPts val="0"/>
                        </a:spcAft>
                        <a:buClrTx/>
                        <a:buSzTx/>
                        <a:buFontTx/>
                        <a:buNone/>
                        <a:tabLst/>
                        <a:defRPr/>
                      </a:pPr>
                      <a:r>
                        <a:rPr lang="en-CA" sz="800" dirty="0" smtClean="0"/>
                        <a:t>5</a:t>
                      </a:r>
                    </a:p>
                    <a:p>
                      <a:pPr marL="0" marR="0" indent="0" algn="ctr" defTabSz="914491" rtl="0" eaLnBrk="1" fontAlgn="auto" latinLnBrk="0" hangingPunct="1">
                        <a:lnSpc>
                          <a:spcPts val="930"/>
                        </a:lnSpc>
                        <a:spcBef>
                          <a:spcPts val="0"/>
                        </a:spcBef>
                        <a:spcAft>
                          <a:spcPts val="0"/>
                        </a:spcAft>
                        <a:buClrTx/>
                        <a:buSzTx/>
                        <a:buFontTx/>
                        <a:buNone/>
                        <a:tabLst/>
                        <a:defRPr/>
                      </a:pPr>
                      <a:r>
                        <a:rPr lang="en-CA" sz="800" dirty="0" smtClean="0"/>
                        <a:t>6</a:t>
                      </a:r>
                    </a:p>
                    <a:p>
                      <a:pPr marL="0" marR="0" indent="0" algn="ctr" defTabSz="914491" rtl="0" eaLnBrk="1" fontAlgn="auto" latinLnBrk="0" hangingPunct="1">
                        <a:lnSpc>
                          <a:spcPts val="930"/>
                        </a:lnSpc>
                        <a:spcBef>
                          <a:spcPts val="0"/>
                        </a:spcBef>
                        <a:spcAft>
                          <a:spcPts val="0"/>
                        </a:spcAft>
                        <a:buClrTx/>
                        <a:buSzTx/>
                        <a:buFontTx/>
                        <a:buNone/>
                        <a:tabLst/>
                        <a:defRPr/>
                      </a:pPr>
                      <a:r>
                        <a:rPr lang="en-CA" sz="800" dirty="0" smtClean="0"/>
                        <a:t>8</a:t>
                      </a:r>
                    </a:p>
                    <a:p>
                      <a:pPr marL="0" marR="0" indent="0" algn="ctr" defTabSz="914491" rtl="0" eaLnBrk="1" fontAlgn="auto" latinLnBrk="0" hangingPunct="1">
                        <a:lnSpc>
                          <a:spcPts val="930"/>
                        </a:lnSpc>
                        <a:spcBef>
                          <a:spcPts val="0"/>
                        </a:spcBef>
                        <a:spcAft>
                          <a:spcPts val="0"/>
                        </a:spcAft>
                        <a:buClrTx/>
                        <a:buSzTx/>
                        <a:buFontTx/>
                        <a:buNone/>
                        <a:tabLst/>
                        <a:defRPr/>
                      </a:pPr>
                      <a:r>
                        <a:rPr lang="en-CA" sz="800" dirty="0" smtClean="0"/>
                        <a:t>10</a:t>
                      </a:r>
                    </a:p>
                    <a:p>
                      <a:pPr marL="0" marR="0" indent="0" algn="ctr" defTabSz="914491" rtl="0" eaLnBrk="1" fontAlgn="auto" latinLnBrk="0" hangingPunct="1">
                        <a:lnSpc>
                          <a:spcPts val="930"/>
                        </a:lnSpc>
                        <a:spcBef>
                          <a:spcPts val="0"/>
                        </a:spcBef>
                        <a:spcAft>
                          <a:spcPts val="0"/>
                        </a:spcAft>
                        <a:buClrTx/>
                        <a:buSzTx/>
                        <a:buFontTx/>
                        <a:buNone/>
                        <a:tabLst/>
                        <a:defRPr/>
                      </a:pPr>
                      <a:r>
                        <a:rPr lang="en-CA" sz="800" dirty="0" smtClean="0"/>
                        <a:t>11</a:t>
                      </a:r>
                    </a:p>
                    <a:p>
                      <a:pPr marL="0" marR="0" indent="0" algn="ctr" defTabSz="914491" rtl="0" eaLnBrk="1" fontAlgn="auto" latinLnBrk="0" hangingPunct="1">
                        <a:lnSpc>
                          <a:spcPts val="930"/>
                        </a:lnSpc>
                        <a:spcBef>
                          <a:spcPts val="0"/>
                        </a:spcBef>
                        <a:spcAft>
                          <a:spcPts val="0"/>
                        </a:spcAft>
                        <a:buClrTx/>
                        <a:buSzTx/>
                        <a:buFontTx/>
                        <a:buNone/>
                        <a:tabLst/>
                        <a:defRPr/>
                      </a:pPr>
                      <a:r>
                        <a:rPr lang="en-CA" sz="800" dirty="0" smtClean="0"/>
                        <a:t>12</a:t>
                      </a:r>
                    </a:p>
                    <a:p>
                      <a:pPr marL="0" marR="0" indent="0" algn="ctr" defTabSz="914491" rtl="0" eaLnBrk="1" fontAlgn="auto" latinLnBrk="0" hangingPunct="1">
                        <a:lnSpc>
                          <a:spcPts val="930"/>
                        </a:lnSpc>
                        <a:spcBef>
                          <a:spcPts val="0"/>
                        </a:spcBef>
                        <a:spcAft>
                          <a:spcPts val="0"/>
                        </a:spcAft>
                        <a:buClrTx/>
                        <a:buSzTx/>
                        <a:buFontTx/>
                        <a:buNone/>
                        <a:tabLst/>
                        <a:defRPr/>
                      </a:pPr>
                      <a:r>
                        <a:rPr lang="en-CA" sz="800" dirty="0" smtClean="0"/>
                        <a:t>14</a:t>
                      </a:r>
                    </a:p>
                    <a:p>
                      <a:pPr marL="0" marR="0" indent="0" algn="ctr" defTabSz="914491" rtl="0" eaLnBrk="1" fontAlgn="auto" latinLnBrk="0" hangingPunct="1">
                        <a:lnSpc>
                          <a:spcPts val="930"/>
                        </a:lnSpc>
                        <a:spcBef>
                          <a:spcPts val="0"/>
                        </a:spcBef>
                        <a:spcAft>
                          <a:spcPts val="0"/>
                        </a:spcAft>
                        <a:buClrTx/>
                        <a:buSzTx/>
                        <a:buFontTx/>
                        <a:buNone/>
                        <a:tabLst/>
                        <a:defRPr/>
                      </a:pPr>
                      <a:r>
                        <a:rPr lang="en-CA" sz="800" dirty="0" smtClean="0"/>
                        <a:t>15</a:t>
                      </a: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endParaRPr lang="en-CA"/>
                    </a:p>
                  </a:txBody>
                  <a:tcPr/>
                </a:tc>
                <a:tc gridSpan="2">
                  <a:txBody>
                    <a:bodyPr/>
                    <a:lstStyle/>
                    <a:p>
                      <a:pPr algn="ctr">
                        <a:lnSpc>
                          <a:spcPts val="930"/>
                        </a:lnSpc>
                      </a:pPr>
                      <a:r>
                        <a:rPr lang="en-CA" sz="800" dirty="0" smtClean="0"/>
                        <a:t>0</a:t>
                      </a:r>
                    </a:p>
                    <a:p>
                      <a:pPr algn="ctr">
                        <a:lnSpc>
                          <a:spcPts val="930"/>
                        </a:lnSpc>
                      </a:pPr>
                      <a:r>
                        <a:rPr lang="en-CA" sz="800" dirty="0" smtClean="0"/>
                        <a:t>2</a:t>
                      </a:r>
                    </a:p>
                    <a:p>
                      <a:pPr algn="ctr">
                        <a:lnSpc>
                          <a:spcPts val="930"/>
                        </a:lnSpc>
                      </a:pPr>
                      <a:r>
                        <a:rPr lang="en-CA" sz="800" dirty="0" smtClean="0"/>
                        <a:t>4</a:t>
                      </a:r>
                    </a:p>
                    <a:p>
                      <a:pPr algn="ctr">
                        <a:lnSpc>
                          <a:spcPts val="930"/>
                        </a:lnSpc>
                      </a:pPr>
                      <a:r>
                        <a:rPr lang="en-CA" sz="800" dirty="0" smtClean="0"/>
                        <a:t>5</a:t>
                      </a:r>
                    </a:p>
                    <a:p>
                      <a:pPr algn="ctr">
                        <a:lnSpc>
                          <a:spcPts val="930"/>
                        </a:lnSpc>
                      </a:pPr>
                      <a:r>
                        <a:rPr lang="en-CA" sz="800" dirty="0" smtClean="0"/>
                        <a:t>7</a:t>
                      </a:r>
                    </a:p>
                    <a:p>
                      <a:pPr algn="ctr">
                        <a:lnSpc>
                          <a:spcPts val="930"/>
                        </a:lnSpc>
                      </a:pPr>
                      <a:r>
                        <a:rPr lang="en-CA" sz="800" dirty="0" smtClean="0"/>
                        <a:t>8</a:t>
                      </a:r>
                    </a:p>
                    <a:p>
                      <a:pPr algn="ctr">
                        <a:lnSpc>
                          <a:spcPts val="930"/>
                        </a:lnSpc>
                      </a:pPr>
                      <a:r>
                        <a:rPr lang="en-CA" sz="800" dirty="0" smtClean="0"/>
                        <a:t>9</a:t>
                      </a:r>
                    </a:p>
                    <a:p>
                      <a:pPr algn="ctr">
                        <a:lnSpc>
                          <a:spcPts val="930"/>
                        </a:lnSpc>
                      </a:pPr>
                      <a:r>
                        <a:rPr lang="en-CA" sz="800" dirty="0" smtClean="0"/>
                        <a:t>10</a:t>
                      </a:r>
                    </a:p>
                    <a:p>
                      <a:pPr algn="ctr">
                        <a:lnSpc>
                          <a:spcPts val="930"/>
                        </a:lnSpc>
                      </a:pPr>
                      <a:r>
                        <a:rPr lang="en-CA" sz="800" dirty="0" smtClean="0"/>
                        <a:t>11</a:t>
                      </a:r>
                    </a:p>
                    <a:p>
                      <a:pPr algn="ctr">
                        <a:lnSpc>
                          <a:spcPts val="930"/>
                        </a:lnSpc>
                      </a:pPr>
                      <a:r>
                        <a:rPr lang="en-CA" sz="800" dirty="0" smtClean="0"/>
                        <a:t>12</a:t>
                      </a: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endParaRPr lang="en-CA"/>
                    </a:p>
                  </a:txBody>
                  <a:tcPr/>
                </a:tc>
                <a:tc>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r>
              <a:tr h="205718">
                <a:tc gridSpan="2">
                  <a:txBody>
                    <a:bodyPr/>
                    <a:lstStyle/>
                    <a:p>
                      <a:pPr algn="ctr">
                        <a:lnSpc>
                          <a:spcPts val="930"/>
                        </a:lnSpc>
                      </a:pPr>
                      <a:r>
                        <a:rPr lang="en-CA" sz="800" b="1" dirty="0" smtClean="0">
                          <a:solidFill>
                            <a:schemeClr val="bg1"/>
                          </a:solidFill>
                          <a:latin typeface="+mj-lt"/>
                        </a:rPr>
                        <a:t>HDL-C (mmol/L)</a:t>
                      </a:r>
                      <a:endParaRPr lang="en-CA" sz="800" b="1" dirty="0">
                        <a:solidFill>
                          <a:schemeClr val="bg1"/>
                        </a:solidFill>
                        <a:latin typeface="+mj-lt"/>
                      </a:endParaRPr>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gridSpan="2">
                  <a:txBody>
                    <a:bodyPr/>
                    <a:lstStyle/>
                    <a:p>
                      <a:pPr algn="ctr">
                        <a:lnSpc>
                          <a:spcPts val="930"/>
                        </a:lnSpc>
                      </a:pPr>
                      <a:endParaRPr lang="en-CA" sz="800" dirty="0">
                        <a:solidFill>
                          <a:schemeClr val="bg1"/>
                        </a:solidFill>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gridSpan="2">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r>
              <a:tr h="662918">
                <a:tc gridSpan="2">
                  <a:txBody>
                    <a:bodyPr/>
                    <a:lstStyle/>
                    <a:p>
                      <a:pPr algn="ctr">
                        <a:lnSpc>
                          <a:spcPts val="930"/>
                        </a:lnSpc>
                      </a:pPr>
                      <a:r>
                        <a:rPr lang="en-CA" sz="800" kern="1200" dirty="0" smtClean="0">
                          <a:solidFill>
                            <a:schemeClr val="tx1"/>
                          </a:solidFill>
                          <a:latin typeface="+mn-lt"/>
                          <a:ea typeface="+mn-ea"/>
                          <a:cs typeface="+mn-cs"/>
                        </a:rPr>
                        <a:t>&gt;1.6 </a:t>
                      </a:r>
                    </a:p>
                    <a:p>
                      <a:pPr algn="ctr">
                        <a:lnSpc>
                          <a:spcPts val="930"/>
                        </a:lnSpc>
                      </a:pPr>
                      <a:r>
                        <a:rPr lang="en-CA" sz="800" kern="1200" dirty="0" smtClean="0">
                          <a:solidFill>
                            <a:schemeClr val="tx1"/>
                          </a:solidFill>
                          <a:latin typeface="+mn-lt"/>
                          <a:ea typeface="+mn-ea"/>
                          <a:cs typeface="+mn-cs"/>
                        </a:rPr>
                        <a:t>1.3-1.6 </a:t>
                      </a:r>
                    </a:p>
                    <a:p>
                      <a:pPr algn="ctr">
                        <a:lnSpc>
                          <a:spcPts val="930"/>
                        </a:lnSpc>
                      </a:pPr>
                      <a:r>
                        <a:rPr lang="en-CA" sz="800" kern="1200" dirty="0" smtClean="0">
                          <a:solidFill>
                            <a:schemeClr val="tx1"/>
                          </a:solidFill>
                          <a:latin typeface="+mn-lt"/>
                          <a:ea typeface="+mn-ea"/>
                          <a:cs typeface="+mn-cs"/>
                        </a:rPr>
                        <a:t>1.2-1.3 </a:t>
                      </a:r>
                    </a:p>
                    <a:p>
                      <a:pPr algn="ctr">
                        <a:lnSpc>
                          <a:spcPts val="930"/>
                        </a:lnSpc>
                      </a:pPr>
                      <a:r>
                        <a:rPr lang="en-CA" sz="800" kern="1200" dirty="0" smtClean="0">
                          <a:solidFill>
                            <a:schemeClr val="tx1"/>
                          </a:solidFill>
                          <a:latin typeface="+mn-lt"/>
                          <a:ea typeface="+mn-ea"/>
                          <a:cs typeface="+mn-cs"/>
                        </a:rPr>
                        <a:t>0.9-1.2 </a:t>
                      </a:r>
                    </a:p>
                    <a:p>
                      <a:pPr algn="ctr">
                        <a:lnSpc>
                          <a:spcPts val="930"/>
                        </a:lnSpc>
                      </a:pPr>
                      <a:r>
                        <a:rPr lang="en-CA" sz="800" kern="1200" dirty="0" smtClean="0">
                          <a:solidFill>
                            <a:schemeClr val="tx1"/>
                          </a:solidFill>
                          <a:latin typeface="+mn-lt"/>
                          <a:ea typeface="+mn-ea"/>
                          <a:cs typeface="+mn-cs"/>
                        </a:rPr>
                        <a:t>&lt;0.9</a:t>
                      </a:r>
                      <a:endParaRPr lang="en-CA" sz="800" dirty="0">
                        <a:solidFill>
                          <a:schemeClr val="bg1"/>
                        </a:solidFill>
                      </a:endParaRPr>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endParaRPr lang="en-CA"/>
                    </a:p>
                  </a:txBody>
                  <a:tcPr/>
                </a:tc>
                <a:tc gridSpan="2">
                  <a:txBody>
                    <a:bodyPr/>
                    <a:lstStyle/>
                    <a:p>
                      <a:pPr algn="ctr">
                        <a:lnSpc>
                          <a:spcPts val="930"/>
                        </a:lnSpc>
                      </a:pPr>
                      <a:r>
                        <a:rPr lang="en-CA" sz="800" dirty="0" smtClean="0"/>
                        <a:t>-2</a:t>
                      </a:r>
                    </a:p>
                    <a:p>
                      <a:pPr algn="ctr">
                        <a:lnSpc>
                          <a:spcPts val="930"/>
                        </a:lnSpc>
                      </a:pPr>
                      <a:r>
                        <a:rPr lang="en-CA" sz="800" dirty="0" smtClean="0"/>
                        <a:t>-1</a:t>
                      </a:r>
                    </a:p>
                    <a:p>
                      <a:pPr algn="ctr">
                        <a:lnSpc>
                          <a:spcPts val="930"/>
                        </a:lnSpc>
                      </a:pPr>
                      <a:r>
                        <a:rPr lang="en-CA" sz="800" dirty="0" smtClean="0"/>
                        <a:t>0</a:t>
                      </a:r>
                    </a:p>
                    <a:p>
                      <a:pPr algn="ctr">
                        <a:lnSpc>
                          <a:spcPts val="930"/>
                        </a:lnSpc>
                      </a:pPr>
                      <a:r>
                        <a:rPr lang="en-CA" sz="800" dirty="0" smtClean="0"/>
                        <a:t>1</a:t>
                      </a:r>
                    </a:p>
                    <a:p>
                      <a:pPr algn="ctr">
                        <a:lnSpc>
                          <a:spcPts val="930"/>
                        </a:lnSpc>
                      </a:pPr>
                      <a:r>
                        <a:rPr lang="en-CA" sz="800" dirty="0" smtClean="0"/>
                        <a:t>2</a:t>
                      </a: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endParaRPr lang="en-CA"/>
                    </a:p>
                  </a:txBody>
                  <a:tcPr/>
                </a:tc>
                <a:tc gridSpan="2">
                  <a:txBody>
                    <a:bodyPr/>
                    <a:lstStyle/>
                    <a:p>
                      <a:pPr algn="ctr">
                        <a:lnSpc>
                          <a:spcPts val="930"/>
                        </a:lnSpc>
                      </a:pPr>
                      <a:r>
                        <a:rPr lang="en-CA" sz="800" dirty="0" smtClean="0"/>
                        <a:t>-2</a:t>
                      </a:r>
                    </a:p>
                    <a:p>
                      <a:pPr algn="ctr">
                        <a:lnSpc>
                          <a:spcPts val="930"/>
                        </a:lnSpc>
                      </a:pPr>
                      <a:r>
                        <a:rPr lang="en-CA" sz="800" dirty="0" smtClean="0"/>
                        <a:t>-1</a:t>
                      </a:r>
                    </a:p>
                    <a:p>
                      <a:pPr algn="ctr">
                        <a:lnSpc>
                          <a:spcPts val="930"/>
                        </a:lnSpc>
                      </a:pPr>
                      <a:r>
                        <a:rPr lang="en-CA" sz="800" dirty="0" smtClean="0"/>
                        <a:t>0</a:t>
                      </a:r>
                    </a:p>
                    <a:p>
                      <a:pPr algn="ctr">
                        <a:lnSpc>
                          <a:spcPts val="930"/>
                        </a:lnSpc>
                      </a:pPr>
                      <a:r>
                        <a:rPr lang="en-CA" sz="800" dirty="0" smtClean="0"/>
                        <a:t>1</a:t>
                      </a:r>
                    </a:p>
                    <a:p>
                      <a:pPr algn="ctr">
                        <a:lnSpc>
                          <a:spcPts val="930"/>
                        </a:lnSpc>
                      </a:pPr>
                      <a:r>
                        <a:rPr lang="en-CA" sz="800" dirty="0" smtClean="0"/>
                        <a:t>2</a:t>
                      </a: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endParaRPr lang="en-CA"/>
                    </a:p>
                  </a:txBody>
                  <a:tcPr/>
                </a:tc>
                <a:tc>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r>
              <a:tr h="205718">
                <a:tc gridSpan="2">
                  <a:txBody>
                    <a:bodyPr/>
                    <a:lstStyle/>
                    <a:p>
                      <a:pPr algn="ctr">
                        <a:lnSpc>
                          <a:spcPts val="930"/>
                        </a:lnSpc>
                      </a:pPr>
                      <a:r>
                        <a:rPr lang="en-CA" sz="800" b="1" dirty="0" smtClean="0">
                          <a:solidFill>
                            <a:schemeClr val="bg1"/>
                          </a:solidFill>
                          <a:latin typeface="+mj-lt"/>
                        </a:rPr>
                        <a:t>Total</a:t>
                      </a:r>
                      <a:r>
                        <a:rPr lang="en-CA" sz="800" b="1" baseline="0" dirty="0" smtClean="0">
                          <a:solidFill>
                            <a:schemeClr val="bg1"/>
                          </a:solidFill>
                          <a:latin typeface="+mj-lt"/>
                        </a:rPr>
                        <a:t> cholesterol</a:t>
                      </a:r>
                      <a:endParaRPr lang="en-CA" sz="800" b="1" dirty="0">
                        <a:solidFill>
                          <a:schemeClr val="bg1"/>
                        </a:solidFill>
                        <a:latin typeface="+mj-lt"/>
                      </a:endParaRPr>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gridSpan="2">
                  <a:txBody>
                    <a:bodyPr/>
                    <a:lstStyle/>
                    <a:p>
                      <a:pPr algn="ctr">
                        <a:lnSpc>
                          <a:spcPts val="930"/>
                        </a:lnSpc>
                      </a:pPr>
                      <a:endParaRPr lang="en-CA" sz="800" dirty="0">
                        <a:solidFill>
                          <a:schemeClr val="bg1"/>
                        </a:solidFill>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gridSpan="2">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r>
              <a:tr h="662918">
                <a:tc gridSpan="2">
                  <a:txBody>
                    <a:bodyPr/>
                    <a:lstStyle/>
                    <a:p>
                      <a:pPr algn="ctr">
                        <a:lnSpc>
                          <a:spcPts val="930"/>
                        </a:lnSpc>
                      </a:pPr>
                      <a:r>
                        <a:rPr lang="en-CA" sz="800" dirty="0" smtClean="0"/>
                        <a:t>&lt;4.1</a:t>
                      </a:r>
                    </a:p>
                    <a:p>
                      <a:pPr algn="ctr">
                        <a:lnSpc>
                          <a:spcPts val="930"/>
                        </a:lnSpc>
                      </a:pPr>
                      <a:r>
                        <a:rPr lang="en-CA" sz="800" dirty="0" smtClean="0"/>
                        <a:t>4.1-5.2</a:t>
                      </a:r>
                    </a:p>
                    <a:p>
                      <a:pPr algn="ctr">
                        <a:lnSpc>
                          <a:spcPts val="930"/>
                        </a:lnSpc>
                      </a:pPr>
                      <a:r>
                        <a:rPr lang="en-CA" sz="800" dirty="0" smtClean="0"/>
                        <a:t>5.2-6.2</a:t>
                      </a:r>
                    </a:p>
                    <a:p>
                      <a:pPr algn="ctr">
                        <a:lnSpc>
                          <a:spcPts val="930"/>
                        </a:lnSpc>
                      </a:pPr>
                      <a:r>
                        <a:rPr lang="en-CA" sz="800" dirty="0" smtClean="0"/>
                        <a:t>6.2-7.2</a:t>
                      </a:r>
                    </a:p>
                    <a:p>
                      <a:pPr algn="ctr">
                        <a:lnSpc>
                          <a:spcPts val="930"/>
                        </a:lnSpc>
                      </a:pPr>
                      <a:r>
                        <a:rPr lang="en-CA" sz="800" dirty="0" smtClean="0"/>
                        <a:t>&gt;7.2</a:t>
                      </a:r>
                      <a:endParaRPr lang="en-CA" sz="800" dirty="0"/>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endParaRPr lang="en-CA"/>
                    </a:p>
                  </a:txBody>
                  <a:tcPr/>
                </a:tc>
                <a:tc gridSpan="2">
                  <a:txBody>
                    <a:bodyPr/>
                    <a:lstStyle/>
                    <a:p>
                      <a:pPr algn="ctr">
                        <a:lnSpc>
                          <a:spcPts val="930"/>
                        </a:lnSpc>
                      </a:pPr>
                      <a:r>
                        <a:rPr lang="en-CA" sz="800" dirty="0" smtClean="0"/>
                        <a:t>0</a:t>
                      </a:r>
                    </a:p>
                    <a:p>
                      <a:pPr algn="ctr">
                        <a:lnSpc>
                          <a:spcPts val="930"/>
                        </a:lnSpc>
                      </a:pPr>
                      <a:r>
                        <a:rPr lang="en-CA" sz="800" dirty="0" smtClean="0"/>
                        <a:t>1</a:t>
                      </a:r>
                    </a:p>
                    <a:p>
                      <a:pPr algn="ctr">
                        <a:lnSpc>
                          <a:spcPts val="930"/>
                        </a:lnSpc>
                      </a:pPr>
                      <a:r>
                        <a:rPr lang="en-CA" sz="800" dirty="0" smtClean="0"/>
                        <a:t>2</a:t>
                      </a:r>
                    </a:p>
                    <a:p>
                      <a:pPr algn="ctr">
                        <a:lnSpc>
                          <a:spcPts val="930"/>
                        </a:lnSpc>
                      </a:pPr>
                      <a:r>
                        <a:rPr lang="en-CA" sz="800" dirty="0" smtClean="0"/>
                        <a:t>3</a:t>
                      </a:r>
                    </a:p>
                    <a:p>
                      <a:pPr algn="ctr">
                        <a:lnSpc>
                          <a:spcPts val="930"/>
                        </a:lnSpc>
                      </a:pPr>
                      <a:r>
                        <a:rPr lang="en-CA" sz="800" dirty="0" smtClean="0"/>
                        <a:t>4</a:t>
                      </a: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endParaRPr lang="en-CA"/>
                    </a:p>
                  </a:txBody>
                  <a:tcPr/>
                </a:tc>
                <a:tc gridSpan="2">
                  <a:txBody>
                    <a:bodyPr/>
                    <a:lstStyle/>
                    <a:p>
                      <a:pPr algn="ctr">
                        <a:lnSpc>
                          <a:spcPts val="930"/>
                        </a:lnSpc>
                      </a:pPr>
                      <a:r>
                        <a:rPr lang="en-CA" sz="800" dirty="0" smtClean="0"/>
                        <a:t>0</a:t>
                      </a:r>
                    </a:p>
                    <a:p>
                      <a:pPr algn="ctr">
                        <a:lnSpc>
                          <a:spcPts val="930"/>
                        </a:lnSpc>
                      </a:pPr>
                      <a:r>
                        <a:rPr lang="en-CA" sz="800" dirty="0" smtClean="0"/>
                        <a:t>1</a:t>
                      </a:r>
                    </a:p>
                    <a:p>
                      <a:pPr algn="ctr">
                        <a:lnSpc>
                          <a:spcPts val="930"/>
                        </a:lnSpc>
                      </a:pPr>
                      <a:r>
                        <a:rPr lang="en-CA" sz="800" dirty="0" smtClean="0"/>
                        <a:t>3</a:t>
                      </a:r>
                    </a:p>
                    <a:p>
                      <a:pPr algn="ctr">
                        <a:lnSpc>
                          <a:spcPts val="930"/>
                        </a:lnSpc>
                      </a:pPr>
                      <a:r>
                        <a:rPr lang="en-CA" sz="800" dirty="0" smtClean="0"/>
                        <a:t>4</a:t>
                      </a:r>
                    </a:p>
                    <a:p>
                      <a:pPr algn="ctr">
                        <a:lnSpc>
                          <a:spcPts val="930"/>
                        </a:lnSpc>
                      </a:pPr>
                      <a:r>
                        <a:rPr lang="en-CA" sz="800" dirty="0" smtClean="0"/>
                        <a:t>5</a:t>
                      </a: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endParaRPr lang="en-CA"/>
                    </a:p>
                  </a:txBody>
                  <a:tcPr/>
                </a:tc>
                <a:tc>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r>
              <a:tr h="320018">
                <a:tc gridSpan="2">
                  <a:txBody>
                    <a:bodyPr/>
                    <a:lstStyle/>
                    <a:p>
                      <a:pPr marL="0" marR="0" indent="0" algn="ctr" defTabSz="914491" rtl="0" eaLnBrk="1" fontAlgn="auto" latinLnBrk="0" hangingPunct="1">
                        <a:lnSpc>
                          <a:spcPts val="930"/>
                        </a:lnSpc>
                        <a:spcBef>
                          <a:spcPts val="0"/>
                        </a:spcBef>
                        <a:spcAft>
                          <a:spcPts val="0"/>
                        </a:spcAft>
                        <a:buClrTx/>
                        <a:buSzTx/>
                        <a:buFontTx/>
                        <a:buNone/>
                        <a:tabLst/>
                        <a:defRPr/>
                      </a:pPr>
                      <a:r>
                        <a:rPr lang="en-CA" sz="800" b="1" dirty="0" smtClean="0">
                          <a:solidFill>
                            <a:schemeClr val="bg1"/>
                          </a:solidFill>
                          <a:latin typeface="+mj-lt"/>
                        </a:rPr>
                        <a:t>Systolic blood pressure (mmHg)</a:t>
                      </a:r>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a:p>
                  </a:txBody>
                  <a:tcPr/>
                </a:tc>
                <a:tc>
                  <a:txBody>
                    <a:bodyPr/>
                    <a:lstStyle/>
                    <a:p>
                      <a:pPr marL="0" marR="0" indent="0" algn="ctr" defTabSz="914491" rtl="0" eaLnBrk="1" fontAlgn="auto" latinLnBrk="0" hangingPunct="1">
                        <a:lnSpc>
                          <a:spcPts val="930"/>
                        </a:lnSpc>
                        <a:spcBef>
                          <a:spcPts val="0"/>
                        </a:spcBef>
                        <a:spcAft>
                          <a:spcPts val="0"/>
                        </a:spcAft>
                        <a:buClrTx/>
                        <a:buSzTx/>
                        <a:buFontTx/>
                        <a:buNone/>
                        <a:tabLst/>
                        <a:defRPr/>
                      </a:pPr>
                      <a:r>
                        <a:rPr lang="en-CA" sz="800" b="1" dirty="0" smtClean="0">
                          <a:solidFill>
                            <a:schemeClr val="bg1"/>
                          </a:solidFill>
                          <a:latin typeface="+mj-lt"/>
                        </a:rPr>
                        <a:t>Not treated</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a:txBody>
                    <a:bodyPr/>
                    <a:lstStyle/>
                    <a:p>
                      <a:pPr marL="0" marR="0" indent="0" algn="ctr" defTabSz="914491" rtl="0" eaLnBrk="1" fontAlgn="auto" latinLnBrk="0" hangingPunct="1">
                        <a:lnSpc>
                          <a:spcPts val="930"/>
                        </a:lnSpc>
                        <a:spcBef>
                          <a:spcPts val="0"/>
                        </a:spcBef>
                        <a:spcAft>
                          <a:spcPts val="0"/>
                        </a:spcAft>
                        <a:buClrTx/>
                        <a:buSzTx/>
                        <a:buFontTx/>
                        <a:buNone/>
                        <a:tabLst/>
                        <a:defRPr/>
                      </a:pPr>
                      <a:r>
                        <a:rPr lang="en-CA" sz="800" b="1" dirty="0" smtClean="0">
                          <a:solidFill>
                            <a:schemeClr val="bg1"/>
                          </a:solidFill>
                          <a:latin typeface="+mj-lt"/>
                        </a:rPr>
                        <a:t>Treated</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a:txBody>
                    <a:bodyPr/>
                    <a:lstStyle/>
                    <a:p>
                      <a:pPr marL="0" marR="0" indent="0" algn="ctr" defTabSz="914491" rtl="0" eaLnBrk="1" fontAlgn="auto" latinLnBrk="0" hangingPunct="1">
                        <a:lnSpc>
                          <a:spcPts val="930"/>
                        </a:lnSpc>
                        <a:spcBef>
                          <a:spcPts val="0"/>
                        </a:spcBef>
                        <a:spcAft>
                          <a:spcPts val="0"/>
                        </a:spcAft>
                        <a:buClrTx/>
                        <a:buSzTx/>
                        <a:buFontTx/>
                        <a:buNone/>
                        <a:tabLst/>
                        <a:defRPr/>
                      </a:pPr>
                      <a:r>
                        <a:rPr lang="en-CA" sz="800" b="1" dirty="0" smtClean="0">
                          <a:solidFill>
                            <a:schemeClr val="bg1"/>
                          </a:solidFill>
                          <a:latin typeface="+mj-lt"/>
                        </a:rPr>
                        <a:t>Not treated</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a:txBody>
                    <a:bodyPr/>
                    <a:lstStyle/>
                    <a:p>
                      <a:pPr marL="0" marR="0" indent="0" algn="ctr" defTabSz="914491" rtl="0" eaLnBrk="1" fontAlgn="auto" latinLnBrk="0" hangingPunct="1">
                        <a:lnSpc>
                          <a:spcPts val="930"/>
                        </a:lnSpc>
                        <a:spcBef>
                          <a:spcPts val="0"/>
                        </a:spcBef>
                        <a:spcAft>
                          <a:spcPts val="0"/>
                        </a:spcAft>
                        <a:buClrTx/>
                        <a:buSzTx/>
                        <a:buFontTx/>
                        <a:buNone/>
                        <a:tabLst/>
                        <a:defRPr/>
                      </a:pPr>
                      <a:r>
                        <a:rPr lang="en-CA" sz="800" b="1" dirty="0" smtClean="0">
                          <a:solidFill>
                            <a:schemeClr val="bg1"/>
                          </a:solidFill>
                          <a:latin typeface="+mj-lt"/>
                        </a:rPr>
                        <a:t>Treated</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a:txBody>
                    <a:bodyPr/>
                    <a:lstStyle/>
                    <a:p>
                      <a:pPr algn="ctr">
                        <a:lnSpc>
                          <a:spcPts val="930"/>
                        </a:lnSpc>
                      </a:pPr>
                      <a:endParaRPr lang="en-CA" sz="800" b="1" dirty="0">
                        <a:solidFill>
                          <a:schemeClr val="tx1">
                            <a:lumMod val="85000"/>
                            <a:lumOff val="15000"/>
                          </a:schemeClr>
                        </a:solidFill>
                        <a:latin typeface="+mj-lt"/>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r>
              <a:tr h="777218">
                <a:tc gridSpan="2">
                  <a:txBody>
                    <a:bodyPr/>
                    <a:lstStyle/>
                    <a:p>
                      <a:pPr algn="ctr">
                        <a:lnSpc>
                          <a:spcPts val="930"/>
                        </a:lnSpc>
                      </a:pPr>
                      <a:r>
                        <a:rPr lang="en-CA" sz="800" dirty="0" smtClean="0"/>
                        <a:t>&lt;120</a:t>
                      </a:r>
                    </a:p>
                    <a:p>
                      <a:pPr algn="ctr">
                        <a:lnSpc>
                          <a:spcPts val="930"/>
                        </a:lnSpc>
                      </a:pPr>
                      <a:r>
                        <a:rPr lang="en-CA" sz="800" dirty="0" smtClean="0"/>
                        <a:t>120-129</a:t>
                      </a:r>
                    </a:p>
                    <a:p>
                      <a:pPr algn="ctr">
                        <a:lnSpc>
                          <a:spcPts val="930"/>
                        </a:lnSpc>
                      </a:pPr>
                      <a:r>
                        <a:rPr lang="en-CA" sz="800" dirty="0" smtClean="0"/>
                        <a:t>130-139</a:t>
                      </a:r>
                    </a:p>
                    <a:p>
                      <a:pPr algn="ctr">
                        <a:lnSpc>
                          <a:spcPts val="930"/>
                        </a:lnSpc>
                      </a:pPr>
                      <a:r>
                        <a:rPr lang="en-CA" sz="800" dirty="0" smtClean="0"/>
                        <a:t>140-149</a:t>
                      </a:r>
                    </a:p>
                    <a:p>
                      <a:pPr algn="ctr">
                        <a:lnSpc>
                          <a:spcPts val="930"/>
                        </a:lnSpc>
                      </a:pPr>
                      <a:r>
                        <a:rPr lang="en-CA" sz="800" dirty="0" smtClean="0"/>
                        <a:t>150-159</a:t>
                      </a:r>
                    </a:p>
                    <a:p>
                      <a:pPr algn="ctr">
                        <a:lnSpc>
                          <a:spcPts val="930"/>
                        </a:lnSpc>
                      </a:pPr>
                      <a:r>
                        <a:rPr lang="en-CA" sz="800" dirty="0" smtClean="0"/>
                        <a:t>160+</a:t>
                      </a:r>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endParaRPr lang="en-CA"/>
                    </a:p>
                  </a:txBody>
                  <a:tcPr/>
                </a:tc>
                <a:tc>
                  <a:txBody>
                    <a:bodyPr/>
                    <a:lstStyle/>
                    <a:p>
                      <a:pPr algn="ctr">
                        <a:lnSpc>
                          <a:spcPts val="930"/>
                        </a:lnSpc>
                      </a:pPr>
                      <a:r>
                        <a:rPr lang="en-CA" sz="800" dirty="0" smtClean="0"/>
                        <a:t>-2</a:t>
                      </a:r>
                    </a:p>
                    <a:p>
                      <a:pPr algn="ctr">
                        <a:lnSpc>
                          <a:spcPts val="930"/>
                        </a:lnSpc>
                      </a:pPr>
                      <a:r>
                        <a:rPr lang="en-CA" sz="800" dirty="0" smtClean="0"/>
                        <a:t>0</a:t>
                      </a:r>
                    </a:p>
                    <a:p>
                      <a:pPr algn="ctr">
                        <a:lnSpc>
                          <a:spcPts val="930"/>
                        </a:lnSpc>
                      </a:pPr>
                      <a:r>
                        <a:rPr lang="en-CA" sz="800" dirty="0" smtClean="0"/>
                        <a:t>1</a:t>
                      </a:r>
                    </a:p>
                    <a:p>
                      <a:pPr algn="ctr">
                        <a:lnSpc>
                          <a:spcPts val="930"/>
                        </a:lnSpc>
                      </a:pPr>
                      <a:r>
                        <a:rPr lang="en-CA" sz="800" dirty="0" smtClean="0"/>
                        <a:t>2</a:t>
                      </a:r>
                    </a:p>
                    <a:p>
                      <a:pPr algn="ctr">
                        <a:lnSpc>
                          <a:spcPts val="930"/>
                        </a:lnSpc>
                      </a:pPr>
                      <a:r>
                        <a:rPr lang="en-CA" sz="800" dirty="0" smtClean="0"/>
                        <a:t>2</a:t>
                      </a:r>
                    </a:p>
                    <a:p>
                      <a:pPr algn="ctr">
                        <a:lnSpc>
                          <a:spcPts val="930"/>
                        </a:lnSpc>
                      </a:pPr>
                      <a:r>
                        <a:rPr lang="en-CA" sz="800" dirty="0" smtClean="0"/>
                        <a:t>3</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a:txBody>
                    <a:bodyPr/>
                    <a:lstStyle/>
                    <a:p>
                      <a:pPr algn="ctr">
                        <a:lnSpc>
                          <a:spcPts val="930"/>
                        </a:lnSpc>
                      </a:pPr>
                      <a:r>
                        <a:rPr lang="en-CA" sz="800" dirty="0" smtClean="0"/>
                        <a:t>0</a:t>
                      </a:r>
                    </a:p>
                    <a:p>
                      <a:pPr algn="ctr">
                        <a:lnSpc>
                          <a:spcPts val="930"/>
                        </a:lnSpc>
                      </a:pPr>
                      <a:r>
                        <a:rPr lang="en-CA" sz="800" dirty="0" smtClean="0"/>
                        <a:t>2</a:t>
                      </a:r>
                    </a:p>
                    <a:p>
                      <a:pPr algn="ctr">
                        <a:lnSpc>
                          <a:spcPts val="930"/>
                        </a:lnSpc>
                      </a:pPr>
                      <a:r>
                        <a:rPr lang="en-CA" sz="800" dirty="0" smtClean="0"/>
                        <a:t>3</a:t>
                      </a:r>
                    </a:p>
                    <a:p>
                      <a:pPr algn="ctr">
                        <a:lnSpc>
                          <a:spcPts val="930"/>
                        </a:lnSpc>
                      </a:pPr>
                      <a:r>
                        <a:rPr lang="en-CA" sz="800" dirty="0" smtClean="0"/>
                        <a:t>4</a:t>
                      </a:r>
                    </a:p>
                    <a:p>
                      <a:pPr algn="ctr">
                        <a:lnSpc>
                          <a:spcPts val="930"/>
                        </a:lnSpc>
                      </a:pPr>
                      <a:r>
                        <a:rPr lang="en-CA" sz="800" dirty="0" smtClean="0"/>
                        <a:t>4</a:t>
                      </a:r>
                    </a:p>
                    <a:p>
                      <a:pPr algn="ctr">
                        <a:lnSpc>
                          <a:spcPts val="930"/>
                        </a:lnSpc>
                      </a:pPr>
                      <a:r>
                        <a:rPr lang="en-CA" sz="800" dirty="0" smtClean="0"/>
                        <a:t>5</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a:txBody>
                    <a:bodyPr/>
                    <a:lstStyle/>
                    <a:p>
                      <a:pPr algn="ctr">
                        <a:lnSpc>
                          <a:spcPts val="930"/>
                        </a:lnSpc>
                      </a:pPr>
                      <a:r>
                        <a:rPr lang="en-CA" sz="800" dirty="0" smtClean="0"/>
                        <a:t>-3</a:t>
                      </a:r>
                    </a:p>
                    <a:p>
                      <a:pPr algn="ctr">
                        <a:lnSpc>
                          <a:spcPts val="930"/>
                        </a:lnSpc>
                      </a:pPr>
                      <a:r>
                        <a:rPr lang="en-CA" sz="800" dirty="0" smtClean="0"/>
                        <a:t>0</a:t>
                      </a:r>
                    </a:p>
                    <a:p>
                      <a:pPr algn="ctr">
                        <a:lnSpc>
                          <a:spcPts val="930"/>
                        </a:lnSpc>
                      </a:pPr>
                      <a:r>
                        <a:rPr lang="en-CA" sz="800" dirty="0" smtClean="0"/>
                        <a:t>1</a:t>
                      </a:r>
                    </a:p>
                    <a:p>
                      <a:pPr algn="ctr">
                        <a:lnSpc>
                          <a:spcPts val="930"/>
                        </a:lnSpc>
                      </a:pPr>
                      <a:r>
                        <a:rPr lang="en-CA" sz="800" dirty="0" smtClean="0"/>
                        <a:t>2</a:t>
                      </a:r>
                    </a:p>
                    <a:p>
                      <a:pPr algn="ctr">
                        <a:lnSpc>
                          <a:spcPts val="930"/>
                        </a:lnSpc>
                      </a:pPr>
                      <a:r>
                        <a:rPr lang="en-CA" sz="800" dirty="0" smtClean="0"/>
                        <a:t>4</a:t>
                      </a:r>
                    </a:p>
                    <a:p>
                      <a:pPr algn="ctr">
                        <a:lnSpc>
                          <a:spcPts val="930"/>
                        </a:lnSpc>
                      </a:pPr>
                      <a:r>
                        <a:rPr lang="en-CA" sz="800" dirty="0" smtClean="0"/>
                        <a:t>5</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a:txBody>
                    <a:bodyPr/>
                    <a:lstStyle/>
                    <a:p>
                      <a:pPr algn="ctr">
                        <a:lnSpc>
                          <a:spcPts val="930"/>
                        </a:lnSpc>
                      </a:pPr>
                      <a:r>
                        <a:rPr lang="en-CA" sz="800" dirty="0" smtClean="0"/>
                        <a:t>-1</a:t>
                      </a:r>
                    </a:p>
                    <a:p>
                      <a:pPr algn="ctr">
                        <a:lnSpc>
                          <a:spcPts val="930"/>
                        </a:lnSpc>
                      </a:pPr>
                      <a:r>
                        <a:rPr lang="en-CA" sz="800" dirty="0" smtClean="0"/>
                        <a:t>2</a:t>
                      </a:r>
                    </a:p>
                    <a:p>
                      <a:pPr algn="ctr">
                        <a:lnSpc>
                          <a:spcPts val="930"/>
                        </a:lnSpc>
                      </a:pPr>
                      <a:r>
                        <a:rPr lang="en-CA" sz="800" dirty="0" smtClean="0"/>
                        <a:t>3</a:t>
                      </a:r>
                    </a:p>
                    <a:p>
                      <a:pPr algn="ctr">
                        <a:lnSpc>
                          <a:spcPts val="930"/>
                        </a:lnSpc>
                      </a:pPr>
                      <a:r>
                        <a:rPr lang="en-CA" sz="800" dirty="0" smtClean="0"/>
                        <a:t>5</a:t>
                      </a:r>
                    </a:p>
                    <a:p>
                      <a:pPr algn="ctr">
                        <a:lnSpc>
                          <a:spcPts val="930"/>
                        </a:lnSpc>
                      </a:pPr>
                      <a:r>
                        <a:rPr lang="en-CA" sz="800" dirty="0" smtClean="0"/>
                        <a:t>6</a:t>
                      </a:r>
                    </a:p>
                    <a:p>
                      <a:pPr algn="ctr">
                        <a:lnSpc>
                          <a:spcPts val="930"/>
                        </a:lnSpc>
                      </a:pPr>
                      <a:r>
                        <a:rPr lang="en-CA" sz="800" dirty="0" smtClean="0"/>
                        <a:t>7</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r>
              <a:tr h="320018">
                <a:tc>
                  <a:txBody>
                    <a:bodyPr/>
                    <a:lstStyle/>
                    <a:p>
                      <a:pPr marL="0" marR="0" indent="0" algn="ctr" defTabSz="914491" rtl="0" eaLnBrk="1" fontAlgn="auto" latinLnBrk="0" hangingPunct="1">
                        <a:lnSpc>
                          <a:spcPts val="930"/>
                        </a:lnSpc>
                        <a:spcBef>
                          <a:spcPts val="0"/>
                        </a:spcBef>
                        <a:spcAft>
                          <a:spcPts val="0"/>
                        </a:spcAft>
                        <a:buClrTx/>
                        <a:buSzTx/>
                        <a:buFontTx/>
                        <a:buNone/>
                        <a:tabLst/>
                        <a:defRPr/>
                      </a:pPr>
                      <a:r>
                        <a:rPr lang="en-CA" sz="800" b="1" dirty="0" smtClean="0">
                          <a:solidFill>
                            <a:schemeClr val="bg1"/>
                          </a:solidFill>
                          <a:latin typeface="+mj-lt"/>
                        </a:rPr>
                        <a:t>Diabetes</a:t>
                      </a:r>
                    </a:p>
                  </a:txBody>
                  <a:tcPr marL="91424" marR="91424" marT="45709" marB="45709" anchor="ctr">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a:txBody>
                    <a:bodyPr/>
                    <a:lstStyle/>
                    <a:p>
                      <a:pPr algn="ctr">
                        <a:lnSpc>
                          <a:spcPts val="930"/>
                        </a:lnSpc>
                      </a:pPr>
                      <a:r>
                        <a:rPr lang="en-CA" sz="800" dirty="0" smtClean="0"/>
                        <a:t>Yes</a:t>
                      </a:r>
                    </a:p>
                    <a:p>
                      <a:pPr algn="ctr">
                        <a:lnSpc>
                          <a:spcPts val="930"/>
                        </a:lnSpc>
                      </a:pPr>
                      <a:r>
                        <a:rPr lang="en-CA" sz="800" dirty="0" smtClean="0"/>
                        <a:t>No</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gridSpan="2">
                  <a:txBody>
                    <a:bodyPr/>
                    <a:lstStyle/>
                    <a:p>
                      <a:pPr algn="ctr">
                        <a:lnSpc>
                          <a:spcPts val="930"/>
                        </a:lnSpc>
                      </a:pPr>
                      <a:r>
                        <a:rPr lang="en-CA" sz="800" dirty="0" smtClean="0"/>
                        <a:t>3</a:t>
                      </a:r>
                    </a:p>
                    <a:p>
                      <a:pPr algn="ctr">
                        <a:lnSpc>
                          <a:spcPts val="930"/>
                        </a:lnSpc>
                      </a:pPr>
                      <a:r>
                        <a:rPr lang="en-CA" sz="800" dirty="0" smtClean="0"/>
                        <a:t>0</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pPr algn="ctr"/>
                      <a:endParaRPr lang="en-CA" sz="1000" dirty="0"/>
                    </a:p>
                  </a:txBody>
                  <a:tcPr>
                    <a:solidFill>
                      <a:srgbClr val="D9EFFF"/>
                    </a:solidFill>
                  </a:tcPr>
                </a:tc>
                <a:tc gridSpan="2">
                  <a:txBody>
                    <a:bodyPr/>
                    <a:lstStyle/>
                    <a:p>
                      <a:pPr algn="ctr">
                        <a:lnSpc>
                          <a:spcPts val="930"/>
                        </a:lnSpc>
                      </a:pPr>
                      <a:r>
                        <a:rPr lang="en-CA" sz="800" dirty="0" smtClean="0"/>
                        <a:t>4</a:t>
                      </a:r>
                    </a:p>
                    <a:p>
                      <a:pPr algn="ctr">
                        <a:lnSpc>
                          <a:spcPts val="930"/>
                        </a:lnSpc>
                      </a:pPr>
                      <a:r>
                        <a:rPr lang="en-CA" sz="800" dirty="0" smtClean="0"/>
                        <a:t>0</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pPr algn="ctr"/>
                      <a:endParaRPr lang="en-CA" sz="1000" dirty="0"/>
                    </a:p>
                  </a:txBody>
                  <a:tcPr>
                    <a:solidFill>
                      <a:srgbClr val="D9EFFF"/>
                    </a:solidFill>
                  </a:tcPr>
                </a:tc>
                <a:tc>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r>
              <a:tr h="320018">
                <a:tc>
                  <a:txBody>
                    <a:bodyPr/>
                    <a:lstStyle/>
                    <a:p>
                      <a:pPr marL="0" marR="0" indent="0" algn="ctr" defTabSz="914491" rtl="0" eaLnBrk="1" fontAlgn="auto" latinLnBrk="0" hangingPunct="1">
                        <a:lnSpc>
                          <a:spcPts val="930"/>
                        </a:lnSpc>
                        <a:spcBef>
                          <a:spcPts val="0"/>
                        </a:spcBef>
                        <a:spcAft>
                          <a:spcPts val="0"/>
                        </a:spcAft>
                        <a:buClrTx/>
                        <a:buSzTx/>
                        <a:buFontTx/>
                        <a:buNone/>
                        <a:tabLst/>
                        <a:defRPr/>
                      </a:pPr>
                      <a:r>
                        <a:rPr lang="en-CA" sz="800" b="1" dirty="0" smtClean="0">
                          <a:solidFill>
                            <a:schemeClr val="bg1"/>
                          </a:solidFill>
                          <a:latin typeface="+mj-lt"/>
                        </a:rPr>
                        <a:t>Smoker</a:t>
                      </a:r>
                    </a:p>
                  </a:txBody>
                  <a:tcPr marL="91424" marR="91424" marT="45709" marB="45709" anchor="ctr">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a:txBody>
                    <a:bodyPr/>
                    <a:lstStyle/>
                    <a:p>
                      <a:pPr algn="ctr">
                        <a:lnSpc>
                          <a:spcPts val="930"/>
                        </a:lnSpc>
                      </a:pPr>
                      <a:r>
                        <a:rPr lang="en-CA" sz="800" dirty="0" smtClean="0"/>
                        <a:t>Yes</a:t>
                      </a:r>
                    </a:p>
                    <a:p>
                      <a:pPr algn="ctr">
                        <a:lnSpc>
                          <a:spcPts val="930"/>
                        </a:lnSpc>
                      </a:pPr>
                      <a:r>
                        <a:rPr lang="en-CA" sz="800" dirty="0" smtClean="0"/>
                        <a:t>No</a:t>
                      </a: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gridSpan="2">
                  <a:txBody>
                    <a:bodyPr/>
                    <a:lstStyle/>
                    <a:p>
                      <a:pPr algn="ctr">
                        <a:lnSpc>
                          <a:spcPts val="930"/>
                        </a:lnSpc>
                      </a:pPr>
                      <a:r>
                        <a:rPr lang="en-CA" sz="800" dirty="0" smtClean="0"/>
                        <a:t>4</a:t>
                      </a:r>
                    </a:p>
                    <a:p>
                      <a:pPr algn="ctr">
                        <a:lnSpc>
                          <a:spcPts val="930"/>
                        </a:lnSpc>
                      </a:pPr>
                      <a:r>
                        <a:rPr lang="en-CA" sz="800" dirty="0" smtClean="0"/>
                        <a:t>0</a:t>
                      </a: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pPr algn="ctr"/>
                      <a:endParaRPr lang="en-CA" sz="1000" dirty="0"/>
                    </a:p>
                  </a:txBody>
                  <a:tcPr>
                    <a:solidFill>
                      <a:srgbClr val="D9EFFF"/>
                    </a:solidFill>
                  </a:tcPr>
                </a:tc>
                <a:tc gridSpan="2">
                  <a:txBody>
                    <a:bodyPr/>
                    <a:lstStyle/>
                    <a:p>
                      <a:pPr algn="ctr">
                        <a:lnSpc>
                          <a:spcPts val="930"/>
                        </a:lnSpc>
                      </a:pPr>
                      <a:r>
                        <a:rPr lang="en-CA" sz="800" dirty="0" smtClean="0"/>
                        <a:t>3</a:t>
                      </a:r>
                    </a:p>
                    <a:p>
                      <a:pPr algn="ctr">
                        <a:lnSpc>
                          <a:spcPts val="930"/>
                        </a:lnSpc>
                      </a:pPr>
                      <a:r>
                        <a:rPr lang="en-CA" sz="800" dirty="0" smtClean="0"/>
                        <a:t>0</a:t>
                      </a: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c hMerge="1">
                  <a:txBody>
                    <a:bodyPr/>
                    <a:lstStyle/>
                    <a:p>
                      <a:pPr algn="ctr"/>
                      <a:endParaRPr lang="en-CA" sz="1000" dirty="0"/>
                    </a:p>
                  </a:txBody>
                  <a:tcPr>
                    <a:solidFill>
                      <a:srgbClr val="D9EFFF"/>
                    </a:solidFill>
                  </a:tcPr>
                </a:tc>
                <a:tc>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EFFF"/>
                    </a:solidFill>
                  </a:tcPr>
                </a:tc>
              </a:tr>
              <a:tr h="213235">
                <a:tc gridSpan="2">
                  <a:txBody>
                    <a:bodyPr/>
                    <a:lstStyle/>
                    <a:p>
                      <a:pPr marL="0" marR="0" indent="0" algn="ctr" defTabSz="914491" rtl="0" eaLnBrk="1" fontAlgn="auto" latinLnBrk="0" hangingPunct="1">
                        <a:lnSpc>
                          <a:spcPts val="930"/>
                        </a:lnSpc>
                        <a:spcBef>
                          <a:spcPts val="0"/>
                        </a:spcBef>
                        <a:spcAft>
                          <a:spcPts val="0"/>
                        </a:spcAft>
                        <a:buClrTx/>
                        <a:buSzTx/>
                        <a:buFontTx/>
                        <a:buNone/>
                        <a:tabLst/>
                        <a:defRPr/>
                      </a:pPr>
                      <a:r>
                        <a:rPr lang="en-CA" sz="800" b="1" dirty="0" smtClean="0">
                          <a:solidFill>
                            <a:schemeClr val="bg1"/>
                          </a:solidFill>
                          <a:latin typeface="+mj-lt"/>
                        </a:rPr>
                        <a:t>Total Points</a:t>
                      </a:r>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574AD"/>
                      </a:solidFill>
                      <a:prstDash val="solid"/>
                      <a:round/>
                      <a:headEnd type="none" w="med" len="med"/>
                      <a:tailEnd type="none" w="med" len="med"/>
                    </a:lnB>
                    <a:solidFill>
                      <a:srgbClr val="0574AD"/>
                    </a:solidFill>
                  </a:tcPr>
                </a:tc>
                <a:tc hMerge="1">
                  <a:txBody>
                    <a:bodyPr/>
                    <a:lstStyle/>
                    <a:p>
                      <a:pPr algn="ctr"/>
                      <a:endParaRPr lang="en-CA" sz="1000" dirty="0"/>
                    </a:p>
                  </a:txBody>
                  <a:tcPr>
                    <a:solidFill>
                      <a:srgbClr val="D9EFFF"/>
                    </a:solidFill>
                  </a:tcPr>
                </a:tc>
                <a:tc gridSpan="2">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574AD"/>
                      </a:solidFill>
                      <a:prstDash val="solid"/>
                      <a:round/>
                      <a:headEnd type="none" w="med" len="med"/>
                      <a:tailEnd type="none" w="med" len="med"/>
                    </a:lnB>
                    <a:solidFill>
                      <a:srgbClr val="0574AD"/>
                    </a:solidFill>
                  </a:tcPr>
                </a:tc>
                <a:tc hMerge="1">
                  <a:txBody>
                    <a:bodyPr/>
                    <a:lstStyle/>
                    <a:p>
                      <a:endParaRPr lang="en-CA"/>
                    </a:p>
                  </a:txBody>
                  <a:tcPr/>
                </a:tc>
                <a:tc gridSpan="2">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574AD"/>
                      </a:solidFill>
                      <a:prstDash val="solid"/>
                      <a:round/>
                      <a:headEnd type="none" w="med" len="med"/>
                      <a:tailEnd type="none" w="med" len="med"/>
                    </a:lnB>
                    <a:solidFill>
                      <a:srgbClr val="0574AD"/>
                    </a:solidFill>
                  </a:tcPr>
                </a:tc>
                <a:tc hMerge="1">
                  <a:txBody>
                    <a:bodyPr/>
                    <a:lstStyle/>
                    <a:p>
                      <a:endParaRPr lang="en-CA"/>
                    </a:p>
                  </a:txBody>
                  <a:tcPr/>
                </a:tc>
                <a:tc>
                  <a:txBody>
                    <a:bodyPr/>
                    <a:lstStyle/>
                    <a:p>
                      <a:pPr algn="ctr">
                        <a:lnSpc>
                          <a:spcPts val="930"/>
                        </a:lnSpc>
                      </a:pPr>
                      <a:endParaRPr lang="en-CA" sz="800" dirty="0"/>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574AD"/>
                      </a:solidFill>
                      <a:prstDash val="solid"/>
                      <a:round/>
                      <a:headEnd type="none" w="med" len="med"/>
                      <a:tailEnd type="none" w="med" len="med"/>
                    </a:lnB>
                    <a:solidFill>
                      <a:srgbClr val="0574AD"/>
                    </a:solidFill>
                  </a:tcPr>
                </a:tc>
              </a:tr>
            </a:tbl>
          </a:graphicData>
        </a:graphic>
      </p:graphicFrame>
      <p:graphicFrame>
        <p:nvGraphicFramePr>
          <p:cNvPr id="10" name="Table 9"/>
          <p:cNvGraphicFramePr>
            <a:graphicFrameLocks noGrp="1"/>
          </p:cNvGraphicFramePr>
          <p:nvPr/>
        </p:nvGraphicFramePr>
        <p:xfrm>
          <a:off x="6713962" y="961805"/>
          <a:ext cx="2028625" cy="4495734"/>
        </p:xfrm>
        <a:graphic>
          <a:graphicData uri="http://schemas.openxmlformats.org/drawingml/2006/table">
            <a:tbl>
              <a:tblPr firstRow="1" bandRow="1">
                <a:tableStyleId>{5940675A-B579-460E-94D1-54222C63F5DA}</a:tableStyleId>
              </a:tblPr>
              <a:tblGrid>
                <a:gridCol w="702217"/>
                <a:gridCol w="663204"/>
                <a:gridCol w="663204"/>
              </a:tblGrid>
              <a:tr h="365738">
                <a:tc rowSpan="2">
                  <a:txBody>
                    <a:bodyPr/>
                    <a:lstStyle/>
                    <a:p>
                      <a:pPr algn="ctr"/>
                      <a:r>
                        <a:rPr lang="en-CA" sz="900" b="1" dirty="0" smtClean="0">
                          <a:solidFill>
                            <a:schemeClr val="bg1"/>
                          </a:solidFill>
                          <a:latin typeface="+mj-lt"/>
                        </a:rPr>
                        <a:t>Total points</a:t>
                      </a:r>
                      <a:endParaRPr lang="en-CA" sz="900" b="1" dirty="0">
                        <a:solidFill>
                          <a:schemeClr val="bg1"/>
                        </a:solidFill>
                        <a:latin typeface="+mj-lt"/>
                      </a:endParaRPr>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574A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gridSpan="2">
                  <a:txBody>
                    <a:bodyPr/>
                    <a:lstStyle/>
                    <a:p>
                      <a:pPr algn="ctr"/>
                      <a:r>
                        <a:rPr lang="en-CA" sz="900" b="1" dirty="0" smtClean="0">
                          <a:solidFill>
                            <a:schemeClr val="bg1"/>
                          </a:solidFill>
                          <a:latin typeface="+mj-lt"/>
                        </a:rPr>
                        <a:t>10-year CVD Risk (%)</a:t>
                      </a:r>
                      <a:endParaRPr lang="en-CA" sz="900" b="1" dirty="0">
                        <a:solidFill>
                          <a:schemeClr val="bg1"/>
                        </a:solidFill>
                        <a:latin typeface="+mj-lt"/>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rgbClr val="0574A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hMerge="1">
                  <a:txBody>
                    <a:bodyPr/>
                    <a:lstStyle/>
                    <a:p>
                      <a:endParaRPr lang="en-CA" sz="1000" dirty="0"/>
                    </a:p>
                  </a:txBody>
                  <a:tcPr/>
                </a:tc>
              </a:tr>
              <a:tr h="228578">
                <a:tc vMerge="1">
                  <a:txBody>
                    <a:bodyPr/>
                    <a:lstStyle/>
                    <a:p>
                      <a:endParaRPr lang="en-CA" sz="1000" dirty="0"/>
                    </a:p>
                  </a:txBody>
                  <a:tcPr/>
                </a:tc>
                <a:tc>
                  <a:txBody>
                    <a:bodyPr/>
                    <a:lstStyle/>
                    <a:p>
                      <a:pPr algn="ctr"/>
                      <a:r>
                        <a:rPr lang="en-CA" sz="900" b="1" dirty="0" smtClean="0">
                          <a:solidFill>
                            <a:schemeClr val="bg1"/>
                          </a:solidFill>
                          <a:latin typeface="+mj-lt"/>
                        </a:rPr>
                        <a:t>Men</a:t>
                      </a:r>
                      <a:endParaRPr lang="en-CA" sz="900" b="1" dirty="0">
                        <a:solidFill>
                          <a:schemeClr val="bg1"/>
                        </a:solidFill>
                        <a:latin typeface="+mj-lt"/>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c>
                  <a:txBody>
                    <a:bodyPr/>
                    <a:lstStyle/>
                    <a:p>
                      <a:pPr algn="ctr"/>
                      <a:r>
                        <a:rPr lang="en-CA" sz="900" b="1" dirty="0" smtClean="0">
                          <a:solidFill>
                            <a:schemeClr val="bg1"/>
                          </a:solidFill>
                          <a:latin typeface="+mj-lt"/>
                        </a:rPr>
                        <a:t>Women</a:t>
                      </a:r>
                      <a:endParaRPr lang="en-CA" sz="900" b="1" dirty="0">
                        <a:solidFill>
                          <a:schemeClr val="bg1"/>
                        </a:solidFill>
                        <a:latin typeface="+mj-lt"/>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74AD"/>
                    </a:solidFill>
                  </a:tcPr>
                </a:tc>
              </a:tr>
              <a:tr h="3901418">
                <a:tc>
                  <a:txBody>
                    <a:bodyPr/>
                    <a:lstStyle/>
                    <a:p>
                      <a:pPr algn="ctr"/>
                      <a:r>
                        <a:rPr lang="en-CA" sz="1000" dirty="0" smtClean="0">
                          <a:solidFill>
                            <a:schemeClr val="tx1">
                              <a:lumMod val="85000"/>
                              <a:lumOff val="15000"/>
                            </a:schemeClr>
                          </a:solidFill>
                        </a:rPr>
                        <a:t>-3</a:t>
                      </a:r>
                      <a:r>
                        <a:rPr lang="en-CA" sz="1000" baseline="0" dirty="0" smtClean="0">
                          <a:solidFill>
                            <a:schemeClr val="tx1">
                              <a:lumMod val="85000"/>
                              <a:lumOff val="15000"/>
                            </a:schemeClr>
                          </a:solidFill>
                        </a:rPr>
                        <a:t> or less</a:t>
                      </a:r>
                    </a:p>
                    <a:p>
                      <a:pPr algn="ctr"/>
                      <a:r>
                        <a:rPr lang="en-CA" sz="1000" baseline="0" dirty="0" smtClean="0">
                          <a:solidFill>
                            <a:schemeClr val="tx1">
                              <a:lumMod val="85000"/>
                              <a:lumOff val="15000"/>
                            </a:schemeClr>
                          </a:solidFill>
                        </a:rPr>
                        <a:t>-2</a:t>
                      </a:r>
                    </a:p>
                    <a:p>
                      <a:pPr algn="ctr"/>
                      <a:r>
                        <a:rPr lang="en-CA" sz="1000" baseline="0" dirty="0" smtClean="0">
                          <a:solidFill>
                            <a:schemeClr val="tx1">
                              <a:lumMod val="85000"/>
                              <a:lumOff val="15000"/>
                            </a:schemeClr>
                          </a:solidFill>
                        </a:rPr>
                        <a:t>-1</a:t>
                      </a:r>
                    </a:p>
                    <a:p>
                      <a:pPr algn="ctr"/>
                      <a:r>
                        <a:rPr lang="en-CA" sz="1000" baseline="0" dirty="0" smtClean="0">
                          <a:solidFill>
                            <a:schemeClr val="tx1">
                              <a:lumMod val="85000"/>
                              <a:lumOff val="15000"/>
                            </a:schemeClr>
                          </a:solidFill>
                        </a:rPr>
                        <a:t>0</a:t>
                      </a:r>
                    </a:p>
                    <a:p>
                      <a:pPr algn="ctr"/>
                      <a:r>
                        <a:rPr lang="en-CA" sz="1000" baseline="0" dirty="0" smtClean="0">
                          <a:solidFill>
                            <a:schemeClr val="tx1">
                              <a:lumMod val="85000"/>
                              <a:lumOff val="15000"/>
                            </a:schemeClr>
                          </a:solidFill>
                        </a:rPr>
                        <a:t>1</a:t>
                      </a:r>
                    </a:p>
                    <a:p>
                      <a:pPr algn="ctr"/>
                      <a:r>
                        <a:rPr lang="en-CA" sz="1000" baseline="0" dirty="0" smtClean="0">
                          <a:solidFill>
                            <a:schemeClr val="tx1">
                              <a:lumMod val="85000"/>
                              <a:lumOff val="15000"/>
                            </a:schemeClr>
                          </a:solidFill>
                        </a:rPr>
                        <a:t>2</a:t>
                      </a:r>
                    </a:p>
                    <a:p>
                      <a:pPr algn="ctr"/>
                      <a:r>
                        <a:rPr lang="en-CA" sz="1000" baseline="0" dirty="0" smtClean="0">
                          <a:solidFill>
                            <a:schemeClr val="tx1">
                              <a:lumMod val="85000"/>
                              <a:lumOff val="15000"/>
                            </a:schemeClr>
                          </a:solidFill>
                        </a:rPr>
                        <a:t>3</a:t>
                      </a:r>
                    </a:p>
                    <a:p>
                      <a:pPr algn="ctr"/>
                      <a:r>
                        <a:rPr lang="en-CA" sz="1000" baseline="0" dirty="0" smtClean="0">
                          <a:solidFill>
                            <a:schemeClr val="tx1">
                              <a:lumMod val="85000"/>
                              <a:lumOff val="15000"/>
                            </a:schemeClr>
                          </a:solidFill>
                        </a:rPr>
                        <a:t>4</a:t>
                      </a:r>
                    </a:p>
                    <a:p>
                      <a:pPr algn="ctr"/>
                      <a:r>
                        <a:rPr lang="en-CA" sz="1000" baseline="0" dirty="0" smtClean="0">
                          <a:solidFill>
                            <a:schemeClr val="tx1">
                              <a:lumMod val="85000"/>
                              <a:lumOff val="15000"/>
                            </a:schemeClr>
                          </a:solidFill>
                        </a:rPr>
                        <a:t>5</a:t>
                      </a:r>
                    </a:p>
                    <a:p>
                      <a:pPr algn="ctr"/>
                      <a:r>
                        <a:rPr lang="en-CA" sz="1000" baseline="0" dirty="0" smtClean="0">
                          <a:solidFill>
                            <a:schemeClr val="tx1">
                              <a:lumMod val="85000"/>
                              <a:lumOff val="15000"/>
                            </a:schemeClr>
                          </a:solidFill>
                        </a:rPr>
                        <a:t>6</a:t>
                      </a:r>
                    </a:p>
                    <a:p>
                      <a:pPr algn="ctr"/>
                      <a:r>
                        <a:rPr lang="en-CA" sz="1000" baseline="0" dirty="0" smtClean="0">
                          <a:solidFill>
                            <a:schemeClr val="tx1">
                              <a:lumMod val="85000"/>
                              <a:lumOff val="15000"/>
                            </a:schemeClr>
                          </a:solidFill>
                        </a:rPr>
                        <a:t>7</a:t>
                      </a:r>
                    </a:p>
                    <a:p>
                      <a:pPr algn="ctr"/>
                      <a:r>
                        <a:rPr lang="en-CA" sz="1000" baseline="0" dirty="0" smtClean="0">
                          <a:solidFill>
                            <a:schemeClr val="tx1">
                              <a:lumMod val="85000"/>
                              <a:lumOff val="15000"/>
                            </a:schemeClr>
                          </a:solidFill>
                        </a:rPr>
                        <a:t>8</a:t>
                      </a:r>
                    </a:p>
                    <a:p>
                      <a:pPr algn="ctr"/>
                      <a:r>
                        <a:rPr lang="en-CA" sz="1000" baseline="0" dirty="0" smtClean="0">
                          <a:solidFill>
                            <a:schemeClr val="tx1">
                              <a:lumMod val="85000"/>
                              <a:lumOff val="15000"/>
                            </a:schemeClr>
                          </a:solidFill>
                        </a:rPr>
                        <a:t>9</a:t>
                      </a:r>
                    </a:p>
                    <a:p>
                      <a:pPr algn="ctr"/>
                      <a:r>
                        <a:rPr lang="en-CA" sz="1000" baseline="0" dirty="0" smtClean="0">
                          <a:solidFill>
                            <a:schemeClr val="tx1">
                              <a:lumMod val="85000"/>
                              <a:lumOff val="15000"/>
                            </a:schemeClr>
                          </a:solidFill>
                        </a:rPr>
                        <a:t>10</a:t>
                      </a:r>
                    </a:p>
                    <a:p>
                      <a:pPr algn="ctr"/>
                      <a:r>
                        <a:rPr lang="en-CA" sz="1000" baseline="0" dirty="0" smtClean="0">
                          <a:solidFill>
                            <a:schemeClr val="tx1">
                              <a:lumMod val="85000"/>
                              <a:lumOff val="15000"/>
                            </a:schemeClr>
                          </a:solidFill>
                        </a:rPr>
                        <a:t>11</a:t>
                      </a:r>
                    </a:p>
                    <a:p>
                      <a:pPr algn="ctr"/>
                      <a:r>
                        <a:rPr lang="en-CA" sz="1000" baseline="0" dirty="0" smtClean="0">
                          <a:solidFill>
                            <a:schemeClr val="tx1">
                              <a:lumMod val="85000"/>
                              <a:lumOff val="15000"/>
                            </a:schemeClr>
                          </a:solidFill>
                        </a:rPr>
                        <a:t>12</a:t>
                      </a:r>
                    </a:p>
                    <a:p>
                      <a:pPr algn="ctr"/>
                      <a:r>
                        <a:rPr lang="en-CA" sz="1000" baseline="0" dirty="0" smtClean="0">
                          <a:solidFill>
                            <a:schemeClr val="tx1">
                              <a:lumMod val="85000"/>
                              <a:lumOff val="15000"/>
                            </a:schemeClr>
                          </a:solidFill>
                        </a:rPr>
                        <a:t>13</a:t>
                      </a:r>
                    </a:p>
                    <a:p>
                      <a:pPr algn="ctr"/>
                      <a:r>
                        <a:rPr lang="en-CA" sz="1000" baseline="0" dirty="0" smtClean="0">
                          <a:solidFill>
                            <a:schemeClr val="tx1">
                              <a:lumMod val="85000"/>
                              <a:lumOff val="15000"/>
                            </a:schemeClr>
                          </a:solidFill>
                        </a:rPr>
                        <a:t>14</a:t>
                      </a:r>
                    </a:p>
                    <a:p>
                      <a:pPr algn="ctr"/>
                      <a:r>
                        <a:rPr lang="en-CA" sz="1000" baseline="0" dirty="0" smtClean="0">
                          <a:solidFill>
                            <a:schemeClr val="tx1">
                              <a:lumMod val="85000"/>
                              <a:lumOff val="15000"/>
                            </a:schemeClr>
                          </a:solidFill>
                        </a:rPr>
                        <a:t>15</a:t>
                      </a:r>
                    </a:p>
                    <a:p>
                      <a:pPr algn="ctr"/>
                      <a:r>
                        <a:rPr lang="en-CA" sz="1000" baseline="0" dirty="0" smtClean="0">
                          <a:solidFill>
                            <a:schemeClr val="tx1">
                              <a:lumMod val="85000"/>
                              <a:lumOff val="15000"/>
                            </a:schemeClr>
                          </a:solidFill>
                        </a:rPr>
                        <a:t>16</a:t>
                      </a:r>
                    </a:p>
                    <a:p>
                      <a:pPr algn="ctr"/>
                      <a:r>
                        <a:rPr lang="en-CA" sz="1000" baseline="0" dirty="0" smtClean="0">
                          <a:solidFill>
                            <a:schemeClr val="tx1">
                              <a:lumMod val="85000"/>
                              <a:lumOff val="15000"/>
                            </a:schemeClr>
                          </a:solidFill>
                        </a:rPr>
                        <a:t>17</a:t>
                      </a:r>
                    </a:p>
                    <a:p>
                      <a:pPr algn="ctr"/>
                      <a:r>
                        <a:rPr lang="en-CA" sz="1000" baseline="0" dirty="0" smtClean="0">
                          <a:solidFill>
                            <a:schemeClr val="tx1">
                              <a:lumMod val="85000"/>
                              <a:lumOff val="15000"/>
                            </a:schemeClr>
                          </a:solidFill>
                        </a:rPr>
                        <a:t>18</a:t>
                      </a:r>
                    </a:p>
                    <a:p>
                      <a:pPr algn="ctr"/>
                      <a:r>
                        <a:rPr lang="en-CA" sz="1000" baseline="0" dirty="0" smtClean="0">
                          <a:solidFill>
                            <a:schemeClr val="tx1">
                              <a:lumMod val="85000"/>
                              <a:lumOff val="15000"/>
                            </a:schemeClr>
                          </a:solidFill>
                        </a:rPr>
                        <a:t>19</a:t>
                      </a:r>
                    </a:p>
                    <a:p>
                      <a:pPr algn="ctr"/>
                      <a:r>
                        <a:rPr lang="en-CA" sz="1000" baseline="0" dirty="0" smtClean="0">
                          <a:solidFill>
                            <a:schemeClr val="tx1">
                              <a:lumMod val="85000"/>
                              <a:lumOff val="15000"/>
                            </a:schemeClr>
                          </a:solidFill>
                        </a:rPr>
                        <a:t>20</a:t>
                      </a:r>
                    </a:p>
                    <a:p>
                      <a:pPr algn="ctr"/>
                      <a:r>
                        <a:rPr lang="en-CA" sz="1000" baseline="0" dirty="0" smtClean="0">
                          <a:solidFill>
                            <a:schemeClr val="tx1">
                              <a:lumMod val="85000"/>
                              <a:lumOff val="15000"/>
                            </a:schemeClr>
                          </a:solidFill>
                        </a:rPr>
                        <a:t>21+</a:t>
                      </a:r>
                      <a:endParaRPr lang="en-CA" sz="1000" dirty="0">
                        <a:solidFill>
                          <a:schemeClr val="tx1">
                            <a:lumMod val="85000"/>
                            <a:lumOff val="15000"/>
                          </a:schemeClr>
                        </a:solidFill>
                      </a:endParaRPr>
                    </a:p>
                  </a:txBody>
                  <a:tcPr marL="91424" marR="91424" marT="45709" marB="45709">
                    <a:lnL w="12700" cap="flat" cmpd="sng" algn="ctr">
                      <a:solidFill>
                        <a:srgbClr val="0574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574AD"/>
                      </a:solidFill>
                      <a:prstDash val="solid"/>
                      <a:round/>
                      <a:headEnd type="none" w="med" len="med"/>
                      <a:tailEnd type="none" w="med" len="med"/>
                    </a:lnB>
                    <a:solidFill>
                      <a:srgbClr val="D9EFFF"/>
                    </a:solidFill>
                  </a:tcPr>
                </a:tc>
                <a:tc>
                  <a:txBody>
                    <a:bodyPr/>
                    <a:lstStyle/>
                    <a:p>
                      <a:pPr algn="ctr"/>
                      <a:r>
                        <a:rPr lang="en-CA" sz="1000" dirty="0" smtClean="0">
                          <a:solidFill>
                            <a:schemeClr val="tx1">
                              <a:lumMod val="85000"/>
                              <a:lumOff val="15000"/>
                            </a:schemeClr>
                          </a:solidFill>
                        </a:rPr>
                        <a:t>&lt;1</a:t>
                      </a:r>
                    </a:p>
                    <a:p>
                      <a:pPr algn="ctr"/>
                      <a:r>
                        <a:rPr lang="en-CA" sz="1000" dirty="0" smtClean="0">
                          <a:solidFill>
                            <a:schemeClr val="tx1">
                              <a:lumMod val="85000"/>
                              <a:lumOff val="15000"/>
                            </a:schemeClr>
                          </a:solidFill>
                        </a:rPr>
                        <a:t>1.1</a:t>
                      </a:r>
                    </a:p>
                    <a:p>
                      <a:pPr algn="ctr"/>
                      <a:r>
                        <a:rPr lang="en-CA" sz="1000" dirty="0" smtClean="0">
                          <a:solidFill>
                            <a:schemeClr val="tx1">
                              <a:lumMod val="85000"/>
                              <a:lumOff val="15000"/>
                            </a:schemeClr>
                          </a:solidFill>
                        </a:rPr>
                        <a:t>1.4</a:t>
                      </a:r>
                    </a:p>
                    <a:p>
                      <a:pPr algn="ctr"/>
                      <a:r>
                        <a:rPr lang="en-CA" sz="1000" dirty="0" smtClean="0">
                          <a:solidFill>
                            <a:schemeClr val="tx1">
                              <a:lumMod val="85000"/>
                              <a:lumOff val="15000"/>
                            </a:schemeClr>
                          </a:solidFill>
                        </a:rPr>
                        <a:t>1.6</a:t>
                      </a:r>
                    </a:p>
                    <a:p>
                      <a:pPr algn="ctr"/>
                      <a:r>
                        <a:rPr lang="en-CA" sz="1000" dirty="0" smtClean="0">
                          <a:solidFill>
                            <a:schemeClr val="tx1">
                              <a:lumMod val="85000"/>
                              <a:lumOff val="15000"/>
                            </a:schemeClr>
                          </a:solidFill>
                        </a:rPr>
                        <a:t>1.9</a:t>
                      </a:r>
                    </a:p>
                    <a:p>
                      <a:pPr algn="ctr"/>
                      <a:r>
                        <a:rPr lang="en-CA" sz="1000" dirty="0" smtClean="0">
                          <a:solidFill>
                            <a:schemeClr val="tx1">
                              <a:lumMod val="85000"/>
                              <a:lumOff val="15000"/>
                            </a:schemeClr>
                          </a:solidFill>
                        </a:rPr>
                        <a:t>2.3</a:t>
                      </a:r>
                    </a:p>
                    <a:p>
                      <a:pPr algn="ctr"/>
                      <a:r>
                        <a:rPr lang="en-CA" sz="1000" dirty="0" smtClean="0">
                          <a:solidFill>
                            <a:schemeClr val="tx1">
                              <a:lumMod val="85000"/>
                              <a:lumOff val="15000"/>
                            </a:schemeClr>
                          </a:solidFill>
                        </a:rPr>
                        <a:t>2.8</a:t>
                      </a:r>
                    </a:p>
                    <a:p>
                      <a:pPr algn="ctr"/>
                      <a:r>
                        <a:rPr lang="en-CA" sz="1000" dirty="0" smtClean="0">
                          <a:solidFill>
                            <a:schemeClr val="tx1">
                              <a:lumMod val="85000"/>
                              <a:lumOff val="15000"/>
                            </a:schemeClr>
                          </a:solidFill>
                        </a:rPr>
                        <a:t>3.3</a:t>
                      </a:r>
                    </a:p>
                    <a:p>
                      <a:pPr algn="ctr"/>
                      <a:r>
                        <a:rPr lang="en-CA" sz="1000" dirty="0" smtClean="0">
                          <a:solidFill>
                            <a:schemeClr val="tx1">
                              <a:lumMod val="85000"/>
                              <a:lumOff val="15000"/>
                            </a:schemeClr>
                          </a:solidFill>
                        </a:rPr>
                        <a:t>3.9</a:t>
                      </a:r>
                    </a:p>
                    <a:p>
                      <a:pPr algn="ctr"/>
                      <a:r>
                        <a:rPr lang="en-CA" sz="1000" dirty="0" smtClean="0">
                          <a:solidFill>
                            <a:schemeClr val="tx1">
                              <a:lumMod val="85000"/>
                              <a:lumOff val="15000"/>
                            </a:schemeClr>
                          </a:solidFill>
                        </a:rPr>
                        <a:t>4.7</a:t>
                      </a:r>
                    </a:p>
                    <a:p>
                      <a:pPr algn="ctr"/>
                      <a:r>
                        <a:rPr lang="en-CA" sz="1000" dirty="0" smtClean="0">
                          <a:solidFill>
                            <a:schemeClr val="tx1">
                              <a:lumMod val="85000"/>
                              <a:lumOff val="15000"/>
                            </a:schemeClr>
                          </a:solidFill>
                        </a:rPr>
                        <a:t>5.6</a:t>
                      </a:r>
                    </a:p>
                    <a:p>
                      <a:pPr algn="ctr"/>
                      <a:r>
                        <a:rPr lang="en-CA" sz="1000" dirty="0" smtClean="0">
                          <a:solidFill>
                            <a:schemeClr val="tx1">
                              <a:lumMod val="85000"/>
                              <a:lumOff val="15000"/>
                            </a:schemeClr>
                          </a:solidFill>
                        </a:rPr>
                        <a:t>6.7</a:t>
                      </a:r>
                    </a:p>
                    <a:p>
                      <a:pPr algn="ctr"/>
                      <a:r>
                        <a:rPr lang="en-CA" sz="1000" dirty="0" smtClean="0">
                          <a:solidFill>
                            <a:schemeClr val="tx1">
                              <a:lumMod val="85000"/>
                              <a:lumOff val="15000"/>
                            </a:schemeClr>
                          </a:solidFill>
                        </a:rPr>
                        <a:t>7.9</a:t>
                      </a:r>
                    </a:p>
                    <a:p>
                      <a:pPr algn="ctr"/>
                      <a:r>
                        <a:rPr lang="en-CA" sz="1000" dirty="0" smtClean="0">
                          <a:solidFill>
                            <a:schemeClr val="tx1">
                              <a:lumMod val="85000"/>
                              <a:lumOff val="15000"/>
                            </a:schemeClr>
                          </a:solidFill>
                        </a:rPr>
                        <a:t>9.4</a:t>
                      </a:r>
                    </a:p>
                    <a:p>
                      <a:pPr algn="ctr"/>
                      <a:r>
                        <a:rPr lang="en-CA" sz="1000" dirty="0" smtClean="0">
                          <a:solidFill>
                            <a:schemeClr val="tx1">
                              <a:lumMod val="85000"/>
                              <a:lumOff val="15000"/>
                            </a:schemeClr>
                          </a:solidFill>
                        </a:rPr>
                        <a:t>11.2</a:t>
                      </a:r>
                    </a:p>
                    <a:p>
                      <a:pPr algn="ctr"/>
                      <a:r>
                        <a:rPr lang="en-CA" sz="1000" dirty="0" smtClean="0">
                          <a:solidFill>
                            <a:schemeClr val="tx1">
                              <a:lumMod val="85000"/>
                              <a:lumOff val="15000"/>
                            </a:schemeClr>
                          </a:solidFill>
                        </a:rPr>
                        <a:t>13.3</a:t>
                      </a:r>
                    </a:p>
                    <a:p>
                      <a:pPr algn="ctr"/>
                      <a:r>
                        <a:rPr lang="en-CA" sz="1000" dirty="0" smtClean="0">
                          <a:solidFill>
                            <a:schemeClr val="tx1">
                              <a:lumMod val="85000"/>
                              <a:lumOff val="15000"/>
                            </a:schemeClr>
                          </a:solidFill>
                        </a:rPr>
                        <a:t>15.6</a:t>
                      </a:r>
                    </a:p>
                    <a:p>
                      <a:pPr algn="ctr"/>
                      <a:r>
                        <a:rPr lang="en-CA" sz="1000" dirty="0" smtClean="0">
                          <a:solidFill>
                            <a:schemeClr val="tx1">
                              <a:lumMod val="85000"/>
                              <a:lumOff val="15000"/>
                            </a:schemeClr>
                          </a:solidFill>
                        </a:rPr>
                        <a:t>18.4</a:t>
                      </a:r>
                    </a:p>
                    <a:p>
                      <a:pPr algn="ctr"/>
                      <a:r>
                        <a:rPr lang="en-CA" sz="1000" dirty="0" smtClean="0">
                          <a:solidFill>
                            <a:schemeClr val="tx1">
                              <a:lumMod val="85000"/>
                              <a:lumOff val="15000"/>
                            </a:schemeClr>
                          </a:solidFill>
                        </a:rPr>
                        <a:t>21.6</a:t>
                      </a:r>
                    </a:p>
                    <a:p>
                      <a:pPr algn="ctr"/>
                      <a:r>
                        <a:rPr lang="en-CA" sz="1000" dirty="0" smtClean="0">
                          <a:solidFill>
                            <a:schemeClr val="tx1">
                              <a:lumMod val="85000"/>
                              <a:lumOff val="15000"/>
                            </a:schemeClr>
                          </a:solidFill>
                        </a:rPr>
                        <a:t>25.3</a:t>
                      </a:r>
                    </a:p>
                    <a:p>
                      <a:pPr algn="ctr"/>
                      <a:r>
                        <a:rPr lang="en-CA" sz="1000" dirty="0" smtClean="0">
                          <a:solidFill>
                            <a:schemeClr val="tx1">
                              <a:lumMod val="85000"/>
                              <a:lumOff val="15000"/>
                            </a:schemeClr>
                          </a:solidFill>
                        </a:rPr>
                        <a:t>29.4</a:t>
                      </a:r>
                    </a:p>
                    <a:p>
                      <a:pPr algn="ctr"/>
                      <a:r>
                        <a:rPr lang="en-CA" sz="1000" dirty="0" smtClean="0">
                          <a:solidFill>
                            <a:schemeClr val="tx1">
                              <a:lumMod val="85000"/>
                              <a:lumOff val="15000"/>
                            </a:schemeClr>
                          </a:solidFill>
                        </a:rPr>
                        <a:t>&gt;30</a:t>
                      </a:r>
                    </a:p>
                    <a:p>
                      <a:pPr algn="ctr"/>
                      <a:r>
                        <a:rPr lang="en-CA" sz="1000" dirty="0" smtClean="0">
                          <a:solidFill>
                            <a:schemeClr val="tx1">
                              <a:lumMod val="85000"/>
                              <a:lumOff val="15000"/>
                            </a:schemeClr>
                          </a:solidFill>
                        </a:rPr>
                        <a:t>&gt;30</a:t>
                      </a:r>
                    </a:p>
                    <a:p>
                      <a:pPr algn="ctr"/>
                      <a:r>
                        <a:rPr lang="en-CA" sz="1000" dirty="0" smtClean="0">
                          <a:solidFill>
                            <a:schemeClr val="tx1">
                              <a:lumMod val="85000"/>
                              <a:lumOff val="15000"/>
                            </a:schemeClr>
                          </a:solidFill>
                        </a:rPr>
                        <a:t>&gt;30</a:t>
                      </a:r>
                    </a:p>
                    <a:p>
                      <a:pPr algn="ctr"/>
                      <a:r>
                        <a:rPr lang="en-CA" sz="1000" dirty="0" smtClean="0">
                          <a:solidFill>
                            <a:schemeClr val="tx1">
                              <a:lumMod val="85000"/>
                              <a:lumOff val="15000"/>
                            </a:schemeClr>
                          </a:solidFill>
                        </a:rPr>
                        <a:t>&gt;30</a:t>
                      </a:r>
                      <a:endParaRPr lang="en-CA" sz="1000" dirty="0">
                        <a:solidFill>
                          <a:schemeClr val="tx1">
                            <a:lumMod val="85000"/>
                            <a:lumOff val="15000"/>
                          </a:schemeClr>
                        </a:solidFill>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574AD"/>
                      </a:solidFill>
                      <a:prstDash val="solid"/>
                      <a:round/>
                      <a:headEnd type="none" w="med" len="med"/>
                      <a:tailEnd type="none" w="med" len="med"/>
                    </a:lnB>
                    <a:solidFill>
                      <a:srgbClr val="D9EFFF"/>
                    </a:solidFill>
                  </a:tcPr>
                </a:tc>
                <a:tc>
                  <a:txBody>
                    <a:bodyPr/>
                    <a:lstStyle/>
                    <a:p>
                      <a:pPr algn="ctr"/>
                      <a:r>
                        <a:rPr lang="en-CA" sz="1000" dirty="0" smtClean="0">
                          <a:solidFill>
                            <a:schemeClr val="tx1">
                              <a:lumMod val="85000"/>
                              <a:lumOff val="15000"/>
                            </a:schemeClr>
                          </a:solidFill>
                        </a:rPr>
                        <a:t>&lt;1</a:t>
                      </a:r>
                    </a:p>
                    <a:p>
                      <a:pPr algn="ctr"/>
                      <a:r>
                        <a:rPr lang="en-CA" sz="1000" dirty="0" smtClean="0">
                          <a:solidFill>
                            <a:schemeClr val="tx1">
                              <a:lumMod val="85000"/>
                              <a:lumOff val="15000"/>
                            </a:schemeClr>
                          </a:solidFill>
                        </a:rPr>
                        <a:t>&lt;1</a:t>
                      </a:r>
                    </a:p>
                    <a:p>
                      <a:pPr algn="ctr"/>
                      <a:r>
                        <a:rPr lang="en-CA" sz="1000" dirty="0" smtClean="0">
                          <a:solidFill>
                            <a:schemeClr val="tx1">
                              <a:lumMod val="85000"/>
                              <a:lumOff val="15000"/>
                            </a:schemeClr>
                          </a:solidFill>
                        </a:rPr>
                        <a:t>1.0</a:t>
                      </a:r>
                    </a:p>
                    <a:p>
                      <a:pPr algn="ctr"/>
                      <a:r>
                        <a:rPr lang="en-CA" sz="1000" dirty="0" smtClean="0">
                          <a:solidFill>
                            <a:schemeClr val="tx1">
                              <a:lumMod val="85000"/>
                              <a:lumOff val="15000"/>
                            </a:schemeClr>
                          </a:solidFill>
                        </a:rPr>
                        <a:t>1.2</a:t>
                      </a:r>
                    </a:p>
                    <a:p>
                      <a:pPr algn="ctr"/>
                      <a:r>
                        <a:rPr lang="en-CA" sz="1000" dirty="0" smtClean="0">
                          <a:solidFill>
                            <a:schemeClr val="tx1">
                              <a:lumMod val="85000"/>
                              <a:lumOff val="15000"/>
                            </a:schemeClr>
                          </a:solidFill>
                        </a:rPr>
                        <a:t>1/5</a:t>
                      </a:r>
                    </a:p>
                    <a:p>
                      <a:pPr algn="ctr"/>
                      <a:r>
                        <a:rPr lang="en-CA" sz="1000" dirty="0" smtClean="0">
                          <a:solidFill>
                            <a:schemeClr val="tx1">
                              <a:lumMod val="85000"/>
                              <a:lumOff val="15000"/>
                            </a:schemeClr>
                          </a:solidFill>
                        </a:rPr>
                        <a:t>1.7</a:t>
                      </a:r>
                    </a:p>
                    <a:p>
                      <a:pPr algn="ctr"/>
                      <a:r>
                        <a:rPr lang="en-CA" sz="1000" dirty="0" smtClean="0">
                          <a:solidFill>
                            <a:schemeClr val="tx1">
                              <a:lumMod val="85000"/>
                              <a:lumOff val="15000"/>
                            </a:schemeClr>
                          </a:solidFill>
                        </a:rPr>
                        <a:t>2.0</a:t>
                      </a:r>
                    </a:p>
                    <a:p>
                      <a:pPr algn="ctr"/>
                      <a:r>
                        <a:rPr lang="en-CA" sz="1000" dirty="0" smtClean="0">
                          <a:solidFill>
                            <a:schemeClr val="tx1">
                              <a:lumMod val="85000"/>
                              <a:lumOff val="15000"/>
                            </a:schemeClr>
                          </a:solidFill>
                        </a:rPr>
                        <a:t>2.4</a:t>
                      </a:r>
                    </a:p>
                    <a:p>
                      <a:pPr algn="ctr"/>
                      <a:r>
                        <a:rPr lang="en-CA" sz="1000" dirty="0" smtClean="0">
                          <a:solidFill>
                            <a:schemeClr val="tx1">
                              <a:lumMod val="85000"/>
                              <a:lumOff val="15000"/>
                            </a:schemeClr>
                          </a:solidFill>
                        </a:rPr>
                        <a:t>2.8</a:t>
                      </a:r>
                    </a:p>
                    <a:p>
                      <a:pPr algn="ctr"/>
                      <a:r>
                        <a:rPr lang="en-CA" sz="1000" dirty="0" smtClean="0">
                          <a:solidFill>
                            <a:schemeClr val="tx1">
                              <a:lumMod val="85000"/>
                              <a:lumOff val="15000"/>
                            </a:schemeClr>
                          </a:solidFill>
                        </a:rPr>
                        <a:t>3.3</a:t>
                      </a:r>
                    </a:p>
                    <a:p>
                      <a:pPr algn="ctr"/>
                      <a:r>
                        <a:rPr lang="en-CA" sz="1000" dirty="0" smtClean="0">
                          <a:solidFill>
                            <a:schemeClr val="tx1">
                              <a:lumMod val="85000"/>
                              <a:lumOff val="15000"/>
                            </a:schemeClr>
                          </a:solidFill>
                        </a:rPr>
                        <a:t>3.9</a:t>
                      </a:r>
                    </a:p>
                    <a:p>
                      <a:pPr algn="ctr"/>
                      <a:r>
                        <a:rPr lang="en-CA" sz="1000" dirty="0" smtClean="0">
                          <a:solidFill>
                            <a:schemeClr val="tx1">
                              <a:lumMod val="85000"/>
                              <a:lumOff val="15000"/>
                            </a:schemeClr>
                          </a:solidFill>
                        </a:rPr>
                        <a:t>4.5</a:t>
                      </a:r>
                    </a:p>
                    <a:p>
                      <a:pPr algn="ctr"/>
                      <a:r>
                        <a:rPr lang="en-CA" sz="1000" dirty="0" smtClean="0">
                          <a:solidFill>
                            <a:schemeClr val="tx1">
                              <a:lumMod val="85000"/>
                              <a:lumOff val="15000"/>
                            </a:schemeClr>
                          </a:solidFill>
                        </a:rPr>
                        <a:t>5.3</a:t>
                      </a:r>
                    </a:p>
                    <a:p>
                      <a:pPr algn="ctr"/>
                      <a:r>
                        <a:rPr lang="en-CA" sz="1000" dirty="0" smtClean="0">
                          <a:solidFill>
                            <a:schemeClr val="tx1">
                              <a:lumMod val="85000"/>
                              <a:lumOff val="15000"/>
                            </a:schemeClr>
                          </a:solidFill>
                        </a:rPr>
                        <a:t>6.3</a:t>
                      </a:r>
                    </a:p>
                    <a:p>
                      <a:pPr algn="ctr"/>
                      <a:r>
                        <a:rPr lang="en-CA" sz="1000" dirty="0" smtClean="0">
                          <a:solidFill>
                            <a:schemeClr val="tx1">
                              <a:lumMod val="85000"/>
                              <a:lumOff val="15000"/>
                            </a:schemeClr>
                          </a:solidFill>
                        </a:rPr>
                        <a:t>7.3</a:t>
                      </a:r>
                    </a:p>
                    <a:p>
                      <a:pPr algn="ctr"/>
                      <a:r>
                        <a:rPr lang="en-CA" sz="1000" dirty="0" smtClean="0">
                          <a:solidFill>
                            <a:schemeClr val="tx1">
                              <a:lumMod val="85000"/>
                              <a:lumOff val="15000"/>
                            </a:schemeClr>
                          </a:solidFill>
                        </a:rPr>
                        <a:t>8.6</a:t>
                      </a:r>
                    </a:p>
                    <a:p>
                      <a:pPr algn="ctr"/>
                      <a:r>
                        <a:rPr lang="en-CA" sz="1000" dirty="0" smtClean="0">
                          <a:solidFill>
                            <a:schemeClr val="tx1">
                              <a:lumMod val="85000"/>
                              <a:lumOff val="15000"/>
                            </a:schemeClr>
                          </a:solidFill>
                        </a:rPr>
                        <a:t>10.0</a:t>
                      </a:r>
                    </a:p>
                    <a:p>
                      <a:pPr algn="ctr"/>
                      <a:r>
                        <a:rPr lang="en-CA" sz="1000" dirty="0" smtClean="0">
                          <a:solidFill>
                            <a:schemeClr val="tx1">
                              <a:lumMod val="85000"/>
                              <a:lumOff val="15000"/>
                            </a:schemeClr>
                          </a:solidFill>
                        </a:rPr>
                        <a:t>11.7</a:t>
                      </a:r>
                    </a:p>
                    <a:p>
                      <a:pPr algn="ctr"/>
                      <a:r>
                        <a:rPr lang="en-CA" sz="1000" dirty="0" smtClean="0">
                          <a:solidFill>
                            <a:schemeClr val="tx1">
                              <a:lumMod val="85000"/>
                              <a:lumOff val="15000"/>
                            </a:schemeClr>
                          </a:solidFill>
                        </a:rPr>
                        <a:t>13.7</a:t>
                      </a:r>
                    </a:p>
                    <a:p>
                      <a:pPr algn="ctr"/>
                      <a:r>
                        <a:rPr lang="en-CA" sz="1000" dirty="0" smtClean="0">
                          <a:solidFill>
                            <a:schemeClr val="tx1">
                              <a:lumMod val="85000"/>
                              <a:lumOff val="15000"/>
                            </a:schemeClr>
                          </a:solidFill>
                        </a:rPr>
                        <a:t>15.9</a:t>
                      </a:r>
                    </a:p>
                    <a:p>
                      <a:pPr algn="ctr"/>
                      <a:r>
                        <a:rPr lang="en-CA" sz="1000" dirty="0" smtClean="0">
                          <a:solidFill>
                            <a:schemeClr val="tx1">
                              <a:lumMod val="85000"/>
                              <a:lumOff val="15000"/>
                            </a:schemeClr>
                          </a:solidFill>
                        </a:rPr>
                        <a:t>18.51</a:t>
                      </a:r>
                    </a:p>
                    <a:p>
                      <a:pPr algn="ctr"/>
                      <a:r>
                        <a:rPr lang="en-CA" sz="1000" dirty="0" smtClean="0">
                          <a:solidFill>
                            <a:schemeClr val="tx1">
                              <a:lumMod val="85000"/>
                              <a:lumOff val="15000"/>
                            </a:schemeClr>
                          </a:solidFill>
                        </a:rPr>
                        <a:t>21.5</a:t>
                      </a:r>
                    </a:p>
                    <a:p>
                      <a:pPr algn="ctr"/>
                      <a:r>
                        <a:rPr lang="en-CA" sz="1000" dirty="0" smtClean="0">
                          <a:solidFill>
                            <a:schemeClr val="tx1">
                              <a:lumMod val="85000"/>
                              <a:lumOff val="15000"/>
                            </a:schemeClr>
                          </a:solidFill>
                        </a:rPr>
                        <a:t>24.8</a:t>
                      </a:r>
                    </a:p>
                    <a:p>
                      <a:pPr algn="ctr"/>
                      <a:r>
                        <a:rPr lang="en-CA" sz="1000" dirty="0" smtClean="0">
                          <a:solidFill>
                            <a:schemeClr val="tx1">
                              <a:lumMod val="85000"/>
                              <a:lumOff val="15000"/>
                            </a:schemeClr>
                          </a:solidFill>
                        </a:rPr>
                        <a:t>27.5</a:t>
                      </a:r>
                    </a:p>
                    <a:p>
                      <a:pPr algn="ctr"/>
                      <a:r>
                        <a:rPr lang="en-CA" sz="1000" dirty="0" smtClean="0">
                          <a:solidFill>
                            <a:schemeClr val="tx1">
                              <a:lumMod val="85000"/>
                              <a:lumOff val="15000"/>
                            </a:schemeClr>
                          </a:solidFill>
                        </a:rPr>
                        <a:t>&gt;30</a:t>
                      </a:r>
                      <a:endParaRPr lang="en-CA" sz="1000" dirty="0">
                        <a:solidFill>
                          <a:schemeClr val="tx1">
                            <a:lumMod val="85000"/>
                            <a:lumOff val="15000"/>
                          </a:schemeClr>
                        </a:solidFill>
                      </a:endParaRPr>
                    </a:p>
                  </a:txBody>
                  <a:tcPr marL="91424" marR="91424" marT="45709" marB="45709">
                    <a:lnL w="12700" cap="flat" cmpd="sng" algn="ctr">
                      <a:solidFill>
                        <a:schemeClr val="bg1"/>
                      </a:solidFill>
                      <a:prstDash val="solid"/>
                      <a:round/>
                      <a:headEnd type="none" w="med" len="med"/>
                      <a:tailEnd type="none" w="med" len="med"/>
                    </a:lnL>
                    <a:lnR w="12700" cap="flat" cmpd="sng" algn="ctr">
                      <a:solidFill>
                        <a:srgbClr val="0574A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574AD"/>
                      </a:solidFill>
                      <a:prstDash val="solid"/>
                      <a:round/>
                      <a:headEnd type="none" w="med" len="med"/>
                      <a:tailEnd type="none" w="med" len="med"/>
                    </a:lnB>
                    <a:solidFill>
                      <a:srgbClr val="D9EFFF"/>
                    </a:solidFill>
                  </a:tcPr>
                </a:tc>
              </a:tr>
            </a:tbl>
          </a:graphicData>
        </a:graphic>
      </p:graphicFrame>
      <p:sp>
        <p:nvSpPr>
          <p:cNvPr id="34836" name="TextBox 12"/>
          <p:cNvSpPr txBox="1">
            <a:spLocks noChangeArrowheads="1"/>
          </p:cNvSpPr>
          <p:nvPr/>
        </p:nvSpPr>
        <p:spPr bwMode="auto">
          <a:xfrm>
            <a:off x="2037999" y="738017"/>
            <a:ext cx="4407723" cy="277748"/>
          </a:xfrm>
          <a:prstGeom prst="rect">
            <a:avLst/>
          </a:prstGeom>
          <a:noFill/>
          <a:ln w="9525">
            <a:noFill/>
            <a:miter lim="800000"/>
            <a:headEnd/>
            <a:tailEnd/>
          </a:ln>
        </p:spPr>
        <p:txBody>
          <a:bodyPr lIns="91395" tIns="45699" rIns="91395" bIns="45699">
            <a:spAutoFit/>
          </a:bodyPr>
          <a:lstStyle/>
          <a:p>
            <a:pPr algn="ctr" fontAlgn="base">
              <a:spcBef>
                <a:spcPct val="0"/>
              </a:spcBef>
              <a:spcAft>
                <a:spcPct val="0"/>
              </a:spcAft>
            </a:pPr>
            <a:r>
              <a:rPr lang="en-CA" sz="1200" b="1" dirty="0">
                <a:solidFill>
                  <a:srgbClr val="0574AD"/>
                </a:solidFill>
                <a:latin typeface="Arial" charset="0"/>
                <a:ea typeface="ＭＳ Ｐゴシック" pitchFamily="1" charset="-128"/>
              </a:rPr>
              <a:t>Step 1</a:t>
            </a:r>
          </a:p>
        </p:txBody>
      </p:sp>
      <p:sp>
        <p:nvSpPr>
          <p:cNvPr id="14" name="TextBox 13"/>
          <p:cNvSpPr txBox="1"/>
          <p:nvPr/>
        </p:nvSpPr>
        <p:spPr>
          <a:xfrm>
            <a:off x="6713962" y="738017"/>
            <a:ext cx="2028473" cy="277748"/>
          </a:xfrm>
          <a:prstGeom prst="rect">
            <a:avLst/>
          </a:prstGeom>
          <a:noFill/>
        </p:spPr>
        <p:txBody>
          <a:bodyPr lIns="91395" tIns="45699" rIns="91395" bIns="45699">
            <a:spAutoFit/>
          </a:bodyPr>
          <a:lstStyle/>
          <a:p>
            <a:pPr algn="ctr" fontAlgn="base">
              <a:spcBef>
                <a:spcPct val="0"/>
              </a:spcBef>
              <a:spcAft>
                <a:spcPct val="0"/>
              </a:spcAft>
              <a:defRPr/>
            </a:pPr>
            <a:r>
              <a:rPr lang="en-CA" sz="1200" b="1" dirty="0">
                <a:solidFill>
                  <a:srgbClr val="0574AD"/>
                </a:solidFill>
                <a:latin typeface="Arial"/>
                <a:ea typeface="ＭＳ Ｐゴシック" pitchFamily="1" charset="-128"/>
              </a:rPr>
              <a:t>Step 2</a:t>
            </a:r>
          </a:p>
        </p:txBody>
      </p:sp>
      <p:sp>
        <p:nvSpPr>
          <p:cNvPr id="15" name="Rectangle 4"/>
          <p:cNvSpPr>
            <a:spLocks noChangeArrowheads="1"/>
          </p:cNvSpPr>
          <p:nvPr/>
        </p:nvSpPr>
        <p:spPr bwMode="auto">
          <a:xfrm>
            <a:off x="4" y="6596126"/>
            <a:ext cx="2663362" cy="253941"/>
          </a:xfrm>
          <a:prstGeom prst="rect">
            <a:avLst/>
          </a:prstGeom>
          <a:noFill/>
          <a:ln w="9525">
            <a:noFill/>
            <a:miter lim="800000"/>
            <a:headEnd/>
            <a:tailEnd/>
          </a:ln>
        </p:spPr>
        <p:txBody>
          <a:bodyPr lIns="91395" tIns="45699" rIns="91395" bIns="45699">
            <a:spAutoFit/>
          </a:bodyPr>
          <a:lstStyle/>
          <a:p>
            <a:pPr fontAlgn="base">
              <a:spcBef>
                <a:spcPct val="0"/>
              </a:spcBef>
              <a:spcAft>
                <a:spcPct val="0"/>
              </a:spcAft>
              <a:tabLst>
                <a:tab pos="115832" algn="l"/>
              </a:tabLst>
              <a:defRPr/>
            </a:pPr>
            <a:r>
              <a:rPr lang="en-US" sz="1000" dirty="0">
                <a:solidFill>
                  <a:prstClr val="black">
                    <a:lumMod val="85000"/>
                    <a:lumOff val="15000"/>
                  </a:prstClr>
                </a:solidFill>
                <a:ea typeface="ＭＳ Ｐゴシック" pitchFamily="1" charset="-128"/>
              </a:rPr>
              <a:t>HDL-C: high-density lipoprotein cholesterol.</a:t>
            </a:r>
          </a:p>
        </p:txBody>
      </p:sp>
      <p:sp>
        <p:nvSpPr>
          <p:cNvPr id="12" name="Pentagon 11"/>
          <p:cNvSpPr/>
          <p:nvPr/>
        </p:nvSpPr>
        <p:spPr bwMode="auto">
          <a:xfrm rot="5400000">
            <a:off x="275751" y="1082676"/>
            <a:ext cx="1791239" cy="1557385"/>
          </a:xfrm>
          <a:prstGeom prst="homePlate">
            <a:avLst>
              <a:gd name="adj" fmla="val 40091"/>
            </a:avLst>
          </a:prstGeom>
          <a:gradFill flip="none" rotWithShape="1">
            <a:gsLst>
              <a:gs pos="0">
                <a:srgbClr val="3AB9E7">
                  <a:tint val="66000"/>
                  <a:satMod val="160000"/>
                </a:srgbClr>
              </a:gs>
              <a:gs pos="50000">
                <a:srgbClr val="3AB9E7">
                  <a:tint val="44500"/>
                  <a:satMod val="160000"/>
                </a:srgbClr>
              </a:gs>
              <a:gs pos="100000">
                <a:srgbClr val="3AB9E7">
                  <a:tint val="23500"/>
                  <a:satMod val="160000"/>
                </a:srgbClr>
              </a:gs>
            </a:gsLst>
            <a:lin ang="10800000" scaled="1"/>
            <a:tileRect/>
          </a:gradFill>
          <a:ln w="9525" cap="flat" cmpd="sng" algn="ctr">
            <a:noFill/>
            <a:prstDash val="solid"/>
            <a:round/>
            <a:headEnd type="none" w="med" len="med"/>
            <a:tailEnd type="none" w="med" len="med"/>
          </a:ln>
          <a:effectLst>
            <a:outerShdw blurRad="50800" dist="38100" dir="2700000" algn="tl" rotWithShape="0">
              <a:prstClr val="black">
                <a:alpha val="25000"/>
              </a:prstClr>
            </a:outerShdw>
          </a:effectLst>
        </p:spPr>
        <p:txBody>
          <a:bodyPr vert="vert270" lIns="91395" tIns="45699" rIns="91395" bIns="45699"/>
          <a:lstStyle/>
          <a:p>
            <a:pPr fontAlgn="base">
              <a:spcBef>
                <a:spcPct val="0"/>
              </a:spcBef>
              <a:spcAft>
                <a:spcPct val="0"/>
              </a:spcAft>
              <a:defRPr/>
            </a:pPr>
            <a:r>
              <a:rPr lang="en-CA" sz="1000" b="1" dirty="0">
                <a:solidFill>
                  <a:prstClr val="black">
                    <a:lumMod val="85000"/>
                    <a:lumOff val="15000"/>
                  </a:prstClr>
                </a:solidFill>
                <a:ea typeface="ＭＳ Ｐゴシック" pitchFamily="1" charset="-128"/>
              </a:rPr>
              <a:t>Step </a:t>
            </a:r>
            <a:r>
              <a:rPr lang="en-CA" sz="1000" dirty="0">
                <a:solidFill>
                  <a:prstClr val="black">
                    <a:lumMod val="85000"/>
                    <a:lumOff val="15000"/>
                  </a:prstClr>
                </a:solidFill>
                <a:ea typeface="ＭＳ Ｐゴシック" pitchFamily="1" charset="-128"/>
              </a:rPr>
              <a:t>1 In the “points” column enter the appropriate value according to the patient’s age, HDL-C, total cholesterol, systolic blood pressure and if they smoke or have diabetes. Calculate the total points.</a:t>
            </a:r>
          </a:p>
        </p:txBody>
      </p:sp>
      <p:sp>
        <p:nvSpPr>
          <p:cNvPr id="16" name="Pentagon 15"/>
          <p:cNvSpPr/>
          <p:nvPr/>
        </p:nvSpPr>
        <p:spPr bwMode="auto">
          <a:xfrm rot="5400000">
            <a:off x="649294" y="2559089"/>
            <a:ext cx="1044152" cy="1557385"/>
          </a:xfrm>
          <a:prstGeom prst="homePlate">
            <a:avLst>
              <a:gd name="adj" fmla="val 40091"/>
            </a:avLst>
          </a:prstGeom>
          <a:gradFill flip="none" rotWithShape="1">
            <a:gsLst>
              <a:gs pos="0">
                <a:srgbClr val="3AB9E7">
                  <a:tint val="66000"/>
                  <a:satMod val="160000"/>
                </a:srgbClr>
              </a:gs>
              <a:gs pos="50000">
                <a:srgbClr val="3AB9E7">
                  <a:tint val="44500"/>
                  <a:satMod val="160000"/>
                </a:srgbClr>
              </a:gs>
              <a:gs pos="100000">
                <a:srgbClr val="3AB9E7">
                  <a:tint val="23500"/>
                  <a:satMod val="160000"/>
                </a:srgbClr>
              </a:gs>
            </a:gsLst>
            <a:lin ang="10800000" scaled="1"/>
            <a:tileRect/>
          </a:gradFill>
          <a:ln w="9525" cap="flat" cmpd="sng" algn="ctr">
            <a:noFill/>
            <a:prstDash val="solid"/>
            <a:round/>
            <a:headEnd type="none" w="med" len="med"/>
            <a:tailEnd type="none" w="med" len="med"/>
          </a:ln>
          <a:effectLst>
            <a:outerShdw blurRad="50800" dist="38100" dir="2700000" algn="tl" rotWithShape="0">
              <a:prstClr val="black">
                <a:alpha val="25000"/>
              </a:prstClr>
            </a:outerShdw>
          </a:effectLst>
        </p:spPr>
        <p:txBody>
          <a:bodyPr vert="vert270" lIns="91395" tIns="45699" rIns="91395" bIns="45699"/>
          <a:lstStyle/>
          <a:p>
            <a:pPr fontAlgn="base">
              <a:spcBef>
                <a:spcPct val="0"/>
              </a:spcBef>
              <a:spcAft>
                <a:spcPct val="0"/>
              </a:spcAft>
              <a:defRPr/>
            </a:pPr>
            <a:r>
              <a:rPr lang="en-CA" sz="1000" b="1" dirty="0">
                <a:solidFill>
                  <a:prstClr val="black">
                    <a:lumMod val="85000"/>
                    <a:lumOff val="15000"/>
                  </a:prstClr>
                </a:solidFill>
                <a:ea typeface="ＭＳ Ｐゴシック" pitchFamily="1" charset="-128"/>
              </a:rPr>
              <a:t>Step 2 </a:t>
            </a:r>
            <a:r>
              <a:rPr lang="en-CA" sz="1000" dirty="0">
                <a:solidFill>
                  <a:prstClr val="black">
                    <a:lumMod val="85000"/>
                    <a:lumOff val="15000"/>
                  </a:prstClr>
                </a:solidFill>
                <a:ea typeface="ＭＳ Ｐゴシック" pitchFamily="1" charset="-128"/>
              </a:rPr>
              <a:t>Using the total points from Step 1, determine the 10-year CVD risk %.</a:t>
            </a:r>
          </a:p>
        </p:txBody>
      </p:sp>
      <p:sp>
        <p:nvSpPr>
          <p:cNvPr id="17" name="Pentagon 16"/>
          <p:cNvSpPr/>
          <p:nvPr/>
        </p:nvSpPr>
        <p:spPr bwMode="auto">
          <a:xfrm rot="5400000">
            <a:off x="192195" y="4152232"/>
            <a:ext cx="1958349" cy="1557385"/>
          </a:xfrm>
          <a:prstGeom prst="homePlate">
            <a:avLst>
              <a:gd name="adj" fmla="val 40091"/>
            </a:avLst>
          </a:prstGeom>
          <a:gradFill flip="none" rotWithShape="1">
            <a:gsLst>
              <a:gs pos="0">
                <a:srgbClr val="3AB9E7">
                  <a:tint val="66000"/>
                  <a:satMod val="160000"/>
                </a:srgbClr>
              </a:gs>
              <a:gs pos="50000">
                <a:srgbClr val="3AB9E7">
                  <a:tint val="44500"/>
                  <a:satMod val="160000"/>
                </a:srgbClr>
              </a:gs>
              <a:gs pos="100000">
                <a:srgbClr val="3AB9E7">
                  <a:tint val="23500"/>
                  <a:satMod val="160000"/>
                </a:srgbClr>
              </a:gs>
            </a:gsLst>
            <a:lin ang="10800000" scaled="1"/>
            <a:tileRect/>
          </a:gradFill>
          <a:ln w="9525" cap="flat" cmpd="sng" algn="ctr">
            <a:noFill/>
            <a:prstDash val="solid"/>
            <a:round/>
            <a:headEnd type="none" w="med" len="med"/>
            <a:tailEnd type="none" w="med" len="med"/>
          </a:ln>
          <a:effectLst>
            <a:outerShdw blurRad="50800" dist="38100" dir="2700000" algn="tl" rotWithShape="0">
              <a:prstClr val="black">
                <a:alpha val="25000"/>
              </a:prstClr>
            </a:outerShdw>
          </a:effectLst>
        </p:spPr>
        <p:txBody>
          <a:bodyPr vert="vert270" lIns="91395" tIns="45699" rIns="91395" bIns="45699"/>
          <a:lstStyle/>
          <a:p>
            <a:pPr fontAlgn="base">
              <a:spcBef>
                <a:spcPct val="0"/>
              </a:spcBef>
              <a:spcAft>
                <a:spcPct val="0"/>
              </a:spcAft>
              <a:defRPr/>
            </a:pPr>
            <a:r>
              <a:rPr lang="en-CA" sz="1000" b="1" dirty="0">
                <a:solidFill>
                  <a:prstClr val="black">
                    <a:lumMod val="85000"/>
                    <a:lumOff val="15000"/>
                  </a:prstClr>
                </a:solidFill>
                <a:ea typeface="ＭＳ Ｐゴシック" pitchFamily="1" charset="-128"/>
              </a:rPr>
              <a:t>Step 3 </a:t>
            </a:r>
            <a:r>
              <a:rPr lang="en-CA" sz="1000" dirty="0">
                <a:solidFill>
                  <a:prstClr val="black">
                    <a:lumMod val="85000"/>
                    <a:lumOff val="15000"/>
                  </a:prstClr>
                </a:solidFill>
                <a:ea typeface="ＭＳ Ｐゴシック" pitchFamily="1" charset="-128"/>
              </a:rPr>
              <a:t>For subjects between 30 and 59 years – double cardiovascular disease risk percentage if cardiovascular disease is present in a first degree relative before 55 years of age for men and 65 years of age for women</a:t>
            </a:r>
          </a:p>
        </p:txBody>
      </p:sp>
    </p:spTree>
    <p:extLst>
      <p:ext uri="{BB962C8B-B14F-4D97-AF65-F5344CB8AC3E}">
        <p14:creationId xmlns:p14="http://schemas.microsoft.com/office/powerpoint/2010/main" val="698413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Vascular Risk Assessment - FRS</a:t>
            </a:r>
            <a:endParaRPr lang="en-CA"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17457" bIns="0" numCol="1" anchor="ctr" anchorCtr="0" compatLnSpc="1">
            <a:prstTxWarp prst="textNoShape">
              <a:avLst/>
            </a:prstTxWarp>
            <a:spAutoFit/>
          </a:bodyPr>
          <a:lstStyle/>
          <a:p>
            <a:pPr fontAlgn="base">
              <a:spcBef>
                <a:spcPct val="0"/>
              </a:spcBef>
              <a:spcAft>
                <a:spcPct val="0"/>
              </a:spcAft>
            </a:pPr>
            <a:endParaRPr lang="en-US" sz="900" dirty="0">
              <a:solidFill>
                <a:srgbClr val="FFFFFF"/>
              </a:solidFill>
              <a:ea typeface="ＭＳ Ｐゴシック" pitchFamily="1" charset="-128"/>
              <a:cs typeface="Arial" pitchFamily="34" charset="0"/>
            </a:endParaRPr>
          </a:p>
          <a:p>
            <a:pPr lvl="1" eaLnBrk="0" fontAlgn="ctr" hangingPunct="0">
              <a:spcBef>
                <a:spcPct val="0"/>
              </a:spcBef>
              <a:spcAft>
                <a:spcPct val="0"/>
              </a:spcAft>
              <a:buFontTx/>
              <a:buChar char="•"/>
            </a:pPr>
            <a:r>
              <a:rPr lang="en-US" sz="900" dirty="0">
                <a:solidFill>
                  <a:srgbClr val="FFFFFF"/>
                </a:solidFill>
                <a:ea typeface="ＭＳ Ｐゴシック" pitchFamily="1" charset="-128"/>
                <a:cs typeface="Arial" pitchFamily="34" charset="0"/>
                <a:hlinkClick r:id="rId3"/>
              </a:rPr>
              <a:t>&gt;&gt; Cardiac Resynchronization Therapy (CRT)</a:t>
            </a:r>
            <a:endParaRPr lang="en-US" sz="900" dirty="0">
              <a:solidFill>
                <a:srgbClr val="FFFFFF"/>
              </a:solidFill>
              <a:ea typeface="ＭＳ Ｐゴシック" pitchFamily="1" charset="-128"/>
              <a:cs typeface="Arial" pitchFamily="34" charset="0"/>
            </a:endParaRPr>
          </a:p>
          <a:p>
            <a:pPr eaLnBrk="0" fontAlgn="ctr" hangingPunct="0">
              <a:spcBef>
                <a:spcPct val="0"/>
              </a:spcBef>
              <a:spcAft>
                <a:spcPct val="0"/>
              </a:spcAft>
              <a:buFontTx/>
              <a:buChar char="•"/>
            </a:pPr>
            <a:r>
              <a:rPr lang="en-US" sz="900" dirty="0">
                <a:solidFill>
                  <a:srgbClr val="FFFFFF"/>
                </a:solidFill>
                <a:ea typeface="ＭＳ Ｐゴシック" pitchFamily="1" charset="-128"/>
                <a:cs typeface="Arial" pitchFamily="34" charset="0"/>
                <a:hlinkClick r:id="rId4"/>
              </a:rPr>
              <a:t>Apps</a:t>
            </a:r>
            <a:r>
              <a:rPr lang="en-US" sz="900" dirty="0">
                <a:solidFill>
                  <a:srgbClr val="FFFFFF"/>
                </a:solidFill>
                <a:ea typeface="ＭＳ Ｐゴシック" pitchFamily="1" charset="-128"/>
                <a:cs typeface="Arial" pitchFamily="34" charset="0"/>
              </a:rPr>
              <a:t> </a:t>
            </a:r>
          </a:p>
          <a:p>
            <a:pPr eaLnBrk="0" fontAlgn="ctr" hangingPunct="0">
              <a:spcBef>
                <a:spcPct val="0"/>
              </a:spcBef>
              <a:spcAft>
                <a:spcPct val="0"/>
              </a:spcAft>
              <a:buFontTx/>
              <a:buChar char="•"/>
            </a:pPr>
            <a:r>
              <a:rPr lang="en-US" sz="900" dirty="0">
                <a:solidFill>
                  <a:srgbClr val="FFFFFF"/>
                </a:solidFill>
                <a:ea typeface="ＭＳ Ｐゴシック" pitchFamily="1" charset="-128"/>
                <a:cs typeface="Arial" pitchFamily="34" charset="0"/>
                <a:hlinkClick r:id="rId5"/>
              </a:rPr>
              <a:t>Additional Topics</a:t>
            </a:r>
            <a:r>
              <a:rPr lang="en-US" sz="900" dirty="0">
                <a:solidFill>
                  <a:srgbClr val="FFFFFF"/>
                </a:solidFill>
                <a:ea typeface="ＭＳ Ｐゴシック" pitchFamily="1" charset="-128"/>
                <a:cs typeface="Arial" pitchFamily="34" charset="0"/>
              </a:rPr>
              <a:t> </a:t>
            </a:r>
          </a:p>
          <a:p>
            <a:pPr eaLnBrk="0" fontAlgn="ctr" hangingPunct="0">
              <a:spcBef>
                <a:spcPct val="0"/>
              </a:spcBef>
              <a:spcAft>
                <a:spcPct val="0"/>
              </a:spcAft>
              <a:buFontTx/>
              <a:buChar char="•"/>
            </a:pPr>
            <a:r>
              <a:rPr lang="en-US" sz="900" dirty="0">
                <a:solidFill>
                  <a:srgbClr val="FFFFFF"/>
                </a:solidFill>
                <a:ea typeface="ＭＳ Ｐゴシック" pitchFamily="1" charset="-128"/>
                <a:cs typeface="Arial" pitchFamily="34" charset="0"/>
                <a:hlinkClick r:id="rId6"/>
              </a:rPr>
              <a:t>CCS Website</a:t>
            </a:r>
            <a:endParaRPr lang="en-US" sz="900" dirty="0">
              <a:solidFill>
                <a:srgbClr val="FFFFFF"/>
              </a:solidFill>
              <a:ea typeface="ＭＳ Ｐゴシック" pitchFamily="1" charset="-128"/>
              <a:cs typeface="Arial" pitchFamily="34" charset="0"/>
            </a:endParaRPr>
          </a:p>
          <a:p>
            <a:pPr eaLnBrk="0" fontAlgn="ctr" hangingPunct="0">
              <a:spcBef>
                <a:spcPct val="0"/>
              </a:spcBef>
              <a:spcAft>
                <a:spcPct val="0"/>
              </a:spcAft>
              <a:buFontTx/>
              <a:buChar char="•"/>
            </a:pPr>
            <a:r>
              <a:rPr lang="en-US" sz="900" dirty="0">
                <a:solidFill>
                  <a:srgbClr val="FFFFFF"/>
                </a:solidFill>
                <a:ea typeface="ＭＳ Ｐゴシック" pitchFamily="1" charset="-128"/>
                <a:cs typeface="Arial" pitchFamily="34" charset="0"/>
              </a:rPr>
              <a:t>                </a:t>
            </a:r>
            <a:r>
              <a:rPr lang="en-US" sz="4800" dirty="0">
                <a:solidFill>
                  <a:srgbClr val="FFFFFF"/>
                </a:solidFill>
                <a:ea typeface="ＭＳ Ｐゴシック" pitchFamily="1" charset="-128"/>
                <a:cs typeface="Arial" pitchFamily="34" charset="0"/>
              </a:rPr>
              <a:t> </a:t>
            </a:r>
            <a:r>
              <a:rPr lang="en-US" sz="900" dirty="0">
                <a:solidFill>
                  <a:srgbClr val="FFFFFF"/>
                </a:solidFill>
                <a:ea typeface="ＭＳ Ｐゴシック" pitchFamily="1" charset="-128"/>
                <a:cs typeface="Arial" pitchFamily="34" charset="0"/>
              </a:rPr>
              <a:t>                        </a:t>
            </a:r>
            <a:r>
              <a:rPr lang="en-US" sz="4800" dirty="0">
                <a:solidFill>
                  <a:srgbClr val="FFFFFF"/>
                </a:solidFill>
                <a:ea typeface="ＭＳ Ｐゴシック" pitchFamily="1" charset="-128"/>
                <a:cs typeface="Arial" pitchFamily="34" charset="0"/>
              </a:rPr>
              <a:t> </a:t>
            </a:r>
            <a:r>
              <a:rPr lang="en-US" sz="900" dirty="0">
                <a:solidFill>
                  <a:srgbClr val="FFFFFF"/>
                </a:solidFill>
                <a:ea typeface="ＭＳ Ｐゴシック" pitchFamily="1" charset="-128"/>
                <a:cs typeface="Arial" pitchFamily="34" charset="0"/>
              </a:rPr>
              <a:t>                        </a:t>
            </a:r>
            <a:r>
              <a:rPr lang="en-US" sz="4800" dirty="0">
                <a:solidFill>
                  <a:srgbClr val="FFFFFF"/>
                </a:solidFill>
                <a:ea typeface="ＭＳ Ｐゴシック" pitchFamily="1" charset="-128"/>
                <a:cs typeface="Arial" pitchFamily="34" charset="0"/>
              </a:rPr>
              <a:t> </a:t>
            </a:r>
            <a:r>
              <a:rPr lang="en-US" sz="900" dirty="0">
                <a:solidFill>
                  <a:srgbClr val="FFFFFF"/>
                </a:solidFill>
                <a:ea typeface="ＭＳ Ｐゴシック" pitchFamily="1" charset="-128"/>
                <a:cs typeface="Arial" pitchFamily="34" charset="0"/>
              </a:rPr>
              <a:t>                        </a:t>
            </a:r>
            <a:r>
              <a:rPr lang="en-US" sz="4800" dirty="0">
                <a:solidFill>
                  <a:srgbClr val="FFFFFF"/>
                </a:solidFill>
                <a:ea typeface="ＭＳ Ｐゴシック" pitchFamily="1" charset="-128"/>
                <a:cs typeface="Arial" pitchFamily="34" charset="0"/>
              </a:rPr>
              <a:t> </a:t>
            </a:r>
            <a:r>
              <a:rPr lang="en-US" sz="900" dirty="0">
                <a:solidFill>
                  <a:srgbClr val="FFFFFF"/>
                </a:solidFill>
                <a:ea typeface="ＭＳ Ｐゴシック" pitchFamily="1" charset="-128"/>
                <a:cs typeface="Arial" pitchFamily="34" charset="0"/>
              </a:rPr>
              <a:t>                        </a:t>
            </a:r>
            <a:r>
              <a:rPr lang="en-US" sz="4800" dirty="0">
                <a:solidFill>
                  <a:srgbClr val="FFFFFF"/>
                </a:solidFill>
                <a:ea typeface="ＭＳ Ｐゴシック" pitchFamily="1" charset="-128"/>
                <a:cs typeface="Arial" pitchFamily="34" charset="0"/>
              </a:rPr>
              <a:t> </a:t>
            </a:r>
            <a:r>
              <a:rPr lang="en-US" sz="900" dirty="0">
                <a:solidFill>
                  <a:srgbClr val="FFFFFF"/>
                </a:solidFill>
                <a:ea typeface="ＭＳ Ｐゴシック" pitchFamily="1" charset="-128"/>
                <a:cs typeface="Arial" pitchFamily="34" charset="0"/>
              </a:rPr>
              <a:t>                        </a:t>
            </a:r>
            <a:r>
              <a:rPr lang="en-US" sz="4800" dirty="0">
                <a:solidFill>
                  <a:srgbClr val="FFFFFF"/>
                </a:solidFill>
                <a:ea typeface="ＭＳ Ｐゴシック" pitchFamily="1" charset="-128"/>
                <a:cs typeface="Arial" pitchFamily="34" charset="0"/>
              </a:rPr>
              <a:t> </a:t>
            </a:r>
            <a:r>
              <a:rPr lang="en-US" sz="900" dirty="0">
                <a:solidFill>
                  <a:srgbClr val="FFFFFF"/>
                </a:solidFill>
                <a:ea typeface="ＭＳ Ｐゴシック" pitchFamily="1" charset="-128"/>
                <a:cs typeface="Arial" pitchFamily="34" charset="0"/>
              </a:rPr>
              <a:t>                       </a:t>
            </a:r>
            <a:endParaRPr lang="en-US" sz="900" dirty="0">
              <a:solidFill>
                <a:srgbClr val="07A9FC"/>
              </a:solidFill>
              <a:ea typeface="ＭＳ Ｐゴシック" pitchFamily="1" charset="-128"/>
              <a:cs typeface="Arial" pitchFamily="34" charset="0"/>
            </a:endParaRPr>
          </a:p>
        </p:txBody>
      </p:sp>
      <p:pic>
        <p:nvPicPr>
          <p:cNvPr id="1027" name="Picture 3" descr="PDF">
            <a:hlinkClick r:id="rId7" tooltip="PDF"/>
          </p:cNvPr>
          <p:cNvPicPr>
            <a:picLocks noChangeAspect="1" noChangeArrowheads="1"/>
          </p:cNvPicPr>
          <p:nvPr/>
        </p:nvPicPr>
        <p:blipFill>
          <a:blip r:embed="rId8" cstate="print"/>
          <a:srcRect/>
          <a:stretch>
            <a:fillRect/>
          </a:stretch>
        </p:blipFill>
        <p:spPr bwMode="auto">
          <a:xfrm>
            <a:off x="39688" y="-23813"/>
            <a:ext cx="152400" cy="152401"/>
          </a:xfrm>
          <a:prstGeom prst="rect">
            <a:avLst/>
          </a:prstGeom>
          <a:noFill/>
        </p:spPr>
      </p:pic>
      <p:pic>
        <p:nvPicPr>
          <p:cNvPr id="1028" name="Picture 4" descr="Print">
            <a:hlinkClick r:id="rId9" tooltip="Print"/>
          </p:cNvPr>
          <p:cNvPicPr>
            <a:picLocks noChangeAspect="1" noChangeArrowheads="1"/>
          </p:cNvPicPr>
          <p:nvPr/>
        </p:nvPicPr>
        <p:blipFill>
          <a:blip r:embed="rId10" cstate="print"/>
          <a:srcRect/>
          <a:stretch>
            <a:fillRect/>
          </a:stretch>
        </p:blipFill>
        <p:spPr bwMode="auto">
          <a:xfrm>
            <a:off x="198438" y="-23813"/>
            <a:ext cx="152400" cy="152401"/>
          </a:xfrm>
          <a:prstGeom prst="rect">
            <a:avLst/>
          </a:prstGeom>
          <a:noFill/>
        </p:spPr>
      </p:pic>
      <p:pic>
        <p:nvPicPr>
          <p:cNvPr id="1029" name="Picture 5" descr="E-mail">
            <a:hlinkClick r:id="rId11" tooltip="E-mail"/>
          </p:cNvPr>
          <p:cNvPicPr>
            <a:picLocks noChangeAspect="1" noChangeArrowheads="1"/>
          </p:cNvPicPr>
          <p:nvPr/>
        </p:nvPicPr>
        <p:blipFill>
          <a:blip r:embed="rId12" cstate="print"/>
          <a:srcRect/>
          <a:stretch>
            <a:fillRect/>
          </a:stretch>
        </p:blipFill>
        <p:spPr bwMode="auto">
          <a:xfrm>
            <a:off x="357188" y="-23813"/>
            <a:ext cx="152400" cy="152401"/>
          </a:xfrm>
          <a:prstGeom prst="rect">
            <a:avLst/>
          </a:prstGeom>
          <a:noFill/>
        </p:spPr>
      </p:pic>
      <p:pic>
        <p:nvPicPr>
          <p:cNvPr id="1034" name="Picture 10" descr="iconlp">
            <a:hlinkClick r:id="rId13"/>
          </p:cNvPr>
          <p:cNvPicPr>
            <a:picLocks noChangeAspect="1" noChangeArrowheads="1"/>
          </p:cNvPicPr>
          <p:nvPr/>
        </p:nvPicPr>
        <p:blipFill>
          <a:blip r:embed="rId14" cstate="print"/>
          <a:srcRect/>
          <a:stretch>
            <a:fillRect/>
          </a:stretch>
        </p:blipFill>
        <p:spPr bwMode="auto">
          <a:xfrm>
            <a:off x="3645289" y="3842094"/>
            <a:ext cx="1243232" cy="1243234"/>
          </a:xfrm>
          <a:prstGeom prst="rect">
            <a:avLst/>
          </a:prstGeom>
          <a:noFill/>
        </p:spPr>
      </p:pic>
      <p:sp>
        <p:nvSpPr>
          <p:cNvPr id="17" name="TextBox 16"/>
          <p:cNvSpPr txBox="1"/>
          <p:nvPr/>
        </p:nvSpPr>
        <p:spPr>
          <a:xfrm>
            <a:off x="1240009" y="5365066"/>
            <a:ext cx="6732270" cy="646331"/>
          </a:xfrm>
          <a:prstGeom prst="rect">
            <a:avLst/>
          </a:prstGeom>
          <a:noFill/>
        </p:spPr>
        <p:txBody>
          <a:bodyPr wrap="square" rtlCol="0">
            <a:spAutoFit/>
          </a:bodyPr>
          <a:lstStyle/>
          <a:p>
            <a:pPr algn="ctr" fontAlgn="base">
              <a:spcBef>
                <a:spcPct val="0"/>
              </a:spcBef>
              <a:spcAft>
                <a:spcPct val="0"/>
              </a:spcAft>
            </a:pPr>
            <a:r>
              <a:rPr lang="en-CA" sz="3600" dirty="0">
                <a:solidFill>
                  <a:srgbClr val="000000"/>
                </a:solidFill>
                <a:ea typeface="ＭＳ Ｐゴシック" pitchFamily="1" charset="-128"/>
              </a:rPr>
              <a:t>CCS – Lipid Guidelines</a:t>
            </a:r>
          </a:p>
        </p:txBody>
      </p:sp>
      <p:sp>
        <p:nvSpPr>
          <p:cNvPr id="115713" name="Rectangle 1"/>
          <p:cNvSpPr>
            <a:spLocks noChangeArrowheads="1"/>
          </p:cNvSpPr>
          <p:nvPr/>
        </p:nvSpPr>
        <p:spPr bwMode="auto">
          <a:xfrm>
            <a:off x="436167" y="2053665"/>
            <a:ext cx="8707833"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CA" sz="2000" b="1" u="sng" dirty="0">
                <a:solidFill>
                  <a:srgbClr val="1F497D"/>
                </a:solidFill>
                <a:ea typeface="Calibri" pitchFamily="34" charset="0"/>
                <a:cs typeface="Times New Roman" pitchFamily="18" charset="0"/>
              </a:rPr>
              <a:t>On-line</a:t>
            </a:r>
            <a:r>
              <a:rPr lang="en-CA" sz="2000" dirty="0">
                <a:solidFill>
                  <a:srgbClr val="1F497D"/>
                </a:solidFill>
                <a:ea typeface="Calibri" pitchFamily="34" charset="0"/>
                <a:cs typeface="Times New Roman" pitchFamily="18" charset="0"/>
              </a:rPr>
              <a:t>: The University of Edinburgh: Cardiovascular Risk Calculator </a:t>
            </a:r>
          </a:p>
          <a:p>
            <a:pPr fontAlgn="base">
              <a:spcBef>
                <a:spcPct val="0"/>
              </a:spcBef>
              <a:spcAft>
                <a:spcPct val="0"/>
              </a:spcAft>
            </a:pPr>
            <a:r>
              <a:rPr lang="en-CA" sz="2000" dirty="0">
                <a:solidFill>
                  <a:srgbClr val="1F497D"/>
                </a:solidFill>
                <a:ea typeface="Calibri" pitchFamily="34" charset="0"/>
                <a:cs typeface="Times New Roman" pitchFamily="18" charset="0"/>
              </a:rPr>
              <a:t> </a:t>
            </a:r>
            <a:endParaRPr lang="en-CA" sz="2000" dirty="0">
              <a:solidFill>
                <a:srgbClr val="000000"/>
              </a:solidFill>
              <a:ea typeface="ＭＳ Ｐゴシック" pitchFamily="1" charset="-128"/>
            </a:endParaRPr>
          </a:p>
          <a:p>
            <a:pPr eaLnBrk="0" fontAlgn="base" hangingPunct="0">
              <a:spcBef>
                <a:spcPct val="0"/>
              </a:spcBef>
              <a:spcAft>
                <a:spcPct val="0"/>
              </a:spcAft>
            </a:pPr>
            <a:r>
              <a:rPr lang="en-CA" sz="2000" dirty="0">
                <a:solidFill>
                  <a:srgbClr val="000000"/>
                </a:solidFill>
                <a:ea typeface="Calibri" pitchFamily="34" charset="0"/>
                <a:cs typeface="Times New Roman" pitchFamily="18" charset="0"/>
              </a:rPr>
              <a:t>                                                </a:t>
            </a:r>
            <a:r>
              <a:rPr lang="en-CA" sz="2000" dirty="0">
                <a:solidFill>
                  <a:srgbClr val="000000"/>
                </a:solidFill>
                <a:ea typeface="Calibri" pitchFamily="34" charset="0"/>
                <a:cs typeface="Times New Roman" pitchFamily="18" charset="0"/>
                <a:hlinkClick r:id="rId15"/>
              </a:rPr>
              <a:t>http://cvrisk.mvm.ed.ac.uk/calculator/calc.asp</a:t>
            </a:r>
            <a:endParaRPr lang="en-CA" sz="2000" dirty="0">
              <a:solidFill>
                <a:srgbClr val="000000"/>
              </a:solidFill>
              <a:ea typeface="ＭＳ Ｐゴシック" pitchFamily="1" charset="-128"/>
            </a:endParaRPr>
          </a:p>
        </p:txBody>
      </p:sp>
      <p:sp>
        <p:nvSpPr>
          <p:cNvPr id="15" name="TextBox 14"/>
          <p:cNvSpPr txBox="1"/>
          <p:nvPr/>
        </p:nvSpPr>
        <p:spPr>
          <a:xfrm>
            <a:off x="459543" y="3563823"/>
            <a:ext cx="1723293" cy="369332"/>
          </a:xfrm>
          <a:prstGeom prst="rect">
            <a:avLst/>
          </a:prstGeom>
          <a:noFill/>
        </p:spPr>
        <p:txBody>
          <a:bodyPr wrap="square" rtlCol="0">
            <a:spAutoFit/>
          </a:bodyPr>
          <a:lstStyle/>
          <a:p>
            <a:pPr fontAlgn="base">
              <a:spcBef>
                <a:spcPct val="0"/>
              </a:spcBef>
              <a:spcAft>
                <a:spcPct val="0"/>
              </a:spcAft>
            </a:pPr>
            <a:r>
              <a:rPr lang="en-CA" b="1" u="sng" dirty="0">
                <a:solidFill>
                  <a:srgbClr val="1F497D"/>
                </a:solidFill>
                <a:ea typeface="ＭＳ Ｐゴシック" pitchFamily="1" charset="-128"/>
                <a:cs typeface="Times New Roman" pitchFamily="18" charset="0"/>
              </a:rPr>
              <a:t>Mobile App:</a:t>
            </a:r>
            <a:endParaRPr lang="en-CA" dirty="0">
              <a:solidFill>
                <a:srgbClr val="000000"/>
              </a:solidFill>
              <a:ea typeface="ＭＳ Ｐゴシック" pitchFamily="1" charset="-128"/>
            </a:endParaRPr>
          </a:p>
        </p:txBody>
      </p:sp>
    </p:spTree>
    <p:extLst>
      <p:ext uri="{BB962C8B-B14F-4D97-AF65-F5344CB8AC3E}">
        <p14:creationId xmlns:p14="http://schemas.microsoft.com/office/powerpoint/2010/main" val="384183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 y="766763"/>
            <a:ext cx="9143999" cy="1143000"/>
          </a:xfrm>
        </p:spPr>
        <p:txBody>
          <a:bodyPr/>
          <a:lstStyle/>
          <a:p>
            <a:r>
              <a:rPr lang="en-CA" sz="3000" dirty="0" smtClean="0"/>
              <a:t>Vascular Risk Assessment – Cardiovascular Age</a:t>
            </a:r>
            <a:endParaRPr lang="en-CA" sz="3000" dirty="0"/>
          </a:p>
        </p:txBody>
      </p:sp>
      <p:pic>
        <p:nvPicPr>
          <p:cNvPr id="214018" name="Picture 2" descr="http://3.bp.blogspot.com/-TeeidXezERc/UI58WKc4eRI/AAAAAAAAA9U/2CRxDfvldkM/s1600/Heart_Treadmill_cartoon-293x300.jpg"/>
          <p:cNvPicPr>
            <a:picLocks noChangeAspect="1" noChangeArrowheads="1"/>
          </p:cNvPicPr>
          <p:nvPr/>
        </p:nvPicPr>
        <p:blipFill>
          <a:blip r:embed="rId3" cstate="print"/>
          <a:srcRect/>
          <a:stretch>
            <a:fillRect/>
          </a:stretch>
        </p:blipFill>
        <p:spPr bwMode="auto">
          <a:xfrm>
            <a:off x="4845729" y="1783065"/>
            <a:ext cx="3349625" cy="3429001"/>
          </a:xfrm>
          <a:prstGeom prst="rect">
            <a:avLst/>
          </a:prstGeom>
          <a:noFill/>
        </p:spPr>
      </p:pic>
      <p:pic>
        <p:nvPicPr>
          <p:cNvPr id="214020" name="Picture 4" descr="http://1.bp.blogspot.com/_g4ZwEWt2sEs/R7M9NEvDyfI/AAAAAAAAAoY/uftFS8zHjik/s320/OldHeart.jpg"/>
          <p:cNvPicPr>
            <a:picLocks noChangeAspect="1" noChangeArrowheads="1"/>
          </p:cNvPicPr>
          <p:nvPr/>
        </p:nvPicPr>
        <p:blipFill>
          <a:blip r:embed="rId4" cstate="print"/>
          <a:srcRect/>
          <a:stretch>
            <a:fillRect/>
          </a:stretch>
        </p:blipFill>
        <p:spPr bwMode="auto">
          <a:xfrm>
            <a:off x="591874" y="1725542"/>
            <a:ext cx="3040063" cy="3657600"/>
          </a:xfrm>
          <a:prstGeom prst="rect">
            <a:avLst/>
          </a:prstGeom>
          <a:noFill/>
        </p:spPr>
      </p:pic>
      <p:sp>
        <p:nvSpPr>
          <p:cNvPr id="7" name="TextBox 6"/>
          <p:cNvSpPr txBox="1"/>
          <p:nvPr/>
        </p:nvSpPr>
        <p:spPr>
          <a:xfrm>
            <a:off x="1205950" y="5353880"/>
            <a:ext cx="6347791" cy="400110"/>
          </a:xfrm>
          <a:prstGeom prst="rect">
            <a:avLst/>
          </a:prstGeom>
          <a:noFill/>
        </p:spPr>
        <p:txBody>
          <a:bodyPr wrap="square" lIns="91422" tIns="45712" rIns="91422" bIns="45712" rtlCol="0">
            <a:spAutoFit/>
          </a:bodyPr>
          <a:lstStyle/>
          <a:p>
            <a:pPr fontAlgn="base">
              <a:spcBef>
                <a:spcPct val="0"/>
              </a:spcBef>
              <a:spcAft>
                <a:spcPct val="0"/>
              </a:spcAft>
            </a:pPr>
            <a:r>
              <a:rPr lang="en-CA" sz="2000" dirty="0">
                <a:solidFill>
                  <a:srgbClr val="000000"/>
                </a:solidFill>
                <a:ea typeface="ＭＳ Ｐゴシック" pitchFamily="1" charset="-128"/>
              </a:rPr>
              <a:t>CV Age motivates people to achieve risk factor targets </a:t>
            </a:r>
          </a:p>
        </p:txBody>
      </p:sp>
    </p:spTree>
    <p:extLst>
      <p:ext uri="{BB962C8B-B14F-4D97-AF65-F5344CB8AC3E}">
        <p14:creationId xmlns:p14="http://schemas.microsoft.com/office/powerpoint/2010/main" val="54198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l="4121" t="36430" r="74192" b="38322"/>
          <a:stretch/>
        </p:blipFill>
        <p:spPr bwMode="auto">
          <a:xfrm>
            <a:off x="5247409" y="1862599"/>
            <a:ext cx="2878019" cy="1883724"/>
          </a:xfrm>
          <a:prstGeom prst="rect">
            <a:avLst/>
          </a:prstGeom>
          <a:noFill/>
          <a:ln w="9525">
            <a:noFill/>
            <a:miter lim="800000"/>
            <a:headEnd/>
            <a:tailEnd/>
          </a:ln>
        </p:spPr>
      </p:pic>
      <p:sp>
        <p:nvSpPr>
          <p:cNvPr id="2" name="Title 1"/>
          <p:cNvSpPr>
            <a:spLocks noGrp="1"/>
          </p:cNvSpPr>
          <p:nvPr>
            <p:ph type="title"/>
          </p:nvPr>
        </p:nvSpPr>
        <p:spPr>
          <a:xfrm>
            <a:off x="185200" y="766763"/>
            <a:ext cx="8889357" cy="1143000"/>
          </a:xfrm>
        </p:spPr>
        <p:txBody>
          <a:bodyPr/>
          <a:lstStyle/>
          <a:p>
            <a:r>
              <a:rPr lang="en-CA" sz="2600" dirty="0"/>
              <a:t>Vascular Risk </a:t>
            </a:r>
            <a:r>
              <a:rPr lang="en-CA" sz="2600" dirty="0" smtClean="0"/>
              <a:t>Assessment: Enhanced </a:t>
            </a:r>
            <a:r>
              <a:rPr lang="en-CA" sz="2600" dirty="0"/>
              <a:t>Lipid </a:t>
            </a:r>
            <a:r>
              <a:rPr lang="en-CA" sz="2600" dirty="0" smtClean="0"/>
              <a:t>Reporting</a:t>
            </a:r>
            <a:endParaRPr lang="en-CA" sz="2600" dirty="0"/>
          </a:p>
        </p:txBody>
      </p:sp>
      <p:sp>
        <p:nvSpPr>
          <p:cNvPr id="7" name="Content Placeholder 6"/>
          <p:cNvSpPr>
            <a:spLocks noGrp="1"/>
          </p:cNvSpPr>
          <p:nvPr>
            <p:ph sz="half" idx="1"/>
          </p:nvPr>
        </p:nvSpPr>
        <p:spPr>
          <a:xfrm>
            <a:off x="257175" y="2009775"/>
            <a:ext cx="5219700" cy="3946525"/>
          </a:xfrm>
        </p:spPr>
        <p:txBody>
          <a:bodyPr/>
          <a:lstStyle/>
          <a:p>
            <a:r>
              <a:rPr lang="en-CA" sz="1800" dirty="0" smtClean="0"/>
              <a:t>A laboratory-based solution for determination and reporting of CV risk</a:t>
            </a:r>
          </a:p>
          <a:p>
            <a:r>
              <a:rPr lang="en-CA" sz="1800" dirty="0" smtClean="0"/>
              <a:t>Information required at point of ordering lipid profile to calculate CV risk (FRS):</a:t>
            </a:r>
          </a:p>
          <a:p>
            <a:r>
              <a:rPr lang="en-CA" sz="1800" dirty="0" smtClean="0"/>
              <a:t>FRS (10 year CVD risk) reported back with lipid results; recommendations to consider therapy based on 2012 guidelines</a:t>
            </a:r>
            <a:endParaRPr lang="en-CA" sz="1600" dirty="0" smtClean="0"/>
          </a:p>
          <a:p>
            <a:pPr lvl="1"/>
            <a:endParaRPr lang="en-CA" sz="1400" dirty="0" smtClean="0"/>
          </a:p>
          <a:p>
            <a:pPr lvl="1"/>
            <a:endParaRPr lang="en-CA" sz="1400" dirty="0" smtClean="0"/>
          </a:p>
          <a:p>
            <a:pPr marL="0" lvl="0" indent="0" eaLnBrk="1" hangingPunct="1">
              <a:spcBef>
                <a:spcPct val="0"/>
              </a:spcBef>
              <a:buNone/>
            </a:pPr>
            <a:r>
              <a:rPr lang="en-CA" sz="2000" kern="1200" dirty="0">
                <a:solidFill>
                  <a:srgbClr val="000000"/>
                </a:solidFill>
                <a:latin typeface="Arial" pitchFamily="34" charset="0"/>
                <a:ea typeface="ＭＳ Ｐゴシック" pitchFamily="1" charset="-128"/>
              </a:rPr>
              <a:t>Objective:</a:t>
            </a:r>
          </a:p>
          <a:p>
            <a:pPr marL="0" lvl="0" indent="0" eaLnBrk="1" hangingPunct="1">
              <a:spcBef>
                <a:spcPct val="0"/>
              </a:spcBef>
              <a:buFont typeface="Arial" pitchFamily="34" charset="0"/>
              <a:buChar char="•"/>
            </a:pPr>
            <a:r>
              <a:rPr lang="en-CA" sz="2000" kern="1200" dirty="0">
                <a:solidFill>
                  <a:srgbClr val="000000"/>
                </a:solidFill>
                <a:latin typeface="Arial" pitchFamily="34" charset="0"/>
                <a:ea typeface="ＭＳ Ｐゴシック" pitchFamily="1" charset="-128"/>
              </a:rPr>
              <a:t>↑ appropriate use of meds for dyslipidemia</a:t>
            </a:r>
          </a:p>
          <a:p>
            <a:pPr marL="0" lvl="0" indent="0" eaLnBrk="1" hangingPunct="1">
              <a:spcBef>
                <a:spcPct val="0"/>
              </a:spcBef>
              <a:buFont typeface="Arial" pitchFamily="34" charset="0"/>
              <a:buChar char="•"/>
            </a:pPr>
            <a:r>
              <a:rPr lang="en-CA" sz="2000" kern="1200" dirty="0">
                <a:solidFill>
                  <a:srgbClr val="000000"/>
                </a:solidFill>
                <a:latin typeface="Arial" pitchFamily="34" charset="0"/>
                <a:ea typeface="ＭＳ Ｐゴシック" pitchFamily="1" charset="-128"/>
              </a:rPr>
              <a:t>↓ inappropriate use of lipid panels</a:t>
            </a:r>
          </a:p>
          <a:p>
            <a:pPr marL="0" lvl="0" indent="0" eaLnBrk="1" hangingPunct="1">
              <a:spcBef>
                <a:spcPct val="0"/>
              </a:spcBef>
              <a:buFont typeface="Arial" pitchFamily="34" charset="0"/>
              <a:buChar char="•"/>
            </a:pPr>
            <a:r>
              <a:rPr lang="en-CA" sz="2000" kern="1200" dirty="0">
                <a:solidFill>
                  <a:srgbClr val="000000"/>
                </a:solidFill>
                <a:latin typeface="Arial" pitchFamily="34" charset="0"/>
                <a:ea typeface="ＭＳ Ｐゴシック" pitchFamily="1" charset="-128"/>
              </a:rPr>
              <a:t>Use provincially to ↓ vascular morbidity</a:t>
            </a:r>
          </a:p>
          <a:p>
            <a:pPr marL="0" indent="0">
              <a:buNone/>
            </a:pPr>
            <a:endParaRPr lang="en-CA" sz="1800" dirty="0"/>
          </a:p>
        </p:txBody>
      </p:sp>
      <p:sp>
        <p:nvSpPr>
          <p:cNvPr id="6" name="TextBox 5"/>
          <p:cNvSpPr txBox="1"/>
          <p:nvPr/>
        </p:nvSpPr>
        <p:spPr>
          <a:xfrm>
            <a:off x="5547779" y="3746623"/>
            <a:ext cx="2691245" cy="1446550"/>
          </a:xfrm>
          <a:prstGeom prst="rect">
            <a:avLst/>
          </a:prstGeom>
          <a:noFill/>
        </p:spPr>
        <p:txBody>
          <a:bodyPr wrap="square" rtlCol="0">
            <a:spAutoFit/>
          </a:bodyPr>
          <a:lstStyle/>
          <a:p>
            <a:pPr fontAlgn="base">
              <a:spcBef>
                <a:spcPct val="0"/>
              </a:spcBef>
              <a:spcAft>
                <a:spcPct val="0"/>
              </a:spcAft>
            </a:pPr>
            <a:r>
              <a:rPr lang="en-CA" sz="1100" dirty="0">
                <a:solidFill>
                  <a:srgbClr val="000000"/>
                </a:solidFill>
                <a:ea typeface="ＭＳ Ｐゴシック" pitchFamily="1" charset="-128"/>
              </a:rPr>
              <a:t>Smoker    Y      N</a:t>
            </a:r>
          </a:p>
          <a:p>
            <a:pPr fontAlgn="base">
              <a:spcBef>
                <a:spcPct val="0"/>
              </a:spcBef>
              <a:spcAft>
                <a:spcPct val="0"/>
              </a:spcAft>
            </a:pPr>
            <a:r>
              <a:rPr lang="en-CA" sz="1100" dirty="0">
                <a:solidFill>
                  <a:srgbClr val="000000"/>
                </a:solidFill>
                <a:ea typeface="ＭＳ Ｐゴシック" pitchFamily="1" charset="-128"/>
              </a:rPr>
              <a:t>Systolic BP____    /   Treated Y       N</a:t>
            </a:r>
          </a:p>
          <a:p>
            <a:pPr fontAlgn="base">
              <a:spcBef>
                <a:spcPct val="0"/>
              </a:spcBef>
              <a:spcAft>
                <a:spcPct val="0"/>
              </a:spcAft>
            </a:pPr>
            <a:r>
              <a:rPr lang="en-CA" sz="1100" dirty="0">
                <a:solidFill>
                  <a:srgbClr val="000000"/>
                </a:solidFill>
                <a:ea typeface="ＭＳ Ｐゴシック" pitchFamily="1" charset="-128"/>
              </a:rPr>
              <a:t>Diabetes  Y       N  </a:t>
            </a:r>
          </a:p>
          <a:p>
            <a:pPr fontAlgn="base">
              <a:spcBef>
                <a:spcPct val="0"/>
              </a:spcBef>
              <a:spcAft>
                <a:spcPct val="0"/>
              </a:spcAft>
            </a:pPr>
            <a:r>
              <a:rPr lang="en-CA" sz="1100" dirty="0">
                <a:solidFill>
                  <a:srgbClr val="000000"/>
                </a:solidFill>
                <a:ea typeface="ＭＳ Ｐゴシック" pitchFamily="1" charset="-128"/>
              </a:rPr>
              <a:t># years having diabetes ___ </a:t>
            </a:r>
          </a:p>
          <a:p>
            <a:pPr fontAlgn="base">
              <a:spcBef>
                <a:spcPct val="0"/>
              </a:spcBef>
              <a:spcAft>
                <a:spcPct val="0"/>
              </a:spcAft>
            </a:pPr>
            <a:r>
              <a:rPr lang="en-CA" sz="1100" dirty="0">
                <a:solidFill>
                  <a:srgbClr val="000000"/>
                </a:solidFill>
                <a:ea typeface="ＭＳ Ｐゴシック" pitchFamily="1" charset="-128"/>
              </a:rPr>
              <a:t>Chronic Kidney Disease          Y       N </a:t>
            </a:r>
          </a:p>
          <a:p>
            <a:pPr fontAlgn="base">
              <a:spcBef>
                <a:spcPct val="0"/>
              </a:spcBef>
              <a:spcAft>
                <a:spcPct val="0"/>
              </a:spcAft>
            </a:pPr>
            <a:r>
              <a:rPr lang="en-CA" sz="1100" dirty="0">
                <a:solidFill>
                  <a:srgbClr val="000000"/>
                </a:solidFill>
                <a:ea typeface="ＭＳ Ｐゴシック" pitchFamily="1" charset="-128"/>
              </a:rPr>
              <a:t>Atherosclerosis       Y       N</a:t>
            </a:r>
          </a:p>
          <a:p>
            <a:pPr fontAlgn="base">
              <a:spcBef>
                <a:spcPct val="0"/>
              </a:spcBef>
              <a:spcAft>
                <a:spcPct val="0"/>
              </a:spcAft>
            </a:pPr>
            <a:r>
              <a:rPr lang="en-CA" sz="1100" dirty="0">
                <a:solidFill>
                  <a:srgbClr val="000000"/>
                </a:solidFill>
                <a:ea typeface="ＭＳ Ｐゴシック" pitchFamily="1" charset="-128"/>
              </a:rPr>
              <a:t>Family history of CVD in first degree </a:t>
            </a:r>
          </a:p>
          <a:p>
            <a:pPr fontAlgn="base">
              <a:spcBef>
                <a:spcPct val="0"/>
              </a:spcBef>
              <a:spcAft>
                <a:spcPct val="0"/>
              </a:spcAft>
            </a:pPr>
            <a:r>
              <a:rPr lang="en-CA" sz="1100" dirty="0">
                <a:solidFill>
                  <a:srgbClr val="000000"/>
                </a:solidFill>
                <a:ea typeface="ＭＳ Ｐゴシック" pitchFamily="1" charset="-128"/>
              </a:rPr>
              <a:t>relative before age 60    Y       N</a:t>
            </a:r>
          </a:p>
        </p:txBody>
      </p:sp>
      <p:cxnSp>
        <p:nvCxnSpPr>
          <p:cNvPr id="9" name="Straight Connector 8"/>
          <p:cNvCxnSpPr/>
          <p:nvPr/>
        </p:nvCxnSpPr>
        <p:spPr>
          <a:xfrm>
            <a:off x="8032173" y="3746623"/>
            <a:ext cx="0" cy="1466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486" y="3762141"/>
            <a:ext cx="36513"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6188" y="3088715"/>
            <a:ext cx="3332793" cy="249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V="1">
            <a:off x="5586999" y="5213057"/>
            <a:ext cx="2445174" cy="19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3948" y="5904181"/>
            <a:ext cx="4962673" cy="369332"/>
          </a:xfrm>
          <a:prstGeom prst="rect">
            <a:avLst/>
          </a:prstGeom>
          <a:noFill/>
        </p:spPr>
        <p:txBody>
          <a:bodyPr wrap="square" rtlCol="0">
            <a:spAutoFit/>
          </a:bodyPr>
          <a:lstStyle/>
          <a:p>
            <a:pPr fontAlgn="base">
              <a:spcBef>
                <a:spcPct val="0"/>
              </a:spcBef>
              <a:spcAft>
                <a:spcPct val="0"/>
              </a:spcAft>
            </a:pPr>
            <a:r>
              <a:rPr lang="en-CA" i="1" dirty="0">
                <a:solidFill>
                  <a:srgbClr val="000000"/>
                </a:solidFill>
                <a:ea typeface="ＭＳ Ｐゴシック" pitchFamily="1" charset="-128"/>
              </a:rPr>
              <a:t>Demonstration project underway in </a:t>
            </a:r>
            <a:r>
              <a:rPr lang="en-CA" i="1" dirty="0" err="1">
                <a:solidFill>
                  <a:srgbClr val="000000"/>
                </a:solidFill>
                <a:ea typeface="ＭＳ Ｐゴシック" pitchFamily="1" charset="-128"/>
              </a:rPr>
              <a:t>Lethbridge</a:t>
            </a:r>
            <a:endParaRPr lang="en-CA" i="1" dirty="0">
              <a:solidFill>
                <a:srgbClr val="000000"/>
              </a:solidFill>
              <a:ea typeface="ＭＳ Ｐゴシック" pitchFamily="1" charset="-128"/>
            </a:endParaRPr>
          </a:p>
        </p:txBody>
      </p:sp>
    </p:spTree>
    <p:extLst>
      <p:ext uri="{BB962C8B-B14F-4D97-AF65-F5344CB8AC3E}">
        <p14:creationId xmlns:p14="http://schemas.microsoft.com/office/powerpoint/2010/main" val="2171861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926" y="1838759"/>
            <a:ext cx="5361945" cy="172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26" y="3954173"/>
            <a:ext cx="5361945" cy="18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19925" y="766763"/>
            <a:ext cx="8831484" cy="1143000"/>
          </a:xfrm>
        </p:spPr>
        <p:txBody>
          <a:bodyPr/>
          <a:lstStyle/>
          <a:p>
            <a:r>
              <a:rPr lang="en-CA" sz="2600" dirty="0"/>
              <a:t>Vascular Risk </a:t>
            </a:r>
            <a:r>
              <a:rPr lang="en-CA" sz="2600" dirty="0" smtClean="0"/>
              <a:t>Assessment: Enhanced </a:t>
            </a:r>
            <a:r>
              <a:rPr lang="en-CA" sz="2600" dirty="0"/>
              <a:t>Lipid </a:t>
            </a:r>
            <a:r>
              <a:rPr lang="en-CA" sz="2600" dirty="0" smtClean="0"/>
              <a:t>Reporting</a:t>
            </a:r>
            <a:endParaRPr lang="en-CA" sz="2600" dirty="0"/>
          </a:p>
        </p:txBody>
      </p:sp>
      <p:sp>
        <p:nvSpPr>
          <p:cNvPr id="8" name="TextBox 7"/>
          <p:cNvSpPr txBox="1"/>
          <p:nvPr/>
        </p:nvSpPr>
        <p:spPr>
          <a:xfrm>
            <a:off x="5787342" y="2211765"/>
            <a:ext cx="3135217" cy="2831544"/>
          </a:xfrm>
          <a:prstGeom prst="rect">
            <a:avLst/>
          </a:prstGeom>
          <a:noFill/>
        </p:spPr>
        <p:txBody>
          <a:bodyPr wrap="square" rtlCol="0">
            <a:spAutoFit/>
          </a:bodyPr>
          <a:lstStyle/>
          <a:p>
            <a:pPr fontAlgn="base">
              <a:spcBef>
                <a:spcPct val="0"/>
              </a:spcBef>
              <a:spcAft>
                <a:spcPct val="0"/>
              </a:spcAft>
              <a:buFont typeface="Arial" pitchFamily="34" charset="0"/>
              <a:buChar char="•"/>
            </a:pPr>
            <a:endParaRPr lang="en-CA" dirty="0">
              <a:solidFill>
                <a:srgbClr val="000000"/>
              </a:solidFill>
              <a:ea typeface="ＭＳ Ｐゴシック" pitchFamily="1" charset="-128"/>
            </a:endParaRPr>
          </a:p>
          <a:p>
            <a:pPr fontAlgn="base">
              <a:spcBef>
                <a:spcPct val="0"/>
              </a:spcBef>
              <a:spcAft>
                <a:spcPct val="0"/>
              </a:spcAft>
              <a:buFont typeface="Arial" pitchFamily="34" charset="0"/>
              <a:buChar char="•"/>
            </a:pPr>
            <a:r>
              <a:rPr lang="en-CA" sz="2000" dirty="0">
                <a:solidFill>
                  <a:srgbClr val="000000"/>
                </a:solidFill>
                <a:ea typeface="ＭＳ Ｐゴシック" pitchFamily="1" charset="-128"/>
              </a:rPr>
              <a:t> Lab report identifies risk and recommended guidelines</a:t>
            </a:r>
          </a:p>
          <a:p>
            <a:pPr fontAlgn="base">
              <a:spcBef>
                <a:spcPct val="0"/>
              </a:spcBef>
              <a:spcAft>
                <a:spcPct val="0"/>
              </a:spcAft>
            </a:pPr>
            <a:endParaRPr lang="en-CA" sz="2000" dirty="0">
              <a:solidFill>
                <a:srgbClr val="000000"/>
              </a:solidFill>
              <a:ea typeface="ＭＳ Ｐゴシック" pitchFamily="1" charset="-128"/>
            </a:endParaRPr>
          </a:p>
          <a:p>
            <a:pPr fontAlgn="base">
              <a:spcBef>
                <a:spcPct val="0"/>
              </a:spcBef>
              <a:spcAft>
                <a:spcPct val="0"/>
              </a:spcAft>
            </a:pPr>
            <a:endParaRPr lang="en-CA" sz="2000" dirty="0">
              <a:solidFill>
                <a:srgbClr val="000000"/>
              </a:solidFill>
              <a:ea typeface="ＭＳ Ｐゴシック" pitchFamily="1" charset="-128"/>
            </a:endParaRPr>
          </a:p>
          <a:p>
            <a:pPr fontAlgn="base">
              <a:spcBef>
                <a:spcPct val="0"/>
              </a:spcBef>
              <a:spcAft>
                <a:spcPct val="0"/>
              </a:spcAft>
            </a:pPr>
            <a:endParaRPr lang="en-CA" sz="2000" dirty="0">
              <a:solidFill>
                <a:srgbClr val="000000"/>
              </a:solidFill>
              <a:ea typeface="ＭＳ Ｐゴシック" pitchFamily="1" charset="-128"/>
            </a:endParaRPr>
          </a:p>
          <a:p>
            <a:pPr fontAlgn="base">
              <a:spcBef>
                <a:spcPct val="0"/>
              </a:spcBef>
              <a:spcAft>
                <a:spcPct val="0"/>
              </a:spcAft>
              <a:buFont typeface="Arial" pitchFamily="34" charset="0"/>
              <a:buChar char="•"/>
            </a:pPr>
            <a:r>
              <a:rPr lang="en-CA" sz="2000" dirty="0">
                <a:solidFill>
                  <a:srgbClr val="000000"/>
                </a:solidFill>
                <a:ea typeface="ＭＳ Ｐゴシック" pitchFamily="1" charset="-128"/>
              </a:rPr>
              <a:t>If risk suitable for Statin it will be identified</a:t>
            </a:r>
          </a:p>
        </p:txBody>
      </p:sp>
    </p:spTree>
    <p:extLst>
      <p:ext uri="{BB962C8B-B14F-4D97-AF65-F5344CB8AC3E}">
        <p14:creationId xmlns:p14="http://schemas.microsoft.com/office/powerpoint/2010/main" val="1332423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ipArt Placeholder 1"/>
          <p:cNvSpPr>
            <a:spLocks noGrp="1"/>
          </p:cNvSpPr>
          <p:nvPr>
            <p:ph type="clipArt" sz="half" idx="1"/>
          </p:nvPr>
        </p:nvSpPr>
        <p:spPr/>
      </p:sp>
      <p:sp>
        <p:nvSpPr>
          <p:cNvPr id="3" name="Text Placeholder 2"/>
          <p:cNvSpPr>
            <a:spLocks noGrp="1"/>
          </p:cNvSpPr>
          <p:nvPr>
            <p:ph type="body" sz="half" idx="2"/>
          </p:nvPr>
        </p:nvSpPr>
        <p:spPr/>
        <p:txBody>
          <a:bodyPr/>
          <a:lstStyle/>
          <a:p>
            <a:endParaRPr lang="en-CA" dirty="0"/>
          </a:p>
        </p:txBody>
      </p:sp>
      <p:sp>
        <p:nvSpPr>
          <p:cNvPr id="4" name="Title 3"/>
          <p:cNvSpPr>
            <a:spLocks noGrp="1"/>
          </p:cNvSpPr>
          <p:nvPr>
            <p:ph type="title"/>
          </p:nvPr>
        </p:nvSpPr>
        <p:spPr>
          <a:xfrm>
            <a:off x="512762" y="764704"/>
            <a:ext cx="8631238" cy="1143000"/>
          </a:xfrm>
        </p:spPr>
        <p:txBody>
          <a:bodyPr/>
          <a:lstStyle/>
          <a:p>
            <a:r>
              <a:rPr lang="en-CA" dirty="0" smtClean="0"/>
              <a:t>Vascular Risk – What to do</a:t>
            </a:r>
            <a:endParaRPr lang="en-CA" dirty="0"/>
          </a:p>
        </p:txBody>
      </p:sp>
      <p:pic>
        <p:nvPicPr>
          <p:cNvPr id="3074" name="Picture 2"/>
          <p:cNvPicPr>
            <a:picLocks noChangeAspect="1" noChangeArrowheads="1"/>
          </p:cNvPicPr>
          <p:nvPr/>
        </p:nvPicPr>
        <p:blipFill>
          <a:blip r:embed="rId3" cstate="print"/>
          <a:srcRect/>
          <a:stretch>
            <a:fillRect/>
          </a:stretch>
        </p:blipFill>
        <p:spPr bwMode="auto">
          <a:xfrm>
            <a:off x="0" y="1765556"/>
            <a:ext cx="8731406" cy="4411718"/>
          </a:xfrm>
          <a:prstGeom prst="rect">
            <a:avLst/>
          </a:prstGeom>
          <a:noFill/>
          <a:ln w="9525">
            <a:noFill/>
            <a:miter lim="800000"/>
            <a:headEnd/>
            <a:tailEnd/>
          </a:ln>
        </p:spPr>
      </p:pic>
      <p:pic>
        <p:nvPicPr>
          <p:cNvPr id="6" name="Picture 2" descr="http://www.mums.ac.ir/shares/emamreza/movassater/cardiology/canadian%20cardiovascular.gif"/>
          <p:cNvPicPr>
            <a:picLocks noChangeAspect="1" noChangeArrowheads="1"/>
          </p:cNvPicPr>
          <p:nvPr/>
        </p:nvPicPr>
        <p:blipFill>
          <a:blip r:embed="rId4" cstate="print"/>
          <a:srcRect/>
          <a:stretch>
            <a:fillRect/>
          </a:stretch>
        </p:blipFill>
        <p:spPr bwMode="auto">
          <a:xfrm>
            <a:off x="6980973" y="178165"/>
            <a:ext cx="1695450" cy="723900"/>
          </a:xfrm>
          <a:prstGeom prst="rect">
            <a:avLst/>
          </a:prstGeom>
          <a:noFill/>
        </p:spPr>
      </p:pic>
    </p:spTree>
    <p:extLst>
      <p:ext uri="{BB962C8B-B14F-4D97-AF65-F5344CB8AC3E}">
        <p14:creationId xmlns:p14="http://schemas.microsoft.com/office/powerpoint/2010/main" val="1936591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4018" name="Picture 2" descr="http://www.intechopen.com/source/html/19138/media/image5.jpeg"/>
          <p:cNvPicPr>
            <a:picLocks noChangeAspect="1" noChangeArrowheads="1"/>
          </p:cNvPicPr>
          <p:nvPr/>
        </p:nvPicPr>
        <p:blipFill>
          <a:blip r:embed="rId3" cstate="print"/>
          <a:srcRect r="11743"/>
          <a:stretch>
            <a:fillRect/>
          </a:stretch>
        </p:blipFill>
        <p:spPr bwMode="auto">
          <a:xfrm>
            <a:off x="554377" y="2563684"/>
            <a:ext cx="5096410" cy="3238501"/>
          </a:xfrm>
          <a:prstGeom prst="rect">
            <a:avLst/>
          </a:prstGeom>
          <a:noFill/>
        </p:spPr>
      </p:pic>
      <p:sp>
        <p:nvSpPr>
          <p:cNvPr id="5" name="Title 1"/>
          <p:cNvSpPr>
            <a:spLocks noGrp="1"/>
          </p:cNvSpPr>
          <p:nvPr>
            <p:ph type="title"/>
          </p:nvPr>
        </p:nvSpPr>
        <p:spPr>
          <a:xfrm>
            <a:off x="80013" y="766763"/>
            <a:ext cx="8949688" cy="1143000"/>
          </a:xfrm>
        </p:spPr>
        <p:txBody>
          <a:bodyPr/>
          <a:lstStyle/>
          <a:p>
            <a:r>
              <a:rPr lang="en-CA" sz="2600" dirty="0" smtClean="0"/>
              <a:t>Vascular Risk Assessment – Enhanced Lipid Reporting</a:t>
            </a:r>
            <a:endParaRPr lang="en-CA" sz="2600" dirty="0"/>
          </a:p>
        </p:txBody>
      </p:sp>
      <p:sp>
        <p:nvSpPr>
          <p:cNvPr id="6" name="Content Placeholder 2"/>
          <p:cNvSpPr txBox="1">
            <a:spLocks/>
          </p:cNvSpPr>
          <p:nvPr/>
        </p:nvSpPr>
        <p:spPr bwMode="auto">
          <a:xfrm>
            <a:off x="5903707" y="1816509"/>
            <a:ext cx="3651217"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B</a:t>
            </a:r>
            <a:r>
              <a:rPr lang="en-CA" sz="2400" kern="0" dirty="0">
                <a:solidFill>
                  <a:srgbClr val="000000"/>
                </a:solidFill>
                <a:ea typeface="ＭＳ Ｐゴシック" charset="0"/>
                <a:cs typeface="ＭＳ Ｐゴシック" charset="0"/>
              </a:rPr>
              <a:t>lood pressure</a:t>
            </a: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A</a:t>
            </a:r>
            <a:r>
              <a:rPr lang="en-CA" sz="2400" kern="0" dirty="0">
                <a:solidFill>
                  <a:srgbClr val="000000"/>
                </a:solidFill>
                <a:ea typeface="ＭＳ Ｐゴシック" charset="0"/>
                <a:cs typeface="ＭＳ Ｐゴシック" charset="0"/>
              </a:rPr>
              <a:t>lcohol use</a:t>
            </a: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D</a:t>
            </a:r>
            <a:r>
              <a:rPr lang="en-CA" sz="2400" kern="0" dirty="0">
                <a:solidFill>
                  <a:srgbClr val="000000"/>
                </a:solidFill>
                <a:ea typeface="ＭＳ Ｐゴシック" charset="0"/>
                <a:cs typeface="ＭＳ Ｐゴシック" charset="0"/>
              </a:rPr>
              <a:t>iabetes</a:t>
            </a: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buFontTx/>
              <a:buChar char="•"/>
            </a:pP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F</a:t>
            </a:r>
            <a:r>
              <a:rPr lang="en-CA" sz="2400" kern="0" dirty="0">
                <a:solidFill>
                  <a:srgbClr val="000000"/>
                </a:solidFill>
                <a:ea typeface="ＭＳ Ｐゴシック" charset="0"/>
                <a:cs typeface="ＭＳ Ｐゴシック" charset="0"/>
              </a:rPr>
              <a:t>ruits and vegetables</a:t>
            </a: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A</a:t>
            </a:r>
            <a:r>
              <a:rPr lang="en-CA" sz="2400" kern="0" dirty="0">
                <a:solidFill>
                  <a:srgbClr val="000000"/>
                </a:solidFill>
                <a:ea typeface="ＭＳ Ｐゴシック" charset="0"/>
                <a:cs typeface="ＭＳ Ｐゴシック" charset="0"/>
              </a:rPr>
              <a:t>ctivity</a:t>
            </a: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T</a:t>
            </a:r>
            <a:r>
              <a:rPr lang="en-CA" sz="2400" kern="0" dirty="0">
                <a:solidFill>
                  <a:srgbClr val="000000"/>
                </a:solidFill>
                <a:ea typeface="ＭＳ Ｐゴシック" charset="0"/>
                <a:cs typeface="ＭＳ Ｐゴシック" charset="0"/>
              </a:rPr>
              <a:t>obacco use</a:t>
            </a:r>
            <a:endParaRPr lang="en-CA" sz="3200" b="1" kern="0" dirty="0">
              <a:solidFill>
                <a:srgbClr val="000000"/>
              </a:solidFill>
              <a:ea typeface="ＭＳ Ｐゴシック" charset="0"/>
              <a:cs typeface="ＭＳ Ｐゴシック" charset="0"/>
            </a:endParaRPr>
          </a:p>
        </p:txBody>
      </p:sp>
      <p:sp>
        <p:nvSpPr>
          <p:cNvPr id="7" name="TextBox 6"/>
          <p:cNvSpPr txBox="1"/>
          <p:nvPr/>
        </p:nvSpPr>
        <p:spPr>
          <a:xfrm>
            <a:off x="5891568" y="1817342"/>
            <a:ext cx="627321" cy="4622804"/>
          </a:xfrm>
          <a:prstGeom prst="rect">
            <a:avLst/>
          </a:prstGeom>
          <a:noFill/>
        </p:spPr>
        <p:txBody>
          <a:bodyPr wrap="square" lIns="91422" tIns="45712" rIns="91422" bIns="45712" rtlCol="0">
            <a:spAutoFit/>
          </a:bodyPr>
          <a:lstStyle/>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B</a:t>
            </a:r>
          </a:p>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A</a:t>
            </a:r>
          </a:p>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D</a:t>
            </a:r>
          </a:p>
          <a:p>
            <a:pPr marL="342795" indent="-342795" eaLnBrk="0" fontAlgn="base" hangingPunct="0">
              <a:spcBef>
                <a:spcPct val="20000"/>
              </a:spcBef>
              <a:spcAft>
                <a:spcPct val="0"/>
              </a:spcAft>
              <a:buFontTx/>
              <a:buChar char="•"/>
            </a:pPr>
            <a:endParaRPr lang="en-CA" sz="3200" b="1" kern="0" dirty="0">
              <a:solidFill>
                <a:srgbClr val="000000"/>
              </a:solidFill>
              <a:ea typeface="ＭＳ Ｐゴシック" charset="0"/>
              <a:cs typeface="ＭＳ Ｐゴシック" charset="0"/>
            </a:endParaRPr>
          </a:p>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F</a:t>
            </a:r>
          </a:p>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A</a:t>
            </a:r>
          </a:p>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T</a:t>
            </a:r>
          </a:p>
          <a:p>
            <a:pPr fontAlgn="base">
              <a:spcBef>
                <a:spcPct val="0"/>
              </a:spcBef>
              <a:spcAft>
                <a:spcPct val="0"/>
              </a:spcAft>
            </a:pPr>
            <a:endParaRPr lang="en-CA" sz="3200" b="1" dirty="0">
              <a:solidFill>
                <a:srgbClr val="000000"/>
              </a:solidFill>
              <a:ea typeface="ＭＳ Ｐゴシック" pitchFamily="1" charset="-128"/>
            </a:endParaRPr>
          </a:p>
        </p:txBody>
      </p:sp>
      <p:sp>
        <p:nvSpPr>
          <p:cNvPr id="8" name="TextBox 7"/>
          <p:cNvSpPr txBox="1"/>
          <p:nvPr/>
        </p:nvSpPr>
        <p:spPr>
          <a:xfrm>
            <a:off x="513707" y="5774079"/>
            <a:ext cx="5178176" cy="584775"/>
          </a:xfrm>
          <a:prstGeom prst="rect">
            <a:avLst/>
          </a:prstGeom>
          <a:noFill/>
        </p:spPr>
        <p:txBody>
          <a:bodyPr wrap="square" lIns="91422" tIns="45712" rIns="91422" bIns="45712" rtlCol="0">
            <a:spAutoFit/>
          </a:bodyPr>
          <a:lstStyle/>
          <a:p>
            <a:pPr fontAlgn="base">
              <a:spcBef>
                <a:spcPct val="0"/>
              </a:spcBef>
              <a:spcAft>
                <a:spcPct val="0"/>
              </a:spcAft>
            </a:pPr>
            <a:r>
              <a:rPr lang="en-CA" sz="3200" b="1" dirty="0">
                <a:solidFill>
                  <a:srgbClr val="000000"/>
                </a:solidFill>
                <a:ea typeface="ＭＳ Ｐゴシック" pitchFamily="1" charset="-128"/>
              </a:rPr>
              <a:t>W</a:t>
            </a:r>
            <a:r>
              <a:rPr lang="en-CA" b="1" dirty="0">
                <a:solidFill>
                  <a:srgbClr val="000000"/>
                </a:solidFill>
                <a:ea typeface="ＭＳ Ｐゴシック" pitchFamily="1" charset="-128"/>
              </a:rPr>
              <a:t>a</a:t>
            </a:r>
            <a:r>
              <a:rPr lang="en-CA" dirty="0">
                <a:solidFill>
                  <a:srgbClr val="000000"/>
                </a:solidFill>
                <a:ea typeface="ＭＳ Ｐゴシック" pitchFamily="1" charset="-128"/>
              </a:rPr>
              <a:t>ist	</a:t>
            </a:r>
            <a:r>
              <a:rPr lang="en-CA" sz="3200" b="1" dirty="0">
                <a:solidFill>
                  <a:srgbClr val="000000"/>
                </a:solidFill>
                <a:ea typeface="ＭＳ Ｐゴシック" pitchFamily="1" charset="-128"/>
              </a:rPr>
              <a:t>H</a:t>
            </a:r>
            <a:r>
              <a:rPr lang="en-CA" dirty="0">
                <a:solidFill>
                  <a:srgbClr val="000000"/>
                </a:solidFill>
                <a:ea typeface="ＭＳ Ｐゴシック" pitchFamily="1" charset="-128"/>
              </a:rPr>
              <a:t>eight	</a:t>
            </a:r>
            <a:r>
              <a:rPr lang="en-CA" sz="3200" b="1" dirty="0">
                <a:solidFill>
                  <a:srgbClr val="000000"/>
                </a:solidFill>
                <a:ea typeface="ＭＳ Ｐゴシック" pitchFamily="1" charset="-128"/>
              </a:rPr>
              <a:t>O</a:t>
            </a:r>
            <a:r>
              <a:rPr lang="en-CA" dirty="0">
                <a:solidFill>
                  <a:srgbClr val="000000"/>
                </a:solidFill>
                <a:ea typeface="ＭＳ Ｐゴシック" pitchFamily="1" charset="-128"/>
              </a:rPr>
              <a:t>besity	     </a:t>
            </a:r>
            <a:r>
              <a:rPr lang="en-CA" sz="3200" dirty="0">
                <a:solidFill>
                  <a:srgbClr val="000000"/>
                </a:solidFill>
                <a:ea typeface="ＭＳ Ｐゴシック" pitchFamily="1" charset="-128"/>
              </a:rPr>
              <a:t>?</a:t>
            </a:r>
            <a:endParaRPr lang="en-CA" b="1" dirty="0">
              <a:solidFill>
                <a:srgbClr val="000000"/>
              </a:solidFill>
              <a:ea typeface="ＭＳ Ｐゴシック" pitchFamily="1" charset="-128"/>
            </a:endParaRPr>
          </a:p>
        </p:txBody>
      </p:sp>
      <p:sp>
        <p:nvSpPr>
          <p:cNvPr id="9" name="TextBox 8"/>
          <p:cNvSpPr txBox="1"/>
          <p:nvPr/>
        </p:nvSpPr>
        <p:spPr>
          <a:xfrm>
            <a:off x="4609718" y="5783077"/>
            <a:ext cx="1652530" cy="523220"/>
          </a:xfrm>
          <a:prstGeom prst="rect">
            <a:avLst/>
          </a:prstGeom>
          <a:noFill/>
        </p:spPr>
        <p:txBody>
          <a:bodyPr wrap="square" rtlCol="0">
            <a:spAutoFit/>
          </a:bodyPr>
          <a:lstStyle/>
          <a:p>
            <a:pPr fontAlgn="base">
              <a:spcBef>
                <a:spcPct val="0"/>
              </a:spcBef>
              <a:spcAft>
                <a:spcPct val="0"/>
              </a:spcAft>
            </a:pPr>
            <a:r>
              <a:rPr lang="en-CA" sz="2800" i="1" dirty="0">
                <a:solidFill>
                  <a:srgbClr val="FF0000"/>
                </a:solidFill>
                <a:ea typeface="ＭＳ Ｐゴシック" pitchFamily="1" charset="-128"/>
              </a:rPr>
              <a:t>Labs?</a:t>
            </a:r>
          </a:p>
        </p:txBody>
      </p:sp>
    </p:spTree>
    <p:extLst>
      <p:ext uri="{BB962C8B-B14F-4D97-AF65-F5344CB8AC3E}">
        <p14:creationId xmlns:p14="http://schemas.microsoft.com/office/powerpoint/2010/main" val="406052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253432" y="1110003"/>
            <a:ext cx="8686800" cy="1920875"/>
          </a:xfrm>
        </p:spPr>
        <p:txBody>
          <a:bodyPr/>
          <a:lstStyle/>
          <a:p>
            <a:pPr eaLnBrk="1" hangingPunct="1">
              <a:defRPr/>
            </a:pPr>
            <a:r>
              <a:rPr lang="en-US" dirty="0" smtClean="0">
                <a:latin typeface="Textile" charset="0"/>
              </a:rPr>
              <a:t>BP Measurement Technique</a:t>
            </a:r>
            <a:endParaRPr lang="en-US" dirty="0" smtClean="0"/>
          </a:p>
        </p:txBody>
      </p:sp>
      <p:pic>
        <p:nvPicPr>
          <p:cNvPr id="26627" name="Picture 7"/>
          <p:cNvPicPr>
            <a:picLocks noChangeAspect="1" noChangeArrowheads="1"/>
          </p:cNvPicPr>
          <p:nvPr/>
        </p:nvPicPr>
        <p:blipFill>
          <a:blip r:embed="rId3" cstate="print"/>
          <a:srcRect/>
          <a:stretch>
            <a:fillRect/>
          </a:stretch>
        </p:blipFill>
        <p:spPr bwMode="auto">
          <a:xfrm>
            <a:off x="3591639" y="2990638"/>
            <a:ext cx="2305727" cy="2762556"/>
          </a:xfrm>
          <a:prstGeom prst="rect">
            <a:avLst/>
          </a:prstGeom>
          <a:noFill/>
          <a:ln w="9525">
            <a:noFill/>
            <a:miter lim="800000"/>
            <a:headEnd/>
            <a:tailEnd/>
          </a:ln>
        </p:spPr>
      </p:pic>
    </p:spTree>
    <p:extLst>
      <p:ext uri="{BB962C8B-B14F-4D97-AF65-F5344CB8AC3E}">
        <p14:creationId xmlns:p14="http://schemas.microsoft.com/office/powerpoint/2010/main" val="3822078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Vascular Risk Reduction (VRR)</a:t>
            </a:r>
            <a:endParaRPr lang="en-CA" dirty="0"/>
          </a:p>
        </p:txBody>
      </p:sp>
      <p:sp>
        <p:nvSpPr>
          <p:cNvPr id="5" name="Content Placeholder 2"/>
          <p:cNvSpPr>
            <a:spLocks noGrp="1"/>
          </p:cNvSpPr>
          <p:nvPr>
            <p:ph idx="1"/>
          </p:nvPr>
        </p:nvSpPr>
        <p:spPr>
          <a:xfrm>
            <a:off x="780584" y="1890203"/>
            <a:ext cx="7538225" cy="4019946"/>
          </a:xfrm>
        </p:spPr>
        <p:txBody>
          <a:bodyPr/>
          <a:lstStyle/>
          <a:p>
            <a:pPr>
              <a:buNone/>
            </a:pPr>
            <a:r>
              <a:rPr lang="en-CA" dirty="0" smtClean="0"/>
              <a:t>Welcome!</a:t>
            </a:r>
          </a:p>
          <a:p>
            <a:pPr>
              <a:buNone/>
            </a:pPr>
            <a:endParaRPr lang="en-CA" dirty="0" smtClean="0"/>
          </a:p>
          <a:p>
            <a:r>
              <a:rPr lang="en-CA" dirty="0" smtClean="0"/>
              <a:t>Presentation &amp; Activities</a:t>
            </a:r>
          </a:p>
          <a:p>
            <a:pPr>
              <a:buNone/>
            </a:pPr>
            <a:endParaRPr lang="en-CA" dirty="0" smtClean="0"/>
          </a:p>
          <a:p>
            <a:r>
              <a:rPr lang="en-CA" dirty="0" smtClean="0"/>
              <a:t>Focus: Work together to discover ways to best implement vascular risk identification into your practice</a:t>
            </a:r>
          </a:p>
          <a:p>
            <a:pPr>
              <a:buNone/>
            </a:pPr>
            <a:endParaRPr lang="en-CA" dirty="0" smtClean="0"/>
          </a:p>
          <a:p>
            <a:r>
              <a:rPr lang="en-CA" dirty="0" smtClean="0"/>
              <a:t>Engage, collaborate and have fun!</a:t>
            </a:r>
          </a:p>
          <a:p>
            <a:endParaRPr lang="en-CA" dirty="0" smtClean="0"/>
          </a:p>
          <a:p>
            <a:endParaRPr lang="en-CA" dirty="0" smtClean="0"/>
          </a:p>
          <a:p>
            <a:endParaRPr lang="en-CA" dirty="0"/>
          </a:p>
        </p:txBody>
      </p:sp>
    </p:spTree>
    <p:extLst>
      <p:ext uri="{BB962C8B-B14F-4D97-AF65-F5344CB8AC3E}">
        <p14:creationId xmlns:p14="http://schemas.microsoft.com/office/powerpoint/2010/main" val="1516373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VRA – How to Assess BP</a:t>
            </a:r>
            <a:endParaRPr lang="en-CA" dirty="0"/>
          </a:p>
        </p:txBody>
      </p:sp>
      <p:sp>
        <p:nvSpPr>
          <p:cNvPr id="3" name="Content Placeholder 2"/>
          <p:cNvSpPr>
            <a:spLocks noGrp="1"/>
          </p:cNvSpPr>
          <p:nvPr>
            <p:ph idx="1"/>
          </p:nvPr>
        </p:nvSpPr>
        <p:spPr>
          <a:xfrm>
            <a:off x="308796" y="1806499"/>
            <a:ext cx="8690238" cy="4197430"/>
          </a:xfrm>
        </p:spPr>
        <p:txBody>
          <a:bodyPr/>
          <a:lstStyle/>
          <a:p>
            <a:pPr>
              <a:buNone/>
            </a:pPr>
            <a:r>
              <a:rPr lang="en-CA" dirty="0" smtClean="0"/>
              <a:t>Only clinicians specifically trained to measure BP accurately should assess BP.*  </a:t>
            </a:r>
            <a:endParaRPr lang="en-CA" i="1" dirty="0" smtClean="0"/>
          </a:p>
          <a:p>
            <a:pPr lvl="1">
              <a:buFont typeface="Arial" pitchFamily="34" charset="0"/>
              <a:buChar char="•"/>
            </a:pPr>
            <a:r>
              <a:rPr lang="en-CA" dirty="0" smtClean="0"/>
              <a:t>Use standard measurement technique</a:t>
            </a:r>
          </a:p>
          <a:p>
            <a:pPr lvl="2">
              <a:buFont typeface="Arial" pitchFamily="34" charset="0"/>
              <a:buChar char="•"/>
            </a:pPr>
            <a:r>
              <a:rPr lang="en-CA" i="1" dirty="0" smtClean="0"/>
              <a:t>Proper technique is critical! </a:t>
            </a:r>
            <a:endParaRPr lang="en-CA" dirty="0" smtClean="0"/>
          </a:p>
          <a:p>
            <a:pPr lvl="1">
              <a:buFont typeface="Arial" pitchFamily="34" charset="0"/>
              <a:buChar char="•"/>
            </a:pPr>
            <a:r>
              <a:rPr lang="en-CA" dirty="0" smtClean="0"/>
              <a:t>Recommended to use automated BP devices (OBPM)</a:t>
            </a:r>
          </a:p>
          <a:p>
            <a:endParaRPr lang="en-CA" dirty="0" smtClean="0"/>
          </a:p>
          <a:p>
            <a:pPr>
              <a:buNone/>
            </a:pPr>
            <a:r>
              <a:rPr lang="en-CA" dirty="0" smtClean="0"/>
              <a:t>Measure BP on both arms at least once (same position) to confirm similar readings</a:t>
            </a:r>
          </a:p>
          <a:p>
            <a:pPr lvl="1">
              <a:buFont typeface="Arial" pitchFamily="34" charset="0"/>
              <a:buChar char="•"/>
            </a:pPr>
            <a:r>
              <a:rPr lang="en-CA" dirty="0" smtClean="0"/>
              <a:t>If different readings, always use arm with higher reading for BP measurement</a:t>
            </a:r>
          </a:p>
          <a:p>
            <a:pPr>
              <a:buNone/>
            </a:pPr>
            <a:endParaRPr lang="en-CA" dirty="0"/>
          </a:p>
        </p:txBody>
      </p:sp>
      <p:pic>
        <p:nvPicPr>
          <p:cNvPr id="4" name="Picture 9" descr="ngek0lif[1]"/>
          <p:cNvPicPr>
            <a:picLocks noChangeAspect="1" noChangeArrowheads="1"/>
          </p:cNvPicPr>
          <p:nvPr/>
        </p:nvPicPr>
        <p:blipFill>
          <a:blip r:embed="rId3" cstate="print"/>
          <a:srcRect/>
          <a:stretch>
            <a:fillRect/>
          </a:stretch>
        </p:blipFill>
        <p:spPr bwMode="auto">
          <a:xfrm>
            <a:off x="6949212" y="272144"/>
            <a:ext cx="1508988" cy="1307420"/>
          </a:xfrm>
          <a:prstGeom prst="rect">
            <a:avLst/>
          </a:prstGeom>
          <a:noFill/>
          <a:ln w="9525">
            <a:noFill/>
            <a:miter lim="800000"/>
            <a:headEnd/>
            <a:tailEnd/>
          </a:ln>
        </p:spPr>
      </p:pic>
    </p:spTree>
    <p:extLst>
      <p:ext uri="{BB962C8B-B14F-4D97-AF65-F5344CB8AC3E}">
        <p14:creationId xmlns:p14="http://schemas.microsoft.com/office/powerpoint/2010/main" val="332814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15"/>
          <p:cNvSpPr>
            <a:spLocks noGrp="1" noChangeArrowheads="1"/>
          </p:cNvSpPr>
          <p:nvPr>
            <p:ph type="title"/>
          </p:nvPr>
        </p:nvSpPr>
        <p:spPr/>
        <p:txBody>
          <a:bodyPr/>
          <a:lstStyle/>
          <a:p>
            <a:r>
              <a:rPr lang="en-CA" altLang="en-US" smtClean="0">
                <a:latin typeface="Arial" pitchFamily="34" charset="0"/>
              </a:rPr>
              <a:t>Blood Pressure Assessment:</a:t>
            </a:r>
            <a:br>
              <a:rPr lang="en-CA" altLang="en-US" smtClean="0">
                <a:latin typeface="Arial" pitchFamily="34" charset="0"/>
              </a:rPr>
            </a:br>
            <a:r>
              <a:rPr lang="en-CA" altLang="en-US" smtClean="0">
                <a:latin typeface="Arial" pitchFamily="34" charset="0"/>
              </a:rPr>
              <a:t>Patient preparation and posture</a:t>
            </a:r>
            <a:endParaRPr lang="en-US" altLang="en-US" smtClean="0">
              <a:latin typeface="Arial" pitchFamily="34" charset="0"/>
            </a:endParaRPr>
          </a:p>
        </p:txBody>
      </p:sp>
      <p:sp>
        <p:nvSpPr>
          <p:cNvPr id="29699" name="Rectangle 13"/>
          <p:cNvSpPr>
            <a:spLocks noGrp="1" noChangeArrowheads="1"/>
          </p:cNvSpPr>
          <p:nvPr>
            <p:ph type="body" sz="half" idx="4294967295"/>
          </p:nvPr>
        </p:nvSpPr>
        <p:spPr>
          <a:xfrm>
            <a:off x="381000" y="1447800"/>
            <a:ext cx="6096000" cy="4495800"/>
          </a:xfrm>
        </p:spPr>
        <p:txBody>
          <a:bodyPr rtlCol="0">
            <a:normAutofit lnSpcReduction="10000"/>
          </a:bodyPr>
          <a:lstStyle/>
          <a:p>
            <a:pPr fontAlgn="auto">
              <a:lnSpc>
                <a:spcPct val="80000"/>
              </a:lnSpc>
              <a:spcAft>
                <a:spcPts val="0"/>
              </a:spcAft>
              <a:buFontTx/>
              <a:buNone/>
              <a:defRPr/>
            </a:pPr>
            <a:r>
              <a:rPr lang="en-CA" sz="2000" b="1" dirty="0" smtClean="0">
                <a:ea typeface="+mn-ea"/>
              </a:rPr>
              <a:t>Standardized Preparation:</a:t>
            </a:r>
            <a:endParaRPr lang="en-US" sz="2000" b="1" dirty="0" smtClean="0">
              <a:ea typeface="+mn-ea"/>
            </a:endParaRPr>
          </a:p>
          <a:p>
            <a:pPr fontAlgn="auto">
              <a:lnSpc>
                <a:spcPct val="80000"/>
              </a:lnSpc>
              <a:spcAft>
                <a:spcPts val="0"/>
              </a:spcAft>
              <a:buFont typeface="Arial"/>
              <a:buChar char="•"/>
              <a:defRPr/>
            </a:pPr>
            <a:endParaRPr lang="en-US" sz="1400" b="1" dirty="0" smtClean="0">
              <a:ea typeface="+mn-ea"/>
            </a:endParaRPr>
          </a:p>
          <a:p>
            <a:pPr fontAlgn="auto">
              <a:lnSpc>
                <a:spcPct val="80000"/>
              </a:lnSpc>
              <a:spcAft>
                <a:spcPts val="0"/>
              </a:spcAft>
              <a:buFontTx/>
              <a:buNone/>
              <a:defRPr/>
            </a:pPr>
            <a:r>
              <a:rPr lang="en-US" sz="2000" b="1" dirty="0" smtClean="0">
                <a:ea typeface="+mn-ea"/>
              </a:rPr>
              <a:t>Patient</a:t>
            </a:r>
          </a:p>
          <a:p>
            <a:pPr fontAlgn="auto">
              <a:lnSpc>
                <a:spcPct val="80000"/>
              </a:lnSpc>
              <a:spcAft>
                <a:spcPts val="0"/>
              </a:spcAft>
              <a:defRPr/>
            </a:pPr>
            <a:r>
              <a:rPr lang="en-US" sz="2000" dirty="0" smtClean="0">
                <a:ea typeface="+mn-ea"/>
              </a:rPr>
              <a:t>No acute anxiety, stress or pain.</a:t>
            </a:r>
          </a:p>
          <a:p>
            <a:pPr fontAlgn="auto">
              <a:lnSpc>
                <a:spcPct val="80000"/>
              </a:lnSpc>
              <a:spcAft>
                <a:spcPts val="0"/>
              </a:spcAft>
              <a:defRPr/>
            </a:pPr>
            <a:r>
              <a:rPr lang="en-US" sz="2000" dirty="0" smtClean="0">
                <a:ea typeface="+mn-ea"/>
              </a:rPr>
              <a:t>No caffeine, smoking or nicotine in the preceding 30 minutes.</a:t>
            </a:r>
          </a:p>
          <a:p>
            <a:pPr fontAlgn="auto">
              <a:lnSpc>
                <a:spcPct val="80000"/>
              </a:lnSpc>
              <a:spcAft>
                <a:spcPts val="0"/>
              </a:spcAft>
              <a:defRPr/>
            </a:pPr>
            <a:r>
              <a:rPr lang="en-US" sz="2000" dirty="0" smtClean="0">
                <a:ea typeface="+mn-ea"/>
              </a:rPr>
              <a:t>No use of substances containing adrenergic stimulants such as phenylephrine or pseudoephedrine (may be present in nasal decongestants or ophthalmic drops).</a:t>
            </a:r>
          </a:p>
          <a:p>
            <a:pPr fontAlgn="auto">
              <a:lnSpc>
                <a:spcPct val="80000"/>
              </a:lnSpc>
              <a:spcAft>
                <a:spcPts val="0"/>
              </a:spcAft>
              <a:defRPr/>
            </a:pPr>
            <a:r>
              <a:rPr lang="en-US" sz="2000" dirty="0" smtClean="0">
                <a:ea typeface="+mn-ea"/>
              </a:rPr>
              <a:t>Bladder and bowel comfortable.</a:t>
            </a:r>
          </a:p>
          <a:p>
            <a:pPr fontAlgn="auto">
              <a:lnSpc>
                <a:spcPct val="80000"/>
              </a:lnSpc>
              <a:spcAft>
                <a:spcPts val="0"/>
              </a:spcAft>
              <a:defRPr/>
            </a:pPr>
            <a:r>
              <a:rPr lang="en-US" sz="2000" dirty="0" smtClean="0">
                <a:ea typeface="+mn-ea"/>
              </a:rPr>
              <a:t>No tight clothing on arm or forearm.</a:t>
            </a:r>
          </a:p>
          <a:p>
            <a:pPr fontAlgn="auto">
              <a:lnSpc>
                <a:spcPct val="80000"/>
              </a:lnSpc>
              <a:spcAft>
                <a:spcPts val="0"/>
              </a:spcAft>
              <a:defRPr/>
            </a:pPr>
            <a:r>
              <a:rPr lang="en-US" sz="2000" dirty="0" smtClean="0">
                <a:ea typeface="+mn-ea"/>
              </a:rPr>
              <a:t>Quiet room with comfortable temperature </a:t>
            </a:r>
          </a:p>
          <a:p>
            <a:pPr fontAlgn="auto">
              <a:lnSpc>
                <a:spcPct val="80000"/>
              </a:lnSpc>
              <a:spcAft>
                <a:spcPts val="0"/>
              </a:spcAft>
              <a:defRPr/>
            </a:pPr>
            <a:r>
              <a:rPr lang="en-US" sz="2000" dirty="0" smtClean="0">
                <a:ea typeface="+mn-ea"/>
              </a:rPr>
              <a:t>Rest for at least 5 minutes before measurement</a:t>
            </a:r>
          </a:p>
          <a:p>
            <a:pPr fontAlgn="auto">
              <a:lnSpc>
                <a:spcPct val="80000"/>
              </a:lnSpc>
              <a:spcAft>
                <a:spcPts val="0"/>
              </a:spcAft>
              <a:defRPr/>
            </a:pPr>
            <a:r>
              <a:rPr lang="en-US" sz="2000" dirty="0" smtClean="0">
                <a:ea typeface="+mn-ea"/>
              </a:rPr>
              <a:t>Patient should stay silent prior and during the procedure.</a:t>
            </a:r>
          </a:p>
        </p:txBody>
      </p:sp>
      <p:pic>
        <p:nvPicPr>
          <p:cNvPr id="16387" name="Picture 2" descr="C:\Users\susanc\AppData\Local\Microsoft\Windows\Temporary Internet Files\Content.Outlook\S2MZSUDA\Eric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333625"/>
            <a:ext cx="226377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5665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8"/>
          <p:cNvSpPr>
            <a:spLocks noGrp="1" noChangeArrowheads="1"/>
          </p:cNvSpPr>
          <p:nvPr>
            <p:ph type="title"/>
          </p:nvPr>
        </p:nvSpPr>
        <p:spPr/>
        <p:txBody>
          <a:bodyPr/>
          <a:lstStyle/>
          <a:p>
            <a:r>
              <a:rPr lang="en-CA" altLang="en-US" smtClean="0">
                <a:latin typeface="Arial" pitchFamily="34" charset="0"/>
              </a:rPr>
              <a:t>Blood Pressure Assessment:</a:t>
            </a:r>
            <a:br>
              <a:rPr lang="en-CA" altLang="en-US" smtClean="0">
                <a:latin typeface="Arial" pitchFamily="34" charset="0"/>
              </a:rPr>
            </a:br>
            <a:r>
              <a:rPr lang="en-CA" altLang="en-US" smtClean="0">
                <a:latin typeface="Arial" pitchFamily="34" charset="0"/>
              </a:rPr>
              <a:t>Patient preparation and posture</a:t>
            </a:r>
            <a:endParaRPr lang="en-US" altLang="en-US" smtClean="0">
              <a:latin typeface="Arial" pitchFamily="34" charset="0"/>
            </a:endParaRPr>
          </a:p>
        </p:txBody>
      </p:sp>
      <p:sp>
        <p:nvSpPr>
          <p:cNvPr id="17410" name="Rectangle 9"/>
          <p:cNvSpPr>
            <a:spLocks noGrp="1" noChangeArrowheads="1"/>
          </p:cNvSpPr>
          <p:nvPr>
            <p:ph type="body" sz="half" idx="1"/>
          </p:nvPr>
        </p:nvSpPr>
        <p:spPr/>
        <p:txBody>
          <a:bodyPr/>
          <a:lstStyle/>
          <a:p>
            <a:pPr>
              <a:lnSpc>
                <a:spcPct val="90000"/>
              </a:lnSpc>
              <a:buFontTx/>
              <a:buNone/>
            </a:pPr>
            <a:r>
              <a:rPr lang="en-CA" altLang="en-US" sz="2400" b="1" dirty="0" smtClean="0">
                <a:latin typeface="Arial" pitchFamily="34" charset="0"/>
              </a:rPr>
              <a:t>Standardized technique:</a:t>
            </a:r>
          </a:p>
          <a:p>
            <a:pPr>
              <a:lnSpc>
                <a:spcPct val="90000"/>
              </a:lnSpc>
              <a:buFontTx/>
              <a:buNone/>
            </a:pPr>
            <a:endParaRPr lang="en-US" altLang="en-US" sz="1200" b="1" dirty="0" smtClean="0">
              <a:latin typeface="Arial" pitchFamily="34" charset="0"/>
            </a:endParaRPr>
          </a:p>
          <a:p>
            <a:pPr>
              <a:lnSpc>
                <a:spcPct val="90000"/>
              </a:lnSpc>
              <a:buFontTx/>
              <a:buNone/>
            </a:pPr>
            <a:r>
              <a:rPr lang="en-US" altLang="en-US" sz="2400" b="1" dirty="0" smtClean="0">
                <a:latin typeface="Arial" pitchFamily="34" charset="0"/>
              </a:rPr>
              <a:t>Posture</a:t>
            </a:r>
          </a:p>
          <a:p>
            <a:pPr>
              <a:lnSpc>
                <a:spcPct val="90000"/>
              </a:lnSpc>
            </a:pPr>
            <a:r>
              <a:rPr lang="en-US" altLang="en-US" sz="2400" dirty="0" smtClean="0">
                <a:latin typeface="Arial" pitchFamily="34" charset="0"/>
              </a:rPr>
              <a:t>The patient should be calmly seated with his or her back well supported and arm supported at the level of the heart. </a:t>
            </a:r>
          </a:p>
          <a:p>
            <a:pPr>
              <a:lnSpc>
                <a:spcPct val="90000"/>
              </a:lnSpc>
            </a:pPr>
            <a:r>
              <a:rPr lang="en-US" altLang="en-US" sz="2400" dirty="0" smtClean="0">
                <a:latin typeface="Arial" pitchFamily="34" charset="0"/>
              </a:rPr>
              <a:t>His or her feet should touch the floor and legs should not be crossed.</a:t>
            </a:r>
          </a:p>
        </p:txBody>
      </p:sp>
      <p:pic>
        <p:nvPicPr>
          <p:cNvPr id="17411" name="Picture 2" descr="C:\Users\susanc\AppData\Local\Microsoft\Windows\Temporary Internet Files\Content.Outlook\S2MZSUDA\Eric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2088" y="1778000"/>
            <a:ext cx="2909887"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17377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7" name="Text Placeholder 2"/>
          <p:cNvSpPr>
            <a:spLocks noGrp="1"/>
          </p:cNvSpPr>
          <p:nvPr>
            <p:ph type="body" sz="half"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4400" b="1" smtClean="0"/>
              <a:t>What’s wrong with this picture?</a:t>
            </a:r>
          </a:p>
          <a:p>
            <a:pPr algn="ctr">
              <a:buFontTx/>
              <a:buNone/>
            </a:pPr>
            <a:endParaRPr lang="en-US" smtClean="0"/>
          </a:p>
        </p:txBody>
      </p:sp>
      <p:sp>
        <p:nvSpPr>
          <p:cNvPr id="129028" name="Content Placeholder 3"/>
          <p:cNvSpPr>
            <a:spLocks noGrp="1"/>
          </p:cNvSpPr>
          <p:nvPr>
            <p:ph sz="half" idx="2"/>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29029" name="Picture 5" descr="AutoBP_100219_033"/>
          <p:cNvPicPr>
            <a:picLocks noChangeAspect="1" noChangeArrowheads="1"/>
          </p:cNvPicPr>
          <p:nvPr/>
        </p:nvPicPr>
        <p:blipFill>
          <a:blip r:embed="rId3" cstate="print"/>
          <a:srcRect/>
          <a:stretch>
            <a:fillRect/>
          </a:stretch>
        </p:blipFill>
        <p:spPr bwMode="auto">
          <a:xfrm>
            <a:off x="4572000" y="457200"/>
            <a:ext cx="4267200" cy="5384800"/>
          </a:xfrm>
          <a:prstGeom prst="rect">
            <a:avLst/>
          </a:prstGeom>
          <a:noFill/>
          <a:ln w="9525">
            <a:noFill/>
            <a:miter lim="800000"/>
            <a:headEnd/>
            <a:tailEnd/>
          </a:ln>
        </p:spPr>
      </p:pic>
      <p:pic>
        <p:nvPicPr>
          <p:cNvPr id="129030" name="Picture 6" descr="C:\Documents and Settings\NAntonishyn\Local Settings\Temporary Internet Files\Content.IE5\BG0ZBU74\MC900371076[1].wmf"/>
          <p:cNvPicPr>
            <a:picLocks noChangeAspect="1" noChangeArrowheads="1"/>
          </p:cNvPicPr>
          <p:nvPr/>
        </p:nvPicPr>
        <p:blipFill>
          <a:blip r:embed="rId4" cstate="print"/>
          <a:srcRect/>
          <a:stretch>
            <a:fillRect/>
          </a:stretch>
        </p:blipFill>
        <p:spPr bwMode="auto">
          <a:xfrm>
            <a:off x="1219200" y="3886200"/>
            <a:ext cx="2438400" cy="2286000"/>
          </a:xfrm>
          <a:prstGeom prst="rect">
            <a:avLst/>
          </a:prstGeom>
          <a:noFill/>
          <a:ln w="9525">
            <a:noFill/>
            <a:miter lim="800000"/>
            <a:headEnd/>
            <a:tailEnd/>
          </a:ln>
        </p:spPr>
      </p:pic>
    </p:spTree>
    <p:extLst>
      <p:ext uri="{BB962C8B-B14F-4D97-AF65-F5344CB8AC3E}">
        <p14:creationId xmlns:p14="http://schemas.microsoft.com/office/powerpoint/2010/main" val="1347741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6"/>
          <p:cNvSpPr>
            <a:spLocks noGrp="1" noChangeArrowheads="1"/>
          </p:cNvSpPr>
          <p:nvPr>
            <p:ph type="title"/>
          </p:nvPr>
        </p:nvSpPr>
        <p:spPr/>
        <p:txBody>
          <a:bodyPr/>
          <a:lstStyle/>
          <a:p>
            <a:r>
              <a:rPr lang="en-CA" altLang="en-US" smtClean="0">
                <a:latin typeface="Arial" pitchFamily="34" charset="0"/>
              </a:rPr>
              <a:t>Blood Pressure Assessment:</a:t>
            </a:r>
            <a:br>
              <a:rPr lang="en-CA" altLang="en-US" smtClean="0">
                <a:latin typeface="Arial" pitchFamily="34" charset="0"/>
              </a:rPr>
            </a:br>
            <a:r>
              <a:rPr lang="en-CA" altLang="en-US" smtClean="0">
                <a:latin typeface="Arial" pitchFamily="34" charset="0"/>
              </a:rPr>
              <a:t>Patient position</a:t>
            </a:r>
            <a:endParaRPr lang="en-US" altLang="en-US" smtClean="0">
              <a:latin typeface="Arial" pitchFamily="34" charset="0"/>
            </a:endParaRPr>
          </a:p>
        </p:txBody>
      </p:sp>
      <p:pic>
        <p:nvPicPr>
          <p:cNvPr id="18434" name="Picture 6" descr="AutoBP_100219_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838" y="1600200"/>
            <a:ext cx="28844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AutoBP_100219_0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8138"/>
            <a:ext cx="285908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p:cNvSpPr txBox="1">
            <a:spLocks noChangeArrowheads="1"/>
          </p:cNvSpPr>
          <p:nvPr/>
        </p:nvSpPr>
        <p:spPr bwMode="auto">
          <a:xfrm>
            <a:off x="2168525" y="2201863"/>
            <a:ext cx="17383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ＭＳ Ｐゴシック" charset="-128"/>
              </a:defRPr>
            </a:lvl1pPr>
            <a:lvl2pPr marL="742950" indent="-285750">
              <a:defRPr>
                <a:solidFill>
                  <a:schemeClr val="tx1"/>
                </a:solidFill>
                <a:latin typeface="Calibri" pitchFamily="34" charset="0"/>
                <a:ea typeface="ＭＳ Ｐゴシック" charset="-128"/>
              </a:defRPr>
            </a:lvl2pPr>
            <a:lvl3pPr marL="1143000" indent="-228600">
              <a:defRPr>
                <a:solidFill>
                  <a:schemeClr val="tx1"/>
                </a:solidFill>
                <a:latin typeface="Calibri" pitchFamily="34" charset="0"/>
                <a:ea typeface="ＭＳ Ｐゴシック" charset="-128"/>
              </a:defRPr>
            </a:lvl3pPr>
            <a:lvl4pPr marL="1600200" indent="-228600">
              <a:defRPr>
                <a:solidFill>
                  <a:schemeClr val="tx1"/>
                </a:solidFill>
                <a:latin typeface="Calibri" pitchFamily="34" charset="0"/>
                <a:ea typeface="ＭＳ Ｐゴシック" charset="-128"/>
              </a:defRPr>
            </a:lvl4pPr>
            <a:lvl5pPr marL="2057400" indent="-228600">
              <a:defRPr>
                <a:solidFill>
                  <a:schemeClr val="tx1"/>
                </a:solidFill>
                <a:latin typeface="Calibri" pitchFamily="34" charset="0"/>
                <a:ea typeface="ＭＳ Ｐゴシック" charset="-128"/>
              </a:defRPr>
            </a:lvl5pPr>
            <a:lvl6pPr marL="2514600" indent="-228600" defTabSz="457200" fontAlgn="base">
              <a:spcBef>
                <a:spcPct val="0"/>
              </a:spcBef>
              <a:spcAft>
                <a:spcPct val="0"/>
              </a:spcAft>
              <a:defRPr>
                <a:solidFill>
                  <a:schemeClr val="tx1"/>
                </a:solidFill>
                <a:latin typeface="Calibri" pitchFamily="34" charset="0"/>
                <a:ea typeface="ＭＳ Ｐゴシック" charset="-128"/>
              </a:defRPr>
            </a:lvl6pPr>
            <a:lvl7pPr marL="2971800" indent="-228600" defTabSz="457200" fontAlgn="base">
              <a:spcBef>
                <a:spcPct val="0"/>
              </a:spcBef>
              <a:spcAft>
                <a:spcPct val="0"/>
              </a:spcAft>
              <a:defRPr>
                <a:solidFill>
                  <a:schemeClr val="tx1"/>
                </a:solidFill>
                <a:latin typeface="Calibri" pitchFamily="34" charset="0"/>
                <a:ea typeface="ＭＳ Ｐゴシック" charset="-128"/>
              </a:defRPr>
            </a:lvl7pPr>
            <a:lvl8pPr marL="3429000" indent="-228600" defTabSz="457200" fontAlgn="base">
              <a:spcBef>
                <a:spcPct val="0"/>
              </a:spcBef>
              <a:spcAft>
                <a:spcPct val="0"/>
              </a:spcAft>
              <a:defRPr>
                <a:solidFill>
                  <a:schemeClr val="tx1"/>
                </a:solidFill>
                <a:latin typeface="Calibri" pitchFamily="34" charset="0"/>
                <a:ea typeface="ＭＳ Ｐゴシック" charset="-128"/>
              </a:defRPr>
            </a:lvl8pPr>
            <a:lvl9pPr marL="3886200" indent="-228600" defTabSz="457200" fontAlgn="base">
              <a:spcBef>
                <a:spcPct val="0"/>
              </a:spcBef>
              <a:spcAft>
                <a:spcPct val="0"/>
              </a:spcAft>
              <a:defRPr>
                <a:solidFill>
                  <a:schemeClr val="tx1"/>
                </a:solidFill>
                <a:latin typeface="Calibri" pitchFamily="34" charset="0"/>
                <a:ea typeface="ＭＳ Ｐゴシック" charset="-128"/>
              </a:defRPr>
            </a:lvl9pPr>
          </a:lstStyle>
          <a:p>
            <a:pPr defTabSz="457200" fontAlgn="base">
              <a:spcBef>
                <a:spcPct val="50000"/>
              </a:spcBef>
              <a:spcAft>
                <a:spcPct val="0"/>
              </a:spcAft>
            </a:pPr>
            <a:r>
              <a:rPr lang="en-CA" altLang="en-US" sz="20000" smtClean="0">
                <a:solidFill>
                  <a:srgbClr val="FF0000"/>
                </a:solidFill>
                <a:latin typeface="Times New Roman" pitchFamily="18" charset="0"/>
              </a:rPr>
              <a:t>X</a:t>
            </a:r>
          </a:p>
        </p:txBody>
      </p:sp>
    </p:spTree>
    <p:extLst>
      <p:ext uri="{BB962C8B-B14F-4D97-AF65-F5344CB8AC3E}">
        <p14:creationId xmlns:p14="http://schemas.microsoft.com/office/powerpoint/2010/main" val="1448680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2"/>
          <p:cNvSpPr>
            <a:spLocks noGrp="1"/>
          </p:cNvSpPr>
          <p:nvPr>
            <p:ph type="title"/>
          </p:nvPr>
        </p:nvSpPr>
        <p:spPr>
          <a:xfrm>
            <a:off x="112544" y="846260"/>
            <a:ext cx="8862646" cy="855931"/>
          </a:xfrm>
        </p:spPr>
        <p:txBody>
          <a:bodyPr/>
          <a:lstStyle/>
          <a:p>
            <a:r>
              <a:rPr lang="en-CA" sz="2600" b="1" dirty="0" smtClean="0">
                <a:solidFill>
                  <a:srgbClr val="0070C0"/>
                </a:solidFill>
              </a:rPr>
              <a:t>What should we consider when taking an accurate BP?</a:t>
            </a:r>
          </a:p>
        </p:txBody>
      </p:sp>
      <p:graphicFrame>
        <p:nvGraphicFramePr>
          <p:cNvPr id="5" name="Content Placeholder 4"/>
          <p:cNvGraphicFramePr>
            <a:graphicFrameLocks noGrp="1"/>
          </p:cNvGraphicFramePr>
          <p:nvPr>
            <p:ph idx="1"/>
          </p:nvPr>
        </p:nvGraphicFramePr>
        <p:xfrm>
          <a:off x="214313" y="1600200"/>
          <a:ext cx="8786874" cy="4722102"/>
        </p:xfrm>
        <a:graphic>
          <a:graphicData uri="http://schemas.openxmlformats.org/drawingml/2006/table">
            <a:tbl>
              <a:tblPr firstRow="1" bandRow="1">
                <a:tableStyleId>{16D9F66E-5EB9-4882-86FB-DCBF35E3C3E4}</a:tableStyleId>
              </a:tblPr>
              <a:tblGrid>
                <a:gridCol w="4393437"/>
                <a:gridCol w="4393437"/>
              </a:tblGrid>
              <a:tr h="496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CA" sz="1800" u="none" strike="noStrike" cap="none" normalizeH="0" baseline="0" dirty="0" smtClean="0">
                          <a:ln>
                            <a:noFill/>
                          </a:ln>
                          <a:effectLst/>
                        </a:rPr>
                        <a:t>Appropriate cuff size </a:t>
                      </a:r>
                      <a:endParaRPr lang="en-CA"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No strenuous exercise 2 hour prior</a:t>
                      </a:r>
                      <a:endParaRPr kumimoji="0" lang="en-CA" sz="1800" b="1" i="0" u="none" strike="noStrike" cap="none" normalizeH="0" baseline="0" dirty="0" smtClean="0">
                        <a:ln>
                          <a:noFill/>
                        </a:ln>
                        <a:solidFill>
                          <a:schemeClr val="tx1"/>
                        </a:solidFill>
                        <a:effectLst/>
                        <a:latin typeface="Arial" pitchFamily="34" charset="0"/>
                      </a:endParaRPr>
                    </a:p>
                  </a:txBody>
                  <a:tcPr/>
                </a:tc>
              </a:tr>
              <a:tr h="496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Rest for five minutes </a:t>
                      </a:r>
                      <a:endParaRPr kumimoji="0" lang="en-CA" sz="1800" b="1" i="0" u="none" strike="noStrike" cap="none" normalizeH="0" baseline="0" dirty="0" smtClean="0">
                        <a:ln>
                          <a:noFill/>
                        </a:ln>
                        <a:solidFill>
                          <a:schemeClr val="tx1"/>
                        </a:solidFill>
                        <a:effectLst/>
                        <a:latin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Keep BP arm at heart level</a:t>
                      </a:r>
                      <a:endParaRPr kumimoji="0" lang="en-CA" sz="1800" b="1" i="0" u="none" strike="noStrike" cap="none" normalizeH="0" baseline="0" dirty="0" smtClean="0">
                        <a:ln>
                          <a:noFill/>
                        </a:ln>
                        <a:solidFill>
                          <a:schemeClr val="tx1"/>
                        </a:solidFill>
                        <a:effectLst/>
                        <a:latin typeface="Arial" pitchFamily="34" charset="0"/>
                      </a:endParaRPr>
                    </a:p>
                  </a:txBody>
                  <a:tcPr/>
                </a:tc>
              </a:tr>
              <a:tr h="496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Calm, comfortable environment</a:t>
                      </a:r>
                      <a:endParaRPr kumimoji="0" lang="en-CA" sz="1800" b="1" i="0" u="none" strike="noStrike" cap="none" normalizeH="0" baseline="0" dirty="0" smtClean="0">
                        <a:ln>
                          <a:noFill/>
                        </a:ln>
                        <a:solidFill>
                          <a:schemeClr val="tx1"/>
                        </a:solidFill>
                        <a:effectLst/>
                        <a:latin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Cuff edge is 3 cm above elbow crease</a:t>
                      </a:r>
                      <a:endParaRPr kumimoji="0" lang="en-CA" sz="1800" b="1" i="0" u="none" strike="noStrike" cap="none" normalizeH="0" baseline="0" dirty="0" smtClean="0">
                        <a:ln>
                          <a:noFill/>
                        </a:ln>
                        <a:solidFill>
                          <a:schemeClr val="tx1"/>
                        </a:solidFill>
                        <a:effectLst/>
                        <a:latin typeface="Arial" pitchFamily="34" charset="0"/>
                      </a:endParaRPr>
                    </a:p>
                  </a:txBody>
                  <a:tcPr/>
                </a:tc>
              </a:tr>
              <a:tr h="496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No tight clothing on arm or forearm</a:t>
                      </a:r>
                      <a:endParaRPr kumimoji="0" lang="en-CA" sz="1800" b="1" i="0" u="none" strike="noStrike" cap="none" normalizeH="0" baseline="0" dirty="0" smtClean="0">
                        <a:ln>
                          <a:noFill/>
                        </a:ln>
                        <a:solidFill>
                          <a:schemeClr val="tx1"/>
                        </a:solidFill>
                        <a:effectLst/>
                        <a:latin typeface="Arial" pitchFamily="34"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Initial: 3 readings on both arms; f/u on arm with highest BP. If unable to get initial 3 readings use non-dominant arm</a:t>
                      </a:r>
                      <a:endParaRPr kumimoji="0" lang="en-CA" sz="1800" b="1" i="0" u="none" strike="noStrike" cap="none" normalizeH="0" baseline="0" dirty="0" smtClean="0">
                        <a:ln>
                          <a:noFill/>
                        </a:ln>
                        <a:solidFill>
                          <a:schemeClr val="tx1"/>
                        </a:solidFill>
                        <a:effectLst/>
                        <a:latin typeface="Arial" pitchFamily="34" charset="0"/>
                      </a:endParaRPr>
                    </a:p>
                  </a:txBody>
                  <a:tcPr/>
                </a:tc>
              </a:tr>
              <a:tr h="496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No crossing of legs</a:t>
                      </a:r>
                      <a:endParaRPr kumimoji="0" lang="en-CA" sz="1800" b="1" i="0" u="none" strike="noStrike" cap="none" normalizeH="0" baseline="0" dirty="0" smtClean="0">
                        <a:ln>
                          <a:noFill/>
                        </a:ln>
                        <a:solidFill>
                          <a:schemeClr val="tx1"/>
                        </a:solidFill>
                        <a:effectLst/>
                        <a:latin typeface="Arial" pitchFamily="34" charset="0"/>
                      </a:endParaRPr>
                    </a:p>
                  </a:txBody>
                  <a:tcPr/>
                </a:tc>
                <a:tc vMerge="1">
                  <a:txBody>
                    <a:bodyPr/>
                    <a:lstStyle/>
                    <a:p>
                      <a:endParaRPr lang="en-CA" dirty="0"/>
                    </a:p>
                  </a:txBody>
                  <a:tcPr/>
                </a:tc>
              </a:tr>
              <a:tr h="496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No talking during measurement</a:t>
                      </a:r>
                      <a:endParaRPr kumimoji="0" lang="en-CA" sz="1800" b="1" i="0" u="none" strike="noStrike" cap="none" normalizeH="0" baseline="0" dirty="0" smtClean="0">
                        <a:ln>
                          <a:noFill/>
                        </a:ln>
                        <a:solidFill>
                          <a:schemeClr val="tx1"/>
                        </a:solidFill>
                        <a:effectLst/>
                        <a:latin typeface="Arial" pitchFamily="34" charset="0"/>
                      </a:endParaRPr>
                    </a:p>
                  </a:txBody>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 typeface="Comic Sans MS" pitchFamily="66" charset="0"/>
                        <a:buNone/>
                        <a:tabLst>
                          <a:tab pos="457200" algn="l"/>
                        </a:tabLst>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F/U-3 BP readings every 1-2 minutes; </a:t>
                      </a: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Lst>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leave room after first successful</a:t>
                      </a: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Lst>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reading</a:t>
                      </a:r>
                      <a:endParaRPr kumimoji="0" lang="en-CA" sz="1800" b="1" i="0" u="none" strike="noStrike" cap="none" normalizeH="0" baseline="0" dirty="0" smtClean="0">
                        <a:ln>
                          <a:noFill/>
                        </a:ln>
                        <a:solidFill>
                          <a:schemeClr val="tx1"/>
                        </a:solidFill>
                        <a:effectLst/>
                        <a:latin typeface="Arial" pitchFamily="34" charset="0"/>
                      </a:endParaRPr>
                    </a:p>
                    <a:p>
                      <a:endParaRPr lang="en-CA" dirty="0"/>
                    </a:p>
                  </a:txBody>
                  <a:tcPr/>
                </a:tc>
              </a:tr>
              <a:tr h="496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Ensure bladder/bowel is empty</a:t>
                      </a:r>
                      <a:endParaRPr kumimoji="0" lang="en-CA" sz="1800" b="1" i="0" u="none" strike="noStrike" cap="none" normalizeH="0" baseline="0" dirty="0" smtClean="0">
                        <a:ln>
                          <a:noFill/>
                        </a:ln>
                        <a:solidFill>
                          <a:schemeClr val="tx1"/>
                        </a:solidFill>
                        <a:effectLst/>
                        <a:latin typeface="Arial" pitchFamily="34" charset="0"/>
                      </a:endParaRPr>
                    </a:p>
                  </a:txBody>
                  <a:tcPr/>
                </a:tc>
                <a:tc vMerge="1">
                  <a:txBody>
                    <a:bodyPr/>
                    <a:lstStyle/>
                    <a:p>
                      <a:endParaRPr lang="en-CA" dirty="0"/>
                    </a:p>
                  </a:txBody>
                  <a:tcPr/>
                </a:tc>
              </a:tr>
              <a:tr h="856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cap="none" normalizeH="0" baseline="0" dirty="0" smtClean="0">
                          <a:ln>
                            <a:noFill/>
                          </a:ln>
                          <a:solidFill>
                            <a:schemeClr val="tx1"/>
                          </a:solidFill>
                          <a:effectLst/>
                          <a:latin typeface="Arial" pitchFamily="34" charset="0"/>
                          <a:cs typeface="Times New Roman" pitchFamily="18" charset="0"/>
                        </a:rPr>
                        <a:t>No smoking/nicotine/caffeine/light activity 30min prior</a:t>
                      </a:r>
                      <a:endParaRPr kumimoji="0" lang="en-CA" sz="1800" b="1" i="0" u="none" strike="noStrike" cap="none" normalizeH="0" baseline="0" dirty="0" smtClean="0">
                        <a:ln>
                          <a:noFill/>
                        </a:ln>
                        <a:solidFill>
                          <a:schemeClr val="tx1"/>
                        </a:solidFill>
                        <a:effectLst/>
                        <a:latin typeface="Arial" pitchFamily="34" charset="0"/>
                      </a:endParaRPr>
                    </a:p>
                  </a:txBody>
                  <a:tcPr/>
                </a:tc>
                <a:tc>
                  <a:txBody>
                    <a:bodyPr/>
                    <a:lstStyle/>
                    <a:p>
                      <a:endParaRPr lang="en-CA" dirty="0"/>
                    </a:p>
                  </a:txBody>
                  <a:tcPr/>
                </a:tc>
              </a:tr>
            </a:tbl>
          </a:graphicData>
        </a:graphic>
      </p:graphicFrame>
    </p:spTree>
    <p:extLst>
      <p:ext uri="{BB962C8B-B14F-4D97-AF65-F5344CB8AC3E}">
        <p14:creationId xmlns:p14="http://schemas.microsoft.com/office/powerpoint/2010/main" val="3463453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p:nvPr>
        </p:nvSpPr>
        <p:spPr>
          <a:xfrm>
            <a:off x="467544" y="908720"/>
            <a:ext cx="8229600" cy="784493"/>
          </a:xfrm>
        </p:spPr>
        <p:txBody>
          <a:bodyPr/>
          <a:lstStyle/>
          <a:p>
            <a:r>
              <a:rPr lang="en-CA" b="1" dirty="0" smtClean="0">
                <a:solidFill>
                  <a:srgbClr val="0070C0"/>
                </a:solidFill>
              </a:rPr>
              <a:t>Arm Circumference</a:t>
            </a:r>
            <a:endParaRPr lang="en-CA" dirty="0" smtClean="0">
              <a:solidFill>
                <a:srgbClr val="0070C0"/>
              </a:solidFill>
            </a:endParaRPr>
          </a:p>
        </p:txBody>
      </p:sp>
      <p:graphicFrame>
        <p:nvGraphicFramePr>
          <p:cNvPr id="7" name="Content Placeholder 6"/>
          <p:cNvGraphicFramePr>
            <a:graphicFrameLocks noGrp="1"/>
          </p:cNvGraphicFramePr>
          <p:nvPr>
            <p:ph idx="1"/>
          </p:nvPr>
        </p:nvGraphicFramePr>
        <p:xfrm>
          <a:off x="253209" y="1783082"/>
          <a:ext cx="8623498" cy="3436033"/>
        </p:xfrm>
        <a:graphic>
          <a:graphicData uri="http://schemas.openxmlformats.org/drawingml/2006/table">
            <a:tbl>
              <a:tblPr firstRow="1" bandRow="1">
                <a:tableStyleId>{21E4AEA4-8DFA-4A89-87EB-49C32662AFE0}</a:tableStyleId>
              </a:tblPr>
              <a:tblGrid>
                <a:gridCol w="4311749"/>
                <a:gridCol w="4311749"/>
              </a:tblGrid>
              <a:tr h="573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Arm Circumference (cm)</a:t>
                      </a:r>
                      <a:endParaRPr kumimoji="0" lang="en-CA" sz="24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endParaRP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54513" algn="l"/>
                        </a:tabLst>
                      </a:pPr>
                      <a:r>
                        <a:rPr kumimoji="0" lang="en-CA"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Size of Cuff (cm)</a:t>
                      </a:r>
                      <a:endParaRPr kumimoji="0" lang="en-CA"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tc>
              </a:tr>
              <a:tr h="82012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54513" algn="l"/>
                        </a:tabLst>
                      </a:pPr>
                      <a:r>
                        <a:rPr kumimoji="0" lang="en-CA" sz="2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18 – 26 cm </a:t>
                      </a:r>
                    </a:p>
                  </a:txBody>
                  <a:tcPr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54513" algn="l"/>
                        </a:tabLst>
                      </a:pPr>
                      <a:r>
                        <a:rPr kumimoji="0" lang="en-CA" sz="2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 X 18 (child/small adult)</a:t>
                      </a:r>
                    </a:p>
                  </a:txBody>
                  <a:tcPr anchor="b" horzOverflow="overflow"/>
                </a:tc>
              </a:tr>
              <a:tr h="6113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54513" algn="l"/>
                        </a:tabLst>
                      </a:pPr>
                      <a:r>
                        <a:rPr kumimoji="0" lang="en-CA" sz="2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26 – 33 cm </a:t>
                      </a:r>
                    </a:p>
                  </a:txBody>
                  <a:tcPr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54513" algn="l"/>
                        </a:tabLst>
                      </a:pPr>
                      <a:r>
                        <a:rPr kumimoji="0" lang="en-CA" sz="2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 X 23 (regular adult)</a:t>
                      </a:r>
                    </a:p>
                  </a:txBody>
                  <a:tcPr anchor="b" horzOverflow="overflow"/>
                </a:tc>
              </a:tr>
              <a:tr h="6113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54513" algn="l"/>
                        </a:tabLst>
                      </a:pPr>
                      <a:r>
                        <a:rPr kumimoji="0" lang="en-CA" sz="2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33 – 41 cm </a:t>
                      </a:r>
                    </a:p>
                  </a:txBody>
                  <a:tcPr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54513" algn="l"/>
                        </a:tabLst>
                      </a:pPr>
                      <a:r>
                        <a:rPr kumimoji="0" lang="en-CA" sz="2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 X 33 (large adult)</a:t>
                      </a:r>
                    </a:p>
                  </a:txBody>
                  <a:tcPr anchor="b" horzOverflow="overflow"/>
                </a:tc>
              </a:tr>
              <a:tr h="82012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54513" algn="l"/>
                        </a:tabLst>
                      </a:pPr>
                      <a:r>
                        <a:rPr kumimoji="0" lang="en-CA" sz="2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&gt; 41 cm</a:t>
                      </a:r>
                    </a:p>
                  </a:txBody>
                  <a:tcPr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54513" algn="l"/>
                        </a:tabLst>
                      </a:pPr>
                      <a:r>
                        <a:rPr kumimoji="0" lang="en-CA" sz="2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 X 36 (extra large adult)</a:t>
                      </a:r>
                    </a:p>
                  </a:txBody>
                  <a:tcPr anchor="b" horzOverflow="overflow"/>
                </a:tc>
              </a:tr>
            </a:tbl>
          </a:graphicData>
        </a:graphic>
      </p:graphicFrame>
      <p:sp>
        <p:nvSpPr>
          <p:cNvPr id="4" name="TextBox 3"/>
          <p:cNvSpPr txBox="1"/>
          <p:nvPr/>
        </p:nvSpPr>
        <p:spPr>
          <a:xfrm>
            <a:off x="534572" y="5317586"/>
            <a:ext cx="7990450" cy="954107"/>
          </a:xfrm>
          <a:prstGeom prst="rect">
            <a:avLst/>
          </a:prstGeom>
          <a:noFill/>
        </p:spPr>
        <p:txBody>
          <a:bodyPr wrap="square" rtlCol="0">
            <a:spAutoFit/>
          </a:bodyPr>
          <a:lstStyle/>
          <a:p>
            <a:pPr fontAlgn="base">
              <a:spcBef>
                <a:spcPct val="0"/>
              </a:spcBef>
              <a:spcAft>
                <a:spcPct val="0"/>
              </a:spcAft>
              <a:buFont typeface="Arial" pitchFamily="34" charset="0"/>
              <a:buChar char="•"/>
            </a:pPr>
            <a:r>
              <a:rPr lang="en-CA" sz="2800" dirty="0">
                <a:solidFill>
                  <a:srgbClr val="000000"/>
                </a:solidFill>
                <a:ea typeface="ＭＳ Ｐゴシック" pitchFamily="1" charset="-128"/>
              </a:rPr>
              <a:t>  BP cuff too large = a low BP reading</a:t>
            </a:r>
          </a:p>
          <a:p>
            <a:pPr fontAlgn="base">
              <a:spcBef>
                <a:spcPct val="0"/>
              </a:spcBef>
              <a:spcAft>
                <a:spcPct val="0"/>
              </a:spcAft>
              <a:buFont typeface="Arial" pitchFamily="34" charset="0"/>
              <a:buChar char="•"/>
            </a:pPr>
            <a:r>
              <a:rPr lang="en-CA" sz="2800" dirty="0">
                <a:solidFill>
                  <a:srgbClr val="000000"/>
                </a:solidFill>
                <a:ea typeface="ＭＳ Ｐゴシック" pitchFamily="1" charset="-128"/>
              </a:rPr>
              <a:t>  BP cuff too small = a high BP reading</a:t>
            </a:r>
          </a:p>
        </p:txBody>
      </p:sp>
    </p:spTree>
    <p:extLst>
      <p:ext uri="{BB962C8B-B14F-4D97-AF65-F5344CB8AC3E}">
        <p14:creationId xmlns:p14="http://schemas.microsoft.com/office/powerpoint/2010/main" val="883961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itle 1"/>
          <p:cNvSpPr>
            <a:spLocks noGrp="1"/>
          </p:cNvSpPr>
          <p:nvPr>
            <p:ph type="title" idx="4294967295"/>
          </p:nvPr>
        </p:nvSpPr>
        <p:spPr bwMode="auto">
          <a:xfrm>
            <a:off x="467544" y="980728"/>
            <a:ext cx="8229600" cy="808574"/>
          </a:xfrm>
          <a:prstGeom prst="rect">
            <a:avLst/>
          </a:prstGeom>
          <a:noFill/>
          <a:ln>
            <a:miter lim="800000"/>
            <a:headEnd/>
            <a:tailEnd/>
          </a:ln>
        </p:spPr>
        <p:txBody>
          <a:bodyPr/>
          <a:lstStyle/>
          <a:p>
            <a:r>
              <a:rPr lang="en-CA" b="1" dirty="0" smtClean="0"/>
              <a:t>Calibrated/Validated Equipment</a:t>
            </a:r>
          </a:p>
        </p:txBody>
      </p:sp>
      <p:pic>
        <p:nvPicPr>
          <p:cNvPr id="5" name="Picture 5"/>
          <p:cNvPicPr>
            <a:picLocks noChangeAspect="1" noChangeArrowheads="1"/>
          </p:cNvPicPr>
          <p:nvPr/>
        </p:nvPicPr>
        <p:blipFill>
          <a:blip r:embed="rId3" cstate="print"/>
          <a:srcRect/>
          <a:stretch>
            <a:fillRect/>
          </a:stretch>
        </p:blipFill>
        <p:spPr bwMode="auto">
          <a:xfrm>
            <a:off x="838200" y="1752600"/>
            <a:ext cx="1828800" cy="21336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68532" t="38309" r="14178" b="42123"/>
          <a:stretch>
            <a:fillRect/>
          </a:stretch>
        </p:blipFill>
        <p:spPr bwMode="auto">
          <a:xfrm>
            <a:off x="1752600" y="4038600"/>
            <a:ext cx="2593975" cy="1914525"/>
          </a:xfrm>
          <a:prstGeom prst="rect">
            <a:avLst/>
          </a:prstGeom>
          <a:noFill/>
          <a:ln w="12700">
            <a:noFill/>
            <a:miter lim="800000"/>
            <a:headEnd/>
            <a:tailEnd/>
          </a:ln>
        </p:spPr>
      </p:pic>
      <p:pic>
        <p:nvPicPr>
          <p:cNvPr id="7" name="Picture 9"/>
          <p:cNvPicPr>
            <a:picLocks noChangeArrowheads="1"/>
          </p:cNvPicPr>
          <p:nvPr/>
        </p:nvPicPr>
        <p:blipFill>
          <a:blip r:embed="rId5" cstate="print"/>
          <a:srcRect/>
          <a:stretch>
            <a:fillRect/>
          </a:stretch>
        </p:blipFill>
        <p:spPr bwMode="auto">
          <a:xfrm>
            <a:off x="4724400" y="4419600"/>
            <a:ext cx="1295400" cy="1371600"/>
          </a:xfrm>
          <a:prstGeom prst="rect">
            <a:avLst/>
          </a:prstGeom>
          <a:noFill/>
          <a:ln w="9525">
            <a:noFill/>
            <a:miter lim="800000"/>
            <a:headEnd/>
            <a:tailEnd/>
          </a:ln>
          <a:effectLst>
            <a:outerShdw dist="35921" dir="2700000" algn="ctr" rotWithShape="0">
              <a:schemeClr val="bg2">
                <a:alpha val="75000"/>
              </a:schemeClr>
            </a:outerShdw>
          </a:effectLst>
        </p:spPr>
      </p:pic>
      <p:pic>
        <p:nvPicPr>
          <p:cNvPr id="8" name="Picture 12"/>
          <p:cNvPicPr>
            <a:picLocks noChangeAspect="1" noChangeArrowheads="1"/>
          </p:cNvPicPr>
          <p:nvPr/>
        </p:nvPicPr>
        <p:blipFill>
          <a:blip r:embed="rId6" cstate="print"/>
          <a:srcRect/>
          <a:stretch>
            <a:fillRect/>
          </a:stretch>
        </p:blipFill>
        <p:spPr bwMode="auto">
          <a:xfrm>
            <a:off x="5257800" y="1828800"/>
            <a:ext cx="1981200" cy="2286000"/>
          </a:xfrm>
          <a:prstGeom prst="rect">
            <a:avLst/>
          </a:prstGeom>
          <a:noFill/>
          <a:ln w="9525">
            <a:noFill/>
            <a:miter lim="800000"/>
            <a:headEnd/>
            <a:tailEnd/>
          </a:ln>
        </p:spPr>
      </p:pic>
    </p:spTree>
    <p:extLst>
      <p:ext uri="{BB962C8B-B14F-4D97-AF65-F5344CB8AC3E}">
        <p14:creationId xmlns:p14="http://schemas.microsoft.com/office/powerpoint/2010/main" val="323558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CA" smtClean="0"/>
          </a:p>
        </p:txBody>
      </p:sp>
      <p:pic>
        <p:nvPicPr>
          <p:cNvPr id="134147" name="Picture 4"/>
          <p:cNvPicPr>
            <a:picLocks noGrp="1" noChangeAspect="1" noChangeArrowheads="1"/>
          </p:cNvPicPr>
          <p:nvPr>
            <p:ph idx="1"/>
          </p:nvPr>
        </p:nvPicPr>
        <p:blipFill>
          <a:blip r:embed="rId3" cstate="print"/>
          <a:srcRect t="4443" b="3333"/>
          <a:stretch>
            <a:fillRect/>
          </a:stretch>
        </p:blipFill>
        <p:spPr bwMode="auto">
          <a:xfrm>
            <a:off x="0" y="76200"/>
            <a:ext cx="9296400" cy="6858000"/>
          </a:xfrm>
          <a:noFill/>
          <a:ln>
            <a:miter lim="800000"/>
            <a:headEnd/>
            <a:tailEnd/>
          </a:ln>
        </p:spPr>
      </p:pic>
    </p:spTree>
    <p:extLst>
      <p:ext uri="{BB962C8B-B14F-4D97-AF65-F5344CB8AC3E}">
        <p14:creationId xmlns:p14="http://schemas.microsoft.com/office/powerpoint/2010/main" val="1864952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67544" y="980728"/>
            <a:ext cx="8229600" cy="808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000" b="1" dirty="0" smtClean="0">
                <a:latin typeface="Arial" pitchFamily="34" charset="0"/>
              </a:rPr>
              <a:t>Office or Home Automated BP</a:t>
            </a:r>
          </a:p>
        </p:txBody>
      </p:sp>
      <p:sp>
        <p:nvSpPr>
          <p:cNvPr id="136195" name="Rectangle 3"/>
          <p:cNvSpPr>
            <a:spLocks noGrp="1" noChangeArrowheads="1"/>
          </p:cNvSpPr>
          <p:nvPr>
            <p:ph type="body" idx="1"/>
          </p:nvPr>
        </p:nvSpPr>
        <p:spPr bwMode="auto">
          <a:xfrm>
            <a:off x="228600" y="1624824"/>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endParaRPr lang="en-CA" dirty="0" smtClean="0">
              <a:latin typeface="Arial" pitchFamily="34" charset="0"/>
            </a:endParaRPr>
          </a:p>
          <a:p>
            <a:pPr algn="ctr" eaLnBrk="1" hangingPunct="1">
              <a:buFontTx/>
              <a:buNone/>
            </a:pPr>
            <a:r>
              <a:rPr lang="en-CA" dirty="0" smtClean="0">
                <a:latin typeface="Arial" pitchFamily="34" charset="0"/>
              </a:rPr>
              <a:t>Recommend use of office devices that measure without a healthcare professional present or home automated blood pressure measurements</a:t>
            </a:r>
          </a:p>
          <a:p>
            <a:pPr algn="ctr" eaLnBrk="1" hangingPunct="1">
              <a:buFontTx/>
              <a:buNone/>
            </a:pPr>
            <a:endParaRPr lang="en-CA" dirty="0" smtClean="0"/>
          </a:p>
          <a:p>
            <a:pPr algn="ctr">
              <a:buFontTx/>
              <a:buNone/>
            </a:pPr>
            <a:r>
              <a:rPr lang="en-CA" dirty="0" smtClean="0">
                <a:latin typeface="Arial" pitchFamily="34" charset="0"/>
                <a:cs typeface="Arial" pitchFamily="34" charset="0"/>
              </a:rPr>
              <a:t>When preformed with the correct procedure, the office automated BP that is ≥ 135/85 should be considered out of target.</a:t>
            </a:r>
          </a:p>
          <a:p>
            <a:pPr algn="ctr" eaLnBrk="1" hangingPunct="1">
              <a:buFontTx/>
              <a:buNone/>
            </a:pPr>
            <a:endParaRPr lang="en-CA" dirty="0" smtClean="0">
              <a:latin typeface="Arial" pitchFamily="34" charset="0"/>
            </a:endParaRPr>
          </a:p>
          <a:p>
            <a:pPr algn="ctr" eaLnBrk="1" hangingPunct="1">
              <a:buFontTx/>
              <a:buNone/>
            </a:pPr>
            <a:endParaRPr lang="en-CA" dirty="0" smtClean="0">
              <a:latin typeface="Arial" pitchFamily="34" charset="0"/>
            </a:endParaRPr>
          </a:p>
        </p:txBody>
      </p:sp>
    </p:spTree>
    <p:extLst>
      <p:ext uri="{BB962C8B-B14F-4D97-AF65-F5344CB8AC3E}">
        <p14:creationId xmlns:p14="http://schemas.microsoft.com/office/powerpoint/2010/main" val="2590683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Vascular Risk Reduction</a:t>
            </a:r>
            <a:endParaRPr lang="en-CA" dirty="0"/>
          </a:p>
        </p:txBody>
      </p:sp>
      <p:sp>
        <p:nvSpPr>
          <p:cNvPr id="5" name="Content Placeholder 2"/>
          <p:cNvSpPr>
            <a:spLocks noGrp="1"/>
          </p:cNvSpPr>
          <p:nvPr>
            <p:ph idx="1"/>
          </p:nvPr>
        </p:nvSpPr>
        <p:spPr>
          <a:xfrm>
            <a:off x="539552" y="1844824"/>
            <a:ext cx="8091273" cy="4019946"/>
          </a:xfrm>
        </p:spPr>
        <p:txBody>
          <a:bodyPr/>
          <a:lstStyle/>
          <a:p>
            <a:pPr>
              <a:buNone/>
            </a:pPr>
            <a:r>
              <a:rPr lang="en-CA" dirty="0" smtClean="0"/>
              <a:t>Objectives:</a:t>
            </a:r>
          </a:p>
          <a:p>
            <a:pPr>
              <a:buNone/>
            </a:pPr>
            <a:endParaRPr lang="en-CA" dirty="0" smtClean="0"/>
          </a:p>
          <a:p>
            <a:r>
              <a:rPr lang="en-CA" dirty="0" smtClean="0"/>
              <a:t>Describe which clinical assessments may indicate vascular risk.</a:t>
            </a:r>
          </a:p>
          <a:p>
            <a:pPr marL="0" indent="0">
              <a:buNone/>
            </a:pPr>
            <a:endParaRPr lang="en-CA" dirty="0" smtClean="0"/>
          </a:p>
          <a:p>
            <a:r>
              <a:rPr lang="en-CA" dirty="0" smtClean="0"/>
              <a:t>Identify who to screen for cardiovascular risk assessment.</a:t>
            </a:r>
          </a:p>
          <a:p>
            <a:pPr marL="0" indent="0">
              <a:buNone/>
            </a:pPr>
            <a:endParaRPr lang="en-CA" dirty="0" smtClean="0"/>
          </a:p>
          <a:p>
            <a:r>
              <a:rPr lang="en-CA" dirty="0" smtClean="0"/>
              <a:t>Implement vascular risk assessments into clinical practice.</a:t>
            </a:r>
          </a:p>
          <a:p>
            <a:endParaRPr lang="en-CA" dirty="0" smtClean="0"/>
          </a:p>
          <a:p>
            <a:endParaRPr lang="en-CA" dirty="0"/>
          </a:p>
        </p:txBody>
      </p:sp>
    </p:spTree>
    <p:extLst>
      <p:ext uri="{BB962C8B-B14F-4D97-AF65-F5344CB8AC3E}">
        <p14:creationId xmlns:p14="http://schemas.microsoft.com/office/powerpoint/2010/main" val="2136800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501900" y="1854200"/>
            <a:ext cx="4572000" cy="3276600"/>
          </a:xfrm>
          <a:prstGeom prst="rect">
            <a:avLst/>
          </a:prstGeom>
          <a:noFill/>
          <a:ln w="38100">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defTabSz="457200">
              <a:spcBef>
                <a:spcPct val="50000"/>
              </a:spcBef>
              <a:defRPr/>
            </a:pPr>
            <a:endParaRPr lang="fr-FR" sz="1300">
              <a:solidFill>
                <a:prstClr val="black"/>
              </a:solidFill>
              <a:ea typeface="MS PGothic"/>
            </a:endParaRPr>
          </a:p>
        </p:txBody>
      </p:sp>
      <p:sp>
        <p:nvSpPr>
          <p:cNvPr id="51202" name="Rectangle 3"/>
          <p:cNvSpPr>
            <a:spLocks noGrp="1" noChangeArrowheads="1"/>
          </p:cNvSpPr>
          <p:nvPr>
            <p:ph type="title"/>
          </p:nvPr>
        </p:nvSpPr>
        <p:spPr/>
        <p:txBody>
          <a:bodyPr/>
          <a:lstStyle/>
          <a:p>
            <a:r>
              <a:rPr lang="en-US" dirty="0" smtClean="0">
                <a:latin typeface="Arial" pitchFamily="34" charset="0"/>
              </a:rPr>
              <a:t>Only Relying on Office Pressures misses out on White Coat and Masked Hypertension</a:t>
            </a:r>
          </a:p>
        </p:txBody>
      </p:sp>
      <p:sp>
        <p:nvSpPr>
          <p:cNvPr id="51203" name="Rectangle 5"/>
          <p:cNvSpPr>
            <a:spLocks noChangeArrowheads="1"/>
          </p:cNvSpPr>
          <p:nvPr/>
        </p:nvSpPr>
        <p:spPr bwMode="auto">
          <a:xfrm>
            <a:off x="3684588" y="5486400"/>
            <a:ext cx="2019300" cy="274638"/>
          </a:xfrm>
          <a:prstGeom prst="rect">
            <a:avLst/>
          </a:prstGeom>
          <a:noFill/>
          <a:ln w="9525">
            <a:noFill/>
            <a:miter lim="800000"/>
            <a:headEnd/>
            <a:tailEnd/>
          </a:ln>
        </p:spPr>
        <p:txBody>
          <a:bodyPr wrap="none" lIns="0" tIns="0" rIns="0" bIns="0">
            <a:spAutoFit/>
          </a:bodyPr>
          <a:lstStyle/>
          <a:p>
            <a:pP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b="1">
                <a:solidFill>
                  <a:prstClr val="black"/>
                </a:solidFill>
                <a:ea typeface="MS PGothic"/>
                <a:sym typeface="Arial Black" pitchFamily="34" charset="0"/>
              </a:rPr>
              <a:t> Office SBP mmHg</a:t>
            </a:r>
          </a:p>
        </p:txBody>
      </p:sp>
      <p:sp>
        <p:nvSpPr>
          <p:cNvPr id="51204" name="Rectangle 6"/>
          <p:cNvSpPr>
            <a:spLocks noChangeArrowheads="1"/>
          </p:cNvSpPr>
          <p:nvPr/>
        </p:nvSpPr>
        <p:spPr bwMode="auto">
          <a:xfrm rot="-5400000">
            <a:off x="322263" y="3414712"/>
            <a:ext cx="2616200" cy="549275"/>
          </a:xfrm>
          <a:prstGeom prst="rect">
            <a:avLst/>
          </a:prstGeom>
          <a:noFill/>
          <a:ln w="9525">
            <a:noFill/>
            <a:miter lim="800000"/>
            <a:headEnd/>
            <a:tailEnd/>
          </a:ln>
        </p:spPr>
        <p:txBody>
          <a:bodyPr wrap="none" lIns="0" tIns="0" rIns="0" bIns="0">
            <a:spAutoFit/>
          </a:bodyPr>
          <a:lstStyle/>
          <a:p>
            <a:pPr algn="ct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b="1">
                <a:solidFill>
                  <a:prstClr val="black"/>
                </a:solidFill>
                <a:latin typeface="Arial" pitchFamily="34" charset="0"/>
                <a:ea typeface="MS PGothic"/>
                <a:cs typeface="Arial" pitchFamily="34" charset="0"/>
                <a:sym typeface="Arial Black" pitchFamily="34" charset="0"/>
              </a:rPr>
              <a:t>Home or Daytime ABPM</a:t>
            </a:r>
          </a:p>
          <a:p>
            <a:pPr algn="ct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b="1">
                <a:solidFill>
                  <a:prstClr val="black"/>
                </a:solidFill>
                <a:latin typeface="Arial" pitchFamily="34" charset="0"/>
                <a:ea typeface="MS PGothic"/>
                <a:cs typeface="Arial" pitchFamily="34" charset="0"/>
                <a:sym typeface="Arial Black" pitchFamily="34" charset="0"/>
              </a:rPr>
              <a:t> SBP mmHg</a:t>
            </a:r>
          </a:p>
        </p:txBody>
      </p:sp>
      <p:sp>
        <p:nvSpPr>
          <p:cNvPr id="51205" name="Rectangle 7"/>
          <p:cNvSpPr>
            <a:spLocks noChangeArrowheads="1"/>
          </p:cNvSpPr>
          <p:nvPr/>
        </p:nvSpPr>
        <p:spPr bwMode="auto">
          <a:xfrm>
            <a:off x="4572000" y="2651125"/>
            <a:ext cx="2362200" cy="244475"/>
          </a:xfrm>
          <a:prstGeom prst="rect">
            <a:avLst/>
          </a:prstGeom>
          <a:noFill/>
          <a:ln w="9525">
            <a:noFill/>
            <a:miter lim="800000"/>
            <a:headEnd/>
            <a:tailEnd/>
          </a:ln>
        </p:spPr>
        <p:txBody>
          <a:bodyPr lIns="0" tIns="0" rIns="0" bIns="0">
            <a:spAutoFit/>
          </a:bodyPr>
          <a:lstStyle/>
          <a:p>
            <a:pP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prstClr val="black"/>
                </a:solidFill>
                <a:latin typeface="Arial" pitchFamily="34" charset="0"/>
                <a:ea typeface="MS PGothic"/>
                <a:cs typeface="Arial" pitchFamily="34" charset="0"/>
                <a:sym typeface="Arial Black" pitchFamily="34" charset="0"/>
              </a:rPr>
              <a:t>True hypertensive</a:t>
            </a:r>
          </a:p>
        </p:txBody>
      </p:sp>
      <p:sp>
        <p:nvSpPr>
          <p:cNvPr id="51206" name="Rectangle 8"/>
          <p:cNvSpPr>
            <a:spLocks noChangeArrowheads="1"/>
          </p:cNvSpPr>
          <p:nvPr/>
        </p:nvSpPr>
        <p:spPr bwMode="auto">
          <a:xfrm>
            <a:off x="2667000" y="4178300"/>
            <a:ext cx="1600200" cy="430213"/>
          </a:xfrm>
          <a:prstGeom prst="rect">
            <a:avLst/>
          </a:prstGeom>
          <a:noFill/>
          <a:ln w="9525">
            <a:noFill/>
            <a:miter lim="800000"/>
            <a:headEnd/>
            <a:tailEnd/>
          </a:ln>
        </p:spPr>
        <p:txBody>
          <a:bodyPr lIns="0" tIns="0" rIns="0" bIns="0">
            <a:spAutoFit/>
          </a:bodyPr>
          <a:lstStyle/>
          <a:p>
            <a:pP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prstClr val="black"/>
                </a:solidFill>
                <a:latin typeface="Arial" pitchFamily="34" charset="0"/>
                <a:ea typeface="MS PGothic"/>
                <a:cs typeface="Arial" pitchFamily="34" charset="0"/>
                <a:sym typeface="Arial Black" pitchFamily="34" charset="0"/>
              </a:rPr>
              <a:t>True</a:t>
            </a:r>
          </a:p>
          <a:p>
            <a:pP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prstClr val="black"/>
                </a:solidFill>
                <a:latin typeface="Arial" pitchFamily="34" charset="0"/>
                <a:ea typeface="MS PGothic"/>
                <a:cs typeface="Arial" pitchFamily="34" charset="0"/>
                <a:sym typeface="Arial Black" pitchFamily="34" charset="0"/>
              </a:rPr>
              <a:t>Normotensive</a:t>
            </a:r>
          </a:p>
        </p:txBody>
      </p:sp>
      <p:sp>
        <p:nvSpPr>
          <p:cNvPr id="51207" name="Rectangle 9"/>
          <p:cNvSpPr>
            <a:spLocks noChangeArrowheads="1"/>
          </p:cNvSpPr>
          <p:nvPr/>
        </p:nvSpPr>
        <p:spPr bwMode="auto">
          <a:xfrm>
            <a:off x="4800600" y="4308475"/>
            <a:ext cx="1304925" cy="215900"/>
          </a:xfrm>
          <a:prstGeom prst="rect">
            <a:avLst/>
          </a:prstGeom>
          <a:noFill/>
          <a:ln w="9525">
            <a:noFill/>
            <a:miter lim="800000"/>
            <a:headEnd/>
            <a:tailEnd/>
          </a:ln>
        </p:spPr>
        <p:txBody>
          <a:bodyPr wrap="none" lIns="0" tIns="0" rIns="0" bIns="0">
            <a:spAutoFit/>
          </a:bodyPr>
          <a:lstStyle/>
          <a:p>
            <a:pP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prstClr val="black"/>
                </a:solidFill>
                <a:latin typeface="Arial" pitchFamily="34" charset="0"/>
                <a:ea typeface="MS PGothic"/>
                <a:cs typeface="Arial" pitchFamily="34" charset="0"/>
                <a:sym typeface="Arial Black" pitchFamily="34" charset="0"/>
              </a:rPr>
              <a:t>White Coat HTN</a:t>
            </a:r>
          </a:p>
        </p:txBody>
      </p:sp>
      <p:sp>
        <p:nvSpPr>
          <p:cNvPr id="51208" name="Rectangle 10"/>
          <p:cNvSpPr>
            <a:spLocks noChangeArrowheads="1"/>
          </p:cNvSpPr>
          <p:nvPr/>
        </p:nvSpPr>
        <p:spPr bwMode="auto">
          <a:xfrm>
            <a:off x="2743200" y="2720975"/>
            <a:ext cx="1044575" cy="215900"/>
          </a:xfrm>
          <a:prstGeom prst="rect">
            <a:avLst/>
          </a:prstGeom>
          <a:noFill/>
          <a:ln w="9525">
            <a:noFill/>
            <a:miter lim="800000"/>
            <a:headEnd/>
            <a:tailEnd/>
          </a:ln>
        </p:spPr>
        <p:txBody>
          <a:bodyPr wrap="none" lIns="0" tIns="0" rIns="0" bIns="0">
            <a:spAutoFit/>
          </a:bodyPr>
          <a:lstStyle/>
          <a:p>
            <a:pP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a:solidFill>
                  <a:prstClr val="black"/>
                </a:solidFill>
                <a:latin typeface="Arial" pitchFamily="34" charset="0"/>
                <a:ea typeface="MS PGothic"/>
                <a:cs typeface="Arial" pitchFamily="34" charset="0"/>
                <a:sym typeface="Arial Black" pitchFamily="34" charset="0"/>
              </a:rPr>
              <a:t>Masked HTN</a:t>
            </a:r>
          </a:p>
        </p:txBody>
      </p:sp>
      <p:sp>
        <p:nvSpPr>
          <p:cNvPr id="31754" name="Line 16"/>
          <p:cNvSpPr>
            <a:spLocks noChangeShapeType="1"/>
          </p:cNvSpPr>
          <p:nvPr/>
        </p:nvSpPr>
        <p:spPr bwMode="auto">
          <a:xfrm>
            <a:off x="4267200" y="1854200"/>
            <a:ext cx="0" cy="3263900"/>
          </a:xfrm>
          <a:prstGeom prst="line">
            <a:avLst/>
          </a:prstGeom>
          <a:noFill/>
          <a:ln w="38100">
            <a:solidFill>
              <a:schemeClr val="tx2">
                <a:lumMod val="75000"/>
              </a:schemeClr>
            </a:solidFill>
            <a:round/>
            <a:headEnd/>
            <a:tailEnd/>
          </a:ln>
          <a:extLst>
            <a:ext uri="{909E8E84-426E-40DD-AFC4-6F175D3DCCD1}">
              <a14:hiddenFill xmlns:a14="http://schemas.microsoft.com/office/drawing/2010/main">
                <a:noFill/>
              </a14:hiddenFill>
            </a:ext>
          </a:extLst>
        </p:spPr>
        <p:txBody>
          <a:bodyPr/>
          <a:lstStyle/>
          <a:p>
            <a:pPr defTabSz="457200">
              <a:defRPr/>
            </a:pPr>
            <a:endParaRPr lang="en-CA">
              <a:solidFill>
                <a:prstClr val="black"/>
              </a:solidFill>
              <a:ea typeface="MS PGothic"/>
            </a:endParaRPr>
          </a:p>
        </p:txBody>
      </p:sp>
      <p:sp>
        <p:nvSpPr>
          <p:cNvPr id="51210" name="Rectangle 20"/>
          <p:cNvSpPr>
            <a:spLocks noChangeArrowheads="1"/>
          </p:cNvSpPr>
          <p:nvPr/>
        </p:nvSpPr>
        <p:spPr bwMode="auto">
          <a:xfrm>
            <a:off x="1981200" y="3810000"/>
            <a:ext cx="338138" cy="244475"/>
          </a:xfrm>
          <a:prstGeom prst="rect">
            <a:avLst/>
          </a:prstGeom>
          <a:noFill/>
          <a:ln w="9525">
            <a:noFill/>
            <a:miter lim="800000"/>
            <a:headEnd/>
            <a:tailEnd/>
          </a:ln>
        </p:spPr>
        <p:txBody>
          <a:bodyPr wrap="none" lIns="0" tIns="0" rIns="0" bIns="0">
            <a:spAutoFit/>
          </a:bodyPr>
          <a:lstStyle/>
          <a:p>
            <a:pP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prstClr val="black"/>
                </a:solidFill>
                <a:latin typeface="Arial" pitchFamily="34" charset="0"/>
                <a:ea typeface="MS PGothic"/>
                <a:cs typeface="Arial" pitchFamily="34" charset="0"/>
                <a:sym typeface="Arial Black" pitchFamily="34" charset="0"/>
              </a:rPr>
              <a:t>135</a:t>
            </a:r>
          </a:p>
        </p:txBody>
      </p:sp>
      <p:sp>
        <p:nvSpPr>
          <p:cNvPr id="51211" name="Rectangle 25"/>
          <p:cNvSpPr>
            <a:spLocks noChangeArrowheads="1"/>
          </p:cNvSpPr>
          <p:nvPr/>
        </p:nvSpPr>
        <p:spPr bwMode="auto">
          <a:xfrm>
            <a:off x="4013200" y="5207000"/>
            <a:ext cx="338138" cy="244475"/>
          </a:xfrm>
          <a:prstGeom prst="rect">
            <a:avLst/>
          </a:prstGeom>
          <a:noFill/>
          <a:ln w="9525">
            <a:noFill/>
            <a:miter lim="800000"/>
            <a:headEnd/>
            <a:tailEnd/>
          </a:ln>
        </p:spPr>
        <p:txBody>
          <a:bodyPr wrap="none" lIns="0" tIns="0" rIns="0" bIns="0">
            <a:spAutoFit/>
          </a:bodyPr>
          <a:lstStyle/>
          <a:p>
            <a:pP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prstClr val="black"/>
                </a:solidFill>
                <a:ea typeface="MS PGothic"/>
                <a:sym typeface="Arial Black" pitchFamily="34" charset="0"/>
              </a:rPr>
              <a:t>140</a:t>
            </a:r>
          </a:p>
        </p:txBody>
      </p:sp>
      <p:sp>
        <p:nvSpPr>
          <p:cNvPr id="51212" name="Line 29"/>
          <p:cNvSpPr>
            <a:spLocks noChangeShapeType="1"/>
          </p:cNvSpPr>
          <p:nvPr/>
        </p:nvSpPr>
        <p:spPr bwMode="auto">
          <a:xfrm>
            <a:off x="2425700" y="2489200"/>
            <a:ext cx="152400" cy="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sp>
        <p:nvSpPr>
          <p:cNvPr id="51213" name="Line 30"/>
          <p:cNvSpPr>
            <a:spLocks noChangeShapeType="1"/>
          </p:cNvSpPr>
          <p:nvPr/>
        </p:nvSpPr>
        <p:spPr bwMode="auto">
          <a:xfrm>
            <a:off x="2425700" y="3111500"/>
            <a:ext cx="152400" cy="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sp>
        <p:nvSpPr>
          <p:cNvPr id="51214" name="Line 31"/>
          <p:cNvSpPr>
            <a:spLocks noChangeShapeType="1"/>
          </p:cNvSpPr>
          <p:nvPr/>
        </p:nvSpPr>
        <p:spPr bwMode="auto">
          <a:xfrm>
            <a:off x="2425700" y="3784600"/>
            <a:ext cx="152400" cy="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sp>
        <p:nvSpPr>
          <p:cNvPr id="51215" name="Line 32"/>
          <p:cNvSpPr>
            <a:spLocks noChangeShapeType="1"/>
          </p:cNvSpPr>
          <p:nvPr/>
        </p:nvSpPr>
        <p:spPr bwMode="auto">
          <a:xfrm>
            <a:off x="2425700" y="4432300"/>
            <a:ext cx="152400" cy="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sp>
        <p:nvSpPr>
          <p:cNvPr id="51216" name="Line 33"/>
          <p:cNvSpPr>
            <a:spLocks noChangeShapeType="1"/>
          </p:cNvSpPr>
          <p:nvPr/>
        </p:nvSpPr>
        <p:spPr bwMode="auto">
          <a:xfrm>
            <a:off x="2425700" y="5130800"/>
            <a:ext cx="152400" cy="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sp>
        <p:nvSpPr>
          <p:cNvPr id="51217" name="Line 34"/>
          <p:cNvSpPr>
            <a:spLocks noChangeShapeType="1"/>
          </p:cNvSpPr>
          <p:nvPr/>
        </p:nvSpPr>
        <p:spPr bwMode="auto">
          <a:xfrm>
            <a:off x="2501900" y="5080000"/>
            <a:ext cx="0" cy="12700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sp>
        <p:nvSpPr>
          <p:cNvPr id="51218" name="Line 35"/>
          <p:cNvSpPr>
            <a:spLocks noChangeShapeType="1"/>
          </p:cNvSpPr>
          <p:nvPr/>
        </p:nvSpPr>
        <p:spPr bwMode="auto">
          <a:xfrm>
            <a:off x="3352800" y="5067300"/>
            <a:ext cx="0" cy="12700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sp>
        <p:nvSpPr>
          <p:cNvPr id="51219" name="Line 36"/>
          <p:cNvSpPr>
            <a:spLocks noChangeShapeType="1"/>
          </p:cNvSpPr>
          <p:nvPr/>
        </p:nvSpPr>
        <p:spPr bwMode="auto">
          <a:xfrm>
            <a:off x="4267200" y="5067300"/>
            <a:ext cx="0" cy="12700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sp>
        <p:nvSpPr>
          <p:cNvPr id="51220" name="Line 37"/>
          <p:cNvSpPr>
            <a:spLocks noChangeShapeType="1"/>
          </p:cNvSpPr>
          <p:nvPr/>
        </p:nvSpPr>
        <p:spPr bwMode="auto">
          <a:xfrm>
            <a:off x="5207000" y="5067300"/>
            <a:ext cx="0" cy="12700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sp>
        <p:nvSpPr>
          <p:cNvPr id="51221" name="Line 38"/>
          <p:cNvSpPr>
            <a:spLocks noChangeShapeType="1"/>
          </p:cNvSpPr>
          <p:nvPr/>
        </p:nvSpPr>
        <p:spPr bwMode="auto">
          <a:xfrm>
            <a:off x="6096000" y="5054600"/>
            <a:ext cx="0" cy="12700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sp>
        <p:nvSpPr>
          <p:cNvPr id="51222" name="Line 39"/>
          <p:cNvSpPr>
            <a:spLocks noChangeShapeType="1"/>
          </p:cNvSpPr>
          <p:nvPr/>
        </p:nvSpPr>
        <p:spPr bwMode="auto">
          <a:xfrm>
            <a:off x="7073900" y="5054600"/>
            <a:ext cx="0" cy="127000"/>
          </a:xfrm>
          <a:prstGeom prst="line">
            <a:avLst/>
          </a:prstGeom>
          <a:noFill/>
          <a:ln w="25400">
            <a:solidFill>
              <a:schemeClr val="accent2"/>
            </a:solidFill>
            <a:round/>
            <a:headEnd/>
            <a:tailEnd/>
          </a:ln>
        </p:spPr>
        <p:txBody>
          <a:bodyPr/>
          <a:lstStyle/>
          <a:p>
            <a:pPr defTabSz="457200" fontAlgn="base">
              <a:spcBef>
                <a:spcPct val="0"/>
              </a:spcBef>
              <a:spcAft>
                <a:spcPct val="0"/>
              </a:spcAft>
            </a:pPr>
            <a:endParaRPr lang="en-CA">
              <a:solidFill>
                <a:prstClr val="black"/>
              </a:solidFill>
              <a:ea typeface="MS PGothic"/>
            </a:endParaRPr>
          </a:p>
        </p:txBody>
      </p:sp>
      <p:grpSp>
        <p:nvGrpSpPr>
          <p:cNvPr id="2" name="Group 40"/>
          <p:cNvGrpSpPr>
            <a:grpSpLocks/>
          </p:cNvGrpSpPr>
          <p:nvPr/>
        </p:nvGrpSpPr>
        <p:grpSpPr bwMode="auto">
          <a:xfrm>
            <a:off x="2489200" y="3800475"/>
            <a:ext cx="5067300" cy="244475"/>
            <a:chOff x="1568" y="2394"/>
            <a:chExt cx="3192" cy="154"/>
          </a:xfrm>
        </p:grpSpPr>
        <p:sp>
          <p:nvSpPr>
            <p:cNvPr id="31771" name="Line 41"/>
            <p:cNvSpPr>
              <a:spLocks noChangeShapeType="1"/>
            </p:cNvSpPr>
            <p:nvPr/>
          </p:nvSpPr>
          <p:spPr bwMode="auto">
            <a:xfrm>
              <a:off x="1568" y="2472"/>
              <a:ext cx="2880" cy="0"/>
            </a:xfrm>
            <a:prstGeom prst="line">
              <a:avLst/>
            </a:prstGeom>
            <a:noFill/>
            <a:ln w="38100">
              <a:solidFill>
                <a:schemeClr val="tx2">
                  <a:lumMod val="75000"/>
                </a:schemeClr>
              </a:solidFill>
              <a:round/>
              <a:headEnd/>
              <a:tailEnd/>
            </a:ln>
            <a:extLst>
              <a:ext uri="{909E8E84-426E-40DD-AFC4-6F175D3DCCD1}">
                <a14:hiddenFill xmlns:a14="http://schemas.microsoft.com/office/drawing/2010/main">
                  <a:noFill/>
                </a14:hiddenFill>
              </a:ext>
            </a:extLst>
          </p:spPr>
          <p:txBody>
            <a:bodyPr/>
            <a:lstStyle/>
            <a:p>
              <a:pPr defTabSz="457200">
                <a:defRPr/>
              </a:pPr>
              <a:endParaRPr lang="en-CA">
                <a:solidFill>
                  <a:prstClr val="black"/>
                </a:solidFill>
                <a:ea typeface="MS PGothic"/>
              </a:endParaRPr>
            </a:p>
          </p:txBody>
        </p:sp>
        <p:sp>
          <p:nvSpPr>
            <p:cNvPr id="51227" name="Rectangle 42"/>
            <p:cNvSpPr>
              <a:spLocks noChangeArrowheads="1"/>
            </p:cNvSpPr>
            <p:nvPr/>
          </p:nvSpPr>
          <p:spPr bwMode="auto">
            <a:xfrm>
              <a:off x="4547" y="2394"/>
              <a:ext cx="213" cy="154"/>
            </a:xfrm>
            <a:prstGeom prst="rect">
              <a:avLst/>
            </a:prstGeom>
            <a:noFill/>
            <a:ln w="9525">
              <a:noFill/>
              <a:miter lim="800000"/>
              <a:headEnd/>
              <a:tailEnd/>
            </a:ln>
          </p:spPr>
          <p:txBody>
            <a:bodyPr wrap="none" lIns="0" tIns="0" rIns="0" bIns="0">
              <a:spAutoFit/>
            </a:bodyPr>
            <a:lstStyle/>
            <a:p>
              <a:pP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prstClr val="black"/>
                  </a:solidFill>
                  <a:latin typeface="Arial" pitchFamily="34" charset="0"/>
                  <a:ea typeface="MS PGothic"/>
                  <a:cs typeface="Arial" pitchFamily="34" charset="0"/>
                  <a:sym typeface="Arial Black" pitchFamily="34" charset="0"/>
                </a:rPr>
                <a:t>135</a:t>
              </a:r>
            </a:p>
          </p:txBody>
        </p:sp>
      </p:grpSp>
      <p:sp>
        <p:nvSpPr>
          <p:cNvPr id="51224" name="Rectangle 44"/>
          <p:cNvSpPr>
            <a:spLocks noChangeArrowheads="1"/>
          </p:cNvSpPr>
          <p:nvPr/>
        </p:nvSpPr>
        <p:spPr bwMode="auto">
          <a:xfrm>
            <a:off x="4038600" y="1524000"/>
            <a:ext cx="338138" cy="244475"/>
          </a:xfrm>
          <a:prstGeom prst="rect">
            <a:avLst/>
          </a:prstGeom>
          <a:noFill/>
          <a:ln w="9525">
            <a:noFill/>
            <a:miter lim="800000"/>
            <a:headEnd/>
            <a:tailEnd/>
          </a:ln>
        </p:spPr>
        <p:txBody>
          <a:bodyPr wrap="none" lIns="0" tIns="0" rIns="0" bIns="0">
            <a:spAutoFit/>
          </a:bodyPr>
          <a:lstStyle/>
          <a:p>
            <a:pP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a:solidFill>
                  <a:prstClr val="black"/>
                </a:solidFill>
                <a:latin typeface="Arial" pitchFamily="34" charset="0"/>
                <a:ea typeface="MS PGothic"/>
                <a:cs typeface="Arial" pitchFamily="34" charset="0"/>
                <a:sym typeface="Arial Black" pitchFamily="34" charset="0"/>
              </a:rPr>
              <a:t>140</a:t>
            </a:r>
          </a:p>
        </p:txBody>
      </p:sp>
      <p:sp>
        <p:nvSpPr>
          <p:cNvPr id="51225" name="Rectangle 45"/>
          <p:cNvSpPr>
            <a:spLocks noChangeArrowheads="1"/>
          </p:cNvSpPr>
          <p:nvPr/>
        </p:nvSpPr>
        <p:spPr bwMode="auto">
          <a:xfrm>
            <a:off x="4940300" y="5829300"/>
            <a:ext cx="3822700" cy="168275"/>
          </a:xfrm>
          <a:prstGeom prst="rect">
            <a:avLst/>
          </a:prstGeom>
          <a:noFill/>
          <a:ln w="9525">
            <a:noFill/>
            <a:miter lim="800000"/>
            <a:headEnd/>
            <a:tailEnd/>
          </a:ln>
        </p:spPr>
        <p:txBody>
          <a:bodyPr wrap="none" lIns="0" tIns="0" rIns="0" bIns="0">
            <a:spAutoFit/>
          </a:bodyPr>
          <a:lstStyle/>
          <a:p>
            <a:pPr algn="r" defTabSz="45720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a:solidFill>
                  <a:prstClr val="black"/>
                </a:solidFill>
                <a:latin typeface="Arial" pitchFamily="34" charset="0"/>
                <a:ea typeface="MS PGothic"/>
                <a:cs typeface="Arial" pitchFamily="34" charset="0"/>
                <a:sym typeface="Arial" pitchFamily="34" charset="0"/>
              </a:rPr>
              <a:t>Derived from Pickering et al. </a:t>
            </a:r>
            <a:r>
              <a:rPr lang="en-US" sz="1100" i="1">
                <a:solidFill>
                  <a:prstClr val="black"/>
                </a:solidFill>
                <a:latin typeface="Arial" pitchFamily="34" charset="0"/>
                <a:ea typeface="MS PGothic"/>
                <a:cs typeface="Arial" pitchFamily="34" charset="0"/>
                <a:sym typeface="Arial" pitchFamily="34" charset="0"/>
              </a:rPr>
              <a:t>Hypertension</a:t>
            </a:r>
            <a:r>
              <a:rPr lang="en-US" sz="1100">
                <a:solidFill>
                  <a:prstClr val="black"/>
                </a:solidFill>
                <a:latin typeface="Arial" pitchFamily="34" charset="0"/>
                <a:ea typeface="MS PGothic"/>
                <a:cs typeface="Arial" pitchFamily="34" charset="0"/>
                <a:sym typeface="Arial" pitchFamily="34" charset="0"/>
              </a:rPr>
              <a:t> 2002:40:795-796</a:t>
            </a:r>
            <a:endParaRPr lang="en-US" sz="1100">
              <a:solidFill>
                <a:prstClr val="black"/>
              </a:solidFill>
              <a:ea typeface="MS PGothic"/>
              <a:cs typeface="Arial" pitchFamily="34" charset="0"/>
              <a:sym typeface="Arial" pitchFamily="34" charset="0"/>
            </a:endParaRPr>
          </a:p>
        </p:txBody>
      </p:sp>
    </p:spTree>
    <p:extLst>
      <p:ext uri="{BB962C8B-B14F-4D97-AF65-F5344CB8AC3E}">
        <p14:creationId xmlns:p14="http://schemas.microsoft.com/office/powerpoint/2010/main" val="266601572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CA" smtClean="0"/>
          </a:p>
        </p:txBody>
      </p:sp>
      <p:pic>
        <p:nvPicPr>
          <p:cNvPr id="138243" name="Picture 2"/>
          <p:cNvPicPr>
            <a:picLocks noGrp="1" noChangeAspect="1" noChangeArrowheads="1"/>
          </p:cNvPicPr>
          <p:nvPr>
            <p:ph idx="1"/>
          </p:nvPr>
        </p:nvPicPr>
        <p:blipFill>
          <a:blip r:embed="rId3" cstate="print"/>
          <a:srcRect t="4082" b="3061"/>
          <a:stretch>
            <a:fillRect/>
          </a:stretch>
        </p:blipFill>
        <p:spPr bwMode="auto">
          <a:xfrm>
            <a:off x="0" y="0"/>
            <a:ext cx="9144000" cy="6934200"/>
          </a:xfrm>
          <a:noFill/>
          <a:ln>
            <a:miter lim="800000"/>
            <a:headEnd/>
            <a:tailEnd/>
          </a:ln>
        </p:spPr>
      </p:pic>
    </p:spTree>
    <p:extLst>
      <p:ext uri="{BB962C8B-B14F-4D97-AF65-F5344CB8AC3E}">
        <p14:creationId xmlns:p14="http://schemas.microsoft.com/office/powerpoint/2010/main" val="1867737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7"/>
          <p:cNvSpPr>
            <a:spLocks noGrp="1" noChangeArrowheads="1"/>
          </p:cNvSpPr>
          <p:nvPr>
            <p:ph type="body" idx="4294967295"/>
          </p:nvPr>
        </p:nvSpPr>
        <p:spPr>
          <a:xfrm>
            <a:off x="478302" y="2088324"/>
            <a:ext cx="8665698" cy="2877576"/>
          </a:xfrm>
        </p:spPr>
        <p:txBody>
          <a:bodyPr/>
          <a:lstStyle/>
          <a:p>
            <a:pPr eaLnBrk="1" hangingPunct="1"/>
            <a:r>
              <a:rPr lang="en-US" dirty="0" smtClean="0"/>
              <a:t>Enables diagnosis of white coat and masked hypertension</a:t>
            </a:r>
          </a:p>
          <a:p>
            <a:pPr eaLnBrk="1" hangingPunct="1"/>
            <a:r>
              <a:rPr lang="en-US" dirty="0" smtClean="0"/>
              <a:t>Assists early diagnosis of hypertension</a:t>
            </a:r>
          </a:p>
          <a:p>
            <a:pPr eaLnBrk="1" hangingPunct="1"/>
            <a:r>
              <a:rPr lang="en-US" dirty="0" smtClean="0"/>
              <a:t>Improves prediction of cardiovascular prognosis</a:t>
            </a:r>
          </a:p>
          <a:p>
            <a:pPr eaLnBrk="1" hangingPunct="1"/>
            <a:r>
              <a:rPr lang="en-US" dirty="0" smtClean="0"/>
              <a:t>Improves adherence to drug therapy</a:t>
            </a:r>
          </a:p>
          <a:p>
            <a:pPr eaLnBrk="1" hangingPunct="1"/>
            <a:r>
              <a:rPr lang="en-US" dirty="0" smtClean="0"/>
              <a:t>Enables better blood pressure control</a:t>
            </a:r>
          </a:p>
          <a:p>
            <a:pPr eaLnBrk="1" hangingPunct="1"/>
            <a:endParaRPr lang="en-US" sz="3600" dirty="0" smtClean="0"/>
          </a:p>
          <a:p>
            <a:pPr eaLnBrk="1" hangingPunct="1"/>
            <a:endParaRPr lang="en-US" sz="3600" dirty="0" smtClean="0"/>
          </a:p>
          <a:p>
            <a:pPr eaLnBrk="1" hangingPunct="1"/>
            <a:endParaRPr lang="en-US" sz="3600" dirty="0" smtClean="0"/>
          </a:p>
        </p:txBody>
      </p:sp>
      <p:sp>
        <p:nvSpPr>
          <p:cNvPr id="5" name="Rectangle 13"/>
          <p:cNvSpPr txBox="1">
            <a:spLocks noChangeArrowheads="1"/>
          </p:cNvSpPr>
          <p:nvPr/>
        </p:nvSpPr>
        <p:spPr>
          <a:xfrm>
            <a:off x="251520" y="980728"/>
            <a:ext cx="8631238" cy="1143000"/>
          </a:xfrm>
          <a:prstGeom prst="rect">
            <a:avLst/>
          </a:prstGeom>
        </p:spPr>
        <p:txBody>
          <a:bodyPr/>
          <a:lstStyle/>
          <a:p>
            <a:pPr marL="444365" indent="-444365" eaLnBrk="0" fontAlgn="base" hangingPunct="0">
              <a:spcBef>
                <a:spcPct val="0"/>
              </a:spcBef>
              <a:spcAft>
                <a:spcPct val="0"/>
              </a:spcAft>
              <a:defRPr/>
            </a:pPr>
            <a:r>
              <a:rPr lang="en-US" sz="3600" b="1" kern="0" dirty="0">
                <a:solidFill>
                  <a:srgbClr val="0070C0"/>
                </a:solidFill>
                <a:ea typeface="ＭＳ Ｐゴシック" charset="0"/>
                <a:cs typeface="ＭＳ Ｐゴシック" charset="0"/>
              </a:rPr>
              <a:t>Home measurement of blood pressure</a:t>
            </a:r>
          </a:p>
        </p:txBody>
      </p:sp>
    </p:spTree>
    <p:extLst>
      <p:ext uri="{BB962C8B-B14F-4D97-AF65-F5344CB8AC3E}">
        <p14:creationId xmlns:p14="http://schemas.microsoft.com/office/powerpoint/2010/main" val="62288629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a:lstStyle/>
          <a:p>
            <a:r>
              <a:rPr lang="en-US" dirty="0" smtClean="0">
                <a:solidFill>
                  <a:srgbClr val="0070C0"/>
                </a:solidFill>
              </a:rPr>
              <a:t>   Home blood pressure measurement</a:t>
            </a:r>
          </a:p>
        </p:txBody>
      </p:sp>
      <p:sp>
        <p:nvSpPr>
          <p:cNvPr id="28675" name="Rectangle 14"/>
          <p:cNvSpPr>
            <a:spLocks noGrp="1" noChangeArrowheads="1"/>
          </p:cNvSpPr>
          <p:nvPr>
            <p:ph type="body" idx="1"/>
          </p:nvPr>
        </p:nvSpPr>
        <p:spPr>
          <a:xfrm>
            <a:off x="371256" y="1895621"/>
            <a:ext cx="8429625" cy="3829050"/>
          </a:xfrm>
        </p:spPr>
        <p:txBody>
          <a:bodyPr/>
          <a:lstStyle/>
          <a:p>
            <a:r>
              <a:rPr lang="en-CA" dirty="0" smtClean="0"/>
              <a:t>Home BP measurement is encouraged to increase patient involvement in care</a:t>
            </a:r>
          </a:p>
          <a:p>
            <a:r>
              <a:rPr lang="en-CA" dirty="0" smtClean="0"/>
              <a:t>Which patients?</a:t>
            </a:r>
          </a:p>
          <a:p>
            <a:pPr lvl="1"/>
            <a:r>
              <a:rPr lang="en-US" sz="2000" dirty="0" smtClean="0"/>
              <a:t>suspected diagnosis of hypertension</a:t>
            </a:r>
          </a:p>
          <a:p>
            <a:pPr lvl="1"/>
            <a:r>
              <a:rPr lang="en-US" sz="2000" dirty="0" smtClean="0"/>
              <a:t>Suspected non adherence</a:t>
            </a:r>
          </a:p>
          <a:p>
            <a:pPr lvl="1"/>
            <a:r>
              <a:rPr lang="en-US" sz="2000" dirty="0" smtClean="0"/>
              <a:t>Diabetes mellitus</a:t>
            </a:r>
          </a:p>
          <a:p>
            <a:pPr lvl="1"/>
            <a:r>
              <a:rPr lang="en-US" sz="2000" dirty="0" smtClean="0"/>
              <a:t>Chronic kidney disease</a:t>
            </a:r>
          </a:p>
          <a:p>
            <a:pPr lvl="1"/>
            <a:r>
              <a:rPr lang="en-US" sz="2000" dirty="0" smtClean="0"/>
              <a:t>White coat hypertension or effect</a:t>
            </a:r>
          </a:p>
          <a:p>
            <a:pPr lvl="1"/>
            <a:r>
              <a:rPr lang="en-US" sz="2000" dirty="0" smtClean="0"/>
              <a:t>Masked hypertension</a:t>
            </a:r>
          </a:p>
        </p:txBody>
      </p:sp>
      <p:sp>
        <p:nvSpPr>
          <p:cNvPr id="28676" name="Text Box 1030"/>
          <p:cNvSpPr txBox="1">
            <a:spLocks noChangeArrowheads="1"/>
          </p:cNvSpPr>
          <p:nvPr/>
        </p:nvSpPr>
        <p:spPr bwMode="auto">
          <a:xfrm>
            <a:off x="1259045" y="5471584"/>
            <a:ext cx="7235825" cy="739775"/>
          </a:xfrm>
          <a:prstGeom prst="rect">
            <a:avLst/>
          </a:prstGeom>
          <a:noFill/>
          <a:ln w="38100">
            <a:solidFill>
              <a:srgbClr val="FF0000"/>
            </a:solidFill>
            <a:miter lim="800000"/>
            <a:headEnd/>
            <a:tailEnd/>
          </a:ln>
        </p:spPr>
        <p:txBody>
          <a:bodyPr>
            <a:spAutoFit/>
          </a:bodyPr>
          <a:lstStyle/>
          <a:p>
            <a:pPr algn="ctr" fontAlgn="base">
              <a:spcBef>
                <a:spcPct val="50000"/>
              </a:spcBef>
              <a:spcAft>
                <a:spcPct val="0"/>
              </a:spcAft>
            </a:pPr>
            <a:r>
              <a:rPr lang="en-US" sz="2000" b="1" dirty="0">
                <a:solidFill>
                  <a:srgbClr val="000000"/>
                </a:solidFill>
                <a:ea typeface="ＭＳ Ｐゴシック" pitchFamily="1" charset="-128"/>
              </a:rPr>
              <a:t>Average BP equal to or over 135/85 mmHg should be considered elevated</a:t>
            </a:r>
          </a:p>
        </p:txBody>
      </p:sp>
    </p:spTree>
    <p:extLst>
      <p:ext uri="{BB962C8B-B14F-4D97-AF65-F5344CB8AC3E}">
        <p14:creationId xmlns:p14="http://schemas.microsoft.com/office/powerpoint/2010/main" val="274919759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7"/>
          <p:cNvSpPr>
            <a:spLocks noGrp="1" noChangeArrowheads="1"/>
          </p:cNvSpPr>
          <p:nvPr>
            <p:ph type="title" idx="4294967295"/>
          </p:nvPr>
        </p:nvSpPr>
        <p:spPr>
          <a:xfrm>
            <a:off x="520505" y="865481"/>
            <a:ext cx="8623495" cy="760412"/>
          </a:xfrm>
        </p:spPr>
        <p:txBody>
          <a:bodyPr>
            <a:noAutofit/>
          </a:bodyPr>
          <a:lstStyle/>
          <a:p>
            <a:pPr algn="ctr" eaLnBrk="1" hangingPunct="1"/>
            <a:r>
              <a:rPr lang="en-US" sz="3200" dirty="0" smtClean="0">
                <a:solidFill>
                  <a:srgbClr val="0070C0"/>
                </a:solidFill>
              </a:rPr>
              <a:t>Some patients are not suitable </a:t>
            </a:r>
            <a:br>
              <a:rPr lang="en-US" sz="3200" dirty="0" smtClean="0">
                <a:solidFill>
                  <a:srgbClr val="0070C0"/>
                </a:solidFill>
              </a:rPr>
            </a:br>
            <a:r>
              <a:rPr lang="en-US" sz="3200" dirty="0" smtClean="0">
                <a:solidFill>
                  <a:srgbClr val="0070C0"/>
                </a:solidFill>
              </a:rPr>
              <a:t>for home monitoring due to:</a:t>
            </a:r>
          </a:p>
        </p:txBody>
      </p:sp>
      <p:sp>
        <p:nvSpPr>
          <p:cNvPr id="30723" name="Rectangle 8"/>
          <p:cNvSpPr>
            <a:spLocks noGrp="1" noChangeArrowheads="1"/>
          </p:cNvSpPr>
          <p:nvPr>
            <p:ph type="body" idx="4294967295"/>
          </p:nvPr>
        </p:nvSpPr>
        <p:spPr>
          <a:xfrm>
            <a:off x="1043427" y="2009928"/>
            <a:ext cx="7340600" cy="3884442"/>
          </a:xfrm>
        </p:spPr>
        <p:txBody>
          <a:bodyPr/>
          <a:lstStyle/>
          <a:p>
            <a:pPr eaLnBrk="1" hangingPunct="1">
              <a:lnSpc>
                <a:spcPct val="90000"/>
              </a:lnSpc>
            </a:pPr>
            <a:r>
              <a:rPr lang="en-US" dirty="0" smtClean="0"/>
              <a:t>Anxiety</a:t>
            </a:r>
          </a:p>
          <a:p>
            <a:pPr eaLnBrk="1" hangingPunct="1">
              <a:lnSpc>
                <a:spcPct val="90000"/>
              </a:lnSpc>
            </a:pPr>
            <a:endParaRPr lang="en-US" dirty="0" smtClean="0"/>
          </a:p>
          <a:p>
            <a:pPr eaLnBrk="1" hangingPunct="1">
              <a:lnSpc>
                <a:spcPct val="90000"/>
              </a:lnSpc>
            </a:pPr>
            <a:r>
              <a:rPr lang="en-US" dirty="0" smtClean="0"/>
              <a:t>Physical or mental disability</a:t>
            </a:r>
          </a:p>
          <a:p>
            <a:pPr eaLnBrk="1" hangingPunct="1">
              <a:lnSpc>
                <a:spcPct val="90000"/>
              </a:lnSpc>
            </a:pPr>
            <a:endParaRPr lang="en-US" dirty="0" smtClean="0"/>
          </a:p>
          <a:p>
            <a:pPr eaLnBrk="1" hangingPunct="1">
              <a:lnSpc>
                <a:spcPct val="90000"/>
              </a:lnSpc>
            </a:pPr>
            <a:r>
              <a:rPr lang="en-US" dirty="0" smtClean="0"/>
              <a:t>Arm not suited to blood pressure cuff</a:t>
            </a:r>
          </a:p>
          <a:p>
            <a:pPr eaLnBrk="1" hangingPunct="1">
              <a:lnSpc>
                <a:spcPct val="90000"/>
              </a:lnSpc>
            </a:pPr>
            <a:endParaRPr lang="en-US" dirty="0" smtClean="0"/>
          </a:p>
          <a:p>
            <a:pPr eaLnBrk="1" hangingPunct="1">
              <a:lnSpc>
                <a:spcPct val="90000"/>
              </a:lnSpc>
            </a:pPr>
            <a:r>
              <a:rPr lang="en-US" dirty="0" smtClean="0"/>
              <a:t>Irregular pulse or arrhythmias </a:t>
            </a:r>
          </a:p>
          <a:p>
            <a:pPr eaLnBrk="1" hangingPunct="1">
              <a:lnSpc>
                <a:spcPct val="90000"/>
              </a:lnSpc>
            </a:pPr>
            <a:endParaRPr lang="en-US" dirty="0" smtClean="0"/>
          </a:p>
          <a:p>
            <a:pPr eaLnBrk="1" hangingPunct="1">
              <a:lnSpc>
                <a:spcPct val="90000"/>
              </a:lnSpc>
            </a:pPr>
            <a:r>
              <a:rPr lang="en-US" dirty="0" smtClean="0"/>
              <a:t>Lack of interest</a:t>
            </a:r>
          </a:p>
        </p:txBody>
      </p:sp>
      <p:sp>
        <p:nvSpPr>
          <p:cNvPr id="30724" name="Text Box 4"/>
          <p:cNvSpPr txBox="1">
            <a:spLocks noChangeArrowheads="1"/>
          </p:cNvSpPr>
          <p:nvPr/>
        </p:nvSpPr>
        <p:spPr bwMode="auto">
          <a:xfrm>
            <a:off x="990600" y="5583238"/>
            <a:ext cx="7123113" cy="336550"/>
          </a:xfrm>
          <a:prstGeom prst="rect">
            <a:avLst/>
          </a:prstGeom>
          <a:noFill/>
          <a:ln w="38100">
            <a:noFill/>
            <a:miter lim="800000"/>
            <a:headEnd/>
            <a:tailEnd/>
          </a:ln>
        </p:spPr>
        <p:txBody>
          <a:bodyPr>
            <a:spAutoFit/>
          </a:bodyPr>
          <a:lstStyle/>
          <a:p>
            <a:pPr algn="ctr" defTabSz="457200" fontAlgn="base">
              <a:spcBef>
                <a:spcPct val="50000"/>
              </a:spcBef>
              <a:spcAft>
                <a:spcPct val="0"/>
              </a:spcAft>
            </a:pPr>
            <a:endParaRPr lang="en-US" sz="1600" b="1">
              <a:solidFill>
                <a:srgbClr val="000000"/>
              </a:solidFill>
              <a:ea typeface="MS PGothic"/>
              <a:cs typeface="MS PGothic"/>
            </a:endParaRPr>
          </a:p>
        </p:txBody>
      </p:sp>
    </p:spTree>
    <p:extLst>
      <p:ext uri="{BB962C8B-B14F-4D97-AF65-F5344CB8AC3E}">
        <p14:creationId xmlns:p14="http://schemas.microsoft.com/office/powerpoint/2010/main" val="353076516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84407" y="765701"/>
            <a:ext cx="9734843" cy="1193800"/>
          </a:xfrm>
        </p:spPr>
        <p:txBody>
          <a:bodyPr/>
          <a:lstStyle/>
          <a:p>
            <a:pPr eaLnBrk="1" hangingPunct="1"/>
            <a:r>
              <a:rPr lang="en-US" sz="3000" b="1" dirty="0" smtClean="0"/>
              <a:t>Recommended </a:t>
            </a:r>
            <a:r>
              <a:rPr lang="en-US" sz="3000" dirty="0" smtClean="0"/>
              <a:t>home </a:t>
            </a:r>
            <a:r>
              <a:rPr lang="en-US" sz="3000" b="1" dirty="0" smtClean="0"/>
              <a:t>blood pressure monitors</a:t>
            </a:r>
          </a:p>
        </p:txBody>
      </p:sp>
      <p:pic>
        <p:nvPicPr>
          <p:cNvPr id="32771" name="Picture 7"/>
          <p:cNvPicPr>
            <a:picLocks noChangeAspect="1" noChangeArrowheads="1"/>
          </p:cNvPicPr>
          <p:nvPr/>
        </p:nvPicPr>
        <p:blipFill>
          <a:blip r:embed="rId3" cstate="print"/>
          <a:srcRect/>
          <a:stretch>
            <a:fillRect/>
          </a:stretch>
        </p:blipFill>
        <p:spPr bwMode="auto">
          <a:xfrm>
            <a:off x="5495925" y="2706688"/>
            <a:ext cx="2438400" cy="1193800"/>
          </a:xfrm>
          <a:prstGeom prst="rect">
            <a:avLst/>
          </a:prstGeom>
          <a:noFill/>
          <a:ln w="38100">
            <a:noFill/>
            <a:miter lim="800000"/>
            <a:headEnd/>
            <a:tailEnd/>
          </a:ln>
        </p:spPr>
      </p:pic>
      <p:sp>
        <p:nvSpPr>
          <p:cNvPr id="32772" name="Rectangle 8"/>
          <p:cNvSpPr>
            <a:spLocks noChangeArrowheads="1"/>
          </p:cNvSpPr>
          <p:nvPr/>
        </p:nvSpPr>
        <p:spPr bwMode="auto">
          <a:xfrm>
            <a:off x="611188" y="3811905"/>
            <a:ext cx="8051800" cy="2924175"/>
          </a:xfrm>
          <a:prstGeom prst="rect">
            <a:avLst/>
          </a:prstGeom>
          <a:noFill/>
          <a:ln w="9525">
            <a:noFill/>
            <a:miter lim="800000"/>
            <a:headEnd/>
            <a:tailEnd/>
          </a:ln>
        </p:spPr>
        <p:txBody>
          <a:bodyPr lIns="0" tIns="0" rIns="0" bIns="0"/>
          <a:lstStyle/>
          <a:p>
            <a:pPr fontAlgn="base">
              <a:spcBef>
                <a:spcPct val="0"/>
              </a:spcBef>
              <a:spcAft>
                <a:spcPct val="0"/>
              </a:spcAft>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dirty="0">
                <a:solidFill>
                  <a:srgbClr val="000000"/>
                </a:solidFill>
                <a:latin typeface="Verdana" pitchFamily="34" charset="0"/>
                <a:ea typeface="ＭＳ Ｐゴシック" pitchFamily="1" charset="-128"/>
                <a:sym typeface="Comic Sans MS" pitchFamily="66" charset="0"/>
              </a:rPr>
              <a:t> </a:t>
            </a:r>
            <a:r>
              <a:rPr lang="en-US" sz="2000" dirty="0">
                <a:solidFill>
                  <a:srgbClr val="000000"/>
                </a:solidFill>
                <a:ea typeface="ＭＳ Ｐゴシック" pitchFamily="1" charset="-128"/>
                <a:sym typeface="Comic Sans MS" pitchFamily="66" charset="0"/>
              </a:rPr>
              <a:t>Monitors that have been validated as accurate and available in Canada are listed at </a:t>
            </a:r>
            <a:r>
              <a:rPr lang="en-US" sz="2000" b="1" u="sng" dirty="0">
                <a:solidFill>
                  <a:srgbClr val="000000"/>
                </a:solidFill>
                <a:ea typeface="ＭＳ Ｐゴシック" pitchFamily="1" charset="-128"/>
                <a:sym typeface="Comic Sans MS" pitchFamily="66" charset="0"/>
              </a:rPr>
              <a:t>www.hypertension.ca/chs</a:t>
            </a:r>
            <a:r>
              <a:rPr lang="en-US" sz="2000" dirty="0">
                <a:solidFill>
                  <a:srgbClr val="000000"/>
                </a:solidFill>
                <a:ea typeface="ＭＳ Ｐゴシック" pitchFamily="1" charset="-128"/>
                <a:sym typeface="Comic Sans MS" pitchFamily="66" charset="0"/>
              </a:rPr>
              <a:t> in the ‘device endorsements’ section</a:t>
            </a:r>
          </a:p>
          <a:p>
            <a:pPr marL="457065" lvl="1" fontAlgn="base">
              <a:spcBef>
                <a:spcPct val="0"/>
              </a:spcBef>
              <a:spcAft>
                <a:spcPct val="0"/>
              </a:spcAft>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dirty="0">
                <a:solidFill>
                  <a:srgbClr val="000000"/>
                </a:solidFill>
                <a:ea typeface="ＭＳ Ｐゴシック" pitchFamily="1" charset="-128"/>
                <a:sym typeface="Comic Sans MS" pitchFamily="66" charset="0"/>
              </a:rPr>
              <a:t> The boxes containing the device are also marked with </a:t>
            </a:r>
          </a:p>
          <a:p>
            <a: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dirty="0">
                <a:solidFill>
                  <a:srgbClr val="000000"/>
                </a:solidFill>
                <a:ea typeface="ＭＳ Ｐゴシック" pitchFamily="1" charset="-128"/>
                <a:sym typeface="Comic Sans MS" pitchFamily="66" charset="0"/>
              </a:rPr>
              <a:t> </a:t>
            </a:r>
          </a:p>
        </p:txBody>
      </p:sp>
      <p:grpSp>
        <p:nvGrpSpPr>
          <p:cNvPr id="2" name="Group 11"/>
          <p:cNvGrpSpPr>
            <a:grpSpLocks/>
          </p:cNvGrpSpPr>
          <p:nvPr/>
        </p:nvGrpSpPr>
        <p:grpSpPr bwMode="auto">
          <a:xfrm>
            <a:off x="1969476" y="1793675"/>
            <a:ext cx="5935345" cy="2015856"/>
            <a:chOff x="744" y="872"/>
            <a:chExt cx="4264" cy="1919"/>
          </a:xfrm>
        </p:grpSpPr>
        <p:pic>
          <p:nvPicPr>
            <p:cNvPr id="32776" name="Picture 3"/>
            <p:cNvPicPr>
              <a:picLocks noChangeAspect="1" noChangeArrowheads="1"/>
            </p:cNvPicPr>
            <p:nvPr/>
          </p:nvPicPr>
          <p:blipFill>
            <a:blip r:embed="rId4" cstate="print"/>
            <a:srcRect/>
            <a:stretch>
              <a:fillRect/>
            </a:stretch>
          </p:blipFill>
          <p:spPr bwMode="auto">
            <a:xfrm>
              <a:off x="744" y="880"/>
              <a:ext cx="1248" cy="856"/>
            </a:xfrm>
            <a:prstGeom prst="rect">
              <a:avLst/>
            </a:prstGeom>
            <a:noFill/>
            <a:ln w="38100">
              <a:noFill/>
              <a:miter lim="800000"/>
              <a:headEnd/>
              <a:tailEnd/>
            </a:ln>
          </p:spPr>
        </p:pic>
        <p:pic>
          <p:nvPicPr>
            <p:cNvPr id="32777" name="Picture 4"/>
            <p:cNvPicPr>
              <a:picLocks noChangeAspect="1" noChangeArrowheads="1"/>
            </p:cNvPicPr>
            <p:nvPr/>
          </p:nvPicPr>
          <p:blipFill>
            <a:blip r:embed="rId5" cstate="print"/>
            <a:srcRect/>
            <a:stretch>
              <a:fillRect/>
            </a:stretch>
          </p:blipFill>
          <p:spPr bwMode="auto">
            <a:xfrm>
              <a:off x="2128" y="872"/>
              <a:ext cx="1112" cy="872"/>
            </a:xfrm>
            <a:prstGeom prst="rect">
              <a:avLst/>
            </a:prstGeom>
            <a:noFill/>
            <a:ln w="38100">
              <a:noFill/>
              <a:miter lim="800000"/>
              <a:headEnd/>
              <a:tailEnd/>
            </a:ln>
          </p:spPr>
        </p:pic>
        <p:pic>
          <p:nvPicPr>
            <p:cNvPr id="32778" name="Picture 5"/>
            <p:cNvPicPr>
              <a:picLocks noChangeAspect="1" noChangeArrowheads="1"/>
            </p:cNvPicPr>
            <p:nvPr/>
          </p:nvPicPr>
          <p:blipFill>
            <a:blip r:embed="rId6" cstate="print"/>
            <a:srcRect/>
            <a:stretch>
              <a:fillRect/>
            </a:stretch>
          </p:blipFill>
          <p:spPr bwMode="auto">
            <a:xfrm>
              <a:off x="3368" y="912"/>
              <a:ext cx="1640" cy="800"/>
            </a:xfrm>
            <a:prstGeom prst="rect">
              <a:avLst/>
            </a:prstGeom>
            <a:noFill/>
            <a:ln w="38100">
              <a:noFill/>
              <a:miter lim="800000"/>
              <a:headEnd/>
              <a:tailEnd/>
            </a:ln>
          </p:spPr>
        </p:pic>
        <p:pic>
          <p:nvPicPr>
            <p:cNvPr id="32779" name="Picture 6"/>
            <p:cNvPicPr>
              <a:picLocks noChangeAspect="1" noChangeArrowheads="1"/>
            </p:cNvPicPr>
            <p:nvPr/>
          </p:nvPicPr>
          <p:blipFill>
            <a:blip r:embed="rId7" cstate="print"/>
            <a:srcRect/>
            <a:stretch>
              <a:fillRect/>
            </a:stretch>
          </p:blipFill>
          <p:spPr bwMode="auto">
            <a:xfrm>
              <a:off x="755" y="1752"/>
              <a:ext cx="1312" cy="768"/>
            </a:xfrm>
            <a:prstGeom prst="rect">
              <a:avLst/>
            </a:prstGeom>
            <a:noFill/>
            <a:ln w="38100">
              <a:noFill/>
              <a:miter lim="800000"/>
              <a:headEnd/>
              <a:tailEnd/>
            </a:ln>
          </p:spPr>
        </p:pic>
        <p:pic>
          <p:nvPicPr>
            <p:cNvPr id="865289" name="Picture 9"/>
            <p:cNvPicPr>
              <a:picLocks noChangeArrowheads="1"/>
            </p:cNvPicPr>
            <p:nvPr/>
          </p:nvPicPr>
          <p:blipFill>
            <a:blip r:embed="rId8" cstate="print"/>
            <a:srcRect/>
            <a:stretch>
              <a:fillRect/>
            </a:stretch>
          </p:blipFill>
          <p:spPr bwMode="auto">
            <a:xfrm>
              <a:off x="1798" y="1311"/>
              <a:ext cx="1692" cy="1480"/>
            </a:xfrm>
            <a:prstGeom prst="rect">
              <a:avLst/>
            </a:prstGeom>
            <a:noFill/>
            <a:ln w="9525">
              <a:noFill/>
              <a:miter lim="800000"/>
              <a:headEnd/>
              <a:tailEnd/>
            </a:ln>
            <a:effectLst>
              <a:outerShdw dist="35921" dir="2700000" algn="ctr" rotWithShape="0">
                <a:schemeClr val="bg2">
                  <a:alpha val="75000"/>
                </a:schemeClr>
              </a:outerShdw>
            </a:effectLst>
          </p:spPr>
        </p:pic>
      </p:grpSp>
      <p:pic>
        <p:nvPicPr>
          <p:cNvPr id="32774" name="Picture 13" descr="http://www.hypertension.ca/chep/public/publicEducationva/page29/files/Acurate.gif"/>
          <p:cNvPicPr>
            <a:picLocks noChangeAspect="1" noChangeArrowheads="1"/>
          </p:cNvPicPr>
          <p:nvPr/>
        </p:nvPicPr>
        <p:blipFill>
          <a:blip r:embed="rId9" r:link="rId10" cstate="print"/>
          <a:srcRect/>
          <a:stretch>
            <a:fillRect/>
          </a:stretch>
        </p:blipFill>
        <p:spPr bwMode="auto">
          <a:xfrm>
            <a:off x="7374890" y="4492752"/>
            <a:ext cx="800100" cy="658813"/>
          </a:xfrm>
          <a:prstGeom prst="rect">
            <a:avLst/>
          </a:prstGeom>
          <a:noFill/>
          <a:ln w="9525">
            <a:noFill/>
            <a:miter lim="800000"/>
            <a:headEnd/>
            <a:tailEnd/>
          </a:ln>
        </p:spPr>
      </p:pic>
      <p:sp>
        <p:nvSpPr>
          <p:cNvPr id="32775" name="Rectangle 11"/>
          <p:cNvSpPr>
            <a:spLocks noChangeArrowheads="1"/>
          </p:cNvSpPr>
          <p:nvPr/>
        </p:nvSpPr>
        <p:spPr bwMode="auto">
          <a:xfrm>
            <a:off x="543433" y="5280724"/>
            <a:ext cx="8032750" cy="1015663"/>
          </a:xfrm>
          <a:prstGeom prst="rect">
            <a:avLst/>
          </a:prstGeom>
          <a:noFill/>
          <a:ln w="38100">
            <a:noFill/>
            <a:miter lim="800000"/>
            <a:headEnd/>
            <a:tailEnd/>
          </a:ln>
        </p:spPr>
        <p:txBody>
          <a:bodyPr>
            <a:spAutoFit/>
          </a:bodyPr>
          <a:lstStyle/>
          <a:p>
            <a:pPr eaLnBrk="0" fontAlgn="base" hangingPunct="0">
              <a:spcBef>
                <a:spcPct val="0"/>
              </a:spcBef>
              <a:spcAft>
                <a:spcPct val="0"/>
              </a:spcAft>
            </a:pPr>
            <a:r>
              <a:rPr lang="en-US" sz="1200" b="1" dirty="0">
                <a:solidFill>
                  <a:srgbClr val="000000"/>
                </a:solidFill>
                <a:latin typeface="ComicSansMS-Bold" charset="0"/>
                <a:ea typeface="ＭＳ Ｐゴシック" pitchFamily="1" charset="-128"/>
              </a:rPr>
              <a:t>Monitors A&amp;D® or </a:t>
            </a:r>
            <a:r>
              <a:rPr lang="en-US" sz="1200" b="1" dirty="0" err="1">
                <a:solidFill>
                  <a:srgbClr val="000000"/>
                </a:solidFill>
                <a:latin typeface="ComicSansMS-Bold" charset="0"/>
                <a:ea typeface="ＭＳ Ｐゴシック" pitchFamily="1" charset="-128"/>
              </a:rPr>
              <a:t>LifeSource</a:t>
            </a:r>
            <a:r>
              <a:rPr lang="en-US" sz="1200" b="1" dirty="0">
                <a:solidFill>
                  <a:srgbClr val="000000"/>
                </a:solidFill>
                <a:latin typeface="ComicSansMS-Bold" charset="0"/>
                <a:ea typeface="ＭＳ Ｐゴシック" pitchFamily="1" charset="-128"/>
              </a:rPr>
              <a:t>® </a:t>
            </a:r>
            <a:r>
              <a:rPr lang="en-US" sz="1200" dirty="0">
                <a:solidFill>
                  <a:srgbClr val="000000"/>
                </a:solidFill>
                <a:latin typeface="ComicSansMS" charset="0"/>
                <a:ea typeface="ＭＳ Ｐゴシック" pitchFamily="1" charset="-128"/>
              </a:rPr>
              <a:t>Models: 705, 767, 767PAC, 767Plus, 774, 774AC, 779, 787, 787AC</a:t>
            </a:r>
          </a:p>
          <a:p>
            <a:pPr eaLnBrk="0" fontAlgn="base" hangingPunct="0">
              <a:spcBef>
                <a:spcPct val="0"/>
              </a:spcBef>
              <a:spcAft>
                <a:spcPct val="0"/>
              </a:spcAft>
            </a:pPr>
            <a:r>
              <a:rPr lang="en-US" sz="1200" b="1" dirty="0">
                <a:solidFill>
                  <a:srgbClr val="000000"/>
                </a:solidFill>
                <a:latin typeface="ComicSansMS-Bold" charset="0"/>
                <a:ea typeface="ＭＳ Ｐゴシック" pitchFamily="1" charset="-128"/>
              </a:rPr>
              <a:t>Monitors  Omron®  </a:t>
            </a:r>
            <a:r>
              <a:rPr lang="en-US" sz="1200" dirty="0">
                <a:solidFill>
                  <a:srgbClr val="000000"/>
                </a:solidFill>
                <a:latin typeface="ComicSansMS" charset="0"/>
                <a:ea typeface="ＭＳ Ｐゴシック" pitchFamily="1" charset="-128"/>
              </a:rPr>
              <a:t>Models: HEM-705 PC, HEM-711, HEM-741CINT</a:t>
            </a:r>
          </a:p>
          <a:p>
            <a:pPr eaLnBrk="0" fontAlgn="base" hangingPunct="0">
              <a:spcBef>
                <a:spcPct val="0"/>
              </a:spcBef>
              <a:spcAft>
                <a:spcPct val="0"/>
              </a:spcAft>
            </a:pPr>
            <a:r>
              <a:rPr lang="en-US" sz="1200" b="1" dirty="0">
                <a:solidFill>
                  <a:srgbClr val="000000"/>
                </a:solidFill>
                <a:latin typeface="ComicSansMS-Bold" charset="0"/>
                <a:ea typeface="ＭＳ Ｐゴシック" pitchFamily="1" charset="-128"/>
              </a:rPr>
              <a:t>Monitors  </a:t>
            </a:r>
            <a:r>
              <a:rPr lang="en-US" sz="1200" b="1" dirty="0" err="1">
                <a:solidFill>
                  <a:srgbClr val="000000"/>
                </a:solidFill>
                <a:latin typeface="ComicSansMS-Bold" charset="0"/>
                <a:ea typeface="ＭＳ Ｐゴシック" pitchFamily="1" charset="-128"/>
              </a:rPr>
              <a:t>Microlife</a:t>
            </a:r>
            <a:r>
              <a:rPr lang="en-US" sz="1200" b="1" dirty="0">
                <a:solidFill>
                  <a:srgbClr val="000000"/>
                </a:solidFill>
                <a:latin typeface="ComicSansMS-Bold" charset="0"/>
                <a:ea typeface="ＭＳ Ｐゴシック" pitchFamily="1" charset="-128"/>
              </a:rPr>
              <a:t>® or </a:t>
            </a:r>
            <a:r>
              <a:rPr lang="en-US" sz="1200" b="1" dirty="0" err="1">
                <a:solidFill>
                  <a:srgbClr val="000000"/>
                </a:solidFill>
                <a:latin typeface="ComicSansMS-Bold" charset="0"/>
                <a:ea typeface="ＭＳ Ｐゴシック" pitchFamily="1" charset="-128"/>
              </a:rPr>
              <a:t>Thermor</a:t>
            </a:r>
            <a:r>
              <a:rPr lang="en-US" sz="1200" b="1" dirty="0">
                <a:solidFill>
                  <a:srgbClr val="000000"/>
                </a:solidFill>
                <a:latin typeface="ComicSansMS-Bold" charset="0"/>
                <a:ea typeface="ＭＳ Ｐゴシック" pitchFamily="1" charset="-128"/>
              </a:rPr>
              <a:t>®</a:t>
            </a:r>
            <a:r>
              <a:rPr lang="en-US" sz="1200" dirty="0">
                <a:solidFill>
                  <a:srgbClr val="000000"/>
                </a:solidFill>
                <a:latin typeface="ComicSansMS" charset="0"/>
                <a:ea typeface="ＭＳ Ｐゴシック" pitchFamily="1" charset="-128"/>
              </a:rPr>
              <a:t> (also sold under different brand names)</a:t>
            </a:r>
          </a:p>
          <a:p>
            <a:pPr eaLnBrk="0" fontAlgn="base" hangingPunct="0">
              <a:spcBef>
                <a:spcPct val="0"/>
              </a:spcBef>
              <a:spcAft>
                <a:spcPct val="0"/>
              </a:spcAft>
            </a:pPr>
            <a:r>
              <a:rPr lang="en-US" sz="1200" dirty="0">
                <a:solidFill>
                  <a:srgbClr val="000000"/>
                </a:solidFill>
                <a:latin typeface="ComicSansMS" charset="0"/>
                <a:ea typeface="ＭＳ Ｐゴシック" pitchFamily="1" charset="-128"/>
              </a:rPr>
              <a:t>Models: BP 3BTO-A, BP 3AC1-1, BP 3AC1-1 PC, BP 3AC1-2, BP 3AG1, BP 3BTO-1,BP 3BTO-A (2), BP 3BTO-AP,</a:t>
            </a:r>
            <a:r>
              <a:rPr lang="en-US" sz="1200" dirty="0">
                <a:solidFill>
                  <a:srgbClr val="FFFFFF"/>
                </a:solidFill>
                <a:latin typeface="ComicSansMS" charset="0"/>
                <a:ea typeface="ＭＳ Ｐゴシック" pitchFamily="1" charset="-128"/>
              </a:rPr>
              <a:t> </a:t>
            </a:r>
            <a:r>
              <a:rPr lang="en-US" sz="1200" dirty="0">
                <a:solidFill>
                  <a:srgbClr val="000000"/>
                </a:solidFill>
                <a:latin typeface="ComicSansMS" charset="0"/>
                <a:ea typeface="ＭＳ Ｐゴシック" pitchFamily="1" charset="-128"/>
              </a:rPr>
              <a:t>RM 100, BP A100 Plus, BP A 100</a:t>
            </a:r>
          </a:p>
        </p:txBody>
      </p:sp>
    </p:spTree>
    <p:extLst>
      <p:ext uri="{BB962C8B-B14F-4D97-AF65-F5344CB8AC3E}">
        <p14:creationId xmlns:p14="http://schemas.microsoft.com/office/powerpoint/2010/main" val="93668450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 y="766763"/>
            <a:ext cx="9256731" cy="1143000"/>
          </a:xfrm>
        </p:spPr>
        <p:txBody>
          <a:bodyPr/>
          <a:lstStyle/>
          <a:p>
            <a:r>
              <a:rPr lang="en-CA" sz="2600" dirty="0" smtClean="0"/>
              <a:t> Vascular Risk Assessment – Diagnosis of Hypertension</a:t>
            </a:r>
            <a:endParaRPr lang="en-CA" sz="2600" dirty="0"/>
          </a:p>
        </p:txBody>
      </p:sp>
      <p:graphicFrame>
        <p:nvGraphicFramePr>
          <p:cNvPr id="6" name="Content Placeholder 5"/>
          <p:cNvGraphicFramePr>
            <a:graphicFrameLocks noGrp="1"/>
          </p:cNvGraphicFramePr>
          <p:nvPr>
            <p:ph idx="1"/>
          </p:nvPr>
        </p:nvGraphicFramePr>
        <p:xfrm>
          <a:off x="531813" y="2057400"/>
          <a:ext cx="8118474" cy="3510280"/>
        </p:xfrm>
        <a:graphic>
          <a:graphicData uri="http://schemas.openxmlformats.org/drawingml/2006/table">
            <a:tbl>
              <a:tblPr firstRow="1" bandRow="1">
                <a:tableStyleId>{8A107856-5554-42FB-B03E-39F5DBC370BA}</a:tableStyleId>
              </a:tblPr>
              <a:tblGrid>
                <a:gridCol w="2706158"/>
                <a:gridCol w="2706158"/>
                <a:gridCol w="2706158"/>
              </a:tblGrid>
              <a:tr h="370840">
                <a:tc>
                  <a:txBody>
                    <a:bodyPr/>
                    <a:lstStyle/>
                    <a:p>
                      <a:pPr algn="ctr"/>
                      <a:r>
                        <a:rPr lang="en-CA" dirty="0" smtClean="0"/>
                        <a:t>OBPM</a:t>
                      </a:r>
                      <a:endParaRPr lang="en-CA" dirty="0"/>
                    </a:p>
                  </a:txBody>
                  <a:tcPr/>
                </a:tc>
                <a:tc>
                  <a:txBody>
                    <a:bodyPr/>
                    <a:lstStyle/>
                    <a:p>
                      <a:pPr algn="ctr"/>
                      <a:r>
                        <a:rPr lang="en-CA" dirty="0" smtClean="0"/>
                        <a:t>ABPM</a:t>
                      </a:r>
                      <a:endParaRPr lang="en-CA" dirty="0"/>
                    </a:p>
                  </a:txBody>
                  <a:tcPr/>
                </a:tc>
                <a:tc>
                  <a:txBody>
                    <a:bodyPr/>
                    <a:lstStyle/>
                    <a:p>
                      <a:pPr algn="ctr"/>
                      <a:r>
                        <a:rPr lang="en-CA" dirty="0" smtClean="0"/>
                        <a:t>HBPM</a:t>
                      </a:r>
                      <a:endParaRPr lang="en-CA" dirty="0"/>
                    </a:p>
                  </a:txBody>
                  <a:tcPr/>
                </a:tc>
              </a:tr>
              <a:tr h="370840">
                <a:tc>
                  <a:txBody>
                    <a:bodyPr/>
                    <a:lstStyle/>
                    <a:p>
                      <a:r>
                        <a:rPr lang="en-CA" sz="1600" dirty="0" smtClean="0"/>
                        <a:t>Hypertensive Emergency</a:t>
                      </a:r>
                    </a:p>
                    <a:p>
                      <a:r>
                        <a:rPr lang="en-CA" sz="1600" dirty="0" smtClean="0"/>
                        <a:t>SBP&gt;200 or DBP&gt;130</a:t>
                      </a:r>
                      <a:endParaRPr lang="en-CA" sz="1600" dirty="0"/>
                    </a:p>
                  </a:txBody>
                  <a:tcPr/>
                </a:tc>
                <a:tc>
                  <a:txBody>
                    <a:bodyPr/>
                    <a:lstStyle/>
                    <a:p>
                      <a:r>
                        <a:rPr lang="en-CA" sz="1600" dirty="0" smtClean="0"/>
                        <a:t>Mean awake </a:t>
                      </a:r>
                    </a:p>
                    <a:p>
                      <a:r>
                        <a:rPr lang="en-CA" sz="1600" dirty="0" smtClean="0"/>
                        <a:t>BP ≥135 /</a:t>
                      </a:r>
                      <a:r>
                        <a:rPr lang="en-CA" sz="1600" baseline="0" dirty="0" smtClean="0"/>
                        <a:t> </a:t>
                      </a:r>
                      <a:r>
                        <a:rPr lang="en-CA" sz="1600" dirty="0" smtClean="0"/>
                        <a:t>85</a:t>
                      </a:r>
                      <a:endParaRPr lang="en-CA" sz="1600" dirty="0"/>
                    </a:p>
                  </a:txBody>
                  <a:tcPr/>
                </a:tc>
                <a:tc>
                  <a:txBody>
                    <a:bodyPr/>
                    <a:lstStyle/>
                    <a:p>
                      <a:r>
                        <a:rPr lang="en-CA" sz="1600" dirty="0" smtClean="0"/>
                        <a:t>Average </a:t>
                      </a:r>
                    </a:p>
                    <a:p>
                      <a:r>
                        <a:rPr lang="en-CA" sz="1600" dirty="0" smtClean="0"/>
                        <a:t>BP ≥ 135 /</a:t>
                      </a:r>
                      <a:r>
                        <a:rPr lang="en-CA" sz="1600" baseline="0" dirty="0" smtClean="0"/>
                        <a:t> </a:t>
                      </a:r>
                      <a:r>
                        <a:rPr lang="en-CA" sz="1600" dirty="0" smtClean="0"/>
                        <a:t>85 </a:t>
                      </a:r>
                      <a:endParaRPr lang="en-CA" sz="1600" dirty="0"/>
                    </a:p>
                  </a:txBody>
                  <a:tcPr/>
                </a:tc>
              </a:tr>
              <a:tr h="370840">
                <a:tc>
                  <a:txBody>
                    <a:bodyPr/>
                    <a:lstStyle/>
                    <a:p>
                      <a:r>
                        <a:rPr lang="en-CA" sz="1600" dirty="0" smtClean="0"/>
                        <a:t>If </a:t>
                      </a:r>
                      <a:r>
                        <a:rPr lang="en-CA" sz="1600" b="1" u="sng" dirty="0" smtClean="0"/>
                        <a:t>no</a:t>
                      </a:r>
                      <a:r>
                        <a:rPr lang="en-CA" sz="1600" dirty="0" smtClean="0"/>
                        <a:t> macrovascular  target organ damage (TOD)</a:t>
                      </a:r>
                    </a:p>
                    <a:p>
                      <a:r>
                        <a:rPr lang="en-CA" sz="1600" dirty="0" smtClean="0"/>
                        <a:t>BP &gt; 180/110</a:t>
                      </a:r>
                      <a:endParaRPr lang="en-CA" sz="1600" dirty="0"/>
                    </a:p>
                  </a:txBody>
                  <a:tcPr/>
                </a:tc>
                <a:tc>
                  <a:txBody>
                    <a:bodyPr/>
                    <a:lstStyle/>
                    <a:p>
                      <a:r>
                        <a:rPr lang="en-CA" sz="1600" dirty="0" smtClean="0"/>
                        <a:t>Mean 24 hour </a:t>
                      </a:r>
                    </a:p>
                    <a:p>
                      <a:r>
                        <a:rPr lang="en-CA" sz="1600" baseline="0" dirty="0" smtClean="0"/>
                        <a:t>BP ≥ 130 / 80</a:t>
                      </a:r>
                      <a:endParaRPr lang="en-CA" sz="1600" dirty="0"/>
                    </a:p>
                  </a:txBody>
                  <a:tcPr/>
                </a:tc>
                <a:tc>
                  <a:txBody>
                    <a:bodyPr/>
                    <a:lstStyle/>
                    <a:p>
                      <a:endParaRPr lang="en-CA" sz="1600" dirty="0"/>
                    </a:p>
                  </a:txBody>
                  <a:tcPr/>
                </a:tc>
              </a:tr>
              <a:tr h="370840">
                <a:tc>
                  <a:txBody>
                    <a:bodyPr/>
                    <a:lstStyle/>
                    <a:p>
                      <a:r>
                        <a:rPr lang="en-CA" sz="1600" dirty="0" smtClean="0"/>
                        <a:t>If macrovascular TOD       BP ≥140 / 90</a:t>
                      </a:r>
                    </a:p>
                  </a:txBody>
                  <a:tcPr/>
                </a:tc>
                <a:tc>
                  <a:txBody>
                    <a:bodyPr/>
                    <a:lstStyle/>
                    <a:p>
                      <a:endParaRPr lang="en-CA" sz="1600" dirty="0"/>
                    </a:p>
                  </a:txBody>
                  <a:tcPr/>
                </a:tc>
                <a:tc>
                  <a:txBody>
                    <a:bodyPr/>
                    <a:lstStyle/>
                    <a:p>
                      <a:endParaRPr lang="en-CA" sz="1600" dirty="0"/>
                    </a:p>
                  </a:txBody>
                  <a:tcPr/>
                </a:tc>
              </a:tr>
              <a:tr h="370840">
                <a:tc>
                  <a:txBody>
                    <a:bodyPr/>
                    <a:lstStyle/>
                    <a:p>
                      <a:r>
                        <a:rPr lang="en-CA" sz="1600" dirty="0" smtClean="0"/>
                        <a:t>BP &gt; SBP 160 /100 </a:t>
                      </a:r>
                    </a:p>
                    <a:p>
                      <a:r>
                        <a:rPr lang="en-CA" sz="1600" dirty="0" smtClean="0"/>
                        <a:t>over 3 visits</a:t>
                      </a:r>
                      <a:endParaRPr lang="en-CA" sz="1600" dirty="0"/>
                    </a:p>
                  </a:txBody>
                  <a:tcPr/>
                </a:tc>
                <a:tc>
                  <a:txBody>
                    <a:bodyPr/>
                    <a:lstStyle/>
                    <a:p>
                      <a:endParaRPr lang="en-CA" sz="1600" dirty="0"/>
                    </a:p>
                  </a:txBody>
                  <a:tcPr/>
                </a:tc>
                <a:tc>
                  <a:txBody>
                    <a:bodyPr/>
                    <a:lstStyle/>
                    <a:p>
                      <a:endParaRPr lang="en-CA" sz="1600" dirty="0"/>
                    </a:p>
                  </a:txBody>
                  <a:tcPr/>
                </a:tc>
              </a:tr>
              <a:tr h="370840">
                <a:tc>
                  <a:txBody>
                    <a:bodyPr/>
                    <a:lstStyle/>
                    <a:p>
                      <a:r>
                        <a:rPr lang="en-CA" sz="1600" dirty="0" smtClean="0"/>
                        <a:t>BP &gt; 140 /</a:t>
                      </a:r>
                      <a:r>
                        <a:rPr lang="en-CA" sz="1600" baseline="0" dirty="0" smtClean="0"/>
                        <a:t> </a:t>
                      </a:r>
                      <a:r>
                        <a:rPr lang="en-CA" sz="1600" dirty="0" smtClean="0"/>
                        <a:t>90 </a:t>
                      </a:r>
                    </a:p>
                    <a:p>
                      <a:r>
                        <a:rPr lang="en-CA" sz="1600" dirty="0" smtClean="0"/>
                        <a:t>over 4-5 visits</a:t>
                      </a:r>
                      <a:endParaRPr lang="en-CA" sz="1600" dirty="0"/>
                    </a:p>
                  </a:txBody>
                  <a:tcPr/>
                </a:tc>
                <a:tc>
                  <a:txBody>
                    <a:bodyPr/>
                    <a:lstStyle/>
                    <a:p>
                      <a:endParaRPr lang="en-CA" sz="1600" dirty="0"/>
                    </a:p>
                  </a:txBody>
                  <a:tcPr/>
                </a:tc>
                <a:tc>
                  <a:txBody>
                    <a:bodyPr/>
                    <a:lstStyle/>
                    <a:p>
                      <a:endParaRPr lang="en-CA" sz="1600" dirty="0"/>
                    </a:p>
                  </a:txBody>
                  <a:tcPr/>
                </a:tc>
              </a:tr>
            </a:tbl>
          </a:graphicData>
        </a:graphic>
      </p:graphicFrame>
      <p:sp>
        <p:nvSpPr>
          <p:cNvPr id="7" name="TextBox 6"/>
          <p:cNvSpPr txBox="1"/>
          <p:nvPr/>
        </p:nvSpPr>
        <p:spPr>
          <a:xfrm>
            <a:off x="3265714" y="3853541"/>
            <a:ext cx="5442857" cy="2308324"/>
          </a:xfrm>
          <a:prstGeom prst="rect">
            <a:avLst/>
          </a:prstGeom>
          <a:solidFill>
            <a:schemeClr val="bg1"/>
          </a:solidFill>
          <a:ln>
            <a:solidFill>
              <a:schemeClr val="bg1"/>
            </a:solidFill>
          </a:ln>
        </p:spPr>
        <p:txBody>
          <a:bodyPr wrap="square" rtlCol="0">
            <a:spAutoFit/>
          </a:bodyPr>
          <a:lstStyle/>
          <a:p>
            <a:pPr fontAlgn="base">
              <a:spcBef>
                <a:spcPct val="0"/>
              </a:spcBef>
              <a:spcAft>
                <a:spcPct val="0"/>
              </a:spcAft>
            </a:pPr>
            <a:endParaRPr lang="en-CA" dirty="0">
              <a:solidFill>
                <a:srgbClr val="000000"/>
              </a:solidFill>
              <a:ea typeface="ＭＳ Ｐゴシック" pitchFamily="1" charset="-128"/>
            </a:endParaRPr>
          </a:p>
          <a:p>
            <a:pPr fontAlgn="base">
              <a:spcBef>
                <a:spcPct val="0"/>
              </a:spcBef>
              <a:spcAft>
                <a:spcPct val="0"/>
              </a:spcAft>
            </a:pPr>
            <a:endParaRPr lang="en-CA" dirty="0">
              <a:solidFill>
                <a:srgbClr val="000000"/>
              </a:solidFill>
              <a:ea typeface="ＭＳ Ｐゴシック" pitchFamily="1" charset="-128"/>
            </a:endParaRPr>
          </a:p>
          <a:p>
            <a:pPr fontAlgn="base">
              <a:spcBef>
                <a:spcPct val="0"/>
              </a:spcBef>
              <a:spcAft>
                <a:spcPct val="0"/>
              </a:spcAft>
            </a:pPr>
            <a:endParaRPr lang="en-CA" dirty="0">
              <a:solidFill>
                <a:srgbClr val="000000"/>
              </a:solidFill>
              <a:ea typeface="ＭＳ Ｐゴシック" pitchFamily="1" charset="-128"/>
            </a:endParaRPr>
          </a:p>
          <a:p>
            <a:pPr fontAlgn="base">
              <a:spcBef>
                <a:spcPct val="0"/>
              </a:spcBef>
              <a:spcAft>
                <a:spcPct val="0"/>
              </a:spcAft>
            </a:pPr>
            <a:endParaRPr lang="en-CA" dirty="0">
              <a:solidFill>
                <a:srgbClr val="000000"/>
              </a:solidFill>
              <a:ea typeface="ＭＳ Ｐゴシック" pitchFamily="1" charset="-128"/>
            </a:endParaRPr>
          </a:p>
          <a:p>
            <a:pPr fontAlgn="base">
              <a:spcBef>
                <a:spcPct val="0"/>
              </a:spcBef>
              <a:spcAft>
                <a:spcPct val="0"/>
              </a:spcAft>
            </a:pPr>
            <a:endParaRPr lang="en-CA" dirty="0">
              <a:solidFill>
                <a:srgbClr val="000000"/>
              </a:solidFill>
              <a:ea typeface="ＭＳ Ｐゴシック" pitchFamily="1" charset="-128"/>
            </a:endParaRPr>
          </a:p>
          <a:p>
            <a:pPr fontAlgn="base">
              <a:spcBef>
                <a:spcPct val="0"/>
              </a:spcBef>
              <a:spcAft>
                <a:spcPct val="0"/>
              </a:spcAft>
            </a:pPr>
            <a:endParaRPr lang="en-CA" dirty="0">
              <a:solidFill>
                <a:srgbClr val="000000"/>
              </a:solidFill>
              <a:ea typeface="ＭＳ Ｐゴシック" pitchFamily="1" charset="-128"/>
            </a:endParaRPr>
          </a:p>
          <a:p>
            <a:pPr fontAlgn="base">
              <a:spcBef>
                <a:spcPct val="0"/>
              </a:spcBef>
              <a:spcAft>
                <a:spcPct val="0"/>
              </a:spcAft>
            </a:pPr>
            <a:endParaRPr lang="en-CA" dirty="0">
              <a:solidFill>
                <a:srgbClr val="000000"/>
              </a:solidFill>
              <a:ea typeface="ＭＳ Ｐゴシック" pitchFamily="1" charset="-128"/>
            </a:endParaRPr>
          </a:p>
          <a:p>
            <a:pPr fontAlgn="base">
              <a:spcBef>
                <a:spcPct val="0"/>
              </a:spcBef>
              <a:spcAft>
                <a:spcPct val="0"/>
              </a:spcAft>
            </a:pPr>
            <a:endParaRPr lang="en-CA" dirty="0">
              <a:solidFill>
                <a:srgbClr val="000000"/>
              </a:solidFill>
              <a:ea typeface="ＭＳ Ｐゴシック" pitchFamily="1" charset="-128"/>
            </a:endParaRPr>
          </a:p>
        </p:txBody>
      </p:sp>
      <p:sp>
        <p:nvSpPr>
          <p:cNvPr id="8" name="TextBox 7"/>
          <p:cNvSpPr txBox="1"/>
          <p:nvPr/>
        </p:nvSpPr>
        <p:spPr>
          <a:xfrm>
            <a:off x="5965371" y="3080657"/>
            <a:ext cx="2710543" cy="923330"/>
          </a:xfrm>
          <a:prstGeom prst="rect">
            <a:avLst/>
          </a:prstGeom>
          <a:solidFill>
            <a:schemeClr val="bg1"/>
          </a:solidFill>
          <a:ln>
            <a:solidFill>
              <a:schemeClr val="bg1"/>
            </a:solidFill>
          </a:ln>
        </p:spPr>
        <p:txBody>
          <a:bodyPr wrap="square" rtlCol="0">
            <a:spAutoFit/>
          </a:bodyPr>
          <a:lstStyle/>
          <a:p>
            <a:pPr fontAlgn="base">
              <a:spcBef>
                <a:spcPct val="0"/>
              </a:spcBef>
              <a:spcAft>
                <a:spcPct val="0"/>
              </a:spcAft>
            </a:pPr>
            <a:endParaRPr lang="en-CA" dirty="0">
              <a:solidFill>
                <a:srgbClr val="000000"/>
              </a:solidFill>
              <a:ea typeface="ＭＳ Ｐゴシック" pitchFamily="1" charset="-128"/>
            </a:endParaRPr>
          </a:p>
          <a:p>
            <a:pPr fontAlgn="base">
              <a:spcBef>
                <a:spcPct val="0"/>
              </a:spcBef>
              <a:spcAft>
                <a:spcPct val="0"/>
              </a:spcAft>
            </a:pPr>
            <a:endParaRPr lang="en-CA" dirty="0">
              <a:solidFill>
                <a:srgbClr val="000000"/>
              </a:solidFill>
              <a:ea typeface="ＭＳ Ｐゴシック" pitchFamily="1" charset="-128"/>
            </a:endParaRPr>
          </a:p>
          <a:p>
            <a:pPr fontAlgn="base">
              <a:spcBef>
                <a:spcPct val="0"/>
              </a:spcBef>
              <a:spcAft>
                <a:spcPct val="0"/>
              </a:spcAft>
            </a:pPr>
            <a:endParaRPr lang="en-CA" dirty="0">
              <a:solidFill>
                <a:srgbClr val="000000"/>
              </a:solidFill>
              <a:ea typeface="ＭＳ Ｐゴシック" pitchFamily="1" charset="-128"/>
            </a:endParaRPr>
          </a:p>
        </p:txBody>
      </p:sp>
      <p:pic>
        <p:nvPicPr>
          <p:cNvPr id="9" name="Picture 6"/>
          <p:cNvPicPr>
            <a:picLocks noChangeAspect="1" noChangeArrowheads="1"/>
          </p:cNvPicPr>
          <p:nvPr/>
        </p:nvPicPr>
        <p:blipFill>
          <a:blip r:embed="rId3" cstate="print"/>
          <a:srcRect/>
          <a:stretch>
            <a:fillRect/>
          </a:stretch>
        </p:blipFill>
        <p:spPr bwMode="auto">
          <a:xfrm>
            <a:off x="6193971" y="4155621"/>
            <a:ext cx="1752600" cy="1657350"/>
          </a:xfrm>
          <a:prstGeom prst="rect">
            <a:avLst/>
          </a:prstGeom>
          <a:noFill/>
          <a:ln w="9525">
            <a:noFill/>
            <a:miter lim="800000"/>
            <a:headEnd/>
            <a:tailEnd/>
          </a:ln>
        </p:spPr>
      </p:pic>
    </p:spTree>
    <p:extLst>
      <p:ext uri="{BB962C8B-B14F-4D97-AF65-F5344CB8AC3E}">
        <p14:creationId xmlns:p14="http://schemas.microsoft.com/office/powerpoint/2010/main" val="1702298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760788" y="1339850"/>
            <a:ext cx="2805112" cy="284163"/>
          </a:xfrm>
          <a:prstGeom prst="rect">
            <a:avLst/>
          </a:prstGeom>
          <a:solidFill>
            <a:srgbClr val="00FFFF"/>
          </a:solidFill>
          <a:ln w="9525">
            <a:solidFill>
              <a:srgbClr val="00FFFF"/>
            </a:solidFill>
            <a:miter lim="800000"/>
            <a:headEnd/>
            <a:tailEnd/>
          </a:ln>
          <a:effectLst>
            <a:outerShdw dist="35921" dir="2700000" algn="ctr" rotWithShape="0">
              <a:schemeClr val="tx1"/>
            </a:outerShdw>
          </a:effectLst>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BP: 140-179 / 90-109</a:t>
            </a:r>
          </a:p>
        </p:txBody>
      </p:sp>
      <p:grpSp>
        <p:nvGrpSpPr>
          <p:cNvPr id="2" name="Group 52"/>
          <p:cNvGrpSpPr>
            <a:grpSpLocks/>
          </p:cNvGrpSpPr>
          <p:nvPr/>
        </p:nvGrpSpPr>
        <p:grpSpPr bwMode="auto">
          <a:xfrm>
            <a:off x="3497263" y="1627188"/>
            <a:ext cx="3019425" cy="3659187"/>
            <a:chOff x="2203" y="1025"/>
            <a:chExt cx="1902" cy="2305"/>
          </a:xfrm>
        </p:grpSpPr>
        <p:sp>
          <p:nvSpPr>
            <p:cNvPr id="27692" name="Rectangle 5"/>
            <p:cNvSpPr>
              <a:spLocks noChangeArrowheads="1"/>
            </p:cNvSpPr>
            <p:nvPr/>
          </p:nvSpPr>
          <p:spPr bwMode="auto">
            <a:xfrm>
              <a:off x="2529" y="1486"/>
              <a:ext cx="1468" cy="179"/>
            </a:xfrm>
            <a:prstGeom prst="rect">
              <a:avLst/>
            </a:prstGeom>
            <a:solidFill>
              <a:srgbClr val="00FFFF"/>
            </a:solidFill>
            <a:ln w="9525">
              <a:solidFill>
                <a:srgbClr val="00FFFF"/>
              </a:solidFill>
              <a:miter lim="800000"/>
              <a:headEnd/>
              <a:tailEnd/>
            </a:ln>
            <a:effectLst>
              <a:outerShdw dist="35921" dir="2700000" algn="ctr" rotWithShape="0">
                <a:schemeClr val="tx1"/>
              </a:outerShdw>
            </a:effectLst>
          </p:spPr>
          <p:txBody>
            <a:bodyP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ABPM (If available)</a:t>
              </a:r>
            </a:p>
          </p:txBody>
        </p:sp>
        <p:cxnSp>
          <p:nvCxnSpPr>
            <p:cNvPr id="27693" name="AutoShape 10"/>
            <p:cNvCxnSpPr>
              <a:cxnSpLocks noChangeShapeType="1"/>
              <a:stCxn id="27650" idx="2"/>
              <a:endCxn id="27692" idx="0"/>
            </p:cNvCxnSpPr>
            <p:nvPr/>
          </p:nvCxnSpPr>
          <p:spPr bwMode="auto">
            <a:xfrm>
              <a:off x="3253" y="1025"/>
              <a:ext cx="10" cy="461"/>
            </a:xfrm>
            <a:prstGeom prst="straightConnector1">
              <a:avLst/>
            </a:prstGeom>
            <a:noFill/>
            <a:ln w="9525">
              <a:solidFill>
                <a:srgbClr val="00FFFF"/>
              </a:solidFill>
              <a:round/>
              <a:headEnd/>
              <a:tailEnd/>
            </a:ln>
            <a:extLst>
              <a:ext uri="{909E8E84-426E-40DD-AFC4-6F175D3DCCD1}">
                <a14:hiddenFill xmlns:a14="http://schemas.microsoft.com/office/drawing/2010/main">
                  <a:noFill/>
                </a14:hiddenFill>
              </a:ext>
            </a:extLst>
          </p:spPr>
        </p:cxnSp>
        <p:grpSp>
          <p:nvGrpSpPr>
            <p:cNvPr id="27694" name="Group 11"/>
            <p:cNvGrpSpPr>
              <a:grpSpLocks/>
            </p:cNvGrpSpPr>
            <p:nvPr/>
          </p:nvGrpSpPr>
          <p:grpSpPr bwMode="auto">
            <a:xfrm>
              <a:off x="2203" y="1665"/>
              <a:ext cx="1902" cy="1665"/>
              <a:chOff x="2203" y="1665"/>
              <a:chExt cx="1902" cy="1665"/>
            </a:xfrm>
          </p:grpSpPr>
          <p:sp>
            <p:nvSpPr>
              <p:cNvPr id="27695" name="Rectangle 12"/>
              <p:cNvSpPr>
                <a:spLocks noChangeArrowheads="1"/>
              </p:cNvSpPr>
              <p:nvPr/>
            </p:nvSpPr>
            <p:spPr bwMode="auto">
              <a:xfrm>
                <a:off x="3049" y="3036"/>
                <a:ext cx="1056" cy="294"/>
              </a:xfrm>
              <a:prstGeom prst="rect">
                <a:avLst/>
              </a:prstGeom>
              <a:solidFill>
                <a:srgbClr val="FFCC66"/>
              </a:solidFill>
              <a:ln w="9525">
                <a:solidFill>
                  <a:srgbClr val="FFCC66"/>
                </a:solidFill>
                <a:miter lim="800000"/>
                <a:headEnd/>
                <a:tailEnd/>
              </a:ln>
            </p:spPr>
            <p:txBody>
              <a:bodyP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Diagnosis</a:t>
                </a:r>
              </a:p>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of HTN</a:t>
                </a:r>
              </a:p>
            </p:txBody>
          </p:sp>
          <p:sp>
            <p:nvSpPr>
              <p:cNvPr id="27696" name="Rectangle 13"/>
              <p:cNvSpPr>
                <a:spLocks noChangeArrowheads="1"/>
              </p:cNvSpPr>
              <p:nvPr/>
            </p:nvSpPr>
            <p:spPr bwMode="auto">
              <a:xfrm>
                <a:off x="3044" y="1968"/>
                <a:ext cx="892" cy="784"/>
              </a:xfrm>
              <a:prstGeom prst="rect">
                <a:avLst/>
              </a:prstGeom>
              <a:solidFill>
                <a:srgbClr val="00FFFF"/>
              </a:solidFill>
              <a:ln w="9525">
                <a:solidFill>
                  <a:srgbClr val="00FFFF"/>
                </a:solidFill>
                <a:miter lim="800000"/>
                <a:headEnd/>
                <a:tailEnd/>
              </a:ln>
              <a:effectLst>
                <a:outerShdw dist="35921" dir="2700000" algn="ctr" rotWithShape="0">
                  <a:schemeClr val="tx1"/>
                </a:outerShdw>
              </a:effectLst>
            </p:spPr>
            <p:txBody>
              <a:bodyP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Awake BP</a:t>
                </a:r>
              </a:p>
              <a:p>
                <a:pPr algn="ctr" defTabSz="457200" eaLnBrk="1" fontAlgn="base" hangingPunct="1">
                  <a:spcBef>
                    <a:spcPct val="0"/>
                  </a:spcBef>
                  <a:spcAft>
                    <a:spcPct val="0"/>
                  </a:spcAft>
                  <a:buFontTx/>
                  <a:buNone/>
                </a:pPr>
                <a:r>
                  <a:rPr lang="en-US" altLang="en-US" sz="1200" u="sng" smtClean="0">
                    <a:solidFill>
                      <a:srgbClr val="000000"/>
                    </a:solidFill>
                    <a:cs typeface="Arial" pitchFamily="34" charset="0"/>
                  </a:rPr>
                  <a:t>&gt;</a:t>
                </a:r>
                <a:r>
                  <a:rPr lang="en-US" altLang="en-US" sz="1200" smtClean="0">
                    <a:solidFill>
                      <a:srgbClr val="000000"/>
                    </a:solidFill>
                    <a:cs typeface="Arial" pitchFamily="34" charset="0"/>
                  </a:rPr>
                  <a:t>135 SBP or</a:t>
                </a:r>
              </a:p>
              <a:p>
                <a:pPr algn="ctr" defTabSz="457200" eaLnBrk="1" fontAlgn="base" hangingPunct="1">
                  <a:spcBef>
                    <a:spcPct val="0"/>
                  </a:spcBef>
                  <a:spcAft>
                    <a:spcPct val="0"/>
                  </a:spcAft>
                  <a:buFontTx/>
                  <a:buNone/>
                </a:pPr>
                <a:r>
                  <a:rPr lang="en-US" altLang="en-US" sz="1300" u="sng" smtClean="0">
                    <a:solidFill>
                      <a:srgbClr val="000000"/>
                    </a:solidFill>
                    <a:cs typeface="Arial" pitchFamily="34" charset="0"/>
                  </a:rPr>
                  <a:t>&gt;</a:t>
                </a:r>
                <a:r>
                  <a:rPr lang="en-US" altLang="en-US" sz="1200" smtClean="0">
                    <a:solidFill>
                      <a:srgbClr val="000000"/>
                    </a:solidFill>
                    <a:cs typeface="Arial" pitchFamily="34" charset="0"/>
                  </a:rPr>
                  <a:t>85 DBP or </a:t>
                </a:r>
              </a:p>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24-hour</a:t>
                </a:r>
              </a:p>
              <a:p>
                <a:pPr algn="ctr" defTabSz="457200" eaLnBrk="1" fontAlgn="base" hangingPunct="1">
                  <a:spcBef>
                    <a:spcPct val="0"/>
                  </a:spcBef>
                  <a:spcAft>
                    <a:spcPct val="0"/>
                  </a:spcAft>
                  <a:buFontTx/>
                  <a:buNone/>
                </a:pPr>
                <a:r>
                  <a:rPr lang="en-US" altLang="en-US" sz="1300" u="sng" smtClean="0">
                    <a:solidFill>
                      <a:srgbClr val="000000"/>
                    </a:solidFill>
                    <a:cs typeface="Arial" pitchFamily="34" charset="0"/>
                  </a:rPr>
                  <a:t>&gt;</a:t>
                </a:r>
                <a:r>
                  <a:rPr lang="en-US" altLang="en-US" sz="1200" smtClean="0">
                    <a:solidFill>
                      <a:srgbClr val="000000"/>
                    </a:solidFill>
                    <a:cs typeface="Arial" pitchFamily="34" charset="0"/>
                  </a:rPr>
                  <a:t>130 SBP or</a:t>
                </a:r>
              </a:p>
              <a:p>
                <a:pPr algn="ctr" defTabSz="457200" eaLnBrk="1" fontAlgn="base" hangingPunct="1">
                  <a:spcBef>
                    <a:spcPct val="0"/>
                  </a:spcBef>
                  <a:spcAft>
                    <a:spcPct val="0"/>
                  </a:spcAft>
                  <a:buFontTx/>
                  <a:buNone/>
                </a:pPr>
                <a:r>
                  <a:rPr lang="en-US" altLang="en-US" sz="1300" u="sng" smtClean="0">
                    <a:solidFill>
                      <a:srgbClr val="000000"/>
                    </a:solidFill>
                    <a:cs typeface="Arial" pitchFamily="34" charset="0"/>
                  </a:rPr>
                  <a:t>&gt;</a:t>
                </a:r>
                <a:r>
                  <a:rPr lang="en-US" altLang="en-US" sz="1200" smtClean="0">
                    <a:solidFill>
                      <a:srgbClr val="000000"/>
                    </a:solidFill>
                    <a:cs typeface="Arial" pitchFamily="34" charset="0"/>
                  </a:rPr>
                  <a:t>80 DBP</a:t>
                </a:r>
              </a:p>
            </p:txBody>
          </p:sp>
          <p:sp>
            <p:nvSpPr>
              <p:cNvPr id="27697" name="Rectangle 14"/>
              <p:cNvSpPr>
                <a:spLocks noChangeArrowheads="1"/>
              </p:cNvSpPr>
              <p:nvPr/>
            </p:nvSpPr>
            <p:spPr bwMode="auto">
              <a:xfrm>
                <a:off x="2208" y="1968"/>
                <a:ext cx="769" cy="639"/>
              </a:xfrm>
              <a:prstGeom prst="rect">
                <a:avLst/>
              </a:prstGeom>
              <a:solidFill>
                <a:srgbClr val="00FFFF"/>
              </a:solidFill>
              <a:ln w="9525">
                <a:solidFill>
                  <a:srgbClr val="00FFFF"/>
                </a:solidFill>
                <a:miter lim="800000"/>
                <a:headEnd/>
                <a:tailEnd/>
              </a:ln>
              <a:effectLst>
                <a:outerShdw dist="35921" dir="2700000" algn="ctr" rotWithShape="0">
                  <a:schemeClr val="tx1"/>
                </a:outerShdw>
              </a:effectLst>
            </p:spPr>
            <p:txBody>
              <a:bodyP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Awake BP</a:t>
                </a:r>
              </a:p>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&lt;135/85</a:t>
                </a:r>
              </a:p>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and</a:t>
                </a:r>
              </a:p>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24-hour</a:t>
                </a:r>
              </a:p>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&lt;130/80</a:t>
                </a:r>
              </a:p>
            </p:txBody>
          </p:sp>
          <p:sp>
            <p:nvSpPr>
              <p:cNvPr id="27698" name="Rectangle 15"/>
              <p:cNvSpPr>
                <a:spLocks noChangeArrowheads="1"/>
              </p:cNvSpPr>
              <p:nvPr/>
            </p:nvSpPr>
            <p:spPr bwMode="auto">
              <a:xfrm>
                <a:off x="2203" y="3036"/>
                <a:ext cx="776" cy="294"/>
              </a:xfrm>
              <a:prstGeom prst="rect">
                <a:avLst/>
              </a:prstGeom>
              <a:solidFill>
                <a:srgbClr val="CCFF66"/>
              </a:solidFill>
              <a:ln w="9525">
                <a:solidFill>
                  <a:srgbClr val="CCFF66"/>
                </a:solidFill>
                <a:miter lim="800000"/>
                <a:headEnd/>
                <a:tailEnd/>
              </a:ln>
            </p:spPr>
            <p:txBody>
              <a:bodyP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Continue to follow-up</a:t>
                </a:r>
              </a:p>
            </p:txBody>
          </p:sp>
          <p:cxnSp>
            <p:nvCxnSpPr>
              <p:cNvPr id="27699" name="AutoShape 16"/>
              <p:cNvCxnSpPr>
                <a:cxnSpLocks noChangeShapeType="1"/>
              </p:cNvCxnSpPr>
              <p:nvPr/>
            </p:nvCxnSpPr>
            <p:spPr bwMode="auto">
              <a:xfrm>
                <a:off x="3465" y="2752"/>
                <a:ext cx="0" cy="272"/>
              </a:xfrm>
              <a:prstGeom prst="straightConnector1">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cxnSp>
          <p:cxnSp>
            <p:nvCxnSpPr>
              <p:cNvPr id="27700" name="AutoShape 17"/>
              <p:cNvCxnSpPr>
                <a:cxnSpLocks noChangeShapeType="1"/>
                <a:stCxn id="27697" idx="2"/>
                <a:endCxn id="27698" idx="0"/>
              </p:cNvCxnSpPr>
              <p:nvPr/>
            </p:nvCxnSpPr>
            <p:spPr bwMode="auto">
              <a:xfrm flipH="1">
                <a:off x="2591" y="2607"/>
                <a:ext cx="2" cy="429"/>
              </a:xfrm>
              <a:prstGeom prst="straightConnector1">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cxnSp>
          <p:cxnSp>
            <p:nvCxnSpPr>
              <p:cNvPr id="27701" name="AutoShape 18"/>
              <p:cNvCxnSpPr>
                <a:cxnSpLocks noChangeShapeType="1"/>
                <a:stCxn id="27692" idx="2"/>
                <a:endCxn id="27697" idx="0"/>
              </p:cNvCxnSpPr>
              <p:nvPr/>
            </p:nvCxnSpPr>
            <p:spPr bwMode="auto">
              <a:xfrm flipH="1">
                <a:off x="2593" y="1665"/>
                <a:ext cx="670" cy="303"/>
              </a:xfrm>
              <a:prstGeom prst="straightConnector1">
                <a:avLst/>
              </a:prstGeom>
              <a:noFill/>
              <a:ln w="9525">
                <a:solidFill>
                  <a:srgbClr val="00FFFF"/>
                </a:solidFill>
                <a:round/>
                <a:headEnd/>
                <a:tailEnd/>
              </a:ln>
              <a:extLst>
                <a:ext uri="{909E8E84-426E-40DD-AFC4-6F175D3DCCD1}">
                  <a14:hiddenFill xmlns:a14="http://schemas.microsoft.com/office/drawing/2010/main">
                    <a:noFill/>
                  </a14:hiddenFill>
                </a:ext>
              </a:extLst>
            </p:spPr>
          </p:cxnSp>
          <p:cxnSp>
            <p:nvCxnSpPr>
              <p:cNvPr id="27702" name="AutoShape 19"/>
              <p:cNvCxnSpPr>
                <a:cxnSpLocks noChangeShapeType="1"/>
                <a:stCxn id="27692" idx="2"/>
                <a:endCxn id="27696" idx="0"/>
              </p:cNvCxnSpPr>
              <p:nvPr/>
            </p:nvCxnSpPr>
            <p:spPr bwMode="auto">
              <a:xfrm>
                <a:off x="3263" y="1665"/>
                <a:ext cx="227" cy="303"/>
              </a:xfrm>
              <a:prstGeom prst="straightConnector1">
                <a:avLst/>
              </a:prstGeom>
              <a:noFill/>
              <a:ln w="9525">
                <a:solidFill>
                  <a:srgbClr val="00FFFF"/>
                </a:solidFill>
                <a:round/>
                <a:headEnd/>
                <a:tailEnd/>
              </a:ln>
              <a:extLst>
                <a:ext uri="{909E8E84-426E-40DD-AFC4-6F175D3DCCD1}">
                  <a14:hiddenFill xmlns:a14="http://schemas.microsoft.com/office/drawing/2010/main">
                    <a:noFill/>
                  </a14:hiddenFill>
                </a:ext>
              </a:extLst>
            </p:spPr>
          </p:cxnSp>
        </p:grpSp>
      </p:grpSp>
      <p:grpSp>
        <p:nvGrpSpPr>
          <p:cNvPr id="4" name="Group 54"/>
          <p:cNvGrpSpPr>
            <a:grpSpLocks/>
          </p:cNvGrpSpPr>
          <p:nvPr/>
        </p:nvGrpSpPr>
        <p:grpSpPr bwMode="auto">
          <a:xfrm>
            <a:off x="381000" y="1627188"/>
            <a:ext cx="4783138" cy="4208462"/>
            <a:chOff x="240" y="1025"/>
            <a:chExt cx="3013" cy="2651"/>
          </a:xfrm>
        </p:grpSpPr>
        <p:sp>
          <p:nvSpPr>
            <p:cNvPr id="27672" name="Rectangle 6"/>
            <p:cNvSpPr>
              <a:spLocks noChangeArrowheads="1"/>
            </p:cNvSpPr>
            <p:nvPr/>
          </p:nvSpPr>
          <p:spPr bwMode="auto">
            <a:xfrm>
              <a:off x="248" y="1486"/>
              <a:ext cx="1904" cy="179"/>
            </a:xfrm>
            <a:prstGeom prst="rect">
              <a:avLst/>
            </a:prstGeom>
            <a:solidFill>
              <a:srgbClr val="00FFFF"/>
            </a:solidFill>
            <a:ln w="9525">
              <a:solidFill>
                <a:srgbClr val="00FFFF"/>
              </a:solidFill>
              <a:miter lim="800000"/>
              <a:headEnd/>
              <a:tailEnd/>
            </a:ln>
            <a:effectLst>
              <a:outerShdw dist="28398" dir="1593903" algn="ctr" rotWithShape="0">
                <a:schemeClr val="tx1"/>
              </a:outerShdw>
            </a:effectLst>
          </p:spPr>
          <p:txBody>
            <a:bodyP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Clinic BPM</a:t>
              </a:r>
            </a:p>
          </p:txBody>
        </p:sp>
        <p:cxnSp>
          <p:nvCxnSpPr>
            <p:cNvPr id="27673" name="AutoShape 8"/>
            <p:cNvCxnSpPr>
              <a:cxnSpLocks noChangeShapeType="1"/>
              <a:stCxn id="27650" idx="2"/>
              <a:endCxn id="27672" idx="0"/>
            </p:cNvCxnSpPr>
            <p:nvPr/>
          </p:nvCxnSpPr>
          <p:spPr bwMode="auto">
            <a:xfrm flipH="1">
              <a:off x="1200" y="1025"/>
              <a:ext cx="2053" cy="461"/>
            </a:xfrm>
            <a:prstGeom prst="straightConnector1">
              <a:avLst/>
            </a:prstGeom>
            <a:noFill/>
            <a:ln w="9525">
              <a:solidFill>
                <a:srgbClr val="00FFFF"/>
              </a:solidFill>
              <a:round/>
              <a:headEnd/>
              <a:tailEnd/>
            </a:ln>
            <a:extLst>
              <a:ext uri="{909E8E84-426E-40DD-AFC4-6F175D3DCCD1}">
                <a14:hiddenFill xmlns:a14="http://schemas.microsoft.com/office/drawing/2010/main">
                  <a:noFill/>
                </a14:hiddenFill>
              </a:ext>
            </a:extLst>
          </p:spPr>
        </p:cxnSp>
        <p:grpSp>
          <p:nvGrpSpPr>
            <p:cNvPr id="27674" name="Group 20"/>
            <p:cNvGrpSpPr>
              <a:grpSpLocks/>
            </p:cNvGrpSpPr>
            <p:nvPr/>
          </p:nvGrpSpPr>
          <p:grpSpPr bwMode="auto">
            <a:xfrm>
              <a:off x="240" y="1695"/>
              <a:ext cx="1920" cy="1981"/>
              <a:chOff x="240" y="1695"/>
              <a:chExt cx="1920" cy="1981"/>
            </a:xfrm>
          </p:grpSpPr>
          <p:sp>
            <p:nvSpPr>
              <p:cNvPr id="27675" name="Rectangle 21"/>
              <p:cNvSpPr>
                <a:spLocks noChangeArrowheads="1"/>
              </p:cNvSpPr>
              <p:nvPr/>
            </p:nvSpPr>
            <p:spPr bwMode="auto">
              <a:xfrm>
                <a:off x="240" y="1712"/>
                <a:ext cx="1920" cy="1964"/>
              </a:xfrm>
              <a:prstGeom prst="rect">
                <a:avLst/>
              </a:prstGeom>
              <a:solidFill>
                <a:srgbClr val="84FFEF"/>
              </a:solidFill>
              <a:ln w="9525">
                <a:solidFill>
                  <a:schemeClr val="tx1"/>
                </a:solidFill>
                <a:miter lim="800000"/>
                <a:headEnd/>
                <a:tailEnd/>
              </a:ln>
              <a:effectLst>
                <a:outerShdw dist="17961" dir="2700000" algn="ctr" rotWithShape="0">
                  <a:schemeClr val="tx1"/>
                </a:outerShdw>
              </a:effectLst>
            </p:spPr>
            <p:txBody>
              <a:bodyPr wrap="none" anchor="ct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50000"/>
                  </a:spcBef>
                  <a:spcAft>
                    <a:spcPct val="0"/>
                  </a:spcAft>
                  <a:buFontTx/>
                  <a:buNone/>
                </a:pPr>
                <a:endParaRPr lang="fr-FR" altLang="en-US" sz="1300" smtClean="0">
                  <a:solidFill>
                    <a:srgbClr val="000000"/>
                  </a:solidFill>
                  <a:cs typeface="Arial" pitchFamily="34" charset="0"/>
                </a:endParaRPr>
              </a:p>
            </p:txBody>
          </p:sp>
          <p:sp>
            <p:nvSpPr>
              <p:cNvPr id="27676" name="Rectangle 22"/>
              <p:cNvSpPr>
                <a:spLocks noChangeArrowheads="1"/>
              </p:cNvSpPr>
              <p:nvPr/>
            </p:nvSpPr>
            <p:spPr bwMode="auto">
              <a:xfrm>
                <a:off x="1396" y="2893"/>
                <a:ext cx="716" cy="256"/>
              </a:xfrm>
              <a:prstGeom prst="rect">
                <a:avLst/>
              </a:prstGeom>
              <a:solidFill>
                <a:srgbClr val="FFCC66"/>
              </a:solidFill>
              <a:ln w="9525">
                <a:solidFill>
                  <a:srgbClr val="FFCC66"/>
                </a:solidFill>
                <a:miter lim="800000"/>
                <a:headEnd/>
                <a:tailEnd/>
              </a:ln>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000" smtClean="0">
                    <a:solidFill>
                      <a:srgbClr val="000000"/>
                    </a:solidFill>
                    <a:cs typeface="Arial" pitchFamily="34" charset="0"/>
                  </a:rPr>
                  <a:t>Diagnosis</a:t>
                </a:r>
              </a:p>
              <a:p>
                <a:pPr algn="ctr" defTabSz="457200" eaLnBrk="1" fontAlgn="base" hangingPunct="1">
                  <a:spcBef>
                    <a:spcPct val="0"/>
                  </a:spcBef>
                  <a:spcAft>
                    <a:spcPct val="0"/>
                  </a:spcAft>
                  <a:buFontTx/>
                  <a:buNone/>
                </a:pPr>
                <a:r>
                  <a:rPr lang="en-US" altLang="en-US" sz="1000" smtClean="0">
                    <a:solidFill>
                      <a:srgbClr val="000000"/>
                    </a:solidFill>
                    <a:cs typeface="Arial" pitchFamily="34" charset="0"/>
                  </a:rPr>
                  <a:t>of HTN</a:t>
                </a:r>
              </a:p>
            </p:txBody>
          </p:sp>
          <p:sp>
            <p:nvSpPr>
              <p:cNvPr id="27677" name="Rectangle 23"/>
              <p:cNvSpPr>
                <a:spLocks noChangeArrowheads="1"/>
              </p:cNvSpPr>
              <p:nvPr/>
            </p:nvSpPr>
            <p:spPr bwMode="auto">
              <a:xfrm>
                <a:off x="240" y="1695"/>
                <a:ext cx="11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buFontTx/>
                  <a:buNone/>
                </a:pPr>
                <a:r>
                  <a:rPr lang="en-US" altLang="en-US" sz="1400" smtClean="0">
                    <a:solidFill>
                      <a:srgbClr val="000000"/>
                    </a:solidFill>
                    <a:cs typeface="Arial" pitchFamily="34" charset="0"/>
                  </a:rPr>
                  <a:t>Hypertension visit 3 </a:t>
                </a:r>
              </a:p>
            </p:txBody>
          </p:sp>
          <p:sp>
            <p:nvSpPr>
              <p:cNvPr id="27678" name="Rectangle 24"/>
              <p:cNvSpPr>
                <a:spLocks noChangeArrowheads="1"/>
              </p:cNvSpPr>
              <p:nvPr/>
            </p:nvSpPr>
            <p:spPr bwMode="auto">
              <a:xfrm>
                <a:off x="280" y="1869"/>
                <a:ext cx="73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buFontTx/>
                  <a:buNone/>
                </a:pPr>
                <a:r>
                  <a:rPr lang="en-US" altLang="en-US" sz="1300" u="sng" smtClean="0">
                    <a:solidFill>
                      <a:srgbClr val="000000"/>
                    </a:solidFill>
                    <a:cs typeface="Arial" pitchFamily="34" charset="0"/>
                  </a:rPr>
                  <a:t>&gt;</a:t>
                </a:r>
                <a:r>
                  <a:rPr lang="en-US" altLang="en-US" sz="1200" smtClean="0">
                    <a:solidFill>
                      <a:srgbClr val="000000"/>
                    </a:solidFill>
                    <a:cs typeface="Arial" pitchFamily="34" charset="0"/>
                  </a:rPr>
                  <a:t>160 SBP or </a:t>
                </a:r>
                <a:r>
                  <a:rPr lang="en-US" altLang="en-US" sz="1300" u="sng" smtClean="0">
                    <a:solidFill>
                      <a:srgbClr val="000000"/>
                    </a:solidFill>
                    <a:cs typeface="Arial" pitchFamily="34" charset="0"/>
                  </a:rPr>
                  <a:t>&gt;</a:t>
                </a:r>
                <a:r>
                  <a:rPr lang="en-US" altLang="en-US" sz="1200" smtClean="0">
                    <a:solidFill>
                      <a:srgbClr val="000000"/>
                    </a:solidFill>
                    <a:cs typeface="Arial" pitchFamily="34" charset="0"/>
                  </a:rPr>
                  <a:t>100 DBP</a:t>
                </a:r>
              </a:p>
            </p:txBody>
          </p:sp>
          <p:sp>
            <p:nvSpPr>
              <p:cNvPr id="27679" name="Rectangle 25"/>
              <p:cNvSpPr>
                <a:spLocks noChangeArrowheads="1"/>
              </p:cNvSpPr>
              <p:nvPr/>
            </p:nvSpPr>
            <p:spPr bwMode="auto">
              <a:xfrm>
                <a:off x="280" y="2870"/>
                <a:ext cx="7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buFontTx/>
                  <a:buNone/>
                </a:pPr>
                <a:r>
                  <a:rPr lang="en-US" altLang="en-US" sz="1300" u="sng" smtClean="0">
                    <a:solidFill>
                      <a:srgbClr val="000000"/>
                    </a:solidFill>
                    <a:cs typeface="Arial" pitchFamily="34" charset="0"/>
                  </a:rPr>
                  <a:t>&gt;</a:t>
                </a:r>
                <a:r>
                  <a:rPr lang="en-US" altLang="en-US" sz="1200" smtClean="0">
                    <a:solidFill>
                      <a:srgbClr val="000000"/>
                    </a:solidFill>
                    <a:cs typeface="Arial" pitchFamily="34" charset="0"/>
                  </a:rPr>
                  <a:t>140 SBP or</a:t>
                </a:r>
              </a:p>
              <a:p>
                <a:pPr defTabSz="457200" eaLnBrk="1" fontAlgn="base" hangingPunct="1">
                  <a:spcBef>
                    <a:spcPct val="0"/>
                  </a:spcBef>
                  <a:spcAft>
                    <a:spcPct val="0"/>
                  </a:spcAft>
                  <a:buFontTx/>
                  <a:buNone/>
                </a:pPr>
                <a:r>
                  <a:rPr lang="en-US" altLang="en-US" sz="1300" u="sng" smtClean="0">
                    <a:solidFill>
                      <a:srgbClr val="000000"/>
                    </a:solidFill>
                    <a:cs typeface="Arial" pitchFamily="34" charset="0"/>
                  </a:rPr>
                  <a:t>&gt;</a:t>
                </a:r>
                <a:r>
                  <a:rPr lang="en-US" altLang="en-US" sz="1200" smtClean="0">
                    <a:solidFill>
                      <a:srgbClr val="000000"/>
                    </a:solidFill>
                    <a:cs typeface="Arial" pitchFamily="34" charset="0"/>
                  </a:rPr>
                  <a:t>90 DBP</a:t>
                </a:r>
              </a:p>
            </p:txBody>
          </p:sp>
          <p:sp>
            <p:nvSpPr>
              <p:cNvPr id="27680" name="Rectangle 26"/>
              <p:cNvSpPr>
                <a:spLocks noChangeArrowheads="1"/>
              </p:cNvSpPr>
              <p:nvPr/>
            </p:nvSpPr>
            <p:spPr bwMode="auto">
              <a:xfrm>
                <a:off x="280" y="3347"/>
                <a:ext cx="5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buFontTx/>
                  <a:buNone/>
                </a:pPr>
                <a:r>
                  <a:rPr lang="en-US" altLang="en-US" sz="1200" smtClean="0">
                    <a:solidFill>
                      <a:srgbClr val="000000"/>
                    </a:solidFill>
                    <a:cs typeface="Arial" pitchFamily="34" charset="0"/>
                  </a:rPr>
                  <a:t>&lt; 140 / 90</a:t>
                </a:r>
              </a:p>
            </p:txBody>
          </p:sp>
          <p:sp>
            <p:nvSpPr>
              <p:cNvPr id="27681" name="Rectangle 27"/>
              <p:cNvSpPr>
                <a:spLocks noChangeArrowheads="1"/>
              </p:cNvSpPr>
              <p:nvPr/>
            </p:nvSpPr>
            <p:spPr bwMode="auto">
              <a:xfrm>
                <a:off x="1397" y="1905"/>
                <a:ext cx="716" cy="256"/>
              </a:xfrm>
              <a:prstGeom prst="rect">
                <a:avLst/>
              </a:prstGeom>
              <a:solidFill>
                <a:srgbClr val="FFCC66"/>
              </a:solidFill>
              <a:ln w="9525">
                <a:solidFill>
                  <a:srgbClr val="FFCC66"/>
                </a:solidFill>
                <a:miter lim="800000"/>
                <a:headEnd/>
                <a:tailEnd/>
              </a:ln>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000" smtClean="0">
                    <a:solidFill>
                      <a:srgbClr val="000000"/>
                    </a:solidFill>
                    <a:cs typeface="Arial" pitchFamily="34" charset="0"/>
                  </a:rPr>
                  <a:t>Diagnosis</a:t>
                </a:r>
              </a:p>
              <a:p>
                <a:pPr algn="ctr" defTabSz="457200" eaLnBrk="1" fontAlgn="base" hangingPunct="1">
                  <a:spcBef>
                    <a:spcPct val="0"/>
                  </a:spcBef>
                  <a:spcAft>
                    <a:spcPct val="0"/>
                  </a:spcAft>
                  <a:buFontTx/>
                  <a:buNone/>
                </a:pPr>
                <a:r>
                  <a:rPr lang="en-US" altLang="en-US" sz="1000" smtClean="0">
                    <a:solidFill>
                      <a:srgbClr val="000000"/>
                    </a:solidFill>
                    <a:cs typeface="Arial" pitchFamily="34" charset="0"/>
                  </a:rPr>
                  <a:t>of HTN</a:t>
                </a:r>
              </a:p>
            </p:txBody>
          </p:sp>
          <p:sp>
            <p:nvSpPr>
              <p:cNvPr id="27682" name="Rectangle 28"/>
              <p:cNvSpPr>
                <a:spLocks noChangeArrowheads="1"/>
              </p:cNvSpPr>
              <p:nvPr/>
            </p:nvSpPr>
            <p:spPr bwMode="auto">
              <a:xfrm>
                <a:off x="1399" y="3294"/>
                <a:ext cx="712" cy="256"/>
              </a:xfrm>
              <a:prstGeom prst="rect">
                <a:avLst/>
              </a:prstGeom>
              <a:solidFill>
                <a:srgbClr val="CCFF66"/>
              </a:solidFill>
              <a:ln w="9525">
                <a:solidFill>
                  <a:srgbClr val="CCFF66"/>
                </a:solidFill>
                <a:miter lim="800000"/>
                <a:headEnd/>
                <a:tailEnd/>
              </a:ln>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000" smtClean="0">
                    <a:solidFill>
                      <a:srgbClr val="000000"/>
                    </a:solidFill>
                    <a:cs typeface="Arial" pitchFamily="34" charset="0"/>
                  </a:rPr>
                  <a:t>Continue to follow-up</a:t>
                </a:r>
                <a:endParaRPr lang="en-US" altLang="en-US" sz="900" smtClean="0">
                  <a:solidFill>
                    <a:srgbClr val="000000"/>
                  </a:solidFill>
                  <a:cs typeface="Arial" pitchFamily="34" charset="0"/>
                </a:endParaRPr>
              </a:p>
            </p:txBody>
          </p:sp>
          <p:sp>
            <p:nvSpPr>
              <p:cNvPr id="27683" name="Rectangle 29"/>
              <p:cNvSpPr>
                <a:spLocks noChangeArrowheads="1"/>
              </p:cNvSpPr>
              <p:nvPr/>
            </p:nvSpPr>
            <p:spPr bwMode="auto">
              <a:xfrm>
                <a:off x="280" y="2232"/>
                <a:ext cx="6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buFontTx/>
                  <a:buNone/>
                </a:pPr>
                <a:r>
                  <a:rPr lang="en-US" altLang="en-US" sz="1200" smtClean="0">
                    <a:solidFill>
                      <a:srgbClr val="000000"/>
                    </a:solidFill>
                    <a:cs typeface="Arial" pitchFamily="34" charset="0"/>
                  </a:rPr>
                  <a:t>&lt;160 / 100</a:t>
                </a:r>
              </a:p>
            </p:txBody>
          </p:sp>
          <p:sp>
            <p:nvSpPr>
              <p:cNvPr id="27684" name="Rectangle 30"/>
              <p:cNvSpPr>
                <a:spLocks noChangeArrowheads="1"/>
              </p:cNvSpPr>
              <p:nvPr/>
            </p:nvSpPr>
            <p:spPr bwMode="auto">
              <a:xfrm>
                <a:off x="240" y="2607"/>
                <a:ext cx="12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buFontTx/>
                  <a:buNone/>
                </a:pPr>
                <a:r>
                  <a:rPr lang="en-US" altLang="en-US" sz="1400" smtClean="0">
                    <a:solidFill>
                      <a:srgbClr val="000000"/>
                    </a:solidFill>
                    <a:cs typeface="Arial" pitchFamily="34" charset="0"/>
                  </a:rPr>
                  <a:t>Hypertension visit 4-5 </a:t>
                </a:r>
              </a:p>
            </p:txBody>
          </p:sp>
          <p:sp>
            <p:nvSpPr>
              <p:cNvPr id="27685" name="Line 31"/>
              <p:cNvSpPr>
                <a:spLocks noChangeShapeType="1"/>
              </p:cNvSpPr>
              <p:nvPr/>
            </p:nvSpPr>
            <p:spPr bwMode="auto">
              <a:xfrm>
                <a:off x="944" y="2320"/>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lang="en-CA">
                  <a:solidFill>
                    <a:prstClr val="black"/>
                  </a:solidFill>
                  <a:ea typeface="MS PGothic" pitchFamily="34" charset="-128"/>
                </a:endParaRPr>
              </a:p>
            </p:txBody>
          </p:sp>
          <p:sp>
            <p:nvSpPr>
              <p:cNvPr id="27686" name="Rectangle 32"/>
              <p:cNvSpPr>
                <a:spLocks noChangeArrowheads="1"/>
              </p:cNvSpPr>
              <p:nvPr/>
            </p:nvSpPr>
            <p:spPr bwMode="auto">
              <a:xfrm>
                <a:off x="1397" y="2245"/>
                <a:ext cx="716" cy="150"/>
              </a:xfrm>
              <a:prstGeom prst="rect">
                <a:avLst/>
              </a:prstGeom>
              <a:solidFill>
                <a:srgbClr val="969696"/>
              </a:solidFill>
              <a:ln w="9525">
                <a:solidFill>
                  <a:srgbClr val="00FFFF"/>
                </a:solidFill>
                <a:miter lim="800000"/>
                <a:headEnd/>
                <a:tailEnd/>
              </a:ln>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900" smtClean="0">
                    <a:solidFill>
                      <a:srgbClr val="FFFFFF"/>
                    </a:solidFill>
                    <a:cs typeface="Arial" pitchFamily="34" charset="0"/>
                  </a:rPr>
                  <a:t>ABPM or HBPM</a:t>
                </a:r>
                <a:endParaRPr lang="en-US" altLang="en-US" sz="1000" smtClean="0">
                  <a:solidFill>
                    <a:srgbClr val="FFFFFF"/>
                  </a:solidFill>
                  <a:cs typeface="Arial" pitchFamily="34" charset="0"/>
                </a:endParaRPr>
              </a:p>
            </p:txBody>
          </p:sp>
          <p:sp>
            <p:nvSpPr>
              <p:cNvPr id="27687" name="Rectangle 33"/>
              <p:cNvSpPr>
                <a:spLocks noChangeArrowheads="1"/>
              </p:cNvSpPr>
              <p:nvPr/>
            </p:nvSpPr>
            <p:spPr bwMode="auto">
              <a:xfrm>
                <a:off x="978" y="2300"/>
                <a:ext cx="21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buFontTx/>
                  <a:buNone/>
                </a:pPr>
                <a:r>
                  <a:rPr lang="en-US" altLang="en-US" sz="1400" smtClean="0">
                    <a:solidFill>
                      <a:srgbClr val="000000"/>
                    </a:solidFill>
                    <a:cs typeface="Arial" pitchFamily="34" charset="0"/>
                  </a:rPr>
                  <a:t>or</a:t>
                </a:r>
              </a:p>
            </p:txBody>
          </p:sp>
          <p:sp>
            <p:nvSpPr>
              <p:cNvPr id="27688" name="Line 34"/>
              <p:cNvSpPr>
                <a:spLocks noChangeShapeType="1"/>
              </p:cNvSpPr>
              <p:nvPr/>
            </p:nvSpPr>
            <p:spPr bwMode="auto">
              <a:xfrm>
                <a:off x="948" y="2316"/>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CA">
                  <a:solidFill>
                    <a:prstClr val="black"/>
                  </a:solidFill>
                  <a:ea typeface="MS PGothic" pitchFamily="34" charset="-128"/>
                </a:endParaRPr>
              </a:p>
            </p:txBody>
          </p:sp>
          <p:sp>
            <p:nvSpPr>
              <p:cNvPr id="27689" name="Line 35"/>
              <p:cNvSpPr>
                <a:spLocks noChangeShapeType="1"/>
              </p:cNvSpPr>
              <p:nvPr/>
            </p:nvSpPr>
            <p:spPr bwMode="auto">
              <a:xfrm>
                <a:off x="948" y="2028"/>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CA">
                  <a:solidFill>
                    <a:prstClr val="black"/>
                  </a:solidFill>
                  <a:ea typeface="MS PGothic" pitchFamily="34" charset="-128"/>
                </a:endParaRPr>
              </a:p>
            </p:txBody>
          </p:sp>
          <p:sp>
            <p:nvSpPr>
              <p:cNvPr id="27690" name="Line 36"/>
              <p:cNvSpPr>
                <a:spLocks noChangeShapeType="1"/>
              </p:cNvSpPr>
              <p:nvPr/>
            </p:nvSpPr>
            <p:spPr bwMode="auto">
              <a:xfrm>
                <a:off x="948" y="3020"/>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CA">
                  <a:solidFill>
                    <a:prstClr val="black"/>
                  </a:solidFill>
                  <a:ea typeface="MS PGothic" pitchFamily="34" charset="-128"/>
                </a:endParaRPr>
              </a:p>
            </p:txBody>
          </p:sp>
          <p:sp>
            <p:nvSpPr>
              <p:cNvPr id="27691" name="Line 37"/>
              <p:cNvSpPr>
                <a:spLocks noChangeShapeType="1"/>
              </p:cNvSpPr>
              <p:nvPr/>
            </p:nvSpPr>
            <p:spPr bwMode="auto">
              <a:xfrm>
                <a:off x="952" y="3416"/>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CA">
                  <a:solidFill>
                    <a:prstClr val="black"/>
                  </a:solidFill>
                  <a:ea typeface="MS PGothic" pitchFamily="34" charset="-128"/>
                </a:endParaRPr>
              </a:p>
            </p:txBody>
          </p:sp>
        </p:grpSp>
      </p:grpSp>
      <p:grpSp>
        <p:nvGrpSpPr>
          <p:cNvPr id="27653" name="Group 55"/>
          <p:cNvGrpSpPr>
            <a:grpSpLocks/>
          </p:cNvGrpSpPr>
          <p:nvPr/>
        </p:nvGrpSpPr>
        <p:grpSpPr bwMode="auto">
          <a:xfrm>
            <a:off x="5181600" y="1624013"/>
            <a:ext cx="3886200" cy="3643312"/>
            <a:chOff x="3253" y="1023"/>
            <a:chExt cx="2448" cy="2295"/>
          </a:xfrm>
        </p:grpSpPr>
        <p:sp>
          <p:nvSpPr>
            <p:cNvPr id="27661" name="Rectangle 7"/>
            <p:cNvSpPr>
              <a:spLocks noChangeArrowheads="1"/>
            </p:cNvSpPr>
            <p:nvPr/>
          </p:nvSpPr>
          <p:spPr bwMode="auto">
            <a:xfrm>
              <a:off x="4265" y="1486"/>
              <a:ext cx="1300" cy="179"/>
            </a:xfrm>
            <a:prstGeom prst="rect">
              <a:avLst/>
            </a:prstGeom>
            <a:solidFill>
              <a:srgbClr val="00FFFF"/>
            </a:solidFill>
            <a:ln w="9525">
              <a:solidFill>
                <a:srgbClr val="00FFFF"/>
              </a:solidFill>
              <a:miter lim="800000"/>
              <a:headEnd/>
              <a:tailEnd/>
            </a:ln>
            <a:effectLst>
              <a:outerShdw dist="35921" dir="2700000" algn="ctr" rotWithShape="0">
                <a:schemeClr val="tx1"/>
              </a:outerShdw>
            </a:effectLst>
          </p:spPr>
          <p:txBody>
            <a:bodyP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Home BPM</a:t>
              </a:r>
            </a:p>
          </p:txBody>
        </p:sp>
        <p:cxnSp>
          <p:nvCxnSpPr>
            <p:cNvPr id="27662" name="AutoShape 9"/>
            <p:cNvCxnSpPr>
              <a:cxnSpLocks noChangeShapeType="1"/>
              <a:stCxn id="27650" idx="2"/>
              <a:endCxn id="27661" idx="0"/>
            </p:cNvCxnSpPr>
            <p:nvPr/>
          </p:nvCxnSpPr>
          <p:spPr bwMode="auto">
            <a:xfrm>
              <a:off x="3253" y="1023"/>
              <a:ext cx="1662" cy="463"/>
            </a:xfrm>
            <a:prstGeom prst="straightConnector1">
              <a:avLst/>
            </a:prstGeom>
            <a:noFill/>
            <a:ln w="9525">
              <a:solidFill>
                <a:srgbClr val="00FFFF"/>
              </a:solidFill>
              <a:round/>
              <a:headEnd/>
              <a:tailEnd/>
            </a:ln>
            <a:extLst>
              <a:ext uri="{909E8E84-426E-40DD-AFC4-6F175D3DCCD1}">
                <a14:hiddenFill xmlns:a14="http://schemas.microsoft.com/office/drawing/2010/main">
                  <a:noFill/>
                </a14:hiddenFill>
              </a:ext>
            </a:extLst>
          </p:spPr>
        </p:cxnSp>
        <p:sp>
          <p:nvSpPr>
            <p:cNvPr id="27663" name="Rectangle 39"/>
            <p:cNvSpPr>
              <a:spLocks noChangeArrowheads="1"/>
            </p:cNvSpPr>
            <p:nvPr/>
          </p:nvSpPr>
          <p:spPr bwMode="auto">
            <a:xfrm>
              <a:off x="4978" y="1968"/>
              <a:ext cx="723" cy="301"/>
            </a:xfrm>
            <a:prstGeom prst="rect">
              <a:avLst/>
            </a:prstGeom>
            <a:solidFill>
              <a:srgbClr val="00FFFF"/>
            </a:solidFill>
            <a:ln w="9525">
              <a:solidFill>
                <a:srgbClr val="00FFFF"/>
              </a:solidFill>
              <a:miter lim="800000"/>
              <a:headEnd/>
              <a:tailEnd/>
            </a:ln>
            <a:effectLst>
              <a:outerShdw dist="35921" dir="2700000" algn="ctr" rotWithShape="0">
                <a:schemeClr val="tx1"/>
              </a:outerShdw>
            </a:effectLst>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300" u="sng" smtClean="0">
                  <a:solidFill>
                    <a:srgbClr val="000000"/>
                  </a:solidFill>
                  <a:cs typeface="Arial" pitchFamily="34" charset="0"/>
                </a:rPr>
                <a:t>&gt;</a:t>
              </a:r>
              <a:r>
                <a:rPr lang="en-US" altLang="en-US" sz="1200" smtClean="0">
                  <a:solidFill>
                    <a:srgbClr val="000000"/>
                  </a:solidFill>
                  <a:cs typeface="Arial" pitchFamily="34" charset="0"/>
                </a:rPr>
                <a:t>135 SBP or </a:t>
              </a:r>
              <a:r>
                <a:rPr lang="en-US" altLang="en-US" sz="1200" u="sng" smtClean="0">
                  <a:solidFill>
                    <a:srgbClr val="000000"/>
                  </a:solidFill>
                  <a:cs typeface="Arial" pitchFamily="34" charset="0"/>
                </a:rPr>
                <a:t>&gt;</a:t>
              </a:r>
              <a:r>
                <a:rPr lang="en-US" altLang="en-US" sz="1200" smtClean="0">
                  <a:solidFill>
                    <a:srgbClr val="000000"/>
                  </a:solidFill>
                  <a:cs typeface="Arial" pitchFamily="34" charset="0"/>
                </a:rPr>
                <a:t>85 DBP</a:t>
              </a:r>
            </a:p>
          </p:txBody>
        </p:sp>
        <p:sp>
          <p:nvSpPr>
            <p:cNvPr id="27664" name="Rectangle 40"/>
            <p:cNvSpPr>
              <a:spLocks noChangeArrowheads="1"/>
            </p:cNvSpPr>
            <p:nvPr/>
          </p:nvSpPr>
          <p:spPr bwMode="auto">
            <a:xfrm>
              <a:off x="4264" y="1968"/>
              <a:ext cx="618" cy="179"/>
            </a:xfrm>
            <a:prstGeom prst="rect">
              <a:avLst/>
            </a:prstGeom>
            <a:solidFill>
              <a:srgbClr val="00FFFF"/>
            </a:solidFill>
            <a:ln w="9525">
              <a:solidFill>
                <a:srgbClr val="00FFFF"/>
              </a:solidFill>
              <a:miter lim="800000"/>
              <a:headEnd/>
              <a:tailEnd/>
            </a:ln>
            <a:effectLst>
              <a:outerShdw dist="35921" dir="2700000" algn="ctr" rotWithShape="0">
                <a:schemeClr val="tx1"/>
              </a:outerShdw>
            </a:effectLst>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 &lt; 135/85</a:t>
              </a:r>
            </a:p>
          </p:txBody>
        </p:sp>
        <p:sp>
          <p:nvSpPr>
            <p:cNvPr id="27665" name="Rectangle 41"/>
            <p:cNvSpPr>
              <a:spLocks noChangeArrowheads="1"/>
            </p:cNvSpPr>
            <p:nvPr/>
          </p:nvSpPr>
          <p:spPr bwMode="auto">
            <a:xfrm>
              <a:off x="4953" y="3017"/>
              <a:ext cx="636" cy="294"/>
            </a:xfrm>
            <a:prstGeom prst="rect">
              <a:avLst/>
            </a:prstGeom>
            <a:solidFill>
              <a:srgbClr val="FFCC66"/>
            </a:solidFill>
            <a:ln w="9525">
              <a:solidFill>
                <a:srgbClr val="FFCC66"/>
              </a:solidFill>
              <a:miter lim="800000"/>
              <a:headEnd/>
              <a:tailEnd/>
            </a:ln>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Diagnosis</a:t>
              </a:r>
            </a:p>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of HTN</a:t>
              </a:r>
            </a:p>
          </p:txBody>
        </p:sp>
        <p:sp>
          <p:nvSpPr>
            <p:cNvPr id="27666" name="Rectangle 42"/>
            <p:cNvSpPr>
              <a:spLocks noChangeArrowheads="1"/>
            </p:cNvSpPr>
            <p:nvPr/>
          </p:nvSpPr>
          <p:spPr bwMode="auto">
            <a:xfrm>
              <a:off x="4223" y="3024"/>
              <a:ext cx="692" cy="294"/>
            </a:xfrm>
            <a:prstGeom prst="rect">
              <a:avLst/>
            </a:prstGeom>
            <a:solidFill>
              <a:srgbClr val="CCFF66"/>
            </a:solidFill>
            <a:ln w="9525">
              <a:solidFill>
                <a:srgbClr val="CCFF66"/>
              </a:solidFill>
              <a:miter lim="800000"/>
              <a:headEnd/>
              <a:tailEnd/>
            </a:ln>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Continue to follow-up</a:t>
              </a:r>
            </a:p>
          </p:txBody>
        </p:sp>
        <p:cxnSp>
          <p:nvCxnSpPr>
            <p:cNvPr id="27667" name="AutoShape 43"/>
            <p:cNvCxnSpPr>
              <a:cxnSpLocks noChangeShapeType="1"/>
              <a:stCxn id="27661" idx="2"/>
              <a:endCxn id="27664" idx="0"/>
            </p:cNvCxnSpPr>
            <p:nvPr/>
          </p:nvCxnSpPr>
          <p:spPr bwMode="auto">
            <a:xfrm flipH="1">
              <a:off x="4573" y="1665"/>
              <a:ext cx="342" cy="303"/>
            </a:xfrm>
            <a:prstGeom prst="straightConnector1">
              <a:avLst/>
            </a:prstGeom>
            <a:noFill/>
            <a:ln w="9525">
              <a:solidFill>
                <a:srgbClr val="00FFFF"/>
              </a:solidFill>
              <a:round/>
              <a:headEnd/>
              <a:tailEnd/>
            </a:ln>
            <a:extLst>
              <a:ext uri="{909E8E84-426E-40DD-AFC4-6F175D3DCCD1}">
                <a14:hiddenFill xmlns:a14="http://schemas.microsoft.com/office/drawing/2010/main">
                  <a:noFill/>
                </a14:hiddenFill>
              </a:ext>
            </a:extLst>
          </p:spPr>
        </p:cxnSp>
        <p:cxnSp>
          <p:nvCxnSpPr>
            <p:cNvPr id="27668" name="AutoShape 44"/>
            <p:cNvCxnSpPr>
              <a:cxnSpLocks noChangeShapeType="1"/>
              <a:stCxn id="27661" idx="2"/>
              <a:endCxn id="27663" idx="0"/>
            </p:cNvCxnSpPr>
            <p:nvPr/>
          </p:nvCxnSpPr>
          <p:spPr bwMode="auto">
            <a:xfrm>
              <a:off x="4915" y="1665"/>
              <a:ext cx="425" cy="303"/>
            </a:xfrm>
            <a:prstGeom prst="straightConnector1">
              <a:avLst/>
            </a:prstGeom>
            <a:noFill/>
            <a:ln w="9525">
              <a:solidFill>
                <a:srgbClr val="00FFFF"/>
              </a:solidFill>
              <a:round/>
              <a:headEnd/>
              <a:tailEnd/>
            </a:ln>
            <a:extLst>
              <a:ext uri="{909E8E84-426E-40DD-AFC4-6F175D3DCCD1}">
                <a14:hiddenFill xmlns:a14="http://schemas.microsoft.com/office/drawing/2010/main">
                  <a:noFill/>
                </a14:hiddenFill>
              </a:ext>
            </a:extLst>
          </p:spPr>
        </p:cxnSp>
        <p:cxnSp>
          <p:nvCxnSpPr>
            <p:cNvPr id="27669" name="AutoShape 45"/>
            <p:cNvCxnSpPr>
              <a:cxnSpLocks noChangeShapeType="1"/>
              <a:stCxn id="27664" idx="2"/>
              <a:endCxn id="27666" idx="0"/>
            </p:cNvCxnSpPr>
            <p:nvPr/>
          </p:nvCxnSpPr>
          <p:spPr bwMode="auto">
            <a:xfrm flipH="1">
              <a:off x="4569" y="2147"/>
              <a:ext cx="4" cy="877"/>
            </a:xfrm>
            <a:prstGeom prst="straightConnector1">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cxnSp>
        <p:cxnSp>
          <p:nvCxnSpPr>
            <p:cNvPr id="27670" name="AutoShape 50"/>
            <p:cNvCxnSpPr>
              <a:cxnSpLocks noChangeShapeType="1"/>
              <a:stCxn id="27663" idx="2"/>
            </p:cNvCxnSpPr>
            <p:nvPr/>
          </p:nvCxnSpPr>
          <p:spPr bwMode="auto">
            <a:xfrm flipH="1">
              <a:off x="5336" y="2269"/>
              <a:ext cx="3" cy="748"/>
            </a:xfrm>
            <a:prstGeom prst="straightConnector1">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cxnSp>
        <p:sp>
          <p:nvSpPr>
            <p:cNvPr id="27671" name="Rectangle 51"/>
            <p:cNvSpPr>
              <a:spLocks noChangeArrowheads="1"/>
            </p:cNvSpPr>
            <p:nvPr/>
          </p:nvSpPr>
          <p:spPr bwMode="auto">
            <a:xfrm>
              <a:off x="4280" y="2290"/>
              <a:ext cx="1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buFontTx/>
                <a:buNone/>
              </a:pPr>
              <a:endParaRPr lang="fr-FR" altLang="en-US" sz="1200" smtClean="0">
                <a:solidFill>
                  <a:srgbClr val="000000"/>
                </a:solidFill>
                <a:cs typeface="Arial" pitchFamily="34" charset="0"/>
              </a:endParaRPr>
            </a:p>
          </p:txBody>
        </p:sp>
      </p:grpSp>
      <p:sp>
        <p:nvSpPr>
          <p:cNvPr id="27654" name="Rectangle 55"/>
          <p:cNvSpPr>
            <a:spLocks noChangeArrowheads="1"/>
          </p:cNvSpPr>
          <p:nvPr/>
        </p:nvSpPr>
        <p:spPr bwMode="auto">
          <a:xfrm>
            <a:off x="3505200" y="5426075"/>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50000"/>
              </a:spcBef>
              <a:spcAft>
                <a:spcPct val="0"/>
              </a:spcAft>
              <a:buFontTx/>
              <a:buNone/>
            </a:pPr>
            <a:r>
              <a:rPr lang="en-US" altLang="en-US" sz="1400" smtClean="0">
                <a:solidFill>
                  <a:srgbClr val="000000"/>
                </a:solidFill>
                <a:cs typeface="Arial" pitchFamily="34" charset="0"/>
              </a:rPr>
              <a:t>Patients with high normal blood pressure (office SBP </a:t>
            </a:r>
            <a:br>
              <a:rPr lang="en-US" altLang="en-US" sz="1400" smtClean="0">
                <a:solidFill>
                  <a:srgbClr val="000000"/>
                </a:solidFill>
                <a:cs typeface="Arial" pitchFamily="34" charset="0"/>
              </a:rPr>
            </a:br>
            <a:r>
              <a:rPr lang="en-US" altLang="en-US" sz="1400" smtClean="0">
                <a:solidFill>
                  <a:srgbClr val="000000"/>
                </a:solidFill>
                <a:cs typeface="Arial" pitchFamily="34" charset="0"/>
              </a:rPr>
              <a:t>130-139 and/or DBP 85-89) should be followed annually.</a:t>
            </a:r>
          </a:p>
        </p:txBody>
      </p:sp>
      <p:sp>
        <p:nvSpPr>
          <p:cNvPr id="27655" name="Rectangle 40"/>
          <p:cNvSpPr>
            <a:spLocks noChangeArrowheads="1"/>
          </p:cNvSpPr>
          <p:nvPr/>
        </p:nvSpPr>
        <p:spPr bwMode="auto">
          <a:xfrm>
            <a:off x="6781800" y="3581400"/>
            <a:ext cx="981075" cy="461963"/>
          </a:xfrm>
          <a:prstGeom prst="rect">
            <a:avLst/>
          </a:prstGeom>
          <a:solidFill>
            <a:srgbClr val="00FFFF"/>
          </a:solidFill>
          <a:ln w="9525">
            <a:solidFill>
              <a:srgbClr val="00FFFF"/>
            </a:solidFill>
            <a:miter lim="800000"/>
            <a:headEnd/>
            <a:tailEnd/>
          </a:ln>
          <a:effectLst>
            <a:outerShdw dist="35921" dir="2700000" algn="ctr" rotWithShape="0">
              <a:schemeClr val="tx1"/>
            </a:outerShdw>
          </a:effectLst>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latin typeface="Calibri" pitchFamily="34" charset="0"/>
                <a:cs typeface="Arial" pitchFamily="34" charset="0"/>
              </a:rPr>
              <a:t>Repeat </a:t>
            </a:r>
            <a:r>
              <a:rPr lang="en-US" altLang="en-US" sz="1200" smtClean="0">
                <a:solidFill>
                  <a:srgbClr val="000000"/>
                </a:solidFill>
                <a:cs typeface="Arial" pitchFamily="34" charset="0"/>
              </a:rPr>
              <a:t>Home</a:t>
            </a:r>
            <a:r>
              <a:rPr lang="en-US" altLang="en-US" sz="1200" smtClean="0">
                <a:solidFill>
                  <a:srgbClr val="000000"/>
                </a:solidFill>
                <a:latin typeface="Calibri" pitchFamily="34" charset="0"/>
                <a:cs typeface="Arial" pitchFamily="34" charset="0"/>
              </a:rPr>
              <a:t> BPM </a:t>
            </a:r>
          </a:p>
        </p:txBody>
      </p:sp>
      <p:sp>
        <p:nvSpPr>
          <p:cNvPr id="27656" name="Rectangle 40"/>
          <p:cNvSpPr>
            <a:spLocks noChangeArrowheads="1"/>
          </p:cNvSpPr>
          <p:nvPr/>
        </p:nvSpPr>
        <p:spPr bwMode="auto">
          <a:xfrm>
            <a:off x="6781800" y="4114800"/>
            <a:ext cx="981075" cy="461963"/>
          </a:xfrm>
          <a:prstGeom prst="rect">
            <a:avLst/>
          </a:prstGeom>
          <a:solidFill>
            <a:srgbClr val="00FFFF"/>
          </a:solidFill>
          <a:ln w="9525">
            <a:solidFill>
              <a:srgbClr val="00FFFF"/>
            </a:solidFill>
            <a:miter lim="800000"/>
            <a:headEnd/>
            <a:tailEnd/>
          </a:ln>
          <a:effectLst>
            <a:outerShdw dist="35921" dir="2700000" algn="ctr" rotWithShape="0">
              <a:schemeClr val="tx1"/>
            </a:outerShdw>
          </a:effectLst>
        </p:spPr>
        <p:txBody>
          <a:bodyPr anchor="ctr">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If</a:t>
            </a:r>
          </a:p>
          <a:p>
            <a:pPr algn="ctr" defTabSz="457200" eaLnBrk="1" fontAlgn="base" hangingPunct="1">
              <a:spcBef>
                <a:spcPct val="0"/>
              </a:spcBef>
              <a:spcAft>
                <a:spcPct val="0"/>
              </a:spcAft>
              <a:buFontTx/>
              <a:buNone/>
            </a:pPr>
            <a:r>
              <a:rPr lang="en-US" altLang="en-US" sz="1200" smtClean="0">
                <a:solidFill>
                  <a:srgbClr val="000000"/>
                </a:solidFill>
                <a:cs typeface="Arial" pitchFamily="34" charset="0"/>
              </a:rPr>
              <a:t>&lt; 135/85</a:t>
            </a:r>
          </a:p>
        </p:txBody>
      </p:sp>
      <p:sp>
        <p:nvSpPr>
          <p:cNvPr id="27657" name="Rectangle 13"/>
          <p:cNvSpPr>
            <a:spLocks noChangeArrowheads="1"/>
          </p:cNvSpPr>
          <p:nvPr/>
        </p:nvSpPr>
        <p:spPr bwMode="auto">
          <a:xfrm>
            <a:off x="6329363" y="3630613"/>
            <a:ext cx="36353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defTabSz="457200" eaLnBrk="1" fontAlgn="base" hangingPunct="1">
              <a:spcBef>
                <a:spcPct val="0"/>
              </a:spcBef>
              <a:spcAft>
                <a:spcPct val="0"/>
              </a:spcAft>
              <a:buFontTx/>
              <a:buNone/>
            </a:pPr>
            <a:r>
              <a:rPr lang="en-US" altLang="en-US" sz="1400" b="1" i="1" smtClean="0">
                <a:solidFill>
                  <a:srgbClr val="000000"/>
                </a:solidFill>
                <a:cs typeface="Arial" pitchFamily="34" charset="0"/>
              </a:rPr>
              <a:t>or</a:t>
            </a:r>
          </a:p>
        </p:txBody>
      </p:sp>
      <p:cxnSp>
        <p:nvCxnSpPr>
          <p:cNvPr id="27658" name="AutoShape 43"/>
          <p:cNvCxnSpPr>
            <a:cxnSpLocks noChangeShapeType="1"/>
            <a:endCxn id="27657" idx="0"/>
          </p:cNvCxnSpPr>
          <p:nvPr/>
        </p:nvCxnSpPr>
        <p:spPr bwMode="auto">
          <a:xfrm flipH="1">
            <a:off x="6511925" y="3182938"/>
            <a:ext cx="663575" cy="447675"/>
          </a:xfrm>
          <a:prstGeom prst="straightConnector1">
            <a:avLst/>
          </a:prstGeom>
          <a:noFill/>
          <a:ln w="9525">
            <a:solidFill>
              <a:srgbClr val="00FFFF"/>
            </a:solidFill>
            <a:round/>
            <a:headEnd/>
            <a:tailEnd/>
          </a:ln>
          <a:extLst>
            <a:ext uri="{909E8E84-426E-40DD-AFC4-6F175D3DCCD1}">
              <a14:hiddenFill xmlns:a14="http://schemas.microsoft.com/office/drawing/2010/main">
                <a:noFill/>
              </a14:hiddenFill>
            </a:ext>
          </a:extLst>
        </p:spPr>
      </p:cxnSp>
      <p:cxnSp>
        <p:nvCxnSpPr>
          <p:cNvPr id="27659" name="AutoShape 17"/>
          <p:cNvCxnSpPr>
            <a:cxnSpLocks noChangeShapeType="1"/>
            <a:stCxn id="27657" idx="0"/>
          </p:cNvCxnSpPr>
          <p:nvPr/>
        </p:nvCxnSpPr>
        <p:spPr bwMode="auto">
          <a:xfrm flipH="1" flipV="1">
            <a:off x="6248400" y="2670175"/>
            <a:ext cx="263525" cy="960438"/>
          </a:xfrm>
          <a:prstGeom prst="straightConnector1">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cxnSp>
      <p:sp>
        <p:nvSpPr>
          <p:cNvPr id="27660" name="Rectangle 54"/>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4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dirty="0" smtClean="0">
                <a:solidFill>
                  <a:prstClr val="black"/>
                </a:solidFill>
              </a:rPr>
              <a:t>Criteria for the Diagnosis of Hypertension and Recommendations for Follow-up</a:t>
            </a:r>
          </a:p>
        </p:txBody>
      </p:sp>
    </p:spTree>
    <p:extLst>
      <p:ext uri="{BB962C8B-B14F-4D97-AF65-F5344CB8AC3E}">
        <p14:creationId xmlns:p14="http://schemas.microsoft.com/office/powerpoint/2010/main" val="31277435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0177" name="AutoShape 26"/>
          <p:cNvCxnSpPr>
            <a:cxnSpLocks noChangeShapeType="1"/>
          </p:cNvCxnSpPr>
          <p:nvPr/>
        </p:nvCxnSpPr>
        <p:spPr bwMode="auto">
          <a:xfrm rot="16200000" flipH="1">
            <a:off x="5187950" y="5389563"/>
            <a:ext cx="206375" cy="698500"/>
          </a:xfrm>
          <a:prstGeom prst="bentConnector2">
            <a:avLst/>
          </a:prstGeom>
          <a:noFill/>
          <a:ln w="12700">
            <a:solidFill>
              <a:schemeClr val="tx2"/>
            </a:solidFill>
            <a:miter lim="800000"/>
            <a:headEnd/>
            <a:tailEnd/>
          </a:ln>
        </p:spPr>
      </p:cxnSp>
      <p:cxnSp>
        <p:nvCxnSpPr>
          <p:cNvPr id="50178" name="AutoShape 27"/>
          <p:cNvCxnSpPr>
            <a:cxnSpLocks noChangeShapeType="1"/>
          </p:cNvCxnSpPr>
          <p:nvPr/>
        </p:nvCxnSpPr>
        <p:spPr bwMode="auto">
          <a:xfrm rot="5400000">
            <a:off x="5904706" y="5371307"/>
            <a:ext cx="206375" cy="735012"/>
          </a:xfrm>
          <a:prstGeom prst="bentConnector2">
            <a:avLst/>
          </a:prstGeom>
          <a:noFill/>
          <a:ln w="12700">
            <a:solidFill>
              <a:schemeClr val="tx2"/>
            </a:solidFill>
            <a:miter lim="800000"/>
            <a:headEnd/>
            <a:tailEnd/>
          </a:ln>
        </p:spPr>
      </p:cxnSp>
      <p:sp>
        <p:nvSpPr>
          <p:cNvPr id="50179" name="Rectangle 39"/>
          <p:cNvSpPr>
            <a:spLocks noGrp="1" noChangeArrowheads="1"/>
          </p:cNvSpPr>
          <p:nvPr>
            <p:ph type="title"/>
          </p:nvPr>
        </p:nvSpPr>
        <p:spPr/>
        <p:txBody>
          <a:bodyPr/>
          <a:lstStyle/>
          <a:p>
            <a:r>
              <a:rPr lang="en-US" dirty="0" smtClean="0">
                <a:latin typeface="Arial" pitchFamily="34" charset="0"/>
              </a:rPr>
              <a:t>Criteria for the Diagnosis of Hypertension and Recommendations for Follow-up</a:t>
            </a:r>
          </a:p>
        </p:txBody>
      </p:sp>
      <p:sp>
        <p:nvSpPr>
          <p:cNvPr id="50180" name="Rectangle 37"/>
          <p:cNvSpPr>
            <a:spLocks noChangeArrowheads="1"/>
          </p:cNvSpPr>
          <p:nvPr/>
        </p:nvSpPr>
        <p:spPr bwMode="auto">
          <a:xfrm>
            <a:off x="152400" y="2641600"/>
            <a:ext cx="1828800" cy="2678113"/>
          </a:xfrm>
          <a:prstGeom prst="rect">
            <a:avLst/>
          </a:prstGeom>
          <a:noFill/>
          <a:ln w="38100">
            <a:noFill/>
            <a:miter lim="800000"/>
            <a:headEnd/>
            <a:tailEnd/>
          </a:ln>
        </p:spPr>
        <p:txBody>
          <a:bodyPr>
            <a:spAutoFit/>
          </a:bodyPr>
          <a:lstStyle/>
          <a:p>
            <a:pPr defTabSz="457200" fontAlgn="base">
              <a:spcBef>
                <a:spcPct val="50000"/>
              </a:spcBef>
              <a:spcAft>
                <a:spcPct val="0"/>
              </a:spcAft>
            </a:pPr>
            <a:r>
              <a:rPr lang="en-US" sz="1400" b="1">
                <a:solidFill>
                  <a:prstClr val="black"/>
                </a:solidFill>
                <a:latin typeface="Arial" pitchFamily="34" charset="0"/>
                <a:ea typeface="MS PGothic"/>
                <a:cs typeface="Arial" pitchFamily="34" charset="0"/>
              </a:rPr>
              <a:t>*Consider home </a:t>
            </a:r>
            <a:r>
              <a:rPr lang="fr-FR" sz="1400" b="1">
                <a:solidFill>
                  <a:prstClr val="black"/>
                </a:solidFill>
                <a:latin typeface="Arial" pitchFamily="34" charset="0"/>
                <a:ea typeface="MS PGothic"/>
                <a:cs typeface="Arial" pitchFamily="34" charset="0"/>
              </a:rPr>
              <a:t>blood pressure </a:t>
            </a:r>
            <a:r>
              <a:rPr lang="en-US" sz="1400" b="1">
                <a:solidFill>
                  <a:prstClr val="black"/>
                </a:solidFill>
                <a:latin typeface="Arial" pitchFamily="34" charset="0"/>
                <a:ea typeface="MS PGothic"/>
                <a:cs typeface="Arial" pitchFamily="34" charset="0"/>
              </a:rPr>
              <a:t>measurement in hypertension management, to assess for the presence of masked hypertension or white coat effect and to enhance adherence.</a:t>
            </a:r>
          </a:p>
        </p:txBody>
      </p:sp>
      <p:sp>
        <p:nvSpPr>
          <p:cNvPr id="50181" name="AutoShape 2"/>
          <p:cNvSpPr>
            <a:spLocks noChangeArrowheads="1"/>
          </p:cNvSpPr>
          <p:nvPr/>
        </p:nvSpPr>
        <p:spPr bwMode="auto">
          <a:xfrm>
            <a:off x="4267200" y="4005263"/>
            <a:ext cx="3289300" cy="617537"/>
          </a:xfrm>
          <a:prstGeom prst="roundRect">
            <a:avLst>
              <a:gd name="adj" fmla="val 11190"/>
            </a:avLst>
          </a:prstGeom>
          <a:solidFill>
            <a:srgbClr val="B3FFFF"/>
          </a:solidFill>
          <a:ln w="9525">
            <a:solidFill>
              <a:schemeClr val="tx2"/>
            </a:solidFill>
            <a:round/>
            <a:headEnd/>
            <a:tailEnd/>
          </a:ln>
        </p:spPr>
        <p:txBody>
          <a:bodyPr/>
          <a:lstStyle/>
          <a:p>
            <a:pPr algn="ctr" defTabSz="457200" fontAlgn="base">
              <a:spcBef>
                <a:spcPct val="50000"/>
              </a:spcBef>
              <a:spcAft>
                <a:spcPct val="0"/>
              </a:spcAft>
            </a:pPr>
            <a:endParaRPr lang="fr-FR" sz="1300">
              <a:solidFill>
                <a:prstClr val="black"/>
              </a:solidFill>
              <a:ea typeface="MS PGothic"/>
            </a:endParaRPr>
          </a:p>
        </p:txBody>
      </p:sp>
      <p:sp>
        <p:nvSpPr>
          <p:cNvPr id="50182" name="Text Box 3"/>
          <p:cNvSpPr txBox="1">
            <a:spLocks noChangeArrowheads="1"/>
          </p:cNvSpPr>
          <p:nvPr/>
        </p:nvSpPr>
        <p:spPr bwMode="auto">
          <a:xfrm>
            <a:off x="4398963" y="4013200"/>
            <a:ext cx="3005137" cy="587375"/>
          </a:xfrm>
          <a:prstGeom prst="rect">
            <a:avLst/>
          </a:prstGeom>
          <a:noFill/>
          <a:ln w="28575">
            <a:noFill/>
            <a:miter lim="800000"/>
            <a:headEnd/>
            <a:tailEnd/>
          </a:ln>
        </p:spPr>
        <p:txBody>
          <a:bodyPr anchor="ctr">
            <a:spAutoFit/>
          </a:bodyPr>
          <a:lstStyle/>
          <a:p>
            <a:pPr algn="ctr" defTabSz="457200" fontAlgn="base">
              <a:lnSpc>
                <a:spcPct val="90000"/>
              </a:lnSpc>
              <a:spcBef>
                <a:spcPct val="50000"/>
              </a:spcBef>
              <a:spcAft>
                <a:spcPct val="0"/>
              </a:spcAft>
            </a:pPr>
            <a:r>
              <a:rPr lang="en-US" sz="1200">
                <a:solidFill>
                  <a:prstClr val="black"/>
                </a:solidFill>
                <a:latin typeface="Arial" pitchFamily="34" charset="0"/>
                <a:ea typeface="MS PGothic"/>
              </a:rPr>
              <a:t>Symptoms, Severe hypertension, Intolerance to anti-hypertensive treatment or Target Organ Damage</a:t>
            </a:r>
          </a:p>
        </p:txBody>
      </p:sp>
      <p:sp>
        <p:nvSpPr>
          <p:cNvPr id="50183" name="AutoShape 5"/>
          <p:cNvSpPr>
            <a:spLocks noChangeArrowheads="1"/>
          </p:cNvSpPr>
          <p:nvPr/>
        </p:nvSpPr>
        <p:spPr bwMode="auto">
          <a:xfrm>
            <a:off x="2633663" y="1873250"/>
            <a:ext cx="4635500" cy="663575"/>
          </a:xfrm>
          <a:prstGeom prst="roundRect">
            <a:avLst>
              <a:gd name="adj" fmla="val 24310"/>
            </a:avLst>
          </a:prstGeom>
          <a:solidFill>
            <a:srgbClr val="B3FFFF"/>
          </a:solidFill>
          <a:ln w="9525">
            <a:solidFill>
              <a:schemeClr val="tx2"/>
            </a:solidFill>
            <a:round/>
            <a:headEnd/>
            <a:tailEnd/>
          </a:ln>
        </p:spPr>
        <p:txBody>
          <a:bodyPr/>
          <a:lstStyle/>
          <a:p>
            <a:pPr algn="ctr" defTabSz="457200" fontAlgn="base">
              <a:spcBef>
                <a:spcPct val="50000"/>
              </a:spcBef>
              <a:spcAft>
                <a:spcPct val="0"/>
              </a:spcAft>
            </a:pPr>
            <a:endParaRPr lang="fr-FR" sz="1300">
              <a:solidFill>
                <a:prstClr val="black"/>
              </a:solidFill>
              <a:ea typeface="MS PGothic"/>
            </a:endParaRPr>
          </a:p>
        </p:txBody>
      </p:sp>
      <p:sp>
        <p:nvSpPr>
          <p:cNvPr id="50184" name="AutoShape 6"/>
          <p:cNvSpPr>
            <a:spLocks noChangeArrowheads="1"/>
          </p:cNvSpPr>
          <p:nvPr/>
        </p:nvSpPr>
        <p:spPr bwMode="auto">
          <a:xfrm>
            <a:off x="2628900" y="1295400"/>
            <a:ext cx="4611688" cy="371475"/>
          </a:xfrm>
          <a:prstGeom prst="roundRect">
            <a:avLst>
              <a:gd name="adj" fmla="val 24310"/>
            </a:avLst>
          </a:prstGeom>
          <a:solidFill>
            <a:srgbClr val="B3FFFF"/>
          </a:solidFill>
          <a:ln w="9525">
            <a:solidFill>
              <a:schemeClr val="tx2"/>
            </a:solidFill>
            <a:round/>
            <a:headEnd/>
            <a:tailEnd/>
          </a:ln>
        </p:spPr>
        <p:txBody>
          <a:bodyPr/>
          <a:lstStyle/>
          <a:p>
            <a:pPr algn="ctr" defTabSz="457200" fontAlgn="base">
              <a:spcBef>
                <a:spcPct val="20000"/>
              </a:spcBef>
              <a:spcAft>
                <a:spcPct val="20000"/>
              </a:spcAft>
            </a:pPr>
            <a:endParaRPr lang="fr-CA" sz="1300" b="1">
              <a:solidFill>
                <a:prstClr val="black"/>
              </a:solidFill>
              <a:ea typeface="MS PGothic"/>
            </a:endParaRPr>
          </a:p>
        </p:txBody>
      </p:sp>
      <p:sp>
        <p:nvSpPr>
          <p:cNvPr id="50185" name="AutoShape 7"/>
          <p:cNvSpPr>
            <a:spLocks noChangeArrowheads="1"/>
          </p:cNvSpPr>
          <p:nvPr/>
        </p:nvSpPr>
        <p:spPr bwMode="auto">
          <a:xfrm>
            <a:off x="1924050" y="2909888"/>
            <a:ext cx="4862513" cy="460375"/>
          </a:xfrm>
          <a:prstGeom prst="roundRect">
            <a:avLst>
              <a:gd name="adj" fmla="val 24310"/>
            </a:avLst>
          </a:prstGeom>
          <a:solidFill>
            <a:srgbClr val="B3FFFF"/>
          </a:solidFill>
          <a:ln w="9525">
            <a:solidFill>
              <a:schemeClr val="tx2"/>
            </a:solidFill>
            <a:round/>
            <a:headEnd/>
            <a:tailEnd/>
          </a:ln>
        </p:spPr>
        <p:txBody>
          <a:bodyPr/>
          <a:lstStyle/>
          <a:p>
            <a:pPr algn="ctr" defTabSz="457200" fontAlgn="base">
              <a:spcBef>
                <a:spcPct val="50000"/>
              </a:spcBef>
              <a:spcAft>
                <a:spcPct val="0"/>
              </a:spcAft>
            </a:pPr>
            <a:endParaRPr lang="fr-FR" sz="1300">
              <a:solidFill>
                <a:prstClr val="black"/>
              </a:solidFill>
              <a:ea typeface="MS PGothic"/>
            </a:endParaRPr>
          </a:p>
        </p:txBody>
      </p:sp>
      <p:sp>
        <p:nvSpPr>
          <p:cNvPr id="50186" name="Rectangle 8"/>
          <p:cNvSpPr>
            <a:spLocks noChangeArrowheads="1"/>
          </p:cNvSpPr>
          <p:nvPr/>
        </p:nvSpPr>
        <p:spPr bwMode="auto">
          <a:xfrm>
            <a:off x="2365375" y="3033713"/>
            <a:ext cx="3876675" cy="182562"/>
          </a:xfrm>
          <a:prstGeom prst="rect">
            <a:avLst/>
          </a:prstGeom>
          <a:noFill/>
          <a:ln w="9525">
            <a:noFill/>
            <a:miter lim="800000"/>
            <a:headEnd/>
            <a:tailEnd/>
          </a:ln>
        </p:spPr>
        <p:txBody>
          <a:bodyPr wrap="none" lIns="0" tIns="0" rIns="0" bIns="0">
            <a:spAutoFit/>
          </a:bodyPr>
          <a:lstStyle/>
          <a:p>
            <a:pPr algn="ctr" defTabSz="457200" fontAlgn="base">
              <a:spcBef>
                <a:spcPct val="0"/>
              </a:spcBef>
              <a:spcAft>
                <a:spcPct val="0"/>
              </a:spcAft>
            </a:pPr>
            <a:r>
              <a:rPr lang="en-US" sz="1200">
                <a:solidFill>
                  <a:srgbClr val="000000"/>
                </a:solidFill>
                <a:ea typeface="MS PGothic"/>
              </a:rPr>
              <a:t>Are BP readings below target during 2 consecutive visits?</a:t>
            </a:r>
            <a:endParaRPr lang="en-US" sz="1200">
              <a:solidFill>
                <a:prstClr val="black"/>
              </a:solidFill>
              <a:ea typeface="MS PGothic"/>
            </a:endParaRPr>
          </a:p>
        </p:txBody>
      </p:sp>
      <p:sp>
        <p:nvSpPr>
          <p:cNvPr id="50187" name="Text Box 10"/>
          <p:cNvSpPr txBox="1">
            <a:spLocks noChangeArrowheads="1"/>
          </p:cNvSpPr>
          <p:nvPr/>
        </p:nvSpPr>
        <p:spPr bwMode="auto">
          <a:xfrm>
            <a:off x="2759075" y="1911350"/>
            <a:ext cx="4424363" cy="549275"/>
          </a:xfrm>
          <a:prstGeom prst="rect">
            <a:avLst/>
          </a:prstGeom>
          <a:noFill/>
          <a:ln w="28575">
            <a:noFill/>
            <a:miter lim="800000"/>
            <a:headEnd/>
            <a:tailEnd/>
          </a:ln>
        </p:spPr>
        <p:txBody>
          <a:bodyPr anchor="ctr">
            <a:spAutoFit/>
          </a:bodyPr>
          <a:lstStyle/>
          <a:p>
            <a:pPr algn="ctr" defTabSz="457200" fontAlgn="base">
              <a:spcBef>
                <a:spcPct val="50000"/>
              </a:spcBef>
              <a:spcAft>
                <a:spcPct val="0"/>
              </a:spcAft>
            </a:pPr>
            <a:r>
              <a:rPr lang="en-US" sz="1200">
                <a:solidFill>
                  <a:prstClr val="black"/>
                </a:solidFill>
                <a:latin typeface="Arial" pitchFamily="34" charset="0"/>
                <a:ea typeface="MS PGothic"/>
              </a:rPr>
              <a:t>Non Pharmacological treatment</a:t>
            </a:r>
          </a:p>
          <a:p>
            <a:pPr algn="ctr" defTabSz="457200" fontAlgn="base">
              <a:spcBef>
                <a:spcPct val="50000"/>
              </a:spcBef>
              <a:spcAft>
                <a:spcPct val="0"/>
              </a:spcAft>
            </a:pPr>
            <a:r>
              <a:rPr lang="en-US" sz="1200">
                <a:solidFill>
                  <a:prstClr val="black"/>
                </a:solidFill>
                <a:latin typeface="Arial" pitchFamily="34" charset="0"/>
                <a:ea typeface="MS PGothic"/>
              </a:rPr>
              <a:t>With or without Pharmacological treatment</a:t>
            </a:r>
          </a:p>
        </p:txBody>
      </p:sp>
      <p:sp>
        <p:nvSpPr>
          <p:cNvPr id="50188" name="Text Box 11"/>
          <p:cNvSpPr txBox="1">
            <a:spLocks noChangeArrowheads="1"/>
          </p:cNvSpPr>
          <p:nvPr/>
        </p:nvSpPr>
        <p:spPr bwMode="auto">
          <a:xfrm>
            <a:off x="2695575" y="1317625"/>
            <a:ext cx="4525963" cy="257175"/>
          </a:xfrm>
          <a:prstGeom prst="rect">
            <a:avLst/>
          </a:prstGeom>
          <a:noFill/>
          <a:ln w="38100">
            <a:noFill/>
            <a:miter lim="800000"/>
            <a:headEnd/>
            <a:tailEnd/>
          </a:ln>
        </p:spPr>
        <p:txBody>
          <a:bodyPr anchor="ctr">
            <a:spAutoFit/>
          </a:bodyPr>
          <a:lstStyle/>
          <a:p>
            <a:pPr algn="ctr" defTabSz="457200" fontAlgn="base">
              <a:lnSpc>
                <a:spcPct val="90000"/>
              </a:lnSpc>
              <a:spcBef>
                <a:spcPct val="20000"/>
              </a:spcBef>
              <a:spcAft>
                <a:spcPct val="20000"/>
              </a:spcAft>
            </a:pPr>
            <a:r>
              <a:rPr lang="en-US" sz="1200" b="1">
                <a:solidFill>
                  <a:prstClr val="black"/>
                </a:solidFill>
                <a:latin typeface="Arial" pitchFamily="34" charset="0"/>
                <a:ea typeface="MS PGothic"/>
              </a:rPr>
              <a:t>Diagnosis of hypertension</a:t>
            </a:r>
          </a:p>
        </p:txBody>
      </p:sp>
      <p:sp>
        <p:nvSpPr>
          <p:cNvPr id="50189" name="AutoShape 12"/>
          <p:cNvSpPr>
            <a:spLocks noChangeArrowheads="1"/>
          </p:cNvSpPr>
          <p:nvPr/>
        </p:nvSpPr>
        <p:spPr bwMode="auto">
          <a:xfrm>
            <a:off x="1981200" y="3937000"/>
            <a:ext cx="1981200" cy="557213"/>
          </a:xfrm>
          <a:prstGeom prst="roundRect">
            <a:avLst>
              <a:gd name="adj" fmla="val 24310"/>
            </a:avLst>
          </a:prstGeom>
          <a:solidFill>
            <a:srgbClr val="B3FFFF"/>
          </a:solidFill>
          <a:ln w="9525">
            <a:solidFill>
              <a:schemeClr val="tx2"/>
            </a:solidFill>
            <a:round/>
            <a:headEnd/>
            <a:tailEnd/>
          </a:ln>
        </p:spPr>
        <p:txBody>
          <a:bodyPr/>
          <a:lstStyle/>
          <a:p>
            <a:pPr algn="ctr" defTabSz="457200" fontAlgn="base">
              <a:spcBef>
                <a:spcPct val="50000"/>
              </a:spcBef>
              <a:spcAft>
                <a:spcPct val="0"/>
              </a:spcAft>
            </a:pPr>
            <a:endParaRPr lang="fr-FR" sz="1300">
              <a:solidFill>
                <a:prstClr val="black"/>
              </a:solidFill>
              <a:ea typeface="MS PGothic"/>
            </a:endParaRPr>
          </a:p>
        </p:txBody>
      </p:sp>
      <p:sp>
        <p:nvSpPr>
          <p:cNvPr id="50190" name="AutoShape 13"/>
          <p:cNvSpPr>
            <a:spLocks noChangeArrowheads="1"/>
          </p:cNvSpPr>
          <p:nvPr/>
        </p:nvSpPr>
        <p:spPr bwMode="auto">
          <a:xfrm>
            <a:off x="4308475" y="5246688"/>
            <a:ext cx="1265238" cy="460375"/>
          </a:xfrm>
          <a:prstGeom prst="roundRect">
            <a:avLst>
              <a:gd name="adj" fmla="val 24310"/>
            </a:avLst>
          </a:prstGeom>
          <a:solidFill>
            <a:srgbClr val="B3FFFF"/>
          </a:solidFill>
          <a:ln w="9525">
            <a:solidFill>
              <a:schemeClr val="tx2"/>
            </a:solidFill>
            <a:round/>
            <a:headEnd/>
            <a:tailEnd/>
          </a:ln>
        </p:spPr>
        <p:txBody>
          <a:bodyPr/>
          <a:lstStyle/>
          <a:p>
            <a:pPr algn="ctr" defTabSz="457200" fontAlgn="base">
              <a:spcBef>
                <a:spcPct val="50000"/>
              </a:spcBef>
              <a:spcAft>
                <a:spcPct val="0"/>
              </a:spcAft>
            </a:pPr>
            <a:endParaRPr lang="fr-FR" sz="1300">
              <a:solidFill>
                <a:prstClr val="black"/>
              </a:solidFill>
              <a:ea typeface="MS PGothic"/>
            </a:endParaRPr>
          </a:p>
        </p:txBody>
      </p:sp>
      <p:cxnSp>
        <p:nvCxnSpPr>
          <p:cNvPr id="50191" name="AutoShape 14"/>
          <p:cNvCxnSpPr>
            <a:cxnSpLocks noChangeShapeType="1"/>
          </p:cNvCxnSpPr>
          <p:nvPr/>
        </p:nvCxnSpPr>
        <p:spPr bwMode="auto">
          <a:xfrm rot="16200000" flipH="1">
            <a:off x="4720431" y="3017044"/>
            <a:ext cx="525463" cy="1311275"/>
          </a:xfrm>
          <a:prstGeom prst="bentConnector3">
            <a:avLst>
              <a:gd name="adj1" fmla="val 50755"/>
            </a:avLst>
          </a:prstGeom>
          <a:noFill/>
          <a:ln w="12700">
            <a:solidFill>
              <a:schemeClr val="tx2"/>
            </a:solidFill>
            <a:miter lim="800000"/>
            <a:headEnd/>
            <a:tailEnd type="triangle" w="med" len="med"/>
          </a:ln>
        </p:spPr>
      </p:cxnSp>
      <p:cxnSp>
        <p:nvCxnSpPr>
          <p:cNvPr id="50192" name="AutoShape 15"/>
          <p:cNvCxnSpPr>
            <a:cxnSpLocks noChangeShapeType="1"/>
          </p:cNvCxnSpPr>
          <p:nvPr/>
        </p:nvCxnSpPr>
        <p:spPr bwMode="auto">
          <a:xfrm rot="5400000">
            <a:off x="3402013" y="3008313"/>
            <a:ext cx="509587" cy="1335087"/>
          </a:xfrm>
          <a:prstGeom prst="bentConnector3">
            <a:avLst>
              <a:gd name="adj1" fmla="val 49843"/>
            </a:avLst>
          </a:prstGeom>
          <a:noFill/>
          <a:ln w="12700">
            <a:solidFill>
              <a:schemeClr val="tx2"/>
            </a:solidFill>
            <a:miter lim="800000"/>
            <a:headEnd/>
            <a:tailEnd type="triangle" w="med" len="med"/>
          </a:ln>
        </p:spPr>
      </p:cxnSp>
      <p:sp>
        <p:nvSpPr>
          <p:cNvPr id="50193" name="Text Box 16"/>
          <p:cNvSpPr txBox="1">
            <a:spLocks noChangeArrowheads="1"/>
          </p:cNvSpPr>
          <p:nvPr/>
        </p:nvSpPr>
        <p:spPr bwMode="auto">
          <a:xfrm>
            <a:off x="2181225" y="4013200"/>
            <a:ext cx="1598613" cy="457200"/>
          </a:xfrm>
          <a:prstGeom prst="rect">
            <a:avLst/>
          </a:prstGeom>
          <a:noFill/>
          <a:ln w="28575">
            <a:noFill/>
            <a:miter lim="800000"/>
            <a:headEnd/>
            <a:tailEnd/>
          </a:ln>
        </p:spPr>
        <p:txBody>
          <a:bodyPr anchor="ctr">
            <a:spAutoFit/>
          </a:bodyPr>
          <a:lstStyle/>
          <a:p>
            <a:pPr algn="ctr" defTabSz="457200" fontAlgn="base">
              <a:spcBef>
                <a:spcPct val="50000"/>
              </a:spcBef>
              <a:spcAft>
                <a:spcPct val="0"/>
              </a:spcAft>
            </a:pPr>
            <a:r>
              <a:rPr lang="en-US" sz="1200">
                <a:solidFill>
                  <a:prstClr val="black"/>
                </a:solidFill>
                <a:latin typeface="Arial" pitchFamily="34" charset="0"/>
                <a:ea typeface="MS PGothic"/>
              </a:rPr>
              <a:t>Follow-up at 3-6 month intervals *</a:t>
            </a:r>
          </a:p>
        </p:txBody>
      </p:sp>
      <p:sp>
        <p:nvSpPr>
          <p:cNvPr id="50194" name="AutoShape 17"/>
          <p:cNvSpPr>
            <a:spLocks noChangeArrowheads="1"/>
          </p:cNvSpPr>
          <p:nvPr/>
        </p:nvSpPr>
        <p:spPr bwMode="auto">
          <a:xfrm>
            <a:off x="5741988" y="5246688"/>
            <a:ext cx="1265237" cy="460375"/>
          </a:xfrm>
          <a:prstGeom prst="roundRect">
            <a:avLst>
              <a:gd name="adj" fmla="val 24310"/>
            </a:avLst>
          </a:prstGeom>
          <a:solidFill>
            <a:srgbClr val="B3FFFF"/>
          </a:solidFill>
          <a:ln w="9525">
            <a:solidFill>
              <a:schemeClr val="tx2"/>
            </a:solidFill>
            <a:round/>
            <a:headEnd/>
            <a:tailEnd/>
          </a:ln>
        </p:spPr>
        <p:txBody>
          <a:bodyPr/>
          <a:lstStyle/>
          <a:p>
            <a:pPr algn="ctr" defTabSz="457200" fontAlgn="base">
              <a:spcBef>
                <a:spcPct val="50000"/>
              </a:spcBef>
              <a:spcAft>
                <a:spcPct val="0"/>
              </a:spcAft>
            </a:pPr>
            <a:endParaRPr lang="fr-FR" sz="1300">
              <a:solidFill>
                <a:prstClr val="black"/>
              </a:solidFill>
              <a:ea typeface="MS PGothic"/>
            </a:endParaRPr>
          </a:p>
        </p:txBody>
      </p:sp>
      <p:cxnSp>
        <p:nvCxnSpPr>
          <p:cNvPr id="50195" name="AutoShape 18"/>
          <p:cNvCxnSpPr>
            <a:cxnSpLocks noChangeShapeType="1"/>
            <a:stCxn id="50181" idx="2"/>
            <a:endCxn id="50190" idx="0"/>
          </p:cNvCxnSpPr>
          <p:nvPr/>
        </p:nvCxnSpPr>
        <p:spPr bwMode="auto">
          <a:xfrm rot="5400000">
            <a:off x="5114925" y="4449763"/>
            <a:ext cx="623888" cy="969962"/>
          </a:xfrm>
          <a:prstGeom prst="bentConnector3">
            <a:avLst>
              <a:gd name="adj1" fmla="val 49875"/>
            </a:avLst>
          </a:prstGeom>
          <a:noFill/>
          <a:ln w="12700">
            <a:solidFill>
              <a:schemeClr val="tx2"/>
            </a:solidFill>
            <a:miter lim="800000"/>
            <a:headEnd/>
            <a:tailEnd type="triangle" w="med" len="med"/>
          </a:ln>
        </p:spPr>
      </p:cxnSp>
      <p:sp>
        <p:nvSpPr>
          <p:cNvPr id="50196" name="Rectangle 20"/>
          <p:cNvSpPr>
            <a:spLocks noChangeArrowheads="1"/>
          </p:cNvSpPr>
          <p:nvPr/>
        </p:nvSpPr>
        <p:spPr bwMode="auto">
          <a:xfrm>
            <a:off x="4530725" y="3486150"/>
            <a:ext cx="420688" cy="304800"/>
          </a:xfrm>
          <a:prstGeom prst="rect">
            <a:avLst/>
          </a:prstGeom>
          <a:solidFill>
            <a:srgbClr val="0A2E7D"/>
          </a:solidFill>
          <a:ln w="50800">
            <a:noFill/>
            <a:miter lim="800000"/>
            <a:headEnd/>
            <a:tailEnd/>
          </a:ln>
        </p:spPr>
        <p:txBody>
          <a:bodyPr wrap="none" anchor="ctr">
            <a:spAutoFit/>
          </a:bodyPr>
          <a:lstStyle/>
          <a:p>
            <a:pPr algn="ctr" defTabSz="457200" fontAlgn="base">
              <a:spcBef>
                <a:spcPct val="50000"/>
              </a:spcBef>
              <a:spcAft>
                <a:spcPct val="0"/>
              </a:spcAft>
            </a:pPr>
            <a:r>
              <a:rPr lang="en-US" sz="1400" b="1">
                <a:solidFill>
                  <a:prstClr val="white"/>
                </a:solidFill>
                <a:ea typeface="MS PGothic"/>
              </a:rPr>
              <a:t>No</a:t>
            </a:r>
          </a:p>
        </p:txBody>
      </p:sp>
      <p:sp>
        <p:nvSpPr>
          <p:cNvPr id="50197" name="Rectangle 21"/>
          <p:cNvSpPr>
            <a:spLocks noChangeArrowheads="1"/>
          </p:cNvSpPr>
          <p:nvPr/>
        </p:nvSpPr>
        <p:spPr bwMode="auto">
          <a:xfrm>
            <a:off x="3360738" y="3486150"/>
            <a:ext cx="500062" cy="304800"/>
          </a:xfrm>
          <a:prstGeom prst="rect">
            <a:avLst/>
          </a:prstGeom>
          <a:solidFill>
            <a:srgbClr val="0B2B7C"/>
          </a:solidFill>
          <a:ln w="50800">
            <a:noFill/>
            <a:miter lim="800000"/>
            <a:headEnd/>
            <a:tailEnd/>
          </a:ln>
        </p:spPr>
        <p:txBody>
          <a:bodyPr wrap="none" anchor="ctr">
            <a:spAutoFit/>
          </a:bodyPr>
          <a:lstStyle/>
          <a:p>
            <a:pPr algn="ctr" defTabSz="457200" fontAlgn="base">
              <a:spcBef>
                <a:spcPct val="50000"/>
              </a:spcBef>
              <a:spcAft>
                <a:spcPct val="0"/>
              </a:spcAft>
            </a:pPr>
            <a:r>
              <a:rPr lang="en-US" sz="1400" b="1">
                <a:solidFill>
                  <a:prstClr val="white"/>
                </a:solidFill>
                <a:ea typeface="MS PGothic"/>
              </a:rPr>
              <a:t>Yes</a:t>
            </a:r>
          </a:p>
        </p:txBody>
      </p:sp>
      <p:sp>
        <p:nvSpPr>
          <p:cNvPr id="50198" name="Rectangle 23"/>
          <p:cNvSpPr>
            <a:spLocks noChangeArrowheads="1"/>
          </p:cNvSpPr>
          <p:nvPr/>
        </p:nvSpPr>
        <p:spPr bwMode="auto">
          <a:xfrm>
            <a:off x="5113338" y="4775200"/>
            <a:ext cx="477837" cy="290513"/>
          </a:xfrm>
          <a:prstGeom prst="rect">
            <a:avLst/>
          </a:prstGeom>
          <a:solidFill>
            <a:srgbClr val="09317D"/>
          </a:solidFill>
          <a:ln w="50800">
            <a:noFill/>
            <a:miter lim="800000"/>
            <a:headEnd/>
            <a:tailEnd/>
          </a:ln>
        </p:spPr>
        <p:txBody>
          <a:bodyPr wrap="none" anchor="ctr">
            <a:spAutoFit/>
          </a:bodyPr>
          <a:lstStyle/>
          <a:p>
            <a:pPr algn="ctr" defTabSz="457200" fontAlgn="base">
              <a:spcBef>
                <a:spcPct val="0"/>
              </a:spcBef>
              <a:spcAft>
                <a:spcPct val="0"/>
              </a:spcAft>
            </a:pPr>
            <a:r>
              <a:rPr lang="en-US" sz="1300" b="1">
                <a:solidFill>
                  <a:prstClr val="white"/>
                </a:solidFill>
                <a:ea typeface="MS PGothic"/>
              </a:rPr>
              <a:t>Yes</a:t>
            </a:r>
            <a:endParaRPr lang="en-US" sz="1300">
              <a:solidFill>
                <a:prstClr val="white"/>
              </a:solidFill>
              <a:ea typeface="MS PGothic"/>
            </a:endParaRPr>
          </a:p>
        </p:txBody>
      </p:sp>
      <p:sp>
        <p:nvSpPr>
          <p:cNvPr id="50199" name="Rectangle 24"/>
          <p:cNvSpPr>
            <a:spLocks noChangeArrowheads="1"/>
          </p:cNvSpPr>
          <p:nvPr/>
        </p:nvSpPr>
        <p:spPr bwMode="auto">
          <a:xfrm>
            <a:off x="4405313" y="5335588"/>
            <a:ext cx="1030287" cy="365125"/>
          </a:xfrm>
          <a:prstGeom prst="rect">
            <a:avLst/>
          </a:prstGeom>
          <a:noFill/>
          <a:ln w="50800">
            <a:noFill/>
            <a:miter lim="800000"/>
            <a:headEnd/>
            <a:tailEnd/>
          </a:ln>
        </p:spPr>
        <p:txBody>
          <a:bodyPr wrap="none" anchor="ctr">
            <a:spAutoFit/>
          </a:bodyPr>
          <a:lstStyle/>
          <a:p>
            <a:pPr algn="ctr" defTabSz="457200" fontAlgn="base">
              <a:lnSpc>
                <a:spcPct val="90000"/>
              </a:lnSpc>
              <a:spcBef>
                <a:spcPct val="20000"/>
              </a:spcBef>
              <a:spcAft>
                <a:spcPct val="0"/>
              </a:spcAft>
            </a:pPr>
            <a:r>
              <a:rPr lang="en-US" sz="1000" b="1">
                <a:solidFill>
                  <a:prstClr val="black"/>
                </a:solidFill>
                <a:ea typeface="MS PGothic"/>
              </a:rPr>
              <a:t>More frequent</a:t>
            </a:r>
            <a:br>
              <a:rPr lang="en-US" sz="1000" b="1">
                <a:solidFill>
                  <a:prstClr val="black"/>
                </a:solidFill>
                <a:ea typeface="MS PGothic"/>
              </a:rPr>
            </a:br>
            <a:r>
              <a:rPr lang="en-US" sz="1000" b="1">
                <a:solidFill>
                  <a:prstClr val="black"/>
                </a:solidFill>
                <a:ea typeface="MS PGothic"/>
              </a:rPr>
              <a:t>visits *</a:t>
            </a:r>
          </a:p>
        </p:txBody>
      </p:sp>
      <p:sp>
        <p:nvSpPr>
          <p:cNvPr id="50200" name="Text Box 25"/>
          <p:cNvSpPr txBox="1">
            <a:spLocks noChangeArrowheads="1"/>
          </p:cNvSpPr>
          <p:nvPr/>
        </p:nvSpPr>
        <p:spPr bwMode="auto">
          <a:xfrm>
            <a:off x="5724525" y="5262563"/>
            <a:ext cx="1281113" cy="396875"/>
          </a:xfrm>
          <a:prstGeom prst="rect">
            <a:avLst/>
          </a:prstGeom>
          <a:noFill/>
          <a:ln w="28575">
            <a:noFill/>
            <a:miter lim="800000"/>
            <a:headEnd/>
            <a:tailEnd/>
          </a:ln>
        </p:spPr>
        <p:txBody>
          <a:bodyPr anchor="ctr">
            <a:spAutoFit/>
          </a:bodyPr>
          <a:lstStyle/>
          <a:p>
            <a:pPr algn="ctr" defTabSz="457200" fontAlgn="base">
              <a:spcBef>
                <a:spcPct val="50000"/>
              </a:spcBef>
              <a:spcAft>
                <a:spcPct val="0"/>
              </a:spcAft>
            </a:pPr>
            <a:r>
              <a:rPr lang="en-US" sz="1000" b="1">
                <a:solidFill>
                  <a:prstClr val="black"/>
                </a:solidFill>
                <a:latin typeface="Arial" pitchFamily="34" charset="0"/>
                <a:ea typeface="MS PGothic"/>
              </a:rPr>
              <a:t>Visits every 1 to 2 months* </a:t>
            </a:r>
          </a:p>
        </p:txBody>
      </p:sp>
      <p:sp>
        <p:nvSpPr>
          <p:cNvPr id="50201" name="Line 28"/>
          <p:cNvSpPr>
            <a:spLocks noChangeShapeType="1"/>
          </p:cNvSpPr>
          <p:nvPr/>
        </p:nvSpPr>
        <p:spPr bwMode="auto">
          <a:xfrm>
            <a:off x="5680075" y="5842000"/>
            <a:ext cx="0" cy="171450"/>
          </a:xfrm>
          <a:prstGeom prst="line">
            <a:avLst/>
          </a:prstGeom>
          <a:noFill/>
          <a:ln w="12700">
            <a:solidFill>
              <a:schemeClr val="tx2"/>
            </a:solidFill>
            <a:round/>
            <a:headEnd/>
            <a:tailEnd/>
          </a:ln>
        </p:spPr>
        <p:txBody>
          <a:bodyPr anchor="ctr">
            <a:spAutoFit/>
          </a:bodyPr>
          <a:lstStyle/>
          <a:p>
            <a:pPr defTabSz="457200" fontAlgn="base">
              <a:spcBef>
                <a:spcPct val="0"/>
              </a:spcBef>
              <a:spcAft>
                <a:spcPct val="0"/>
              </a:spcAft>
            </a:pPr>
            <a:endParaRPr lang="en-CA">
              <a:solidFill>
                <a:prstClr val="black"/>
              </a:solidFill>
              <a:ea typeface="MS PGothic"/>
            </a:endParaRPr>
          </a:p>
        </p:txBody>
      </p:sp>
      <p:sp>
        <p:nvSpPr>
          <p:cNvPr id="50202" name="Line 29"/>
          <p:cNvSpPr>
            <a:spLocks noChangeShapeType="1"/>
          </p:cNvSpPr>
          <p:nvPr/>
        </p:nvSpPr>
        <p:spPr bwMode="auto">
          <a:xfrm>
            <a:off x="5657850" y="6019800"/>
            <a:ext cx="2082800" cy="0"/>
          </a:xfrm>
          <a:prstGeom prst="line">
            <a:avLst/>
          </a:prstGeom>
          <a:noFill/>
          <a:ln w="12700">
            <a:solidFill>
              <a:schemeClr val="accent2"/>
            </a:solidFill>
            <a:round/>
            <a:headEnd/>
            <a:tailEnd/>
          </a:ln>
        </p:spPr>
        <p:txBody>
          <a:bodyPr anchor="ctr">
            <a:spAutoFit/>
          </a:bodyPr>
          <a:lstStyle/>
          <a:p>
            <a:pPr defTabSz="457200" fontAlgn="base">
              <a:spcBef>
                <a:spcPct val="0"/>
              </a:spcBef>
              <a:spcAft>
                <a:spcPct val="0"/>
              </a:spcAft>
            </a:pPr>
            <a:endParaRPr lang="en-CA">
              <a:solidFill>
                <a:prstClr val="black"/>
              </a:solidFill>
              <a:ea typeface="MS PGothic"/>
            </a:endParaRPr>
          </a:p>
        </p:txBody>
      </p:sp>
      <p:grpSp>
        <p:nvGrpSpPr>
          <p:cNvPr id="2" name="Group 30"/>
          <p:cNvGrpSpPr>
            <a:grpSpLocks/>
          </p:cNvGrpSpPr>
          <p:nvPr/>
        </p:nvGrpSpPr>
        <p:grpSpPr bwMode="auto">
          <a:xfrm>
            <a:off x="6784975" y="3122613"/>
            <a:ext cx="930275" cy="2871787"/>
            <a:chOff x="3999" y="1909"/>
            <a:chExt cx="692" cy="2001"/>
          </a:xfrm>
        </p:grpSpPr>
        <p:sp>
          <p:nvSpPr>
            <p:cNvPr id="50211" name="Line 31"/>
            <p:cNvSpPr>
              <a:spLocks noChangeShapeType="1"/>
            </p:cNvSpPr>
            <p:nvPr/>
          </p:nvSpPr>
          <p:spPr bwMode="auto">
            <a:xfrm flipV="1">
              <a:off x="4691" y="1909"/>
              <a:ext cx="0" cy="2001"/>
            </a:xfrm>
            <a:prstGeom prst="line">
              <a:avLst/>
            </a:prstGeom>
            <a:noFill/>
            <a:ln w="12700">
              <a:solidFill>
                <a:schemeClr val="tx2"/>
              </a:solidFill>
              <a:round/>
              <a:headEnd/>
              <a:tailEnd/>
            </a:ln>
          </p:spPr>
          <p:txBody>
            <a:bodyPr anchor="ctr">
              <a:spAutoFit/>
            </a:bodyPr>
            <a:lstStyle/>
            <a:p>
              <a:pPr defTabSz="457200" fontAlgn="base">
                <a:spcBef>
                  <a:spcPct val="0"/>
                </a:spcBef>
                <a:spcAft>
                  <a:spcPct val="0"/>
                </a:spcAft>
              </a:pPr>
              <a:endParaRPr lang="en-CA">
                <a:solidFill>
                  <a:prstClr val="black"/>
                </a:solidFill>
                <a:ea typeface="MS PGothic"/>
              </a:endParaRPr>
            </a:p>
          </p:txBody>
        </p:sp>
        <p:sp>
          <p:nvSpPr>
            <p:cNvPr id="50212" name="Line 32"/>
            <p:cNvSpPr>
              <a:spLocks noChangeShapeType="1"/>
            </p:cNvSpPr>
            <p:nvPr/>
          </p:nvSpPr>
          <p:spPr bwMode="auto">
            <a:xfrm flipH="1">
              <a:off x="3999" y="1909"/>
              <a:ext cx="692" cy="0"/>
            </a:xfrm>
            <a:prstGeom prst="line">
              <a:avLst/>
            </a:prstGeom>
            <a:noFill/>
            <a:ln w="12700">
              <a:solidFill>
                <a:schemeClr val="tx2"/>
              </a:solidFill>
              <a:round/>
              <a:headEnd/>
              <a:tailEnd type="triangle" w="med" len="med"/>
            </a:ln>
          </p:spPr>
          <p:txBody>
            <a:bodyPr anchor="ctr">
              <a:spAutoFit/>
            </a:bodyPr>
            <a:lstStyle/>
            <a:p>
              <a:pPr defTabSz="457200" fontAlgn="base">
                <a:spcBef>
                  <a:spcPct val="0"/>
                </a:spcBef>
                <a:spcAft>
                  <a:spcPct val="0"/>
                </a:spcAft>
              </a:pPr>
              <a:endParaRPr lang="en-CA">
                <a:solidFill>
                  <a:prstClr val="black"/>
                </a:solidFill>
                <a:ea typeface="MS PGothic"/>
              </a:endParaRPr>
            </a:p>
          </p:txBody>
        </p:sp>
      </p:grpSp>
      <p:sp>
        <p:nvSpPr>
          <p:cNvPr id="50204" name="AutoShape 33"/>
          <p:cNvSpPr>
            <a:spLocks noChangeArrowheads="1"/>
          </p:cNvSpPr>
          <p:nvPr/>
        </p:nvSpPr>
        <p:spPr bwMode="auto">
          <a:xfrm>
            <a:off x="4716463" y="3155950"/>
            <a:ext cx="184150" cy="290513"/>
          </a:xfrm>
          <a:prstGeom prst="roundRect">
            <a:avLst>
              <a:gd name="adj" fmla="val 16667"/>
            </a:avLst>
          </a:prstGeom>
          <a:noFill/>
          <a:ln w="38100">
            <a:noFill/>
            <a:round/>
            <a:headEnd/>
            <a:tailEnd/>
          </a:ln>
        </p:spPr>
        <p:txBody>
          <a:bodyPr wrap="none" anchor="ctr">
            <a:spAutoFit/>
          </a:bodyPr>
          <a:lstStyle/>
          <a:p>
            <a:pPr algn="ctr" defTabSz="457200" fontAlgn="base">
              <a:spcBef>
                <a:spcPct val="50000"/>
              </a:spcBef>
              <a:spcAft>
                <a:spcPct val="0"/>
              </a:spcAft>
            </a:pPr>
            <a:endParaRPr lang="fr-CA" sz="1300">
              <a:solidFill>
                <a:prstClr val="black"/>
              </a:solidFill>
              <a:ea typeface="MS PGothic"/>
            </a:endParaRPr>
          </a:p>
        </p:txBody>
      </p:sp>
      <p:sp>
        <p:nvSpPr>
          <p:cNvPr id="50205" name="Line 34"/>
          <p:cNvSpPr>
            <a:spLocks noChangeShapeType="1"/>
          </p:cNvSpPr>
          <p:nvPr/>
        </p:nvSpPr>
        <p:spPr bwMode="auto">
          <a:xfrm>
            <a:off x="2741613" y="2197100"/>
            <a:ext cx="4406900" cy="0"/>
          </a:xfrm>
          <a:prstGeom prst="line">
            <a:avLst/>
          </a:prstGeom>
          <a:noFill/>
          <a:ln w="12700">
            <a:solidFill>
              <a:schemeClr val="tx2"/>
            </a:solidFill>
            <a:round/>
            <a:headEnd/>
            <a:tailEnd/>
          </a:ln>
        </p:spPr>
        <p:txBody>
          <a:bodyPr anchor="ctr">
            <a:spAutoFit/>
          </a:bodyPr>
          <a:lstStyle/>
          <a:p>
            <a:pPr defTabSz="457200" fontAlgn="base">
              <a:spcBef>
                <a:spcPct val="0"/>
              </a:spcBef>
              <a:spcAft>
                <a:spcPct val="0"/>
              </a:spcAft>
            </a:pPr>
            <a:endParaRPr lang="en-CA">
              <a:solidFill>
                <a:prstClr val="black"/>
              </a:solidFill>
              <a:ea typeface="MS PGothic"/>
            </a:endParaRPr>
          </a:p>
        </p:txBody>
      </p:sp>
      <p:cxnSp>
        <p:nvCxnSpPr>
          <p:cNvPr id="50206" name="AutoShape 35"/>
          <p:cNvCxnSpPr>
            <a:cxnSpLocks noChangeShapeType="1"/>
          </p:cNvCxnSpPr>
          <p:nvPr/>
        </p:nvCxnSpPr>
        <p:spPr bwMode="auto">
          <a:xfrm rot="5400000">
            <a:off x="4410075" y="2368550"/>
            <a:ext cx="373063" cy="709613"/>
          </a:xfrm>
          <a:prstGeom prst="bentConnector3">
            <a:avLst>
              <a:gd name="adj1" fmla="val 38722"/>
            </a:avLst>
          </a:prstGeom>
          <a:noFill/>
          <a:ln w="12700">
            <a:solidFill>
              <a:schemeClr val="tx2"/>
            </a:solidFill>
            <a:miter lim="800000"/>
            <a:headEnd/>
            <a:tailEnd type="triangle" w="med" len="med"/>
          </a:ln>
        </p:spPr>
      </p:cxnSp>
      <p:sp>
        <p:nvSpPr>
          <p:cNvPr id="50207" name="Line 38"/>
          <p:cNvSpPr>
            <a:spLocks noChangeShapeType="1"/>
          </p:cNvSpPr>
          <p:nvPr/>
        </p:nvSpPr>
        <p:spPr bwMode="auto">
          <a:xfrm flipH="1">
            <a:off x="4953000" y="1638300"/>
            <a:ext cx="12700" cy="215900"/>
          </a:xfrm>
          <a:prstGeom prst="line">
            <a:avLst/>
          </a:prstGeom>
          <a:noFill/>
          <a:ln w="38100">
            <a:noFill/>
            <a:round/>
            <a:headEnd/>
            <a:tailEnd type="triangle" w="med" len="med"/>
          </a:ln>
        </p:spPr>
        <p:txBody>
          <a:bodyPr wrap="none">
            <a:spAutoFit/>
          </a:bodyPr>
          <a:lstStyle/>
          <a:p>
            <a:pPr defTabSz="457200" fontAlgn="base">
              <a:spcBef>
                <a:spcPct val="0"/>
              </a:spcBef>
              <a:spcAft>
                <a:spcPct val="0"/>
              </a:spcAft>
            </a:pPr>
            <a:endParaRPr lang="en-CA">
              <a:solidFill>
                <a:prstClr val="black"/>
              </a:solidFill>
              <a:ea typeface="MS PGothic"/>
            </a:endParaRPr>
          </a:p>
        </p:txBody>
      </p:sp>
      <p:sp>
        <p:nvSpPr>
          <p:cNvPr id="50208" name="Line 39"/>
          <p:cNvSpPr>
            <a:spLocks noChangeShapeType="1"/>
          </p:cNvSpPr>
          <p:nvPr/>
        </p:nvSpPr>
        <p:spPr bwMode="auto">
          <a:xfrm>
            <a:off x="4953000" y="1638300"/>
            <a:ext cx="0" cy="266700"/>
          </a:xfrm>
          <a:prstGeom prst="line">
            <a:avLst/>
          </a:prstGeom>
          <a:noFill/>
          <a:ln w="6350">
            <a:solidFill>
              <a:schemeClr val="tx2"/>
            </a:solidFill>
            <a:round/>
            <a:headEnd/>
            <a:tailEnd type="triangle" w="med" len="med"/>
          </a:ln>
        </p:spPr>
        <p:txBody>
          <a:bodyPr wrap="none">
            <a:spAutoFit/>
          </a:bodyPr>
          <a:lstStyle/>
          <a:p>
            <a:pPr defTabSz="457200" fontAlgn="base">
              <a:spcBef>
                <a:spcPct val="0"/>
              </a:spcBef>
              <a:spcAft>
                <a:spcPct val="0"/>
              </a:spcAft>
            </a:pPr>
            <a:endParaRPr lang="en-CA">
              <a:solidFill>
                <a:prstClr val="black"/>
              </a:solidFill>
              <a:ea typeface="MS PGothic"/>
            </a:endParaRPr>
          </a:p>
        </p:txBody>
      </p:sp>
      <p:cxnSp>
        <p:nvCxnSpPr>
          <p:cNvPr id="50209" name="AutoShape 40"/>
          <p:cNvCxnSpPr>
            <a:cxnSpLocks noChangeShapeType="1"/>
            <a:stCxn id="50181" idx="2"/>
            <a:endCxn id="50194" idx="0"/>
          </p:cNvCxnSpPr>
          <p:nvPr/>
        </p:nvCxnSpPr>
        <p:spPr bwMode="auto">
          <a:xfrm rot="16200000" flipH="1">
            <a:off x="5831681" y="4702969"/>
            <a:ext cx="623888" cy="463550"/>
          </a:xfrm>
          <a:prstGeom prst="bentConnector3">
            <a:avLst>
              <a:gd name="adj1" fmla="val 49875"/>
            </a:avLst>
          </a:prstGeom>
          <a:noFill/>
          <a:ln w="12700">
            <a:solidFill>
              <a:schemeClr val="tx2"/>
            </a:solidFill>
            <a:miter lim="800000"/>
            <a:headEnd/>
            <a:tailEnd type="triangle" w="med" len="med"/>
          </a:ln>
        </p:spPr>
      </p:cxnSp>
      <p:sp>
        <p:nvSpPr>
          <p:cNvPr id="50210" name="Rectangle 22"/>
          <p:cNvSpPr>
            <a:spLocks noChangeArrowheads="1"/>
          </p:cNvSpPr>
          <p:nvPr/>
        </p:nvSpPr>
        <p:spPr bwMode="auto">
          <a:xfrm>
            <a:off x="5821363" y="4775200"/>
            <a:ext cx="404812" cy="290513"/>
          </a:xfrm>
          <a:prstGeom prst="rect">
            <a:avLst/>
          </a:prstGeom>
          <a:solidFill>
            <a:srgbClr val="09337E"/>
          </a:solidFill>
          <a:ln w="50800">
            <a:noFill/>
            <a:miter lim="800000"/>
            <a:headEnd/>
            <a:tailEnd/>
          </a:ln>
        </p:spPr>
        <p:txBody>
          <a:bodyPr wrap="none" anchor="ctr">
            <a:spAutoFit/>
          </a:bodyPr>
          <a:lstStyle/>
          <a:p>
            <a:pPr algn="ctr" defTabSz="457200" fontAlgn="base">
              <a:spcBef>
                <a:spcPct val="0"/>
              </a:spcBef>
              <a:spcAft>
                <a:spcPct val="0"/>
              </a:spcAft>
            </a:pPr>
            <a:r>
              <a:rPr lang="en-US" sz="1300" b="1">
                <a:solidFill>
                  <a:prstClr val="white"/>
                </a:solidFill>
                <a:ea typeface="MS PGothic"/>
              </a:rPr>
              <a:t>No</a:t>
            </a:r>
          </a:p>
        </p:txBody>
      </p:sp>
    </p:spTree>
    <p:extLst>
      <p:ext uri="{BB962C8B-B14F-4D97-AF65-F5344CB8AC3E}">
        <p14:creationId xmlns:p14="http://schemas.microsoft.com/office/powerpoint/2010/main" val="419566955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253432" y="1110003"/>
            <a:ext cx="8686800" cy="1920875"/>
          </a:xfrm>
        </p:spPr>
        <p:txBody>
          <a:bodyPr/>
          <a:lstStyle/>
          <a:p>
            <a:pPr eaLnBrk="1" hangingPunct="1">
              <a:defRPr/>
            </a:pPr>
            <a:r>
              <a:rPr lang="en-US" dirty="0" smtClean="0">
                <a:latin typeface="Textile" charset="0"/>
              </a:rPr>
              <a:t>Measuring Waist Circumference</a:t>
            </a:r>
            <a:endParaRPr lang="en-US" dirty="0" smtClean="0"/>
          </a:p>
        </p:txBody>
      </p:sp>
      <p:pic>
        <p:nvPicPr>
          <p:cNvPr id="147458" name="Picture 2" descr="http://ts2.mm.bing.net/th?id=H.4778607625109589&amp;w=250&amp;h=134&amp;c=7&amp;rs=1&amp;pid=1.7"/>
          <p:cNvPicPr>
            <a:picLocks noChangeAspect="1" noChangeArrowheads="1"/>
          </p:cNvPicPr>
          <p:nvPr/>
        </p:nvPicPr>
        <p:blipFill>
          <a:blip r:embed="rId3" cstate="print"/>
          <a:srcRect r="23566"/>
          <a:stretch>
            <a:fillRect/>
          </a:stretch>
        </p:blipFill>
        <p:spPr bwMode="auto">
          <a:xfrm>
            <a:off x="780568" y="3156857"/>
            <a:ext cx="3399547" cy="2383972"/>
          </a:xfrm>
          <a:prstGeom prst="rect">
            <a:avLst/>
          </a:prstGeom>
          <a:noFill/>
        </p:spPr>
      </p:pic>
      <p:pic>
        <p:nvPicPr>
          <p:cNvPr id="147460" name="Picture 4" descr="http://ts3.explicit.bing.net/th?id=H.4519591035668550&amp;w=218&amp;h=146&amp;c=7&amp;rs=1&amp;pid=1.7"/>
          <p:cNvPicPr>
            <a:picLocks noChangeAspect="1" noChangeArrowheads="1"/>
          </p:cNvPicPr>
          <p:nvPr/>
        </p:nvPicPr>
        <p:blipFill>
          <a:blip r:embed="rId4" cstate="print"/>
          <a:srcRect/>
          <a:stretch>
            <a:fillRect/>
          </a:stretch>
        </p:blipFill>
        <p:spPr bwMode="auto">
          <a:xfrm>
            <a:off x="4874267" y="3178630"/>
            <a:ext cx="3478359" cy="2329545"/>
          </a:xfrm>
          <a:prstGeom prst="rect">
            <a:avLst/>
          </a:prstGeom>
          <a:noFill/>
        </p:spPr>
      </p:pic>
    </p:spTree>
    <p:extLst>
      <p:ext uri="{BB962C8B-B14F-4D97-AF65-F5344CB8AC3E}">
        <p14:creationId xmlns:p14="http://schemas.microsoft.com/office/powerpoint/2010/main" val="2961279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631238" cy="1143000"/>
          </a:xfrm>
        </p:spPr>
        <p:txBody>
          <a:bodyPr/>
          <a:lstStyle/>
          <a:p>
            <a:r>
              <a:rPr lang="en-CA" dirty="0" smtClean="0"/>
              <a:t>  Impact of Vascular Disease</a:t>
            </a:r>
            <a:endParaRPr lang="en-CA" dirty="0"/>
          </a:p>
        </p:txBody>
      </p:sp>
      <p:sp>
        <p:nvSpPr>
          <p:cNvPr id="5" name="Content Placeholder 2"/>
          <p:cNvSpPr>
            <a:spLocks noGrp="1"/>
          </p:cNvSpPr>
          <p:nvPr>
            <p:ph idx="1"/>
          </p:nvPr>
        </p:nvSpPr>
        <p:spPr>
          <a:xfrm>
            <a:off x="584636" y="1792226"/>
            <a:ext cx="7971530" cy="4292886"/>
          </a:xfrm>
        </p:spPr>
        <p:txBody>
          <a:bodyPr/>
          <a:lstStyle/>
          <a:p>
            <a:pPr>
              <a:buNone/>
            </a:pPr>
            <a:r>
              <a:rPr lang="en-CA" dirty="0" smtClean="0"/>
              <a:t>Vascular Risk Round Up:</a:t>
            </a:r>
          </a:p>
          <a:p>
            <a:pPr>
              <a:buNone/>
            </a:pPr>
            <a:endParaRPr lang="en-CA" sz="2000" dirty="0" smtClean="0"/>
          </a:p>
          <a:p>
            <a:pPr marL="457065" indent="-457065">
              <a:spcBef>
                <a:spcPts val="800"/>
              </a:spcBef>
              <a:buFont typeface="Rockwell" pitchFamily="18" charset="0"/>
              <a:buAutoNum type="arabicPeriod"/>
            </a:pPr>
            <a:r>
              <a:rPr lang="en-US" sz="2000" dirty="0" smtClean="0">
                <a:latin typeface="Arial" pitchFamily="34" charset="0"/>
              </a:rPr>
              <a:t>Volunteer reads </a:t>
            </a:r>
            <a:r>
              <a:rPr lang="en-US" sz="2000" u="sng" dirty="0" smtClean="0">
                <a:latin typeface="Arial" pitchFamily="34" charset="0"/>
              </a:rPr>
              <a:t>Question </a:t>
            </a:r>
            <a:r>
              <a:rPr lang="en-US" sz="2000" dirty="0" smtClean="0">
                <a:latin typeface="Arial" pitchFamily="34" charset="0"/>
              </a:rPr>
              <a:t>card.</a:t>
            </a:r>
            <a:endParaRPr lang="en-US" sz="2000" i="1" dirty="0" smtClean="0">
              <a:latin typeface="Arial" pitchFamily="34" charset="0"/>
            </a:endParaRPr>
          </a:p>
          <a:p>
            <a:pPr marL="457065" indent="-457065">
              <a:spcBef>
                <a:spcPts val="800"/>
              </a:spcBef>
              <a:buFont typeface="Rockwell" pitchFamily="18" charset="0"/>
              <a:buAutoNum type="arabicPeriod"/>
            </a:pPr>
            <a:r>
              <a:rPr lang="en-US" sz="2000" dirty="0" smtClean="0">
                <a:latin typeface="Arial" pitchFamily="34" charset="0"/>
              </a:rPr>
              <a:t>The person with the correct </a:t>
            </a:r>
            <a:r>
              <a:rPr lang="en-US" sz="2000" u="sng" dirty="0" smtClean="0">
                <a:latin typeface="Arial" pitchFamily="34" charset="0"/>
              </a:rPr>
              <a:t>Answer</a:t>
            </a:r>
            <a:r>
              <a:rPr lang="en-US" sz="2000" dirty="0" smtClean="0">
                <a:latin typeface="Arial" pitchFamily="34" charset="0"/>
              </a:rPr>
              <a:t> card must wave it and read the answer aloud. </a:t>
            </a:r>
          </a:p>
          <a:p>
            <a:pPr marL="457065" indent="-457065">
              <a:spcBef>
                <a:spcPts val="800"/>
              </a:spcBef>
              <a:buFont typeface="Rockwell" pitchFamily="18" charset="0"/>
              <a:buAutoNum type="arabicPeriod"/>
            </a:pPr>
            <a:r>
              <a:rPr lang="en-US" sz="2000" dirty="0" smtClean="0">
                <a:latin typeface="Arial" pitchFamily="34" charset="0"/>
              </a:rPr>
              <a:t>If correct, it will be his/her turn to read out the question </a:t>
            </a:r>
            <a:br>
              <a:rPr lang="en-US" sz="2000" dirty="0" smtClean="0">
                <a:latin typeface="Arial" pitchFamily="34" charset="0"/>
              </a:rPr>
            </a:br>
            <a:r>
              <a:rPr lang="en-US" sz="2000" dirty="0" smtClean="0">
                <a:latin typeface="Arial" pitchFamily="34" charset="0"/>
              </a:rPr>
              <a:t>on the Question card.</a:t>
            </a:r>
          </a:p>
          <a:p>
            <a:pPr marL="457065" indent="-457065">
              <a:spcBef>
                <a:spcPts val="800"/>
              </a:spcBef>
              <a:buFont typeface="Rockwell" pitchFamily="18" charset="0"/>
              <a:buAutoNum type="arabicPeriod"/>
            </a:pPr>
            <a:r>
              <a:rPr lang="en-US" sz="2000" dirty="0" smtClean="0">
                <a:latin typeface="Arial" pitchFamily="34" charset="0"/>
              </a:rPr>
              <a:t>If not correct, everyone must agree on the correct answer, then ask the person with the correct Answer card to read out his/her question. </a:t>
            </a:r>
          </a:p>
          <a:p>
            <a:pPr marL="457065" indent="-457065">
              <a:spcBef>
                <a:spcPts val="800"/>
              </a:spcBef>
              <a:buFont typeface="Rockwell" pitchFamily="18" charset="0"/>
              <a:buAutoNum type="arabicPeriod"/>
            </a:pPr>
            <a:r>
              <a:rPr lang="en-US" sz="2000" dirty="0" smtClean="0">
                <a:latin typeface="Arial" pitchFamily="34" charset="0"/>
              </a:rPr>
              <a:t>Play continues until all questions have been read, along with their correct answers.</a:t>
            </a:r>
          </a:p>
          <a:p>
            <a:endParaRPr lang="en-CA" dirty="0" smtClean="0"/>
          </a:p>
          <a:p>
            <a:endParaRPr lang="en-CA" dirty="0" smtClean="0"/>
          </a:p>
          <a:p>
            <a:endParaRPr lang="en-CA" dirty="0"/>
          </a:p>
        </p:txBody>
      </p:sp>
    </p:spTree>
    <p:extLst>
      <p:ext uri="{BB962C8B-B14F-4D97-AF65-F5344CB8AC3E}">
        <p14:creationId xmlns:p14="http://schemas.microsoft.com/office/powerpoint/2010/main" val="1634238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869" y="764704"/>
            <a:ext cx="9035131" cy="1143000"/>
          </a:xfrm>
        </p:spPr>
        <p:txBody>
          <a:bodyPr/>
          <a:lstStyle/>
          <a:p>
            <a:r>
              <a:rPr lang="en-CA" sz="3200" dirty="0" smtClean="0"/>
              <a:t> VRR – How to Assess Waist Circumference</a:t>
            </a:r>
            <a:endParaRPr lang="en-CA" sz="3200" dirty="0"/>
          </a:p>
        </p:txBody>
      </p:sp>
      <p:pic>
        <p:nvPicPr>
          <p:cNvPr id="4" name="Picture 4" descr="Abdominal-fat"/>
          <p:cNvPicPr>
            <a:picLocks noChangeAspect="1" noChangeArrowheads="1"/>
          </p:cNvPicPr>
          <p:nvPr/>
        </p:nvPicPr>
        <p:blipFill>
          <a:blip r:embed="rId3" cstate="print"/>
          <a:srcRect/>
          <a:stretch>
            <a:fillRect/>
          </a:stretch>
        </p:blipFill>
        <p:spPr bwMode="auto">
          <a:xfrm>
            <a:off x="157607" y="1763682"/>
            <a:ext cx="2574779" cy="4354089"/>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4223186" y="1647915"/>
            <a:ext cx="2678338" cy="4357550"/>
          </a:xfrm>
          <a:prstGeom prst="rect">
            <a:avLst/>
          </a:prstGeom>
          <a:noFill/>
          <a:ln w="9525">
            <a:noFill/>
            <a:miter lim="800000"/>
            <a:headEnd/>
            <a:tailEnd/>
          </a:ln>
        </p:spPr>
      </p:pic>
      <p:sp>
        <p:nvSpPr>
          <p:cNvPr id="6" name="Rectangle 5"/>
          <p:cNvSpPr>
            <a:spLocks/>
          </p:cNvSpPr>
          <p:nvPr/>
        </p:nvSpPr>
        <p:spPr bwMode="auto">
          <a:xfrm>
            <a:off x="4695127" y="5949950"/>
            <a:ext cx="1906587" cy="182563"/>
          </a:xfrm>
          <a:prstGeom prst="rect">
            <a:avLst/>
          </a:prstGeom>
          <a:noFill/>
          <a:ln w="9525">
            <a:noFill/>
            <a:miter lim="800000"/>
            <a:headEnd/>
            <a:tailEnd/>
          </a:ln>
        </p:spPr>
        <p:txBody>
          <a:bodyPr wrap="none" lIns="0" tIns="0" rIns="0" bIns="0">
            <a:spAutoFit/>
          </a:bodyPr>
          <a:lstStyle/>
          <a:p>
            <a:pPr algn="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rgbClr val="000000"/>
                </a:solidFill>
                <a:ea typeface="ＭＳ Ｐゴシック" pitchFamily="1" charset="-128"/>
                <a:cs typeface="Arial" charset="0"/>
                <a:sym typeface="Arial" charset="0"/>
              </a:rPr>
              <a:t>Courtesy J.P. Després 2006</a:t>
            </a:r>
          </a:p>
        </p:txBody>
      </p:sp>
      <p:sp>
        <p:nvSpPr>
          <p:cNvPr id="7" name="Line 7"/>
          <p:cNvSpPr>
            <a:spLocks noChangeShapeType="1"/>
          </p:cNvSpPr>
          <p:nvPr/>
        </p:nvSpPr>
        <p:spPr bwMode="auto">
          <a:xfrm flipH="1">
            <a:off x="4495780" y="2996068"/>
            <a:ext cx="2126117" cy="19276"/>
          </a:xfrm>
          <a:prstGeom prst="line">
            <a:avLst/>
          </a:prstGeom>
          <a:noFill/>
          <a:ln w="101600">
            <a:pattFill prst="dkVert">
              <a:fgClr>
                <a:srgbClr val="FFFF00"/>
              </a:fgClr>
              <a:bgClr>
                <a:schemeClr val="tx1"/>
              </a:bgClr>
            </a:pattFill>
            <a:round/>
            <a:headEnd/>
            <a:tailEnd/>
          </a:ln>
        </p:spPr>
        <p:txBody>
          <a:bodyPr wrap="square" anchor="ctr">
            <a:spAutoFit/>
          </a:bodyPr>
          <a:lstStyle/>
          <a:p>
            <a:pPr fontAlgn="base">
              <a:spcBef>
                <a:spcPct val="0"/>
              </a:spcBef>
              <a:spcAft>
                <a:spcPct val="0"/>
              </a:spcAft>
            </a:pPr>
            <a:endParaRPr lang="en-US" dirty="0">
              <a:solidFill>
                <a:srgbClr val="000000"/>
              </a:solidFill>
              <a:latin typeface="Verdana" pitchFamily="34" charset="0"/>
              <a:ea typeface="ＭＳ Ｐゴシック" pitchFamily="1" charset="-128"/>
            </a:endParaRPr>
          </a:p>
        </p:txBody>
      </p:sp>
      <p:sp>
        <p:nvSpPr>
          <p:cNvPr id="8" name="Rectangle 8"/>
          <p:cNvSpPr>
            <a:spLocks/>
          </p:cNvSpPr>
          <p:nvPr/>
        </p:nvSpPr>
        <p:spPr bwMode="auto">
          <a:xfrm>
            <a:off x="6984084" y="2249261"/>
            <a:ext cx="2051050" cy="307777"/>
          </a:xfrm>
          <a:prstGeom prst="rect">
            <a:avLst/>
          </a:prstGeom>
          <a:noFill/>
          <a:ln w="9525">
            <a:noFill/>
            <a:miter lim="800000"/>
            <a:headEnd/>
            <a:tailEnd/>
          </a:ln>
        </p:spPr>
        <p:txBody>
          <a:bodyPr wrap="square" lIns="0" tIns="0" rIns="0" bIns="0">
            <a:spAutoFit/>
          </a:bodyPr>
          <a:lstStyle/>
          <a:p>
            <a: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1" dirty="0">
                <a:solidFill>
                  <a:srgbClr val="000000"/>
                </a:solidFill>
                <a:ea typeface="ＭＳ Ｐゴシック" pitchFamily="1" charset="-128"/>
                <a:cs typeface="Arial" charset="0"/>
                <a:sym typeface="Arial" charset="0"/>
              </a:rPr>
              <a:t>Last rib margin</a:t>
            </a:r>
          </a:p>
        </p:txBody>
      </p:sp>
      <p:sp>
        <p:nvSpPr>
          <p:cNvPr id="9" name="Rectangle 9"/>
          <p:cNvSpPr>
            <a:spLocks/>
          </p:cNvSpPr>
          <p:nvPr/>
        </p:nvSpPr>
        <p:spPr bwMode="auto">
          <a:xfrm>
            <a:off x="7044644" y="3553505"/>
            <a:ext cx="1439862" cy="307777"/>
          </a:xfrm>
          <a:prstGeom prst="rect">
            <a:avLst/>
          </a:prstGeom>
          <a:noFill/>
          <a:ln w="9525">
            <a:noFill/>
            <a:miter lim="800000"/>
            <a:headEnd/>
            <a:tailEnd/>
          </a:ln>
        </p:spPr>
        <p:txBody>
          <a:bodyPr lIns="0" tIns="0" rIns="0" bIns="0">
            <a:spAutoFit/>
          </a:bodyPr>
          <a:lstStyle/>
          <a:p>
            <a: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1" dirty="0">
                <a:solidFill>
                  <a:srgbClr val="000000"/>
                </a:solidFill>
                <a:ea typeface="ＭＳ Ｐゴシック" pitchFamily="1" charset="-128"/>
                <a:cs typeface="Arial" charset="0"/>
                <a:sym typeface="Arial" charset="0"/>
              </a:rPr>
              <a:t>Iliac crest</a:t>
            </a:r>
          </a:p>
        </p:txBody>
      </p:sp>
      <p:pic>
        <p:nvPicPr>
          <p:cNvPr id="10" name="Picture 13" descr="Ruban-fond-clairpetit"/>
          <p:cNvPicPr>
            <a:picLocks noChangeAspect="1" noChangeArrowheads="1"/>
          </p:cNvPicPr>
          <p:nvPr/>
        </p:nvPicPr>
        <p:blipFill>
          <a:blip r:embed="rId5" cstate="print"/>
          <a:srcRect/>
          <a:stretch>
            <a:fillRect/>
          </a:stretch>
        </p:blipFill>
        <p:spPr bwMode="auto">
          <a:xfrm>
            <a:off x="7274379" y="4547280"/>
            <a:ext cx="1619250" cy="1403350"/>
          </a:xfrm>
          <a:prstGeom prst="rect">
            <a:avLst/>
          </a:prstGeom>
          <a:noFill/>
          <a:ln w="9525">
            <a:noFill/>
            <a:miter lim="800000"/>
            <a:headEnd/>
            <a:tailEnd/>
          </a:ln>
        </p:spPr>
      </p:pic>
      <p:sp>
        <p:nvSpPr>
          <p:cNvPr id="11" name="Rectangle 6"/>
          <p:cNvSpPr>
            <a:spLocks/>
          </p:cNvSpPr>
          <p:nvPr/>
        </p:nvSpPr>
        <p:spPr bwMode="auto">
          <a:xfrm>
            <a:off x="6979331" y="2884261"/>
            <a:ext cx="1979612" cy="307777"/>
          </a:xfrm>
          <a:prstGeom prst="rect">
            <a:avLst/>
          </a:prstGeom>
          <a:noFill/>
          <a:ln w="9525">
            <a:noFill/>
            <a:miter lim="800000"/>
            <a:headEnd/>
            <a:tailEnd/>
          </a:ln>
        </p:spPr>
        <p:txBody>
          <a:bodyPr lIns="0" tIns="0" rIns="0" bIns="0">
            <a:spAutoFit/>
          </a:bodyPr>
          <a:lstStyle/>
          <a:p>
            <a: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b="1" dirty="0">
                <a:solidFill>
                  <a:srgbClr val="000000"/>
                </a:solidFill>
                <a:ea typeface="ＭＳ Ｐゴシック" pitchFamily="1" charset="-128"/>
                <a:cs typeface="Arial" charset="0"/>
                <a:sym typeface="Arial" charset="0"/>
              </a:rPr>
              <a:t>Mid distance</a:t>
            </a:r>
          </a:p>
        </p:txBody>
      </p:sp>
      <p:sp>
        <p:nvSpPr>
          <p:cNvPr id="12" name="Line 10"/>
          <p:cNvSpPr>
            <a:spLocks noChangeShapeType="1"/>
          </p:cNvSpPr>
          <p:nvPr/>
        </p:nvSpPr>
        <p:spPr bwMode="auto">
          <a:xfrm rot="10800000" flipH="1">
            <a:off x="6520998" y="2460169"/>
            <a:ext cx="434975" cy="371475"/>
          </a:xfrm>
          <a:prstGeom prst="line">
            <a:avLst/>
          </a:prstGeom>
          <a:noFill/>
          <a:ln w="38100">
            <a:solidFill>
              <a:srgbClr val="FF0000"/>
            </a:solidFill>
            <a:round/>
            <a:headEnd type="stealth" w="med" len="med"/>
            <a:tailEnd/>
          </a:ln>
        </p:spPr>
        <p:txBody>
          <a:bodyPr/>
          <a:lstStyle/>
          <a:p>
            <a:pPr fontAlgn="base">
              <a:spcBef>
                <a:spcPct val="0"/>
              </a:spcBef>
              <a:spcAft>
                <a:spcPct val="0"/>
              </a:spcAft>
            </a:pPr>
            <a:endParaRPr lang="en-US" dirty="0">
              <a:solidFill>
                <a:srgbClr val="000000"/>
              </a:solidFill>
              <a:latin typeface="Verdana" pitchFamily="34" charset="0"/>
              <a:ea typeface="ＭＳ Ｐゴシック" pitchFamily="1" charset="-128"/>
            </a:endParaRPr>
          </a:p>
        </p:txBody>
      </p:sp>
      <p:sp>
        <p:nvSpPr>
          <p:cNvPr id="13" name="Line 11"/>
          <p:cNvSpPr>
            <a:spLocks noChangeShapeType="1"/>
          </p:cNvSpPr>
          <p:nvPr/>
        </p:nvSpPr>
        <p:spPr bwMode="auto">
          <a:xfrm>
            <a:off x="6359525" y="3225800"/>
            <a:ext cx="661761" cy="420914"/>
          </a:xfrm>
          <a:prstGeom prst="line">
            <a:avLst/>
          </a:prstGeom>
          <a:noFill/>
          <a:ln w="38100">
            <a:solidFill>
              <a:srgbClr val="FF0000"/>
            </a:solidFill>
            <a:round/>
            <a:headEnd type="stealth" w="med" len="med"/>
            <a:tailEnd/>
          </a:ln>
        </p:spPr>
        <p:txBody>
          <a:bodyPr/>
          <a:lstStyle/>
          <a:p>
            <a:pPr fontAlgn="base">
              <a:spcBef>
                <a:spcPct val="0"/>
              </a:spcBef>
              <a:spcAft>
                <a:spcPct val="0"/>
              </a:spcAft>
            </a:pPr>
            <a:endParaRPr lang="en-US" dirty="0">
              <a:solidFill>
                <a:srgbClr val="000000"/>
              </a:solidFill>
              <a:latin typeface="Verdana" pitchFamily="34" charset="0"/>
              <a:ea typeface="ＭＳ Ｐゴシック" pitchFamily="1" charset="-128"/>
            </a:endParaRPr>
          </a:p>
        </p:txBody>
      </p:sp>
      <p:sp>
        <p:nvSpPr>
          <p:cNvPr id="14" name="TextBox 13"/>
          <p:cNvSpPr txBox="1"/>
          <p:nvPr/>
        </p:nvSpPr>
        <p:spPr>
          <a:xfrm>
            <a:off x="2919552" y="3156857"/>
            <a:ext cx="1197429"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en-CA" dirty="0">
                <a:solidFill>
                  <a:srgbClr val="000000"/>
                </a:solidFill>
              </a:rPr>
              <a:t>Men:</a:t>
            </a:r>
          </a:p>
          <a:p>
            <a:pPr fontAlgn="base">
              <a:spcBef>
                <a:spcPct val="0"/>
              </a:spcBef>
              <a:spcAft>
                <a:spcPct val="0"/>
              </a:spcAft>
            </a:pPr>
            <a:r>
              <a:rPr lang="en-CA" dirty="0">
                <a:solidFill>
                  <a:srgbClr val="000000"/>
                </a:solidFill>
              </a:rPr>
              <a:t>&lt; 102 cm</a:t>
            </a:r>
          </a:p>
          <a:p>
            <a:pPr fontAlgn="base">
              <a:spcBef>
                <a:spcPct val="0"/>
              </a:spcBef>
              <a:spcAft>
                <a:spcPct val="0"/>
              </a:spcAft>
            </a:pPr>
            <a:endParaRPr lang="en-CA" dirty="0">
              <a:solidFill>
                <a:srgbClr val="000000"/>
              </a:solidFill>
            </a:endParaRPr>
          </a:p>
          <a:p>
            <a:pPr fontAlgn="base">
              <a:spcBef>
                <a:spcPct val="0"/>
              </a:spcBef>
              <a:spcAft>
                <a:spcPct val="0"/>
              </a:spcAft>
            </a:pPr>
            <a:r>
              <a:rPr lang="en-CA" dirty="0">
                <a:solidFill>
                  <a:srgbClr val="000000"/>
                </a:solidFill>
              </a:rPr>
              <a:t>Women:</a:t>
            </a:r>
          </a:p>
          <a:p>
            <a:pPr fontAlgn="base">
              <a:spcBef>
                <a:spcPct val="0"/>
              </a:spcBef>
              <a:spcAft>
                <a:spcPct val="0"/>
              </a:spcAft>
            </a:pPr>
            <a:r>
              <a:rPr lang="en-CA" dirty="0">
                <a:solidFill>
                  <a:srgbClr val="000000"/>
                </a:solidFill>
              </a:rPr>
              <a:t>&lt; 88 cm</a:t>
            </a:r>
          </a:p>
        </p:txBody>
      </p:sp>
    </p:spTree>
    <p:extLst>
      <p:ext uri="{BB962C8B-B14F-4D97-AF65-F5344CB8AC3E}">
        <p14:creationId xmlns:p14="http://schemas.microsoft.com/office/powerpoint/2010/main" val="4258347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539552" y="980728"/>
            <a:ext cx="8229600" cy="800686"/>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000" b="1" dirty="0" smtClean="0">
                <a:latin typeface="Arial" pitchFamily="34" charset="0"/>
              </a:rPr>
              <a:t>Waist Circumference</a:t>
            </a:r>
            <a:r>
              <a:rPr lang="en-CA" sz="4000" dirty="0" smtClean="0">
                <a:latin typeface="Arial" pitchFamily="34" charset="0"/>
              </a:rPr>
              <a:t>:</a:t>
            </a:r>
            <a:endParaRPr lang="en-CA" sz="4000" b="1" u="sng" dirty="0" smtClean="0">
              <a:latin typeface="Arial" pitchFamily="34" charset="0"/>
            </a:endParaRPr>
          </a:p>
        </p:txBody>
      </p:sp>
      <p:sp>
        <p:nvSpPr>
          <p:cNvPr id="31747" name="Rectangle 3"/>
          <p:cNvSpPr>
            <a:spLocks noGrp="1" noChangeArrowheads="1"/>
          </p:cNvSpPr>
          <p:nvPr>
            <p:ph type="body" idx="1"/>
          </p:nvPr>
        </p:nvSpPr>
        <p:spPr bwMode="auto">
          <a:xfrm>
            <a:off x="0" y="1720520"/>
            <a:ext cx="9144000"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en-CA" sz="2800" dirty="0" smtClean="0">
                <a:latin typeface="Arial" pitchFamily="34" charset="0"/>
              </a:rPr>
              <a:t> An important vital sign:</a:t>
            </a:r>
          </a:p>
          <a:p>
            <a:pPr eaLnBrk="1" hangingPunct="1">
              <a:lnSpc>
                <a:spcPct val="90000"/>
              </a:lnSpc>
              <a:buFontTx/>
              <a:buNone/>
            </a:pPr>
            <a:r>
              <a:rPr lang="en-CA" dirty="0" smtClean="0">
                <a:latin typeface="Arial" pitchFamily="34" charset="0"/>
              </a:rPr>
              <a:t>	                     		       	</a:t>
            </a:r>
            <a:r>
              <a:rPr lang="en-CA" u="sng" dirty="0" smtClean="0">
                <a:latin typeface="Arial" pitchFamily="34" charset="0"/>
              </a:rPr>
              <a:t>Men</a:t>
            </a:r>
            <a:r>
              <a:rPr lang="en-CA" dirty="0" smtClean="0">
                <a:latin typeface="Arial" pitchFamily="34" charset="0"/>
              </a:rPr>
              <a:t>        </a:t>
            </a:r>
            <a:r>
              <a:rPr lang="en-CA" u="sng" dirty="0" smtClean="0">
                <a:latin typeface="Arial" pitchFamily="34" charset="0"/>
              </a:rPr>
              <a:t>Women</a:t>
            </a:r>
          </a:p>
          <a:p>
            <a:pPr eaLnBrk="1" hangingPunct="1">
              <a:lnSpc>
                <a:spcPct val="90000"/>
              </a:lnSpc>
              <a:buFontTx/>
              <a:buNone/>
            </a:pPr>
            <a:endParaRPr lang="en-CA" u="sng" dirty="0" smtClean="0">
              <a:latin typeface="Arial" pitchFamily="34" charset="0"/>
            </a:endParaRPr>
          </a:p>
          <a:p>
            <a:pPr eaLnBrk="1" hangingPunct="1">
              <a:lnSpc>
                <a:spcPct val="90000"/>
              </a:lnSpc>
              <a:buFontTx/>
              <a:buNone/>
            </a:pPr>
            <a:r>
              <a:rPr lang="en-CA" dirty="0" smtClean="0">
                <a:latin typeface="Arial" pitchFamily="34" charset="0"/>
              </a:rPr>
              <a:t>  	Canada &amp; US			&lt; 102 cm  &lt; 88 cm</a:t>
            </a:r>
          </a:p>
          <a:p>
            <a:pPr eaLnBrk="1" hangingPunct="1">
              <a:lnSpc>
                <a:spcPct val="90000"/>
              </a:lnSpc>
              <a:buFontTx/>
              <a:buNone/>
            </a:pPr>
            <a:r>
              <a:rPr lang="en-CA" dirty="0" smtClean="0">
                <a:latin typeface="Arial" pitchFamily="34" charset="0"/>
              </a:rPr>
              <a:t>	</a:t>
            </a:r>
            <a:r>
              <a:rPr lang="en-CA" dirty="0" err="1" smtClean="0">
                <a:latin typeface="Arial" pitchFamily="34" charset="0"/>
              </a:rPr>
              <a:t>Europid</a:t>
            </a:r>
            <a:r>
              <a:rPr lang="en-CA" dirty="0" smtClean="0">
                <a:latin typeface="Arial" pitchFamily="34" charset="0"/>
              </a:rPr>
              <a:t>        		      	&lt; 94 cm    &lt; 80 cm</a:t>
            </a:r>
          </a:p>
          <a:p>
            <a:pPr eaLnBrk="1" hangingPunct="1">
              <a:lnSpc>
                <a:spcPct val="90000"/>
              </a:lnSpc>
              <a:buFontTx/>
              <a:buNone/>
            </a:pPr>
            <a:r>
              <a:rPr lang="en-CA" dirty="0" smtClean="0">
                <a:latin typeface="Arial" pitchFamily="34" charset="0"/>
              </a:rPr>
              <a:t>    South Asian/Chinese   		&lt; 90 cm    &lt; 80 cm</a:t>
            </a:r>
          </a:p>
          <a:p>
            <a:pPr eaLnBrk="1" hangingPunct="1">
              <a:lnSpc>
                <a:spcPct val="90000"/>
              </a:lnSpc>
              <a:buFontTx/>
              <a:buNone/>
            </a:pPr>
            <a:r>
              <a:rPr lang="en-CA" dirty="0" smtClean="0">
                <a:latin typeface="Arial" pitchFamily="34" charset="0"/>
              </a:rPr>
              <a:t>    Japanese                     		&lt; 85 cm    &lt; 90 cm</a:t>
            </a:r>
          </a:p>
          <a:p>
            <a:pPr eaLnBrk="1" hangingPunct="1">
              <a:lnSpc>
                <a:spcPct val="90000"/>
              </a:lnSpc>
              <a:buFontTx/>
              <a:buNone/>
            </a:pPr>
            <a:endParaRPr lang="en-CA" sz="2800" dirty="0" smtClean="0">
              <a:latin typeface="Arial" pitchFamily="34" charset="0"/>
            </a:endParaRPr>
          </a:p>
          <a:p>
            <a:pPr eaLnBrk="1" hangingPunct="1">
              <a:lnSpc>
                <a:spcPct val="90000"/>
              </a:lnSpc>
              <a:buFontTx/>
              <a:buNone/>
            </a:pPr>
            <a:r>
              <a:rPr lang="en-CA" sz="2400" dirty="0" smtClean="0">
                <a:latin typeface="Arial" pitchFamily="34" charset="0"/>
              </a:rPr>
              <a:t>Video on waist measurement at </a:t>
            </a:r>
            <a:r>
              <a:rPr lang="en-CA" sz="2400" dirty="0" smtClean="0">
                <a:solidFill>
                  <a:schemeClr val="hlink"/>
                </a:solidFill>
                <a:latin typeface="Arial" pitchFamily="34" charset="0"/>
                <a:hlinkClick r:id="rId3"/>
              </a:rPr>
              <a:t>www.heartandstroke.ca</a:t>
            </a:r>
            <a:endParaRPr lang="en-CA" sz="2400" dirty="0" smtClean="0">
              <a:solidFill>
                <a:schemeClr val="hlink"/>
              </a:solidFill>
              <a:latin typeface="Arial" pitchFamily="34" charset="0"/>
            </a:endParaRPr>
          </a:p>
          <a:p>
            <a:pPr eaLnBrk="1" hangingPunct="1">
              <a:lnSpc>
                <a:spcPct val="90000"/>
              </a:lnSpc>
              <a:buFontTx/>
              <a:buNone/>
            </a:pPr>
            <a:r>
              <a:rPr lang="en-US" sz="2000" dirty="0" smtClean="0">
                <a:solidFill>
                  <a:srgbClr val="002060"/>
                </a:solidFill>
                <a:latin typeface="Arial" pitchFamily="34" charset="0"/>
              </a:rPr>
              <a:t>http://www.heartandstroke.com/site/c.ikIQLcMWJtE/b.3484281/k.515D/Healthy_living__Assess_your_weight.htm</a:t>
            </a:r>
            <a:endParaRPr lang="en-CA" sz="2000" dirty="0" smtClean="0">
              <a:solidFill>
                <a:srgbClr val="002060"/>
              </a:solidFill>
              <a:latin typeface="Arial" pitchFamily="34" charset="0"/>
            </a:endParaRPr>
          </a:p>
        </p:txBody>
      </p:sp>
    </p:spTree>
    <p:extLst>
      <p:ext uri="{BB962C8B-B14F-4D97-AF65-F5344CB8AC3E}">
        <p14:creationId xmlns:p14="http://schemas.microsoft.com/office/powerpoint/2010/main" val="982179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4018" name="Picture 2" descr="http://www.intechopen.com/source/html/19138/media/image5.jpeg"/>
          <p:cNvPicPr>
            <a:picLocks noChangeAspect="1" noChangeArrowheads="1"/>
          </p:cNvPicPr>
          <p:nvPr/>
        </p:nvPicPr>
        <p:blipFill>
          <a:blip r:embed="rId3" cstate="print"/>
          <a:srcRect r="11743"/>
          <a:stretch>
            <a:fillRect/>
          </a:stretch>
        </p:blipFill>
        <p:spPr bwMode="auto">
          <a:xfrm>
            <a:off x="75287" y="2106204"/>
            <a:ext cx="5719336" cy="3634338"/>
          </a:xfrm>
          <a:prstGeom prst="rect">
            <a:avLst/>
          </a:prstGeom>
          <a:noFill/>
        </p:spPr>
      </p:pic>
      <p:sp>
        <p:nvSpPr>
          <p:cNvPr id="5" name="Title 1"/>
          <p:cNvSpPr>
            <a:spLocks noGrp="1"/>
          </p:cNvSpPr>
          <p:nvPr>
            <p:ph type="title"/>
          </p:nvPr>
        </p:nvSpPr>
        <p:spPr>
          <a:xfrm>
            <a:off x="539552" y="764704"/>
            <a:ext cx="9143999" cy="1143000"/>
          </a:xfrm>
        </p:spPr>
        <p:txBody>
          <a:bodyPr/>
          <a:lstStyle/>
          <a:p>
            <a:r>
              <a:rPr lang="en-CA" dirty="0" smtClean="0"/>
              <a:t>Vascular Risk Assessment</a:t>
            </a:r>
            <a:endParaRPr lang="en-CA" dirty="0"/>
          </a:p>
        </p:txBody>
      </p:sp>
      <p:sp>
        <p:nvSpPr>
          <p:cNvPr id="6" name="Content Placeholder 2"/>
          <p:cNvSpPr txBox="1">
            <a:spLocks/>
          </p:cNvSpPr>
          <p:nvPr/>
        </p:nvSpPr>
        <p:spPr bwMode="auto">
          <a:xfrm>
            <a:off x="5796127" y="2020911"/>
            <a:ext cx="3651217" cy="3946525"/>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B</a:t>
            </a:r>
            <a:r>
              <a:rPr lang="en-CA" sz="2400" kern="0" dirty="0">
                <a:solidFill>
                  <a:srgbClr val="000000"/>
                </a:solidFill>
                <a:ea typeface="ＭＳ Ｐゴシック" charset="0"/>
                <a:cs typeface="ＭＳ Ｐゴシック" charset="0"/>
              </a:rPr>
              <a:t>lood pressure</a:t>
            </a: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A</a:t>
            </a:r>
            <a:r>
              <a:rPr lang="en-CA" sz="2400" kern="0" dirty="0">
                <a:solidFill>
                  <a:srgbClr val="000000"/>
                </a:solidFill>
                <a:ea typeface="ＭＳ Ｐゴシック" charset="0"/>
                <a:cs typeface="ＭＳ Ｐゴシック" charset="0"/>
              </a:rPr>
              <a:t>lcohol use</a:t>
            </a: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D</a:t>
            </a:r>
            <a:r>
              <a:rPr lang="en-CA" sz="2400" kern="0" dirty="0">
                <a:solidFill>
                  <a:srgbClr val="000000"/>
                </a:solidFill>
                <a:ea typeface="ＭＳ Ｐゴシック" charset="0"/>
                <a:cs typeface="ＭＳ Ｐゴシック" charset="0"/>
              </a:rPr>
              <a:t>iabetes</a:t>
            </a: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buFontTx/>
              <a:buChar char="•"/>
            </a:pP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F</a:t>
            </a:r>
            <a:r>
              <a:rPr lang="en-CA" sz="2400" kern="0" dirty="0">
                <a:solidFill>
                  <a:srgbClr val="000000"/>
                </a:solidFill>
                <a:ea typeface="ＭＳ Ｐゴシック" charset="0"/>
                <a:cs typeface="ＭＳ Ｐゴシック" charset="0"/>
              </a:rPr>
              <a:t>ruits and vegetables</a:t>
            </a: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A</a:t>
            </a:r>
            <a:r>
              <a:rPr lang="en-CA" sz="2400" kern="0" dirty="0">
                <a:solidFill>
                  <a:srgbClr val="000000"/>
                </a:solidFill>
                <a:ea typeface="ＭＳ Ｐゴシック" charset="0"/>
                <a:cs typeface="ＭＳ Ｐゴシック" charset="0"/>
              </a:rPr>
              <a:t>ctivity</a:t>
            </a:r>
            <a:endParaRPr lang="en-CA" sz="3200" b="1" kern="0" dirty="0">
              <a:solidFill>
                <a:srgbClr val="000000"/>
              </a:solidFill>
              <a:ea typeface="ＭＳ Ｐゴシック" charset="0"/>
              <a:cs typeface="ＭＳ Ｐゴシック" charset="0"/>
            </a:endParaRPr>
          </a:p>
          <a:p>
            <a:pPr marL="342795" indent="-342795" defTabSz="914216"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T</a:t>
            </a:r>
            <a:r>
              <a:rPr lang="en-CA" sz="2400" kern="0" dirty="0">
                <a:solidFill>
                  <a:srgbClr val="000000"/>
                </a:solidFill>
                <a:ea typeface="ＭＳ Ｐゴシック" charset="0"/>
                <a:cs typeface="ＭＳ Ｐゴシック" charset="0"/>
              </a:rPr>
              <a:t>obacco use</a:t>
            </a:r>
            <a:endParaRPr lang="en-CA" sz="3200" b="1" kern="0" dirty="0">
              <a:solidFill>
                <a:srgbClr val="000000"/>
              </a:solidFill>
              <a:ea typeface="ＭＳ Ｐゴシック" charset="0"/>
              <a:cs typeface="ＭＳ Ｐゴシック" charset="0"/>
            </a:endParaRPr>
          </a:p>
        </p:txBody>
      </p:sp>
      <p:sp>
        <p:nvSpPr>
          <p:cNvPr id="7" name="TextBox 6"/>
          <p:cNvSpPr txBox="1"/>
          <p:nvPr/>
        </p:nvSpPr>
        <p:spPr>
          <a:xfrm>
            <a:off x="5794746" y="2021744"/>
            <a:ext cx="627321" cy="4622804"/>
          </a:xfrm>
          <a:prstGeom prst="rect">
            <a:avLst/>
          </a:prstGeom>
          <a:noFill/>
        </p:spPr>
        <p:txBody>
          <a:bodyPr wrap="square" lIns="91422" tIns="45712" rIns="91422" bIns="45712" rtlCol="0">
            <a:spAutoFit/>
          </a:bodyPr>
          <a:lstStyle/>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B</a:t>
            </a:r>
          </a:p>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A</a:t>
            </a:r>
          </a:p>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D</a:t>
            </a:r>
          </a:p>
          <a:p>
            <a:pPr marL="342795" indent="-342795" eaLnBrk="0" fontAlgn="base" hangingPunct="0">
              <a:spcBef>
                <a:spcPct val="20000"/>
              </a:spcBef>
              <a:spcAft>
                <a:spcPct val="0"/>
              </a:spcAft>
              <a:buFontTx/>
              <a:buChar char="•"/>
            </a:pPr>
            <a:endParaRPr lang="en-CA" sz="3200" b="1" kern="0" dirty="0">
              <a:solidFill>
                <a:srgbClr val="000000"/>
              </a:solidFill>
              <a:ea typeface="ＭＳ Ｐゴシック" charset="0"/>
              <a:cs typeface="ＭＳ Ｐゴシック" charset="0"/>
            </a:endParaRPr>
          </a:p>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F</a:t>
            </a:r>
          </a:p>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A</a:t>
            </a:r>
          </a:p>
          <a:p>
            <a:pPr marL="342795" indent="-342795" eaLnBrk="0" fontAlgn="base" hangingPunct="0">
              <a:spcBef>
                <a:spcPct val="20000"/>
              </a:spcBef>
              <a:spcAft>
                <a:spcPct val="0"/>
              </a:spcAft>
            </a:pPr>
            <a:r>
              <a:rPr lang="en-CA" sz="3200" b="1" kern="0" dirty="0">
                <a:solidFill>
                  <a:srgbClr val="000000"/>
                </a:solidFill>
                <a:ea typeface="ＭＳ Ｐゴシック" charset="0"/>
                <a:cs typeface="ＭＳ Ｐゴシック" charset="0"/>
              </a:rPr>
              <a:t>T</a:t>
            </a:r>
          </a:p>
          <a:p>
            <a:pPr fontAlgn="base">
              <a:spcBef>
                <a:spcPct val="0"/>
              </a:spcBef>
              <a:spcAft>
                <a:spcPct val="0"/>
              </a:spcAft>
            </a:pPr>
            <a:endParaRPr lang="en-CA" sz="3200" b="1" dirty="0">
              <a:solidFill>
                <a:srgbClr val="000000"/>
              </a:solidFill>
              <a:ea typeface="ＭＳ Ｐゴシック" pitchFamily="1" charset="-128"/>
            </a:endParaRPr>
          </a:p>
        </p:txBody>
      </p:sp>
      <p:sp>
        <p:nvSpPr>
          <p:cNvPr id="8" name="TextBox 7"/>
          <p:cNvSpPr txBox="1"/>
          <p:nvPr/>
        </p:nvSpPr>
        <p:spPr>
          <a:xfrm>
            <a:off x="513707" y="5774079"/>
            <a:ext cx="5178176" cy="584775"/>
          </a:xfrm>
          <a:prstGeom prst="rect">
            <a:avLst/>
          </a:prstGeom>
          <a:noFill/>
        </p:spPr>
        <p:txBody>
          <a:bodyPr wrap="square" lIns="91422" tIns="45712" rIns="91422" bIns="45712" rtlCol="0">
            <a:spAutoFit/>
          </a:bodyPr>
          <a:lstStyle/>
          <a:p>
            <a:pPr fontAlgn="base">
              <a:spcBef>
                <a:spcPct val="0"/>
              </a:spcBef>
              <a:spcAft>
                <a:spcPct val="0"/>
              </a:spcAft>
            </a:pPr>
            <a:r>
              <a:rPr lang="en-CA" sz="3200" b="1" dirty="0">
                <a:solidFill>
                  <a:srgbClr val="000000"/>
                </a:solidFill>
                <a:ea typeface="ＭＳ Ｐゴシック" pitchFamily="1" charset="-128"/>
              </a:rPr>
              <a:t>W</a:t>
            </a:r>
            <a:r>
              <a:rPr lang="en-CA" dirty="0">
                <a:solidFill>
                  <a:srgbClr val="000000"/>
                </a:solidFill>
                <a:ea typeface="ＭＳ Ｐゴシック" pitchFamily="1" charset="-128"/>
              </a:rPr>
              <a:t>aist	</a:t>
            </a:r>
            <a:r>
              <a:rPr lang="en-CA" sz="3200" b="1" dirty="0">
                <a:solidFill>
                  <a:srgbClr val="000000"/>
                </a:solidFill>
                <a:ea typeface="ＭＳ Ｐゴシック" pitchFamily="1" charset="-128"/>
              </a:rPr>
              <a:t>H</a:t>
            </a:r>
            <a:r>
              <a:rPr lang="en-CA" dirty="0">
                <a:solidFill>
                  <a:srgbClr val="000000"/>
                </a:solidFill>
                <a:ea typeface="ＭＳ Ｐゴシック" pitchFamily="1" charset="-128"/>
              </a:rPr>
              <a:t>eight	</a:t>
            </a:r>
            <a:r>
              <a:rPr lang="en-CA" sz="3200" b="1" dirty="0">
                <a:solidFill>
                  <a:srgbClr val="000000"/>
                </a:solidFill>
                <a:ea typeface="ＭＳ Ｐゴシック" pitchFamily="1" charset="-128"/>
              </a:rPr>
              <a:t>O</a:t>
            </a:r>
            <a:r>
              <a:rPr lang="en-CA" dirty="0">
                <a:solidFill>
                  <a:srgbClr val="000000"/>
                </a:solidFill>
                <a:ea typeface="ＭＳ Ｐゴシック" pitchFamily="1" charset="-128"/>
              </a:rPr>
              <a:t>besity	     </a:t>
            </a:r>
            <a:r>
              <a:rPr lang="en-CA" sz="3200" dirty="0">
                <a:solidFill>
                  <a:srgbClr val="000000"/>
                </a:solidFill>
                <a:ea typeface="ＭＳ Ｐゴシック" pitchFamily="1" charset="-128"/>
              </a:rPr>
              <a:t>?</a:t>
            </a:r>
            <a:endParaRPr lang="en-CA" b="1" dirty="0">
              <a:solidFill>
                <a:srgbClr val="000000"/>
              </a:solidFill>
              <a:ea typeface="ＭＳ Ｐゴシック" pitchFamily="1" charset="-128"/>
            </a:endParaRPr>
          </a:p>
        </p:txBody>
      </p:sp>
      <p:sp>
        <p:nvSpPr>
          <p:cNvPr id="9" name="TextBox 8"/>
          <p:cNvSpPr txBox="1"/>
          <p:nvPr/>
        </p:nvSpPr>
        <p:spPr>
          <a:xfrm>
            <a:off x="4609718" y="5783077"/>
            <a:ext cx="1652530" cy="523220"/>
          </a:xfrm>
          <a:prstGeom prst="rect">
            <a:avLst/>
          </a:prstGeom>
          <a:noFill/>
        </p:spPr>
        <p:txBody>
          <a:bodyPr wrap="square" rtlCol="0">
            <a:spAutoFit/>
          </a:bodyPr>
          <a:lstStyle/>
          <a:p>
            <a:pPr fontAlgn="base">
              <a:spcBef>
                <a:spcPct val="0"/>
              </a:spcBef>
              <a:spcAft>
                <a:spcPct val="0"/>
              </a:spcAft>
            </a:pPr>
            <a:r>
              <a:rPr lang="en-CA" sz="2800" i="1" dirty="0">
                <a:solidFill>
                  <a:srgbClr val="FF0000"/>
                </a:solidFill>
                <a:ea typeface="ＭＳ Ｐゴシック" pitchFamily="1" charset="-128"/>
              </a:rPr>
              <a:t>Labs?</a:t>
            </a:r>
          </a:p>
        </p:txBody>
      </p:sp>
    </p:spTree>
    <p:extLst>
      <p:ext uri="{BB962C8B-B14F-4D97-AF65-F5344CB8AC3E}">
        <p14:creationId xmlns:p14="http://schemas.microsoft.com/office/powerpoint/2010/main" val="191999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631238" cy="1143000"/>
          </a:xfrm>
        </p:spPr>
        <p:txBody>
          <a:bodyPr/>
          <a:lstStyle/>
          <a:p>
            <a:r>
              <a:rPr lang="en-CA" dirty="0" smtClean="0"/>
              <a:t>  Identifying Vascular Risk </a:t>
            </a:r>
            <a:endParaRPr lang="en-CA" dirty="0"/>
          </a:p>
        </p:txBody>
      </p:sp>
      <p:sp>
        <p:nvSpPr>
          <p:cNvPr id="5" name="Content Placeholder 2"/>
          <p:cNvSpPr>
            <a:spLocks noGrp="1"/>
          </p:cNvSpPr>
          <p:nvPr>
            <p:ph idx="1"/>
          </p:nvPr>
        </p:nvSpPr>
        <p:spPr>
          <a:xfrm>
            <a:off x="611560" y="1844824"/>
            <a:ext cx="8255912" cy="4019946"/>
          </a:xfrm>
        </p:spPr>
        <p:txBody>
          <a:bodyPr/>
          <a:lstStyle/>
          <a:p>
            <a:pPr>
              <a:buNone/>
            </a:pPr>
            <a:r>
              <a:rPr lang="en-CA" dirty="0" smtClean="0"/>
              <a:t>Key Messages:</a:t>
            </a:r>
          </a:p>
          <a:p>
            <a:r>
              <a:rPr lang="en-CA" dirty="0" smtClean="0"/>
              <a:t>Assess all adult patients for vascular risk</a:t>
            </a:r>
          </a:p>
          <a:p>
            <a:pPr marL="0" indent="0">
              <a:buNone/>
            </a:pPr>
            <a:endParaRPr lang="en-CA" dirty="0" smtClean="0"/>
          </a:p>
          <a:p>
            <a:r>
              <a:rPr lang="en-CA" dirty="0" smtClean="0"/>
              <a:t>Complete a cardiovascular risk assessment on all appropriate individuals.</a:t>
            </a:r>
          </a:p>
          <a:p>
            <a:pPr marL="0" indent="0">
              <a:buNone/>
            </a:pPr>
            <a:endParaRPr lang="en-CA" dirty="0" smtClean="0"/>
          </a:p>
          <a:p>
            <a:r>
              <a:rPr lang="en-CA" dirty="0" smtClean="0"/>
              <a:t>Utilize recommended techniques and resources when completing assessments.</a:t>
            </a:r>
          </a:p>
          <a:p>
            <a:pPr marL="0" indent="0">
              <a:buNone/>
            </a:pPr>
            <a:endParaRPr lang="en-CA" dirty="0" smtClean="0"/>
          </a:p>
          <a:p>
            <a:endParaRPr lang="en-CA" dirty="0" smtClean="0"/>
          </a:p>
          <a:p>
            <a:pPr marL="0" indent="0">
              <a:buNone/>
            </a:pPr>
            <a:endParaRPr lang="en-CA" dirty="0" smtClean="0"/>
          </a:p>
          <a:p>
            <a:endParaRPr lang="en-CA" dirty="0" smtClean="0"/>
          </a:p>
          <a:p>
            <a:endParaRPr lang="en-CA" dirty="0"/>
          </a:p>
        </p:txBody>
      </p:sp>
    </p:spTree>
    <p:extLst>
      <p:ext uri="{BB962C8B-B14F-4D97-AF65-F5344CB8AC3E}">
        <p14:creationId xmlns:p14="http://schemas.microsoft.com/office/powerpoint/2010/main" val="7799304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766763"/>
            <a:ext cx="9144000" cy="1143000"/>
          </a:xfrm>
        </p:spPr>
        <p:txBody>
          <a:bodyPr/>
          <a:lstStyle/>
          <a:p>
            <a:endParaRPr lang="en-CA" sz="3200" dirty="0"/>
          </a:p>
        </p:txBody>
      </p:sp>
      <p:sp>
        <p:nvSpPr>
          <p:cNvPr id="5" name="Content Placeholder 2"/>
          <p:cNvSpPr txBox="1">
            <a:spLocks/>
          </p:cNvSpPr>
          <p:nvPr/>
        </p:nvSpPr>
        <p:spPr bwMode="auto">
          <a:xfrm>
            <a:off x="507160" y="2906488"/>
            <a:ext cx="8118475" cy="2022230"/>
          </a:xfrm>
          <a:prstGeom prst="rect">
            <a:avLst/>
          </a:prstGeom>
          <a:noFill/>
          <a:ln w="9525">
            <a:noFill/>
            <a:miter lim="800000"/>
            <a:headEnd/>
            <a:tailEnd/>
          </a:ln>
        </p:spPr>
        <p:txBody>
          <a:bodyPr vert="horz" wrap="square" lIns="91413" tIns="45708" rIns="91413" bIns="45708" numCol="1" anchor="t" anchorCtr="0" compatLnSpc="1">
            <a:prstTxWarp prst="textNoShape">
              <a:avLst/>
            </a:prstTxWarp>
          </a:bodyPr>
          <a:lstStyle/>
          <a:p>
            <a:pPr marL="342795" indent="-342795" algn="ctr" defTabSz="914216" eaLnBrk="0" fontAlgn="base" hangingPunct="0">
              <a:spcBef>
                <a:spcPct val="20000"/>
              </a:spcBef>
              <a:spcAft>
                <a:spcPct val="0"/>
              </a:spcAft>
            </a:pPr>
            <a:r>
              <a:rPr lang="en-CA" sz="3600" kern="0" dirty="0" smtClean="0">
                <a:solidFill>
                  <a:srgbClr val="000000"/>
                </a:solidFill>
                <a:ea typeface="ＭＳ Ｐゴシック" charset="0"/>
                <a:cs typeface="ＭＳ Ｐゴシック" charset="0"/>
              </a:rPr>
              <a:t>How can you implement Vascular Risk Assessment into your daily practice?</a:t>
            </a:r>
            <a:endParaRPr lang="en-CA" sz="3600" kern="0" dirty="0">
              <a:solidFill>
                <a:srgbClr val="000000"/>
              </a:solidFill>
              <a:ea typeface="ＭＳ Ｐゴシック" charset="0"/>
              <a:cs typeface="ＭＳ Ｐゴシック" charset="0"/>
            </a:endParaRPr>
          </a:p>
        </p:txBody>
      </p:sp>
      <p:sp>
        <p:nvSpPr>
          <p:cNvPr id="6" name="TextBox 5"/>
          <p:cNvSpPr txBox="1"/>
          <p:nvPr/>
        </p:nvSpPr>
        <p:spPr>
          <a:xfrm>
            <a:off x="1211580" y="4766310"/>
            <a:ext cx="7052310" cy="923330"/>
          </a:xfrm>
          <a:prstGeom prst="rect">
            <a:avLst/>
          </a:prstGeom>
          <a:noFill/>
        </p:spPr>
        <p:txBody>
          <a:bodyPr wrap="square" rtlCol="0">
            <a:spAutoFit/>
          </a:bodyPr>
          <a:lstStyle/>
          <a:p>
            <a:pPr fontAlgn="base">
              <a:spcBef>
                <a:spcPct val="0"/>
              </a:spcBef>
              <a:spcAft>
                <a:spcPct val="0"/>
              </a:spcAft>
              <a:buFont typeface="Arial" pitchFamily="34" charset="0"/>
              <a:buChar char="•"/>
            </a:pPr>
            <a:r>
              <a:rPr lang="en-CA" dirty="0" smtClean="0">
                <a:solidFill>
                  <a:srgbClr val="000000"/>
                </a:solidFill>
                <a:ea typeface="ＭＳ Ｐゴシック" pitchFamily="1" charset="-128"/>
              </a:rPr>
              <a:t> Everyone at every patient visit?   </a:t>
            </a:r>
          </a:p>
          <a:p>
            <a:pPr fontAlgn="base">
              <a:spcBef>
                <a:spcPct val="0"/>
              </a:spcBef>
              <a:spcAft>
                <a:spcPct val="0"/>
              </a:spcAft>
              <a:buFont typeface="Arial" pitchFamily="34" charset="0"/>
              <a:buChar char="•"/>
            </a:pPr>
            <a:r>
              <a:rPr lang="en-CA" dirty="0" smtClean="0">
                <a:solidFill>
                  <a:srgbClr val="000000"/>
                </a:solidFill>
                <a:ea typeface="ＭＳ Ｐゴシック" pitchFamily="1" charset="-128"/>
              </a:rPr>
              <a:t> Identify who is HIGH RISK? </a:t>
            </a:r>
          </a:p>
          <a:p>
            <a:pPr fontAlgn="base">
              <a:spcBef>
                <a:spcPct val="0"/>
              </a:spcBef>
              <a:spcAft>
                <a:spcPct val="0"/>
              </a:spcAft>
              <a:buFont typeface="Arial" pitchFamily="34" charset="0"/>
              <a:buChar char="•"/>
            </a:pPr>
            <a:r>
              <a:rPr lang="en-CA" dirty="0" smtClean="0">
                <a:solidFill>
                  <a:srgbClr val="000000"/>
                </a:solidFill>
                <a:ea typeface="ＭＳ Ｐゴシック" pitchFamily="1" charset="-128"/>
              </a:rPr>
              <a:t> Those requiring additional assessment?     </a:t>
            </a:r>
            <a:endParaRPr lang="en-CA" dirty="0">
              <a:solidFill>
                <a:srgbClr val="000000"/>
              </a:solidFill>
              <a:ea typeface="ＭＳ Ｐゴシック" pitchFamily="1" charset="-128"/>
            </a:endParaRPr>
          </a:p>
        </p:txBody>
      </p:sp>
    </p:spTree>
    <p:extLst>
      <p:ext uri="{BB962C8B-B14F-4D97-AF65-F5344CB8AC3E}">
        <p14:creationId xmlns:p14="http://schemas.microsoft.com/office/powerpoint/2010/main" val="13337989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CA" dirty="0" smtClean="0"/>
              <a:t>Questions?</a:t>
            </a:r>
            <a:endParaRPr lang="en-US" dirty="0" smtClean="0"/>
          </a:p>
        </p:txBody>
      </p:sp>
      <p:pic>
        <p:nvPicPr>
          <p:cNvPr id="30724" name="Picture 4" descr="C:\Documents and Settings\erathgeber\Local Settings\Temporary Internet Files\Content.IE5\1HM5RZGX\MC900441902[1].wmf"/>
          <p:cNvPicPr>
            <a:picLocks noGrp="1" noChangeAspect="1" noChangeArrowheads="1"/>
          </p:cNvPicPr>
          <p:nvPr>
            <p:ph idx="1"/>
          </p:nvPr>
        </p:nvPicPr>
        <p:blipFill>
          <a:blip r:embed="rId3" cstate="print"/>
          <a:srcRect/>
          <a:stretch>
            <a:fillRect/>
          </a:stretch>
        </p:blipFill>
        <p:spPr bwMode="auto">
          <a:xfrm>
            <a:off x="2793996" y="1918028"/>
            <a:ext cx="3301999" cy="3901735"/>
          </a:xfrm>
          <a:prstGeom prst="rect">
            <a:avLst/>
          </a:prstGeom>
          <a:noFill/>
        </p:spPr>
      </p:pic>
    </p:spTree>
    <p:extLst>
      <p:ext uri="{BB962C8B-B14F-4D97-AF65-F5344CB8AC3E}">
        <p14:creationId xmlns:p14="http://schemas.microsoft.com/office/powerpoint/2010/main" val="4028578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 Special Thanks to:</a:t>
            </a:r>
            <a:endParaRPr lang="en-US" dirty="0"/>
          </a:p>
        </p:txBody>
      </p:sp>
      <p:sp>
        <p:nvSpPr>
          <p:cNvPr id="3" name="Content Placeholder 2"/>
          <p:cNvSpPr>
            <a:spLocks noGrp="1"/>
          </p:cNvSpPr>
          <p:nvPr>
            <p:ph idx="1"/>
          </p:nvPr>
        </p:nvSpPr>
        <p:spPr>
          <a:xfrm>
            <a:off x="497947" y="1891862"/>
            <a:ext cx="8118475" cy="3993532"/>
          </a:xfrm>
        </p:spPr>
        <p:txBody>
          <a:bodyPr/>
          <a:lstStyle/>
          <a:p>
            <a:pPr algn="ctr">
              <a:spcBef>
                <a:spcPts val="200"/>
              </a:spcBef>
              <a:spcAft>
                <a:spcPts val="200"/>
              </a:spcAft>
              <a:buNone/>
            </a:pPr>
            <a:r>
              <a:rPr lang="en-CA" b="1" dirty="0" smtClean="0"/>
              <a:t>The Calgary &amp; Lethbridge Vascular Risk Reduction</a:t>
            </a:r>
          </a:p>
          <a:p>
            <a:pPr algn="ctr">
              <a:spcBef>
                <a:spcPts val="200"/>
              </a:spcBef>
              <a:spcAft>
                <a:spcPts val="200"/>
              </a:spcAft>
              <a:buNone/>
            </a:pPr>
            <a:r>
              <a:rPr lang="en-CA" b="1" dirty="0" smtClean="0"/>
              <a:t>Programs and the CvHS SCN - VRR RxEACH Project,</a:t>
            </a:r>
            <a:endParaRPr lang="en-US" b="1" dirty="0" smtClean="0"/>
          </a:p>
          <a:p>
            <a:pPr algn="ctr">
              <a:spcBef>
                <a:spcPts val="200"/>
              </a:spcBef>
              <a:spcAft>
                <a:spcPts val="200"/>
              </a:spcAft>
              <a:buNone/>
            </a:pPr>
            <a:r>
              <a:rPr lang="en-CA" b="1" dirty="0" smtClean="0"/>
              <a:t>for their support and collaboration.</a:t>
            </a:r>
          </a:p>
        </p:txBody>
      </p:sp>
      <p:pic>
        <p:nvPicPr>
          <p:cNvPr id="61442" name="Picture 2" descr="http://xoombi.com/wp-content/uploads/2013/04/Thank-you-post-it.jpg"/>
          <p:cNvPicPr>
            <a:picLocks noChangeAspect="1" noChangeArrowheads="1"/>
          </p:cNvPicPr>
          <p:nvPr/>
        </p:nvPicPr>
        <p:blipFill>
          <a:blip r:embed="rId2" cstate="print"/>
          <a:srcRect/>
          <a:stretch>
            <a:fillRect/>
          </a:stretch>
        </p:blipFill>
        <p:spPr bwMode="auto">
          <a:xfrm>
            <a:off x="2303533" y="3347885"/>
            <a:ext cx="4536934" cy="2834776"/>
          </a:xfrm>
          <a:prstGeom prst="rect">
            <a:avLst/>
          </a:prstGeom>
          <a:noFill/>
        </p:spPr>
      </p:pic>
    </p:spTree>
    <p:extLst>
      <p:ext uri="{BB962C8B-B14F-4D97-AF65-F5344CB8AC3E}">
        <p14:creationId xmlns:p14="http://schemas.microsoft.com/office/powerpoint/2010/main" val="41808798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CA" dirty="0" smtClean="0"/>
              <a:t>References:</a:t>
            </a:r>
            <a:endParaRPr lang="en-US" dirty="0" smtClean="0"/>
          </a:p>
        </p:txBody>
      </p:sp>
      <p:sp>
        <p:nvSpPr>
          <p:cNvPr id="31747" name="Content Placeholder 2"/>
          <p:cNvSpPr>
            <a:spLocks noGrp="1"/>
          </p:cNvSpPr>
          <p:nvPr>
            <p:ph idx="1"/>
          </p:nvPr>
        </p:nvSpPr>
        <p:spPr>
          <a:xfrm>
            <a:off x="531816" y="1628800"/>
            <a:ext cx="8118475" cy="4968552"/>
          </a:xfrm>
        </p:spPr>
        <p:txBody>
          <a:bodyPr/>
          <a:lstStyle/>
          <a:p>
            <a:pPr>
              <a:spcBef>
                <a:spcPts val="300"/>
              </a:spcBef>
              <a:spcAft>
                <a:spcPts val="300"/>
              </a:spcAft>
              <a:buFontTx/>
              <a:buNone/>
            </a:pPr>
            <a:r>
              <a:rPr lang="en-CA" dirty="0"/>
              <a:t>Canadian Cardiovascular Society:</a:t>
            </a:r>
          </a:p>
          <a:p>
            <a:pPr>
              <a:spcBef>
                <a:spcPts val="300"/>
              </a:spcBef>
              <a:spcAft>
                <a:spcPts val="300"/>
              </a:spcAft>
              <a:buFontTx/>
              <a:buNone/>
            </a:pPr>
            <a:r>
              <a:rPr lang="en-CA" dirty="0"/>
              <a:t>	</a:t>
            </a:r>
            <a:r>
              <a:rPr lang="en-CA" u="sng" dirty="0">
                <a:solidFill>
                  <a:schemeClr val="accent1">
                    <a:lumMod val="50000"/>
                  </a:schemeClr>
                </a:solidFill>
                <a:hlinkClick r:id="rId3"/>
              </a:rPr>
              <a:t>http://www.ccs.ca/index.php/en/</a:t>
            </a:r>
            <a:endParaRPr lang="en-CA" u="sng" dirty="0">
              <a:solidFill>
                <a:schemeClr val="accent1">
                  <a:lumMod val="50000"/>
                </a:schemeClr>
              </a:solidFill>
            </a:endParaRPr>
          </a:p>
          <a:p>
            <a:pPr>
              <a:spcBef>
                <a:spcPts val="300"/>
              </a:spcBef>
              <a:spcAft>
                <a:spcPts val="300"/>
              </a:spcAft>
              <a:buFontTx/>
              <a:buNone/>
            </a:pPr>
            <a:r>
              <a:rPr lang="en-CA" dirty="0" smtClean="0"/>
              <a:t>C-CHANGE Clinical Resource Centre:</a:t>
            </a:r>
          </a:p>
          <a:p>
            <a:pPr>
              <a:spcBef>
                <a:spcPts val="300"/>
              </a:spcBef>
              <a:spcAft>
                <a:spcPts val="300"/>
              </a:spcAft>
              <a:buFontTx/>
              <a:buNone/>
            </a:pPr>
            <a:r>
              <a:rPr lang="en-CA" dirty="0" smtClean="0"/>
              <a:t>	</a:t>
            </a:r>
            <a:r>
              <a:rPr lang="en-CA" u="sng" dirty="0">
                <a:solidFill>
                  <a:schemeClr val="accent1">
                    <a:lumMod val="50000"/>
                  </a:schemeClr>
                </a:solidFill>
                <a:hlinkClick r:id="rId4"/>
              </a:rPr>
              <a:t>http://www.c-changecrc.ca</a:t>
            </a:r>
            <a:r>
              <a:rPr lang="en-CA" u="sng" dirty="0" smtClean="0">
                <a:solidFill>
                  <a:schemeClr val="accent1">
                    <a:lumMod val="50000"/>
                  </a:schemeClr>
                </a:solidFill>
                <a:hlinkClick r:id="rId4"/>
              </a:rPr>
              <a:t>/</a:t>
            </a:r>
            <a:endParaRPr lang="en-CA" u="sng" dirty="0" smtClean="0">
              <a:solidFill>
                <a:schemeClr val="accent1">
                  <a:lumMod val="50000"/>
                </a:schemeClr>
              </a:solidFill>
            </a:endParaRPr>
          </a:p>
          <a:p>
            <a:pPr>
              <a:spcBef>
                <a:spcPts val="300"/>
              </a:spcBef>
              <a:spcAft>
                <a:spcPts val="300"/>
              </a:spcAft>
              <a:buNone/>
            </a:pPr>
            <a:r>
              <a:rPr lang="en-US" dirty="0"/>
              <a:t>Harmonization of guidelines for the prevention and treatment of cardiovascular disease: the C-CHANGE Initiative – </a:t>
            </a:r>
            <a:r>
              <a:rPr lang="en-US" dirty="0">
                <a:hlinkClick r:id="rId5"/>
              </a:rPr>
              <a:t>www.cmaj.ca</a:t>
            </a:r>
            <a:r>
              <a:rPr lang="en-US" dirty="0"/>
              <a:t> (November 18, 2014)</a:t>
            </a:r>
          </a:p>
          <a:p>
            <a:pPr>
              <a:spcBef>
                <a:spcPts val="300"/>
              </a:spcBef>
              <a:spcAft>
                <a:spcPts val="300"/>
              </a:spcAft>
              <a:buFontTx/>
              <a:buNone/>
            </a:pPr>
            <a:r>
              <a:rPr lang="en-CA" dirty="0" smtClean="0"/>
              <a:t>Hypertension Canada (CHEP recommendations): </a:t>
            </a:r>
            <a:r>
              <a:rPr lang="en-CA" u="sng" dirty="0">
                <a:solidFill>
                  <a:schemeClr val="accent1">
                    <a:lumMod val="50000"/>
                  </a:schemeClr>
                </a:solidFill>
                <a:hlinkClick r:id="rId6"/>
              </a:rPr>
              <a:t>http://</a:t>
            </a:r>
            <a:r>
              <a:rPr lang="en-CA" u="sng" dirty="0" smtClean="0">
                <a:solidFill>
                  <a:schemeClr val="accent1">
                    <a:lumMod val="50000"/>
                  </a:schemeClr>
                </a:solidFill>
                <a:hlinkClick r:id="rId6"/>
              </a:rPr>
              <a:t>hypertension.ca</a:t>
            </a:r>
            <a:r>
              <a:rPr lang="en-CA" dirty="0" smtClean="0"/>
              <a:t>	</a:t>
            </a:r>
          </a:p>
          <a:p>
            <a:pPr>
              <a:spcBef>
                <a:spcPts val="300"/>
              </a:spcBef>
              <a:spcAft>
                <a:spcPts val="300"/>
              </a:spcAft>
              <a:buFontTx/>
              <a:buNone/>
            </a:pPr>
            <a:r>
              <a:rPr lang="en-US" dirty="0" smtClean="0"/>
              <a:t>Vascular Risk Reduction Resource:</a:t>
            </a:r>
          </a:p>
          <a:p>
            <a:pPr>
              <a:spcBef>
                <a:spcPts val="300"/>
              </a:spcBef>
              <a:spcAft>
                <a:spcPts val="300"/>
              </a:spcAft>
              <a:buFontTx/>
              <a:buNone/>
            </a:pPr>
            <a:r>
              <a:rPr lang="en-US" dirty="0"/>
              <a:t>    </a:t>
            </a:r>
            <a:r>
              <a:rPr lang="en-US" dirty="0">
                <a:hlinkClick r:id="rId7"/>
              </a:rPr>
              <a:t>http://www.albertahealthservices.ca/10585.asp</a:t>
            </a:r>
            <a:endParaRPr lang="en-US" dirty="0" smtClean="0"/>
          </a:p>
        </p:txBody>
      </p:sp>
    </p:spTree>
    <p:extLst>
      <p:ext uri="{BB962C8B-B14F-4D97-AF65-F5344CB8AC3E}">
        <p14:creationId xmlns:p14="http://schemas.microsoft.com/office/powerpoint/2010/main" val="455084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319846" cy="1143000"/>
          </a:xfrm>
        </p:spPr>
        <p:txBody>
          <a:bodyPr/>
          <a:lstStyle/>
          <a:p>
            <a:pPr algn="ctr"/>
            <a:r>
              <a:rPr lang="en-CA" sz="3200" dirty="0" smtClean="0"/>
              <a:t>Identifying Vascular Risk-  </a:t>
            </a:r>
            <a:br>
              <a:rPr lang="en-CA" sz="3200" dirty="0" smtClean="0"/>
            </a:br>
            <a:r>
              <a:rPr lang="en-CA" sz="3200" dirty="0" smtClean="0"/>
              <a:t>Who Has BAD FAT?</a:t>
            </a:r>
            <a:endParaRPr lang="en-CA" sz="3200" dirty="0"/>
          </a:p>
        </p:txBody>
      </p:sp>
      <p:sp>
        <p:nvSpPr>
          <p:cNvPr id="3" name="Content Placeholder 2"/>
          <p:cNvSpPr>
            <a:spLocks noGrp="1"/>
          </p:cNvSpPr>
          <p:nvPr>
            <p:ph idx="1"/>
          </p:nvPr>
        </p:nvSpPr>
        <p:spPr>
          <a:xfrm>
            <a:off x="520093" y="2010512"/>
            <a:ext cx="3651217" cy="3946525"/>
          </a:xfrm>
        </p:spPr>
        <p:txBody>
          <a:bodyPr/>
          <a:lstStyle/>
          <a:p>
            <a:pPr>
              <a:buNone/>
            </a:pPr>
            <a:r>
              <a:rPr lang="en-CA" sz="3200" b="1" dirty="0" smtClean="0"/>
              <a:t>B</a:t>
            </a:r>
            <a:r>
              <a:rPr lang="en-CA" dirty="0" smtClean="0"/>
              <a:t>lood pressure</a:t>
            </a:r>
            <a:endParaRPr lang="en-CA" sz="3200" b="1" dirty="0" smtClean="0"/>
          </a:p>
          <a:p>
            <a:pPr>
              <a:buNone/>
            </a:pPr>
            <a:r>
              <a:rPr lang="en-CA" sz="3200" b="1" dirty="0" smtClean="0"/>
              <a:t>A</a:t>
            </a:r>
            <a:r>
              <a:rPr lang="en-CA" dirty="0" smtClean="0"/>
              <a:t>lcohol use</a:t>
            </a:r>
            <a:endParaRPr lang="en-CA" sz="3200" b="1" dirty="0" smtClean="0"/>
          </a:p>
          <a:p>
            <a:pPr>
              <a:buNone/>
            </a:pPr>
            <a:r>
              <a:rPr lang="en-CA" sz="3200" b="1" dirty="0" smtClean="0"/>
              <a:t>D</a:t>
            </a:r>
            <a:r>
              <a:rPr lang="en-CA" dirty="0" smtClean="0"/>
              <a:t>iabetes  (yes/no)</a:t>
            </a:r>
            <a:endParaRPr lang="en-CA" sz="3200" b="1" dirty="0" smtClean="0"/>
          </a:p>
          <a:p>
            <a:endParaRPr lang="en-CA" sz="3200" b="1" dirty="0" smtClean="0"/>
          </a:p>
          <a:p>
            <a:pPr>
              <a:buNone/>
            </a:pPr>
            <a:r>
              <a:rPr lang="en-CA" sz="3200" b="1" dirty="0" smtClean="0"/>
              <a:t>F</a:t>
            </a:r>
            <a:r>
              <a:rPr lang="en-CA" dirty="0" smtClean="0"/>
              <a:t>ruits and vegetables</a:t>
            </a:r>
            <a:endParaRPr lang="en-CA" sz="3200" b="1" dirty="0" smtClean="0"/>
          </a:p>
          <a:p>
            <a:pPr>
              <a:buNone/>
            </a:pPr>
            <a:r>
              <a:rPr lang="en-CA" sz="3200" b="1" dirty="0" smtClean="0"/>
              <a:t>A</a:t>
            </a:r>
            <a:r>
              <a:rPr lang="en-CA" dirty="0" smtClean="0"/>
              <a:t>ctivity</a:t>
            </a:r>
            <a:endParaRPr lang="en-CA" sz="3200" b="1" dirty="0" smtClean="0"/>
          </a:p>
          <a:p>
            <a:pPr>
              <a:buNone/>
            </a:pPr>
            <a:r>
              <a:rPr lang="en-CA" sz="3200" b="1" dirty="0" smtClean="0"/>
              <a:t>T</a:t>
            </a:r>
            <a:r>
              <a:rPr lang="en-CA" dirty="0" smtClean="0"/>
              <a:t>obacco use</a:t>
            </a:r>
            <a:endParaRPr lang="en-CA" sz="3200" b="1" dirty="0"/>
          </a:p>
        </p:txBody>
      </p:sp>
      <p:pic>
        <p:nvPicPr>
          <p:cNvPr id="5" name="Picture 2" descr="C:\Users\micheleh\AppData\Local\Microsoft\Windows\Temporary Internet Files\Content.IE5\GOAZP313\MP900411828[1].jpg"/>
          <p:cNvPicPr>
            <a:picLocks noChangeAspect="1" noChangeArrowheads="1"/>
          </p:cNvPicPr>
          <p:nvPr/>
        </p:nvPicPr>
        <p:blipFill>
          <a:blip r:embed="rId3" cstate="print"/>
          <a:srcRect/>
          <a:stretch>
            <a:fillRect/>
          </a:stretch>
        </p:blipFill>
        <p:spPr bwMode="auto">
          <a:xfrm>
            <a:off x="5052648" y="1799658"/>
            <a:ext cx="3972888" cy="3381944"/>
          </a:xfrm>
          <a:prstGeom prst="rect">
            <a:avLst/>
          </a:prstGeom>
          <a:noFill/>
          <a:ln w="9525">
            <a:noFill/>
            <a:miter lim="800000"/>
            <a:headEnd/>
            <a:tailEnd/>
          </a:ln>
        </p:spPr>
      </p:pic>
      <p:sp>
        <p:nvSpPr>
          <p:cNvPr id="6" name="TextBox 5"/>
          <p:cNvSpPr txBox="1"/>
          <p:nvPr/>
        </p:nvSpPr>
        <p:spPr>
          <a:xfrm>
            <a:off x="4665787" y="4630617"/>
            <a:ext cx="4478215" cy="1569660"/>
          </a:xfrm>
          <a:prstGeom prst="rect">
            <a:avLst/>
          </a:prstGeom>
          <a:noFill/>
        </p:spPr>
        <p:txBody>
          <a:bodyPr wrap="square" lIns="91422" tIns="45712" rIns="91422" bIns="45712" rtlCol="0">
            <a:spAutoFit/>
          </a:bodyPr>
          <a:lstStyle/>
          <a:p>
            <a:pPr fontAlgn="base">
              <a:spcBef>
                <a:spcPct val="0"/>
              </a:spcBef>
              <a:spcAft>
                <a:spcPct val="0"/>
              </a:spcAft>
            </a:pPr>
            <a:r>
              <a:rPr lang="en-CA" sz="3200" b="1" dirty="0">
                <a:solidFill>
                  <a:srgbClr val="000000"/>
                </a:solidFill>
                <a:ea typeface="ＭＳ Ｐゴシック" pitchFamily="1" charset="-128"/>
              </a:rPr>
              <a:t>W</a:t>
            </a:r>
            <a:r>
              <a:rPr lang="en-CA" sz="2400" dirty="0">
                <a:solidFill>
                  <a:srgbClr val="000000"/>
                </a:solidFill>
                <a:ea typeface="ＭＳ Ｐゴシック" pitchFamily="1" charset="-128"/>
              </a:rPr>
              <a:t>aist</a:t>
            </a:r>
            <a:endParaRPr lang="en-CA" sz="3200" b="1" dirty="0">
              <a:solidFill>
                <a:srgbClr val="000000"/>
              </a:solidFill>
              <a:ea typeface="ＭＳ Ｐゴシック" pitchFamily="1" charset="-128"/>
            </a:endParaRPr>
          </a:p>
          <a:p>
            <a:pPr fontAlgn="base">
              <a:spcBef>
                <a:spcPct val="0"/>
              </a:spcBef>
              <a:spcAft>
                <a:spcPct val="0"/>
              </a:spcAft>
            </a:pPr>
            <a:r>
              <a:rPr lang="en-CA" sz="3200" b="1" dirty="0">
                <a:solidFill>
                  <a:srgbClr val="000000"/>
                </a:solidFill>
                <a:ea typeface="ＭＳ Ｐゴシック" pitchFamily="1" charset="-128"/>
              </a:rPr>
              <a:t>H</a:t>
            </a:r>
            <a:r>
              <a:rPr lang="en-CA" sz="2400" dirty="0">
                <a:solidFill>
                  <a:srgbClr val="000000"/>
                </a:solidFill>
                <a:ea typeface="ＭＳ Ｐゴシック" pitchFamily="1" charset="-128"/>
              </a:rPr>
              <a:t>eight</a:t>
            </a:r>
            <a:endParaRPr lang="en-CA" sz="3200" b="1" dirty="0">
              <a:solidFill>
                <a:srgbClr val="000000"/>
              </a:solidFill>
              <a:ea typeface="ＭＳ Ｐゴシック" pitchFamily="1" charset="-128"/>
            </a:endParaRPr>
          </a:p>
          <a:p>
            <a:pPr fontAlgn="base">
              <a:spcBef>
                <a:spcPct val="0"/>
              </a:spcBef>
              <a:spcAft>
                <a:spcPct val="0"/>
              </a:spcAft>
            </a:pPr>
            <a:r>
              <a:rPr lang="en-CA" sz="3200" b="1" dirty="0">
                <a:solidFill>
                  <a:srgbClr val="000000"/>
                </a:solidFill>
                <a:ea typeface="ＭＳ Ｐゴシック" pitchFamily="1" charset="-128"/>
              </a:rPr>
              <a:t>O</a:t>
            </a:r>
            <a:r>
              <a:rPr lang="en-CA" sz="2400" dirty="0">
                <a:solidFill>
                  <a:srgbClr val="000000"/>
                </a:solidFill>
                <a:ea typeface="ＭＳ Ｐゴシック" pitchFamily="1" charset="-128"/>
              </a:rPr>
              <a:t>besity</a:t>
            </a:r>
            <a:endParaRPr lang="en-CA" sz="3200" b="1" dirty="0">
              <a:solidFill>
                <a:srgbClr val="000000"/>
              </a:solidFill>
              <a:ea typeface="ＭＳ Ｐゴシック" pitchFamily="1" charset="-128"/>
            </a:endParaRPr>
          </a:p>
        </p:txBody>
      </p:sp>
      <p:sp>
        <p:nvSpPr>
          <p:cNvPr id="7" name="TextBox 6"/>
          <p:cNvSpPr txBox="1"/>
          <p:nvPr/>
        </p:nvSpPr>
        <p:spPr>
          <a:xfrm>
            <a:off x="1099255" y="3681667"/>
            <a:ext cx="4373217" cy="646331"/>
          </a:xfrm>
          <a:prstGeom prst="rect">
            <a:avLst/>
          </a:prstGeom>
          <a:noFill/>
        </p:spPr>
        <p:txBody>
          <a:bodyPr wrap="square" lIns="91422" tIns="45712" rIns="91422" bIns="45712" rtlCol="0">
            <a:spAutoFit/>
          </a:bodyPr>
          <a:lstStyle/>
          <a:p>
            <a:pPr fontAlgn="base">
              <a:spcBef>
                <a:spcPct val="0"/>
              </a:spcBef>
              <a:spcAft>
                <a:spcPct val="0"/>
              </a:spcAft>
            </a:pPr>
            <a:r>
              <a:rPr lang="en-CA" sz="3600" b="1" i="1" dirty="0">
                <a:solidFill>
                  <a:srgbClr val="FF0000"/>
                </a:solidFill>
                <a:ea typeface="ＭＳ Ｐゴシック" pitchFamily="1" charset="-128"/>
              </a:rPr>
              <a:t>Every Patient visit!</a:t>
            </a:r>
          </a:p>
        </p:txBody>
      </p:sp>
      <p:sp>
        <p:nvSpPr>
          <p:cNvPr id="4" name="TextBox 3"/>
          <p:cNvSpPr txBox="1"/>
          <p:nvPr/>
        </p:nvSpPr>
        <p:spPr>
          <a:xfrm>
            <a:off x="251520" y="1729926"/>
            <a:ext cx="2339102" cy="369332"/>
          </a:xfrm>
          <a:prstGeom prst="rect">
            <a:avLst/>
          </a:prstGeom>
          <a:noFill/>
        </p:spPr>
        <p:txBody>
          <a:bodyPr wrap="none" rtlCol="0">
            <a:spAutoFit/>
          </a:bodyPr>
          <a:lstStyle/>
          <a:p>
            <a:r>
              <a:rPr lang="en-CA" dirty="0" smtClean="0"/>
              <a:t>Assess the following:</a:t>
            </a:r>
            <a:endParaRPr lang="en-CA" dirty="0"/>
          </a:p>
        </p:txBody>
      </p:sp>
    </p:spTree>
    <p:extLst>
      <p:ext uri="{BB962C8B-B14F-4D97-AF65-F5344CB8AC3E}">
        <p14:creationId xmlns:p14="http://schemas.microsoft.com/office/powerpoint/2010/main" val="387731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9747" y="1781301"/>
            <a:ext cx="6184608" cy="4348569"/>
          </a:xfrm>
        </p:spPr>
        <p:txBody>
          <a:bodyPr/>
          <a:lstStyle/>
          <a:p>
            <a:r>
              <a:rPr lang="en-CA" sz="2000" dirty="0" smtClean="0"/>
              <a:t>Diabetes</a:t>
            </a:r>
          </a:p>
          <a:p>
            <a:pPr lvl="1">
              <a:buFont typeface="Arial" pitchFamily="34" charset="0"/>
              <a:buChar char="•"/>
            </a:pPr>
            <a:r>
              <a:rPr lang="en-CA" sz="2000" dirty="0" smtClean="0"/>
              <a:t>40 years or older</a:t>
            </a:r>
          </a:p>
          <a:p>
            <a:pPr lvl="1">
              <a:buFont typeface="Arial" pitchFamily="34" charset="0"/>
              <a:buChar char="•"/>
            </a:pPr>
            <a:r>
              <a:rPr lang="en-CA" sz="2000" dirty="0" smtClean="0"/>
              <a:t>15 year duration and at least 30 y/o with MVD</a:t>
            </a:r>
          </a:p>
          <a:p>
            <a:r>
              <a:rPr lang="en-CA" sz="2000" dirty="0" smtClean="0"/>
              <a:t>Abdominal Aortic Aneurysm</a:t>
            </a:r>
          </a:p>
          <a:p>
            <a:r>
              <a:rPr lang="en-CA" sz="2000" dirty="0" smtClean="0"/>
              <a:t>Clinical evidence of atherosclerosis</a:t>
            </a:r>
          </a:p>
          <a:p>
            <a:pPr lvl="1">
              <a:buFont typeface="Arial" pitchFamily="34" charset="0"/>
              <a:buChar char="•"/>
            </a:pPr>
            <a:r>
              <a:rPr lang="en-CA" sz="2000" dirty="0" smtClean="0"/>
              <a:t>MI, coronary revascularization, stroke/TIA, PVD</a:t>
            </a:r>
          </a:p>
          <a:p>
            <a:r>
              <a:rPr lang="en-CA" sz="2000" dirty="0" smtClean="0"/>
              <a:t>Chronic Kidney Disease (CKD)</a:t>
            </a:r>
          </a:p>
          <a:p>
            <a:r>
              <a:rPr lang="en-CA" sz="2000" dirty="0" smtClean="0"/>
              <a:t>Hypertension (high risk): with 3 VRF</a:t>
            </a:r>
          </a:p>
          <a:p>
            <a:pPr lvl="1">
              <a:buFont typeface="Arial" pitchFamily="34" charset="0"/>
              <a:buChar char="•"/>
            </a:pPr>
            <a:r>
              <a:rPr lang="en-CA" sz="2000" dirty="0" smtClean="0"/>
              <a:t>Male, &gt;55 y/o, smoker, LVH, family history of CVD, abnormal ECG, TC/HDL ratio &gt;6, microalbuminuria</a:t>
            </a:r>
          </a:p>
        </p:txBody>
      </p:sp>
      <p:sp>
        <p:nvSpPr>
          <p:cNvPr id="9" name="Title 1"/>
          <p:cNvSpPr>
            <a:spLocks noGrp="1"/>
          </p:cNvSpPr>
          <p:nvPr>
            <p:ph type="title"/>
          </p:nvPr>
        </p:nvSpPr>
        <p:spPr>
          <a:xfrm>
            <a:off x="272152" y="668789"/>
            <a:ext cx="9319846" cy="1143000"/>
          </a:xfrm>
        </p:spPr>
        <p:txBody>
          <a:bodyPr/>
          <a:lstStyle/>
          <a:p>
            <a:pPr algn="ctr"/>
            <a:r>
              <a:rPr lang="en-CA" sz="3200" dirty="0" smtClean="0"/>
              <a:t>Identifying Vascular Risk-  </a:t>
            </a:r>
            <a:br>
              <a:rPr lang="en-CA" sz="3200" dirty="0" smtClean="0"/>
            </a:br>
            <a:r>
              <a:rPr lang="en-CA" sz="3200" dirty="0" smtClean="0"/>
              <a:t>Who Has HIGH RISK?</a:t>
            </a:r>
            <a:endParaRPr lang="en-CA" sz="3200" dirty="0"/>
          </a:p>
        </p:txBody>
      </p:sp>
      <p:pic>
        <p:nvPicPr>
          <p:cNvPr id="5" name="Picture 2" descr="Ladder10"/>
          <p:cNvPicPr>
            <a:picLocks noChangeAspect="1" noChangeArrowheads="1"/>
          </p:cNvPicPr>
          <p:nvPr/>
        </p:nvPicPr>
        <p:blipFill>
          <a:blip r:embed="rId3" cstate="print"/>
          <a:srcRect/>
          <a:stretch>
            <a:fillRect/>
          </a:stretch>
        </p:blipFill>
        <p:spPr bwMode="auto">
          <a:xfrm>
            <a:off x="97974" y="1770519"/>
            <a:ext cx="3259903" cy="4445225"/>
          </a:xfrm>
          <a:prstGeom prst="rect">
            <a:avLst/>
          </a:prstGeom>
          <a:noFill/>
          <a:ln w="9525">
            <a:noFill/>
            <a:miter lim="800000"/>
            <a:headEnd/>
            <a:tailEnd/>
          </a:ln>
        </p:spPr>
      </p:pic>
    </p:spTree>
    <p:extLst>
      <p:ext uri="{BB962C8B-B14F-4D97-AF65-F5344CB8AC3E}">
        <p14:creationId xmlns:p14="http://schemas.microsoft.com/office/powerpoint/2010/main" val="1992174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631238" cy="1143000"/>
          </a:xfrm>
        </p:spPr>
        <p:txBody>
          <a:bodyPr/>
          <a:lstStyle/>
          <a:p>
            <a:r>
              <a:rPr lang="en-CA" dirty="0" smtClean="0"/>
              <a:t>  Identifying Vascular Risk</a:t>
            </a:r>
            <a:endParaRPr lang="en-CA" dirty="0"/>
          </a:p>
        </p:txBody>
      </p:sp>
      <p:sp>
        <p:nvSpPr>
          <p:cNvPr id="3" name="Content Placeholder 2"/>
          <p:cNvSpPr>
            <a:spLocks noGrp="1"/>
          </p:cNvSpPr>
          <p:nvPr>
            <p:ph idx="1"/>
          </p:nvPr>
        </p:nvSpPr>
        <p:spPr>
          <a:xfrm>
            <a:off x="508370" y="2971802"/>
            <a:ext cx="8118475" cy="2022230"/>
          </a:xfrm>
        </p:spPr>
        <p:txBody>
          <a:bodyPr/>
          <a:lstStyle/>
          <a:p>
            <a:pPr algn="ctr">
              <a:buNone/>
            </a:pPr>
            <a:r>
              <a:rPr lang="en-CA" sz="3600" dirty="0" smtClean="0"/>
              <a:t>Who needs additional screening for vascular risk?</a:t>
            </a:r>
            <a:endParaRPr lang="en-CA" sz="3600" dirty="0"/>
          </a:p>
        </p:txBody>
      </p:sp>
      <p:sp>
        <p:nvSpPr>
          <p:cNvPr id="4" name="TextBox 3"/>
          <p:cNvSpPr txBox="1"/>
          <p:nvPr/>
        </p:nvSpPr>
        <p:spPr>
          <a:xfrm>
            <a:off x="5717755" y="4836405"/>
            <a:ext cx="1652530" cy="584775"/>
          </a:xfrm>
          <a:prstGeom prst="rect">
            <a:avLst/>
          </a:prstGeom>
          <a:noFill/>
        </p:spPr>
        <p:txBody>
          <a:bodyPr wrap="square" rtlCol="0">
            <a:spAutoFit/>
          </a:bodyPr>
          <a:lstStyle/>
          <a:p>
            <a:pPr fontAlgn="base">
              <a:spcBef>
                <a:spcPct val="0"/>
              </a:spcBef>
              <a:spcAft>
                <a:spcPct val="0"/>
              </a:spcAft>
            </a:pPr>
            <a:r>
              <a:rPr lang="en-CA" sz="3200" i="1" dirty="0">
                <a:solidFill>
                  <a:srgbClr val="FF0000"/>
                </a:solidFill>
                <a:ea typeface="ＭＳ Ｐゴシック" pitchFamily="1" charset="-128"/>
              </a:rPr>
              <a:t>Labs?</a:t>
            </a:r>
          </a:p>
        </p:txBody>
      </p:sp>
    </p:spTree>
    <p:extLst>
      <p:ext uri="{BB962C8B-B14F-4D97-AF65-F5344CB8AC3E}">
        <p14:creationId xmlns:p14="http://schemas.microsoft.com/office/powerpoint/2010/main" val="2579957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ipArt Placeholder 1"/>
          <p:cNvSpPr>
            <a:spLocks noGrp="1"/>
          </p:cNvSpPr>
          <p:nvPr>
            <p:ph type="clipArt" sz="half" idx="1"/>
          </p:nvPr>
        </p:nvSpPr>
        <p:spPr/>
      </p:sp>
      <p:sp>
        <p:nvSpPr>
          <p:cNvPr id="3" name="Text Placeholder 2"/>
          <p:cNvSpPr>
            <a:spLocks noGrp="1"/>
          </p:cNvSpPr>
          <p:nvPr>
            <p:ph type="body" sz="half" idx="2"/>
          </p:nvPr>
        </p:nvSpPr>
        <p:spPr/>
        <p:txBody>
          <a:bodyPr/>
          <a:lstStyle/>
          <a:p>
            <a:endParaRPr lang="en-CA" dirty="0"/>
          </a:p>
        </p:txBody>
      </p:sp>
      <p:sp>
        <p:nvSpPr>
          <p:cNvPr id="4" name="Title 3"/>
          <p:cNvSpPr>
            <a:spLocks noGrp="1"/>
          </p:cNvSpPr>
          <p:nvPr>
            <p:ph type="title"/>
          </p:nvPr>
        </p:nvSpPr>
        <p:spPr>
          <a:xfrm>
            <a:off x="395536" y="764704"/>
            <a:ext cx="9144000" cy="1143000"/>
          </a:xfrm>
        </p:spPr>
        <p:txBody>
          <a:bodyPr/>
          <a:lstStyle/>
          <a:p>
            <a:r>
              <a:rPr lang="en-CA" sz="3200" dirty="0" smtClean="0"/>
              <a:t>Vascular Risk Assessment – Who to Screen</a:t>
            </a:r>
            <a:endParaRPr lang="en-CA" sz="3200" dirty="0"/>
          </a:p>
        </p:txBody>
      </p:sp>
      <p:pic>
        <p:nvPicPr>
          <p:cNvPr id="1026" name="Picture 2"/>
          <p:cNvPicPr>
            <a:picLocks noChangeAspect="1" noChangeArrowheads="1"/>
          </p:cNvPicPr>
          <p:nvPr/>
        </p:nvPicPr>
        <p:blipFill>
          <a:blip r:embed="rId3" cstate="print"/>
          <a:srcRect/>
          <a:stretch>
            <a:fillRect/>
          </a:stretch>
        </p:blipFill>
        <p:spPr bwMode="auto">
          <a:xfrm>
            <a:off x="0" y="1738602"/>
            <a:ext cx="9144000" cy="4623299"/>
          </a:xfrm>
          <a:prstGeom prst="rect">
            <a:avLst/>
          </a:prstGeom>
          <a:noFill/>
          <a:ln w="9525">
            <a:noFill/>
            <a:miter lim="800000"/>
            <a:headEnd/>
            <a:tailEnd/>
          </a:ln>
        </p:spPr>
      </p:pic>
      <p:sp>
        <p:nvSpPr>
          <p:cNvPr id="7" name="TextBox 6"/>
          <p:cNvSpPr txBox="1"/>
          <p:nvPr/>
        </p:nvSpPr>
        <p:spPr>
          <a:xfrm>
            <a:off x="2700169" y="2331376"/>
            <a:ext cx="1592132" cy="338546"/>
          </a:xfrm>
          <a:prstGeom prst="rect">
            <a:avLst/>
          </a:prstGeom>
          <a:solidFill>
            <a:schemeClr val="bg1"/>
          </a:solidFill>
        </p:spPr>
        <p:txBody>
          <a:bodyPr wrap="square" lIns="91413" tIns="45708" rIns="91413" bIns="45708" rtlCol="0">
            <a:spAutoFit/>
          </a:bodyPr>
          <a:lstStyle/>
          <a:p>
            <a:pPr algn="ctr" fontAlgn="base">
              <a:spcBef>
                <a:spcPct val="0"/>
              </a:spcBef>
              <a:spcAft>
                <a:spcPct val="0"/>
              </a:spcAft>
            </a:pPr>
            <a:r>
              <a:rPr lang="en-CA" sz="1600" dirty="0">
                <a:solidFill>
                  <a:srgbClr val="000000"/>
                </a:solidFill>
                <a:ea typeface="ＭＳ Ｐゴシック" pitchFamily="1" charset="-128"/>
              </a:rPr>
              <a:t>Who to Screen</a:t>
            </a:r>
          </a:p>
        </p:txBody>
      </p:sp>
      <p:pic>
        <p:nvPicPr>
          <p:cNvPr id="8" name="Picture 2" descr="http://www.mums.ac.ir/shares/emamreza/movassater/cardiology/canadian%20cardiovascular.gif"/>
          <p:cNvPicPr>
            <a:picLocks noChangeAspect="1" noChangeArrowheads="1"/>
          </p:cNvPicPr>
          <p:nvPr/>
        </p:nvPicPr>
        <p:blipFill>
          <a:blip r:embed="rId4" cstate="print"/>
          <a:srcRect/>
          <a:stretch>
            <a:fillRect/>
          </a:stretch>
        </p:blipFill>
        <p:spPr bwMode="auto">
          <a:xfrm>
            <a:off x="6980973" y="178165"/>
            <a:ext cx="1695450" cy="723900"/>
          </a:xfrm>
          <a:prstGeom prst="rect">
            <a:avLst/>
          </a:prstGeom>
          <a:noFill/>
        </p:spPr>
      </p:pic>
      <p:sp>
        <p:nvSpPr>
          <p:cNvPr id="10" name="TextBox 9"/>
          <p:cNvSpPr txBox="1"/>
          <p:nvPr/>
        </p:nvSpPr>
        <p:spPr>
          <a:xfrm>
            <a:off x="6257581" y="5916058"/>
            <a:ext cx="110168" cy="369332"/>
          </a:xfrm>
          <a:prstGeom prst="rect">
            <a:avLst/>
          </a:prstGeom>
          <a:solidFill>
            <a:srgbClr val="FFFFFF"/>
          </a:solidFill>
        </p:spPr>
        <p:txBody>
          <a:bodyPr wrap="square" rtlCol="0">
            <a:spAutoFit/>
          </a:bodyPr>
          <a:lstStyle/>
          <a:p>
            <a:pPr fontAlgn="base">
              <a:spcBef>
                <a:spcPct val="0"/>
              </a:spcBef>
              <a:spcAft>
                <a:spcPct val="0"/>
              </a:spcAft>
            </a:pPr>
            <a:endParaRPr lang="en-CA" dirty="0">
              <a:solidFill>
                <a:srgbClr val="000000"/>
              </a:solidFill>
              <a:ea typeface="ＭＳ Ｐゴシック" pitchFamily="1" charset="-128"/>
            </a:endParaRPr>
          </a:p>
        </p:txBody>
      </p:sp>
    </p:spTree>
    <p:extLst>
      <p:ext uri="{BB962C8B-B14F-4D97-AF65-F5344CB8AC3E}">
        <p14:creationId xmlns:p14="http://schemas.microsoft.com/office/powerpoint/2010/main" val="135225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11"/>
          <a:stretch/>
        </p:blipFill>
        <p:spPr bwMode="auto">
          <a:xfrm>
            <a:off x="2856437" y="0"/>
            <a:ext cx="5610216" cy="664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 y="2349305"/>
            <a:ext cx="2503170" cy="1938992"/>
          </a:xfrm>
          <a:prstGeom prst="rect">
            <a:avLst/>
          </a:prstGeom>
          <a:noFill/>
        </p:spPr>
        <p:txBody>
          <a:bodyPr wrap="square" rtlCol="0">
            <a:spAutoFit/>
          </a:bodyPr>
          <a:lstStyle/>
          <a:p>
            <a:pPr algn="ctr" fontAlgn="base">
              <a:spcBef>
                <a:spcPct val="0"/>
              </a:spcBef>
              <a:spcAft>
                <a:spcPct val="0"/>
              </a:spcAft>
            </a:pPr>
            <a:r>
              <a:rPr lang="en-CA" sz="2400" dirty="0">
                <a:solidFill>
                  <a:srgbClr val="000000"/>
                </a:solidFill>
                <a:ea typeface="ＭＳ Ｐゴシック" pitchFamily="1" charset="-128"/>
              </a:rPr>
              <a:t>Cardiovascular Risk Assessment: </a:t>
            </a:r>
          </a:p>
          <a:p>
            <a:pPr algn="ctr" fontAlgn="base">
              <a:spcBef>
                <a:spcPct val="0"/>
              </a:spcBef>
              <a:spcAft>
                <a:spcPct val="0"/>
              </a:spcAft>
            </a:pPr>
            <a:endParaRPr lang="en-CA" sz="2400" dirty="0">
              <a:solidFill>
                <a:srgbClr val="000000"/>
              </a:solidFill>
              <a:ea typeface="ＭＳ Ｐゴシック" pitchFamily="1" charset="-128"/>
            </a:endParaRPr>
          </a:p>
          <a:p>
            <a:pPr algn="ctr" fontAlgn="base">
              <a:spcBef>
                <a:spcPct val="0"/>
              </a:spcBef>
              <a:spcAft>
                <a:spcPct val="0"/>
              </a:spcAft>
            </a:pPr>
            <a:r>
              <a:rPr lang="en-CA" sz="2400" dirty="0">
                <a:solidFill>
                  <a:srgbClr val="000000"/>
                </a:solidFill>
                <a:ea typeface="ＭＳ Ｐゴシック" pitchFamily="1" charset="-128"/>
              </a:rPr>
              <a:t>Who to Screen</a:t>
            </a:r>
          </a:p>
        </p:txBody>
      </p:sp>
    </p:spTree>
    <p:extLst>
      <p:ext uri="{BB962C8B-B14F-4D97-AF65-F5344CB8AC3E}">
        <p14:creationId xmlns:p14="http://schemas.microsoft.com/office/powerpoint/2010/main" val="3727103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cs_powerpoint">
  <a:themeElements>
    <a:clrScheme name="CCS guidelines Yellow">
      <a:dk1>
        <a:sysClr val="windowText" lastClr="000000"/>
      </a:dk1>
      <a:lt1>
        <a:srgbClr val="FFFFFF"/>
      </a:lt1>
      <a:dk2>
        <a:srgbClr val="323232"/>
      </a:dk2>
      <a:lt2>
        <a:srgbClr val="F4CF89"/>
      </a:lt2>
      <a:accent1>
        <a:srgbClr val="B5DCF3"/>
      </a:accent1>
      <a:accent2>
        <a:srgbClr val="125957"/>
      </a:accent2>
      <a:accent3>
        <a:srgbClr val="FBDD52"/>
      </a:accent3>
      <a:accent4>
        <a:srgbClr val="823334"/>
      </a:accent4>
      <a:accent5>
        <a:srgbClr val="1174AD"/>
      </a:accent5>
      <a:accent6>
        <a:srgbClr val="B8C2C3"/>
      </a:accent6>
      <a:hlink>
        <a:srgbClr val="EC3125"/>
      </a:hlink>
      <a:folHlink>
        <a:srgbClr val="FDEDAB"/>
      </a:folHlink>
    </a:clrScheme>
    <a:fontScheme name="CCS Guidelines Yellow">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CHEP-HTC 2">
      <a:dk1>
        <a:sysClr val="windowText" lastClr="000000"/>
      </a:dk1>
      <a:lt1>
        <a:sysClr val="window" lastClr="FFFFFF"/>
      </a:lt1>
      <a:dk2>
        <a:srgbClr val="1F497D"/>
      </a:dk2>
      <a:lt2>
        <a:srgbClr val="EEECE1"/>
      </a:lt2>
      <a:accent1>
        <a:srgbClr val="A76419"/>
      </a:accent1>
      <a:accent2>
        <a:srgbClr val="DC001C"/>
      </a:accent2>
      <a:accent3>
        <a:srgbClr val="8BDBFA"/>
      </a:accent3>
      <a:accent4>
        <a:srgbClr val="6B4313"/>
      </a:accent4>
      <a:accent5>
        <a:srgbClr val="094E83"/>
      </a:accent5>
      <a:accent6>
        <a:srgbClr val="F79646"/>
      </a:accent6>
      <a:hlink>
        <a:srgbClr val="0060B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CHEP-HTC 2">
      <a:dk1>
        <a:sysClr val="windowText" lastClr="000000"/>
      </a:dk1>
      <a:lt1>
        <a:sysClr val="window" lastClr="FFFFFF"/>
      </a:lt1>
      <a:dk2>
        <a:srgbClr val="1F497D"/>
      </a:dk2>
      <a:lt2>
        <a:srgbClr val="EEECE1"/>
      </a:lt2>
      <a:accent1>
        <a:srgbClr val="A76419"/>
      </a:accent1>
      <a:accent2>
        <a:srgbClr val="DC001C"/>
      </a:accent2>
      <a:accent3>
        <a:srgbClr val="8BDBFA"/>
      </a:accent3>
      <a:accent4>
        <a:srgbClr val="6B4313"/>
      </a:accent4>
      <a:accent5>
        <a:srgbClr val="094E83"/>
      </a:accent5>
      <a:accent6>
        <a:srgbClr val="F79646"/>
      </a:accent6>
      <a:hlink>
        <a:srgbClr val="0060B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CHEP-HTC 2">
      <a:dk1>
        <a:sysClr val="windowText" lastClr="000000"/>
      </a:dk1>
      <a:lt1>
        <a:sysClr val="window" lastClr="FFFFFF"/>
      </a:lt1>
      <a:dk2>
        <a:srgbClr val="1F497D"/>
      </a:dk2>
      <a:lt2>
        <a:srgbClr val="EEECE1"/>
      </a:lt2>
      <a:accent1>
        <a:srgbClr val="A76419"/>
      </a:accent1>
      <a:accent2>
        <a:srgbClr val="DC001C"/>
      </a:accent2>
      <a:accent3>
        <a:srgbClr val="8BDBFA"/>
      </a:accent3>
      <a:accent4>
        <a:srgbClr val="6B4313"/>
      </a:accent4>
      <a:accent5>
        <a:srgbClr val="094E83"/>
      </a:accent5>
      <a:accent6>
        <a:srgbClr val="F79646"/>
      </a:accent6>
      <a:hlink>
        <a:srgbClr val="0060B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C91DC59EB5DD4882D9CC9767EE7AE9" ma:contentTypeVersion="1" ma:contentTypeDescription="Create a new document." ma:contentTypeScope="" ma:versionID="366a5ecf2ef4a16f334918f7cd3db157">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2265BB-96DE-4519-B994-BB6529517766}"/>
</file>

<file path=customXml/itemProps2.xml><?xml version="1.0" encoding="utf-8"?>
<ds:datastoreItem xmlns:ds="http://schemas.openxmlformats.org/officeDocument/2006/customXml" ds:itemID="{CD561A67-C5F8-4B85-9E2B-1AE24B2138DE}">
  <ds:schemaRefs>
    <ds:schemaRef ds:uri="http://schemas.microsoft.com/office/2006/documentManagement/types"/>
    <ds:schemaRef ds:uri="http://purl.org/dc/terms/"/>
    <ds:schemaRef ds:uri="aaf4d49a-16bf-4f54-b495-6504c4c3cd14"/>
    <ds:schemaRef ds:uri="http://purl.org/dc/elements/1.1/"/>
    <ds:schemaRef ds:uri="f7fa1c61-6717-433a-a8ee-31ed1ff71159"/>
    <ds:schemaRef ds:uri="http://schemas.microsoft.com/office/infopath/2007/PartnerControls"/>
    <ds:schemaRef ds:uri="http://schemas.openxmlformats.org/package/2006/metadata/core-properties"/>
    <ds:schemaRef ds:uri="http://www.w3.org/XML/1998/namespace"/>
    <ds:schemaRef ds:uri="7818f8ef-e7d9-420f-a48f-ef75d58c85f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07285B8-7B4D-478B-A698-C4C577E3BA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327</TotalTime>
  <Words>11221</Words>
  <Application>Microsoft Office PowerPoint</Application>
  <PresentationFormat>On-screen Show (4:3)</PresentationFormat>
  <Paragraphs>1222</Paragraphs>
  <Slides>47</Slides>
  <Notes>46</Notes>
  <HiddenSlides>0</HiddenSlides>
  <MMClips>0</MMClips>
  <ScaleCrop>false</ScaleCrop>
  <HeadingPairs>
    <vt:vector size="4" baseType="variant">
      <vt:variant>
        <vt:lpstr>Theme</vt:lpstr>
      </vt:variant>
      <vt:variant>
        <vt:i4>15</vt:i4>
      </vt:variant>
      <vt:variant>
        <vt:lpstr>Slide Titles</vt:lpstr>
      </vt:variant>
      <vt:variant>
        <vt:i4>47</vt:i4>
      </vt:variant>
    </vt:vector>
  </HeadingPairs>
  <TitlesOfParts>
    <vt:vector size="62" baseType="lpstr">
      <vt:lpstr>Default Design</vt:lpstr>
      <vt:lpstr>1_ccs_powerpoint</vt:lpstr>
      <vt:lpstr>1_Default Design</vt:lpstr>
      <vt:lpstr>2_Office Theme</vt:lpstr>
      <vt:lpstr>2_Default Design</vt:lpstr>
      <vt:lpstr>1_Office Theme</vt:lpstr>
      <vt:lpstr>3_Office Theme</vt:lpstr>
      <vt:lpstr>3_Default Design</vt:lpstr>
      <vt:lpstr>4_Default Design</vt:lpstr>
      <vt:lpstr>5_Default Design</vt:lpstr>
      <vt:lpstr>6_Default Design</vt:lpstr>
      <vt:lpstr>7_Default Design</vt:lpstr>
      <vt:lpstr>8_Default Design</vt:lpstr>
      <vt:lpstr>9_Default Design</vt:lpstr>
      <vt:lpstr>10_Default Design</vt:lpstr>
      <vt:lpstr>Vascular Risk Reduction: Identifying Vascular Risk</vt:lpstr>
      <vt:lpstr>  Vascular Risk Reduction (VRR)</vt:lpstr>
      <vt:lpstr>  Vascular Risk Reduction</vt:lpstr>
      <vt:lpstr>  Impact of Vascular Disease</vt:lpstr>
      <vt:lpstr>Identifying Vascular Risk-   Who Has BAD FAT?</vt:lpstr>
      <vt:lpstr>Identifying Vascular Risk-   Who Has HIGH RISK?</vt:lpstr>
      <vt:lpstr>  Identifying Vascular Risk</vt:lpstr>
      <vt:lpstr>Vascular Risk Assessment – Who to Screen</vt:lpstr>
      <vt:lpstr>PowerPoint Presentation</vt:lpstr>
      <vt:lpstr>  Vascular Risk Assessment – How to Screen</vt:lpstr>
      <vt:lpstr>  Vascular Risk Assessment – How to Screen</vt:lpstr>
      <vt:lpstr>Framingham Risk Score (FRS) Estimation of 10-year  Cardiovascular Disease (CVD) Risk</vt:lpstr>
      <vt:lpstr>  Vascular Risk Assessment - FRS</vt:lpstr>
      <vt:lpstr>Vascular Risk Assessment – Cardiovascular Age</vt:lpstr>
      <vt:lpstr>Vascular Risk Assessment: Enhanced Lipid Reporting</vt:lpstr>
      <vt:lpstr>Vascular Risk Assessment: Enhanced Lipid Reporting</vt:lpstr>
      <vt:lpstr>Vascular Risk – What to do</vt:lpstr>
      <vt:lpstr>Vascular Risk Assessment – Enhanced Lipid Reporting</vt:lpstr>
      <vt:lpstr>BP Measurement Technique</vt:lpstr>
      <vt:lpstr>  VRA – How to Assess BP</vt:lpstr>
      <vt:lpstr>Blood Pressure Assessment: Patient preparation and posture</vt:lpstr>
      <vt:lpstr>Blood Pressure Assessment: Patient preparation and posture</vt:lpstr>
      <vt:lpstr>PowerPoint Presentation</vt:lpstr>
      <vt:lpstr>Blood Pressure Assessment: Patient position</vt:lpstr>
      <vt:lpstr>What should we consider when taking an accurate BP?</vt:lpstr>
      <vt:lpstr>Arm Circumference</vt:lpstr>
      <vt:lpstr>Calibrated/Validated Equipment</vt:lpstr>
      <vt:lpstr>PowerPoint Presentation</vt:lpstr>
      <vt:lpstr>Office or Home Automated BP</vt:lpstr>
      <vt:lpstr>Only Relying on Office Pressures misses out on White Coat and Masked Hypertension</vt:lpstr>
      <vt:lpstr>PowerPoint Presentation</vt:lpstr>
      <vt:lpstr>PowerPoint Presentation</vt:lpstr>
      <vt:lpstr>   Home blood pressure measurement</vt:lpstr>
      <vt:lpstr>Some patients are not suitable  for home monitoring due to:</vt:lpstr>
      <vt:lpstr>Recommended home blood pressure monitors</vt:lpstr>
      <vt:lpstr> Vascular Risk Assessment – Diagnosis of Hypertension</vt:lpstr>
      <vt:lpstr>PowerPoint Presentation</vt:lpstr>
      <vt:lpstr>Criteria for the Diagnosis of Hypertension and Recommendations for Follow-up</vt:lpstr>
      <vt:lpstr>Measuring Waist Circumference</vt:lpstr>
      <vt:lpstr> VRR – How to Assess Waist Circumference</vt:lpstr>
      <vt:lpstr>Waist Circumference:</vt:lpstr>
      <vt:lpstr>Vascular Risk Assessment</vt:lpstr>
      <vt:lpstr>  Identifying Vascular Risk </vt:lpstr>
      <vt:lpstr>PowerPoint Presentation</vt:lpstr>
      <vt:lpstr>Questions?</vt:lpstr>
      <vt:lpstr>A Special Thanks to:</vt:lpstr>
      <vt:lpstr>References:</vt:lpstr>
    </vt:vector>
  </TitlesOfParts>
  <Company>Alberta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364714</dc:creator>
  <cp:lastModifiedBy>364714</cp:lastModifiedBy>
  <cp:revision>39</cp:revision>
  <dcterms:created xsi:type="dcterms:W3CDTF">2015-04-29T18:21:10Z</dcterms:created>
  <dcterms:modified xsi:type="dcterms:W3CDTF">2015-07-20T20:16:26Z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0x010100B7C91DC59EB5DD4882D9CC9767EE7AE9</vt:lpwstr>
  </property>
</Properties>
</file>