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8" r:id="rId6"/>
    <p:sldMasterId id="2147483700" r:id="rId7"/>
    <p:sldMasterId id="2147483714" r:id="rId8"/>
    <p:sldMasterId id="2147483728" r:id="rId9"/>
  </p:sldMasterIdLst>
  <p:notesMasterIdLst>
    <p:notesMasterId r:id="rId53"/>
  </p:notesMasterIdLst>
  <p:sldIdLst>
    <p:sldId id="292" r:id="rId10"/>
    <p:sldId id="293" r:id="rId11"/>
    <p:sldId id="294" r:id="rId12"/>
    <p:sldId id="295" r:id="rId13"/>
    <p:sldId id="296" r:id="rId14"/>
    <p:sldId id="297" r:id="rId15"/>
    <p:sldId id="298" r:id="rId16"/>
    <p:sldId id="299" r:id="rId17"/>
    <p:sldId id="301" r:id="rId18"/>
    <p:sldId id="257" r:id="rId19"/>
    <p:sldId id="260" r:id="rId20"/>
    <p:sldId id="261" r:id="rId21"/>
    <p:sldId id="262" r:id="rId22"/>
    <p:sldId id="263" r:id="rId23"/>
    <p:sldId id="264" r:id="rId24"/>
    <p:sldId id="265" r:id="rId25"/>
    <p:sldId id="266" r:id="rId26"/>
    <p:sldId id="267" r:id="rId27"/>
    <p:sldId id="304" r:id="rId28"/>
    <p:sldId id="269" r:id="rId29"/>
    <p:sldId id="310" r:id="rId30"/>
    <p:sldId id="270" r:id="rId31"/>
    <p:sldId id="271" r:id="rId32"/>
    <p:sldId id="305" r:id="rId33"/>
    <p:sldId id="273" r:id="rId34"/>
    <p:sldId id="275" r:id="rId35"/>
    <p:sldId id="276" r:id="rId36"/>
    <p:sldId id="308" r:id="rId37"/>
    <p:sldId id="309" r:id="rId38"/>
    <p:sldId id="277" r:id="rId39"/>
    <p:sldId id="278" r:id="rId40"/>
    <p:sldId id="279" r:id="rId41"/>
    <p:sldId id="280" r:id="rId42"/>
    <p:sldId id="281" r:id="rId43"/>
    <p:sldId id="282" r:id="rId44"/>
    <p:sldId id="283" r:id="rId45"/>
    <p:sldId id="284" r:id="rId46"/>
    <p:sldId id="285" r:id="rId47"/>
    <p:sldId id="291" r:id="rId48"/>
    <p:sldId id="287" r:id="rId49"/>
    <p:sldId id="288" r:id="rId50"/>
    <p:sldId id="306"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m Campbell" initials="NC" lastIdx="2" clrIdx="0"/>
  <p:cmAuthor id="1" name="364714" initials="3"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729" autoAdjust="0"/>
  </p:normalViewPr>
  <p:slideViewPr>
    <p:cSldViewPr>
      <p:cViewPr varScale="1">
        <p:scale>
          <a:sx n="83" d="100"/>
          <a:sy n="83" d="100"/>
        </p:scale>
        <p:origin x="-1584" y="-84"/>
      </p:cViewPr>
      <p:guideLst>
        <p:guide orient="horz" pos="2160"/>
        <p:guide pos="2880"/>
      </p:guideLst>
    </p:cSldViewPr>
  </p:slideViewPr>
  <p:notesTextViewPr>
    <p:cViewPr>
      <p:scale>
        <a:sx n="1" d="1"/>
        <a:sy n="1" d="1"/>
      </p:scale>
      <p:origin x="0" y="0"/>
    </p:cViewPr>
  </p:notesTextViewPr>
  <p:sorterViewPr>
    <p:cViewPr>
      <p:scale>
        <a:sx n="100" d="100"/>
        <a:sy n="100" d="100"/>
      </p:scale>
      <p:origin x="0" y="62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00ECE-108B-428C-AE0B-63F47F5094A1}" type="datetimeFigureOut">
              <a:rPr lang="en-CA" smtClean="0"/>
              <a:pPr/>
              <a:t>20/07/2015</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2D1ED-9C28-46F3-9896-9DD0D8157F5C}" type="slidenum">
              <a:rPr lang="en-CA" smtClean="0"/>
              <a:pPr/>
              <a:t>‹#›</a:t>
            </a:fld>
            <a:endParaRPr lang="en-CA" dirty="0"/>
          </a:p>
        </p:txBody>
      </p:sp>
    </p:spTree>
    <p:extLst>
      <p:ext uri="{BB962C8B-B14F-4D97-AF65-F5344CB8AC3E}">
        <p14:creationId xmlns:p14="http://schemas.microsoft.com/office/powerpoint/2010/main" val="287282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b="1" dirty="0" smtClean="0"/>
              <a:t>Vascular Risk Reduction: Addressing Vascular Risk</a:t>
            </a:r>
          </a:p>
          <a:p>
            <a:r>
              <a:rPr lang="en-CA" dirty="0" smtClean="0"/>
              <a:t>To maximize the benefits of preventive therapy, lipid and hypertension guidelines increasingly recommend that high-risk individuals be targeted for treatment. An individual's risk of developing vascular disease depends on many risk factors, such as age, sex, blood pressure, blood lipid levels, body weight, physical fitness, smoking habits and familial predisposition. Multivariable statistical models have therefore been developed to better estimate the global risk of future coronary events and stroke. </a:t>
            </a:r>
          </a:p>
          <a:p>
            <a:endParaRPr lang="en-US" dirty="0" smtClean="0"/>
          </a:p>
          <a:p>
            <a:r>
              <a:rPr lang="en-CA" dirty="0" smtClean="0"/>
              <a:t>Despite the continuing improvements in treating vascular disease among Canadians, coronary artery disease and stroke remain among the most common causes of premature mortality and disability in adults. Accordingly, the treatment of manageable risk factors, such as hypertension and dyslipidemia, to prevent or delay the development of vascular disease remains an essential component of medical therapy and public health policy.</a:t>
            </a:r>
          </a:p>
          <a:p>
            <a:endParaRPr lang="en-CA" dirty="0" smtClean="0"/>
          </a:p>
          <a:p>
            <a:r>
              <a:rPr lang="en-CA" i="1" dirty="0" smtClean="0">
                <a:solidFill>
                  <a:srgbClr val="FF0000"/>
                </a:solidFill>
              </a:rPr>
              <a:t>The clinical benefits of risk factor modification to prevent cardiovascular events have been clearly demonstrated in randomized clinical trials. Nonetheless, these benefits may be associated with important treatment complications, minor side effects and the substantial, direct health care costs of lifelong therapy. To maximize the net benefits of preventive therapy, evolving treatment guidelines increasingly recommend that health care professionals target high-risk individuals for therapy. In this way, the potential risks of therapy are offset by a substantial reduction in the risk of cardiovascular disease. Targeting high-risk individuals also maximizes the cost-effectiveness of treatment.</a:t>
            </a:r>
          </a:p>
          <a:p>
            <a:endParaRPr lang="en-US" dirty="0" smtClean="0"/>
          </a:p>
          <a:p>
            <a:r>
              <a:rPr lang="en-CA" dirty="0" smtClean="0"/>
              <a:t>Padwal R, Straus SE, McAlister FA. Evidence based management of hypertension. Cardiovascular risk factors and their effects on the decision to treat hypertension: Evidence based review. BMJ. 2001;322:977–80.</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a:t>
            </a:fld>
            <a:endParaRPr lang="en-CA" dirty="0">
              <a:solidFill>
                <a:prstClr val="black"/>
              </a:solidFill>
            </a:endParaRPr>
          </a:p>
        </p:txBody>
      </p:sp>
    </p:spTree>
    <p:extLst>
      <p:ext uri="{BB962C8B-B14F-4D97-AF65-F5344CB8AC3E}">
        <p14:creationId xmlns:p14="http://schemas.microsoft.com/office/powerpoint/2010/main" val="311653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CA" b="1" dirty="0" smtClean="0"/>
              <a:t>Manageable Risk Factors</a:t>
            </a:r>
          </a:p>
          <a:p>
            <a:r>
              <a:rPr lang="en-CA" dirty="0" smtClean="0"/>
              <a:t>These risk</a:t>
            </a:r>
            <a:r>
              <a:rPr lang="en-CA" baseline="0" dirty="0" smtClean="0"/>
              <a:t> factors may not necessarily be able to be ‘changed’ but they can be “managed”.  Steps can be taken to improve the overall health and quality of life when these risk factors are present.  This presentation will focus on the clinical management of the risk factors identified on this slide.</a:t>
            </a:r>
          </a:p>
          <a:p>
            <a:endParaRPr lang="en-US" dirty="0" smtClean="0"/>
          </a:p>
        </p:txBody>
      </p:sp>
      <p:sp>
        <p:nvSpPr>
          <p:cNvPr id="48132" name="Slide Number Placeholder 3"/>
          <p:cNvSpPr>
            <a:spLocks noGrp="1"/>
          </p:cNvSpPr>
          <p:nvPr>
            <p:ph type="sldNum" sz="quarter" idx="5"/>
          </p:nvPr>
        </p:nvSpPr>
        <p:spPr>
          <a:noFill/>
        </p:spPr>
        <p:txBody>
          <a:bodyPr/>
          <a:lstStyle/>
          <a:p>
            <a:fld id="{5B238BDF-8898-485B-BD8C-DE76D4340B82}" type="slidenum">
              <a:rPr lang="en-CA" smtClean="0">
                <a:solidFill>
                  <a:prstClr val="black"/>
                </a:solidFill>
              </a:rPr>
              <a:pPr/>
              <a:t>10</a:t>
            </a:fld>
            <a:endParaRPr lang="en-CA" dirty="0" smtClean="0">
              <a:solidFill>
                <a:prstClr val="black"/>
              </a:solidFill>
            </a:endParaRPr>
          </a:p>
        </p:txBody>
      </p:sp>
    </p:spTree>
    <p:extLst>
      <p:ext uri="{BB962C8B-B14F-4D97-AF65-F5344CB8AC3E}">
        <p14:creationId xmlns:p14="http://schemas.microsoft.com/office/powerpoint/2010/main" val="256716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64931" eaLnBrk="0" fontAlgn="base" hangingPunct="0">
              <a:spcBef>
                <a:spcPct val="30000"/>
              </a:spcBef>
              <a:spcAft>
                <a:spcPct val="0"/>
              </a:spcAft>
              <a:defRPr/>
            </a:pPr>
            <a:r>
              <a:rPr lang="en-CA" b="1" dirty="0" smtClean="0"/>
              <a:t>Hypertension:</a:t>
            </a:r>
          </a:p>
          <a:p>
            <a:pPr defTabSz="864931" eaLnBrk="0" fontAlgn="base" hangingPunct="0">
              <a:spcBef>
                <a:spcPct val="30000"/>
              </a:spcBef>
              <a:spcAft>
                <a:spcPct val="0"/>
              </a:spcAft>
              <a:defRPr/>
            </a:pPr>
            <a:r>
              <a:rPr lang="en-US" dirty="0" smtClean="0"/>
              <a:t>Over time, high blood pressure can damage blood vessel walls, causing scarring that promotes the build-up of fatty plaque. This build-up can narrow and eventually block arteries. It also strains the heart and eventually weakens it. Very high blood pressure can cause blood vessels in the brain to burst resulting in a stroke. </a:t>
            </a:r>
          </a:p>
          <a:p>
            <a:pPr defTabSz="864931" eaLnBrk="0" fontAlgn="base" hangingPunct="0">
              <a:spcBef>
                <a:spcPct val="30000"/>
              </a:spcBef>
              <a:spcAft>
                <a:spcPct val="0"/>
              </a:spcAft>
              <a:defRPr/>
            </a:pPr>
            <a:endParaRPr lang="en-US" dirty="0" smtClean="0"/>
          </a:p>
          <a:p>
            <a:pPr marL="162175" indent="-162175" defTabSz="864931" eaLnBrk="0" fontAlgn="base" hangingPunct="0">
              <a:spcBef>
                <a:spcPct val="30000"/>
              </a:spcBef>
              <a:spcAft>
                <a:spcPct val="0"/>
              </a:spcAft>
              <a:buFont typeface="Arial" panose="020B0604020202020204" pitchFamily="34" charset="0"/>
              <a:buChar char="•"/>
              <a:defRPr/>
            </a:pPr>
            <a:r>
              <a:rPr lang="en-CA" dirty="0" smtClean="0"/>
              <a:t>95% of Canadians will develop HTN if they live a normal lifespan</a:t>
            </a:r>
          </a:p>
          <a:p>
            <a:pPr marL="162175" indent="-162175" defTabSz="864931" eaLnBrk="0" fontAlgn="base" hangingPunct="0">
              <a:spcBef>
                <a:spcPct val="30000"/>
              </a:spcBef>
              <a:spcAft>
                <a:spcPct val="0"/>
              </a:spcAft>
              <a:buFont typeface="Arial" panose="020B0604020202020204" pitchFamily="34" charset="0"/>
              <a:buChar char="•"/>
              <a:defRPr/>
            </a:pPr>
            <a:r>
              <a:rPr lang="en-CA" dirty="0" smtClean="0"/>
              <a:t>91% with CHF have HTN</a:t>
            </a:r>
          </a:p>
          <a:p>
            <a:pPr marL="162175" indent="-162175" defTabSz="864931" eaLnBrk="0" fontAlgn="base" hangingPunct="0">
              <a:spcBef>
                <a:spcPct val="30000"/>
              </a:spcBef>
              <a:spcAft>
                <a:spcPct val="0"/>
              </a:spcAft>
              <a:buFont typeface="Arial" panose="020B0604020202020204" pitchFamily="34" charset="0"/>
              <a:buChar char="•"/>
              <a:defRPr/>
            </a:pPr>
            <a:r>
              <a:rPr lang="en-CA" dirty="0" smtClean="0"/>
              <a:t>84% who have a stroke have HTN</a:t>
            </a:r>
          </a:p>
          <a:p>
            <a:pPr marL="162175" indent="-162175" defTabSz="864931" eaLnBrk="0" fontAlgn="base" hangingPunct="0">
              <a:spcBef>
                <a:spcPct val="30000"/>
              </a:spcBef>
              <a:spcAft>
                <a:spcPct val="0"/>
              </a:spcAft>
              <a:buFont typeface="Arial" panose="020B0604020202020204" pitchFamily="34" charset="0"/>
              <a:buChar char="•"/>
              <a:defRPr/>
            </a:pPr>
            <a:r>
              <a:rPr lang="en-CA" dirty="0" smtClean="0"/>
              <a:t>70% who have had an MI have HTN</a:t>
            </a:r>
          </a:p>
          <a:p>
            <a:endParaRPr lang="en-US" sz="1100" i="1" dirty="0">
              <a:latin typeface="Arial" charset="0"/>
              <a:ea typeface="ＭＳ Ｐゴシック" charset="0"/>
              <a:cs typeface="ＭＳ Ｐゴシック" charset="0"/>
            </a:endParaRPr>
          </a:p>
          <a:p>
            <a:r>
              <a:rPr lang="en-US" sz="1100" dirty="0">
                <a:latin typeface="Arial" charset="0"/>
                <a:ea typeface="ＭＳ Ｐゴシック" charset="0"/>
                <a:cs typeface="ＭＳ Ｐゴシック" charset="0"/>
              </a:rPr>
              <a:t>• Antihypertensive therapy should be strongly considered if systolic blood pressure readings average 140 mm Hg or higher in the presence of macrovascular target organ damage.</a:t>
            </a:r>
          </a:p>
          <a:p>
            <a:r>
              <a:rPr lang="en-US" sz="1100" dirty="0">
                <a:latin typeface="Arial" charset="0"/>
                <a:ea typeface="ＭＳ Ｐゴシック" charset="0"/>
                <a:cs typeface="ＭＳ Ｐゴシック" charset="0"/>
              </a:rPr>
              <a:t>• For patients with nondiabetic chronic kidney disease, target blood pressure is &lt; 130/80 mm Hg.</a:t>
            </a:r>
          </a:p>
          <a:p>
            <a:r>
              <a:rPr lang="en-US" sz="1100" dirty="0">
                <a:latin typeface="Arial" charset="0"/>
                <a:ea typeface="ＭＳ Ｐゴシック" charset="0"/>
                <a:cs typeface="ＭＳ Ｐゴシック" charset="0"/>
              </a:rPr>
              <a:t>• Persons with diabetes mellitus should be treated to attain systolic blood pressures of less than 130 mm Hg and diastolic blood pressures of less than 80 mm Hg. (These target blood pressure levels are the same as the blood pressure treatment thresholds.)</a:t>
            </a:r>
          </a:p>
          <a:p>
            <a:r>
              <a:rPr lang="en-US" sz="1100" dirty="0">
                <a:latin typeface="Arial" charset="0"/>
                <a:ea typeface="ＭＳ Ｐゴシック" charset="0"/>
                <a:cs typeface="ＭＳ Ｐゴシック" charset="0"/>
              </a:rPr>
              <a:t>• Antihypertensive therapy should be strongly considered if diastolic blood pressure readings average 90 mm Hg or higher in the presence of macrovascular target organ damage or other independent cardiovascular risk factors.</a:t>
            </a:r>
            <a:endParaRPr lang="en-US" dirty="0" smtClean="0"/>
          </a:p>
          <a:p>
            <a:endParaRPr lang="en-US" dirty="0" smtClean="0"/>
          </a:p>
          <a:p>
            <a:r>
              <a:rPr lang="en-US" dirty="0" smtClean="0"/>
              <a:t>Dasgupta K, Quinn RR, Zarnke KB, et al. The 2014 Canadian Hypertension Education Program</a:t>
            </a:r>
            <a:r>
              <a:rPr lang="en-US" baseline="0" dirty="0" smtClean="0"/>
              <a:t> </a:t>
            </a:r>
            <a:r>
              <a:rPr lang="en-US" dirty="0" smtClean="0"/>
              <a:t>Recommendations for Blood Pressure Measurement, Diagnosis, Assessment</a:t>
            </a:r>
            <a:r>
              <a:rPr lang="en-US" baseline="0" dirty="0" smtClean="0"/>
              <a:t> </a:t>
            </a:r>
            <a:r>
              <a:rPr lang="en-US" dirty="0" smtClean="0"/>
              <a:t>of Risk, Prevention, and Treatment of Hypertension. Can J Cardiol</a:t>
            </a:r>
            <a:r>
              <a:rPr lang="en-US" baseline="0" dirty="0" smtClean="0"/>
              <a:t> </a:t>
            </a:r>
            <a:r>
              <a:rPr lang="en-US" dirty="0" smtClean="0"/>
              <a:t>2014;30:485-501.</a:t>
            </a:r>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11</a:t>
            </a:fld>
            <a:endParaRPr lang="en-CA" dirty="0">
              <a:solidFill>
                <a:prstClr val="black"/>
              </a:solidFill>
            </a:endParaRPr>
          </a:p>
        </p:txBody>
      </p:sp>
    </p:spTree>
    <p:extLst>
      <p:ext uri="{BB962C8B-B14F-4D97-AF65-F5344CB8AC3E}">
        <p14:creationId xmlns:p14="http://schemas.microsoft.com/office/powerpoint/2010/main" val="58808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Hypertension Targets</a:t>
            </a:r>
          </a:p>
          <a:p>
            <a:pPr defTabSz="864931" eaLnBrk="0" fontAlgn="base" hangingPunct="0">
              <a:spcBef>
                <a:spcPct val="30000"/>
              </a:spcBef>
              <a:spcAft>
                <a:spcPct val="0"/>
              </a:spcAft>
              <a:defRPr/>
            </a:pPr>
            <a:endParaRPr lang="en-CA" dirty="0" smtClean="0"/>
          </a:p>
          <a:p>
            <a:pPr defTabSz="864931" eaLnBrk="0" fontAlgn="base" hangingPunct="0">
              <a:spcBef>
                <a:spcPct val="30000"/>
              </a:spcBef>
              <a:spcAft>
                <a:spcPct val="0"/>
              </a:spcAft>
              <a:defRPr/>
            </a:pPr>
            <a:r>
              <a:rPr lang="en-US" dirty="0" smtClean="0"/>
              <a:t>Anderson TJ, Gregoire J, Hegele RA, Couture P, Mancini GB, McPherson</a:t>
            </a:r>
            <a:r>
              <a:rPr lang="en-US" baseline="0" dirty="0" smtClean="0"/>
              <a:t> </a:t>
            </a:r>
            <a:r>
              <a:rPr lang="en-US" dirty="0" smtClean="0"/>
              <a:t>R, Francis GA, Poirier P, Lau DC, Grover S, Genest J, Jr., Carpentier AC, Dufour</a:t>
            </a:r>
            <a:r>
              <a:rPr lang="en-US" baseline="0" dirty="0" smtClean="0"/>
              <a:t> </a:t>
            </a:r>
            <a:r>
              <a:rPr lang="en-US" dirty="0" smtClean="0"/>
              <a:t>R, Gupta M, Ward R, Leiter LA, Lonn E, Ng DS, Pearson GJ, Yates GM, Stone JA,</a:t>
            </a:r>
            <a:r>
              <a:rPr lang="en-US" baseline="0" dirty="0" smtClean="0"/>
              <a:t> </a:t>
            </a:r>
            <a:r>
              <a:rPr lang="en-US" dirty="0" smtClean="0"/>
              <a:t>Ur E: 2012 update of the Canadian Cardiovascular Society guidelines for the</a:t>
            </a:r>
            <a:r>
              <a:rPr lang="en-US" baseline="0" dirty="0" smtClean="0"/>
              <a:t> </a:t>
            </a:r>
            <a:r>
              <a:rPr lang="en-US" dirty="0" smtClean="0"/>
              <a:t>diagnosis and treatment of dyslipidemia for the prevention of cardiovascular</a:t>
            </a:r>
            <a:r>
              <a:rPr lang="en-US" baseline="0" dirty="0" smtClean="0"/>
              <a:t> </a:t>
            </a:r>
            <a:r>
              <a:rPr lang="en-US" dirty="0" smtClean="0"/>
              <a:t>disease in the adult. Can J Cardiol 2013;29:151-167. </a:t>
            </a:r>
          </a:p>
          <a:p>
            <a:pPr defTabSz="864931" eaLnBrk="0" fontAlgn="base" hangingPunct="0">
              <a:spcBef>
                <a:spcPct val="30000"/>
              </a:spcBef>
              <a:spcAft>
                <a:spcPct val="0"/>
              </a:spcAft>
              <a:defRPr/>
            </a:pPr>
            <a:endParaRPr lang="en-US" dirty="0" smtClean="0"/>
          </a:p>
          <a:p>
            <a:pPr defTabSz="864931" eaLnBrk="0" fontAlgn="base" hangingPunct="0">
              <a:spcBef>
                <a:spcPct val="30000"/>
              </a:spcBef>
              <a:spcAft>
                <a:spcPct val="0"/>
              </a:spcAft>
              <a:defRPr/>
            </a:pPr>
            <a:r>
              <a:rPr lang="en-US" dirty="0" smtClean="0"/>
              <a:t>Dasgupta K, Quinn RR, Zarnke KB, et al. The 2014 Canadian Hypertension Education Program Recommendations for Blood Pressure Measurement, Diagnosis, Assessment of Risk, Prevention, and Treatment of Hypertension. Can J Cardiol 2014;30:485-501.</a:t>
            </a:r>
          </a:p>
          <a:p>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12</a:t>
            </a:fld>
            <a:endParaRPr lang="en-CA" dirty="0">
              <a:solidFill>
                <a:prstClr val="black"/>
              </a:solidFill>
            </a:endParaRPr>
          </a:p>
        </p:txBody>
      </p:sp>
    </p:spTree>
    <p:extLst>
      <p:ext uri="{BB962C8B-B14F-4D97-AF65-F5344CB8AC3E}">
        <p14:creationId xmlns:p14="http://schemas.microsoft.com/office/powerpoint/2010/main" val="1945046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Exogenous Factors That Can Elevate Blood Pressure</a:t>
            </a:r>
            <a:endParaRPr lang="en-CA" dirty="0" smtClean="0"/>
          </a:p>
          <a:p>
            <a:r>
              <a:rPr lang="en-CA" u="sng" dirty="0" smtClean="0"/>
              <a:t>Strategies to improve patient adherence</a:t>
            </a:r>
          </a:p>
          <a:p>
            <a:r>
              <a:rPr lang="en-CA" dirty="0" smtClean="0"/>
              <a:t>Assist your patient to adhere by:</a:t>
            </a:r>
          </a:p>
          <a:p>
            <a:pPr marL="162175" indent="-162175">
              <a:buFont typeface="Arial" panose="020B0604020202020204" pitchFamily="34" charset="0"/>
              <a:buChar char="•"/>
            </a:pPr>
            <a:r>
              <a:rPr lang="en-CA" dirty="0" smtClean="0"/>
              <a:t>Tailoring pill-taking to fit patients’ daily habits </a:t>
            </a:r>
          </a:p>
          <a:p>
            <a:pPr marL="162175" indent="-162175">
              <a:buFont typeface="Arial" panose="020B0604020202020204" pitchFamily="34" charset="0"/>
              <a:buChar char="•"/>
            </a:pPr>
            <a:r>
              <a:rPr lang="en-CA" dirty="0" smtClean="0"/>
              <a:t>Simplifying medication regimens to once-daily dosing </a:t>
            </a:r>
          </a:p>
          <a:p>
            <a:pPr marL="162175" indent="-162175">
              <a:buFont typeface="Arial" panose="020B0604020202020204" pitchFamily="34" charset="0"/>
              <a:buChar char="•"/>
            </a:pPr>
            <a:r>
              <a:rPr lang="en-CA" dirty="0" smtClean="0"/>
              <a:t>Replacing multiple pill antihypertensive combinations with single pill combinations </a:t>
            </a:r>
          </a:p>
          <a:p>
            <a:pPr marL="162175" indent="-162175">
              <a:buFont typeface="Arial" panose="020B0604020202020204" pitchFamily="34" charset="0"/>
              <a:buChar char="•"/>
            </a:pPr>
            <a:r>
              <a:rPr lang="en-CA" dirty="0" smtClean="0"/>
              <a:t>Utilizing unit-of-use packaging (of several medications to be taken together) </a:t>
            </a:r>
          </a:p>
          <a:p>
            <a:r>
              <a:rPr lang="en-CA" dirty="0" smtClean="0"/>
              <a:t>Adherence to an antihypertensive prescription can be improved by a multidisciplinary team approach </a:t>
            </a:r>
          </a:p>
          <a:p>
            <a:r>
              <a:rPr lang="en-CA" dirty="0" smtClean="0"/>
              <a:t>Assist your patient in getting more involved in their treatment by:</a:t>
            </a:r>
          </a:p>
          <a:p>
            <a:pPr marL="162175" indent="-162175">
              <a:buFont typeface="Arial" panose="020B0604020202020204" pitchFamily="34" charset="0"/>
              <a:buChar char="•"/>
            </a:pPr>
            <a:r>
              <a:rPr lang="en-CA" dirty="0" smtClean="0"/>
              <a:t>Encouraging greater patient responsibility/autonomy in monitoring their blood pressure and adjusting their prescriptions </a:t>
            </a:r>
          </a:p>
          <a:p>
            <a:pPr marL="162175" indent="-162175">
              <a:buFont typeface="Arial" panose="020B0604020202020204" pitchFamily="34" charset="0"/>
              <a:buChar char="•"/>
            </a:pPr>
            <a:r>
              <a:rPr lang="en-CA" dirty="0" smtClean="0"/>
              <a:t>Educating patients and patients’ families about their disease/treatment regimens</a:t>
            </a:r>
          </a:p>
          <a:p>
            <a:r>
              <a:rPr lang="en-CA" dirty="0" smtClean="0"/>
              <a:t>Improve your management in the office and beyond by:</a:t>
            </a:r>
          </a:p>
          <a:p>
            <a:pPr marL="162175" indent="-162175">
              <a:buFont typeface="Arial" panose="020B0604020202020204" pitchFamily="34" charset="0"/>
              <a:buChar char="•"/>
            </a:pPr>
            <a:r>
              <a:rPr lang="en-CA" dirty="0" smtClean="0"/>
              <a:t>Assessing adherence to pharmacological and non-pharmacological therapy at every visit </a:t>
            </a:r>
          </a:p>
          <a:p>
            <a:pPr marL="162175" indent="-162175">
              <a:buFont typeface="Arial" panose="020B0604020202020204" pitchFamily="34" charset="0"/>
              <a:buChar char="•"/>
            </a:pPr>
            <a:r>
              <a:rPr lang="en-CA" dirty="0" smtClean="0"/>
              <a:t>Encouraging adherence with therapy by out of office contact (either by phone or mail), particularly over the first three months of therapy</a:t>
            </a:r>
          </a:p>
          <a:p>
            <a:pPr marL="162175" indent="-162175">
              <a:buFont typeface="Arial" panose="020B0604020202020204" pitchFamily="34" charset="0"/>
              <a:buChar char="•"/>
            </a:pPr>
            <a:r>
              <a:rPr lang="en-CA" dirty="0" smtClean="0"/>
              <a:t>Coordinating with work-site healthcare givers to improve monitoring of adherence with pharmacological and lifestyle modification prescriptions </a:t>
            </a:r>
          </a:p>
          <a:p>
            <a:pPr marL="162175" indent="-162175">
              <a:buFont typeface="Arial" panose="020B0604020202020204" pitchFamily="34" charset="0"/>
              <a:buChar char="•"/>
            </a:pPr>
            <a:r>
              <a:rPr lang="en-CA" dirty="0" smtClean="0"/>
              <a:t>Utilizing electronic medication compliance aids</a:t>
            </a:r>
          </a:p>
          <a:p>
            <a:endParaRPr lang="en-CA" dirty="0"/>
          </a:p>
          <a:p>
            <a:r>
              <a:rPr lang="en-CA" dirty="0" smtClean="0"/>
              <a:t>Dasgupta K, Quinn RR, Zarnke KB, et al. The 2014 Canadian Hypertension Education Program Recommendations for Blood Pressure Measurement, Diagnosis, Assessment of Risk, Prevention, and Treatment of Hypertension. Can J Cardiol 2014;30:485-501.</a:t>
            </a:r>
          </a:p>
          <a:p>
            <a:r>
              <a:rPr lang="en-CA" dirty="0" smtClean="0"/>
              <a:t> </a:t>
            </a:r>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13</a:t>
            </a:fld>
            <a:endParaRPr lang="en-CA" dirty="0">
              <a:solidFill>
                <a:prstClr val="black"/>
              </a:solidFill>
            </a:endParaRPr>
          </a:p>
        </p:txBody>
      </p:sp>
    </p:spTree>
    <p:extLst>
      <p:ext uri="{BB962C8B-B14F-4D97-AF65-F5344CB8AC3E}">
        <p14:creationId xmlns:p14="http://schemas.microsoft.com/office/powerpoint/2010/main" val="1901014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r>
              <a:rPr lang="en-CA" sz="1100" b="1" dirty="0">
                <a:solidFill>
                  <a:srgbClr val="000000"/>
                </a:solidFill>
                <a:latin typeface="Arial" charset="0"/>
              </a:rPr>
              <a:t>Exogenous Factors That Can Elevate Blood Pressure (cont.)</a:t>
            </a: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14</a:t>
            </a:fld>
            <a:endParaRPr lang="en-CA" dirty="0">
              <a:solidFill>
                <a:prstClr val="black"/>
              </a:solidFill>
            </a:endParaRPr>
          </a:p>
        </p:txBody>
      </p:sp>
    </p:spTree>
    <p:extLst>
      <p:ext uri="{BB962C8B-B14F-4D97-AF65-F5344CB8AC3E}">
        <p14:creationId xmlns:p14="http://schemas.microsoft.com/office/powerpoint/2010/main" val="2568978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defTabSz="457159" eaLnBrk="1" fontAlgn="base" hangingPunct="1">
              <a:spcBef>
                <a:spcPct val="0"/>
              </a:spcBef>
              <a:spcAft>
                <a:spcPct val="0"/>
              </a:spcAft>
            </a:pPr>
            <a:fld id="{6452584D-6354-49CD-8E3F-AE0B975E3B0A}" type="slidenum">
              <a:rPr lang="fr-FR" altLang="en-US" smtClean="0">
                <a:solidFill>
                  <a:srgbClr val="000000"/>
                </a:solidFill>
                <a:latin typeface="Times New Roman" pitchFamily="18" charset="0"/>
                <a:cs typeface="Arial" pitchFamily="34" charset="0"/>
              </a:rPr>
              <a:pPr algn="r" defTabSz="457159" eaLnBrk="1" fontAlgn="base" hangingPunct="1">
                <a:spcBef>
                  <a:spcPct val="0"/>
                </a:spcBef>
                <a:spcAft>
                  <a:spcPct val="0"/>
                </a:spcAft>
              </a:pPr>
              <a:t>15</a:t>
            </a:fld>
            <a:endParaRPr lang="fr-FR" altLang="en-US" dirty="0" smtClean="0">
              <a:solidFill>
                <a:srgbClr val="000000"/>
              </a:solidFill>
              <a:latin typeface="Times New Roman" pitchFamily="18" charset="0"/>
              <a:cs typeface="Arial" pitchFamily="34" charset="0"/>
            </a:endParaRPr>
          </a:p>
        </p:txBody>
      </p:sp>
      <p:sp>
        <p:nvSpPr>
          <p:cNvPr id="157699" name="Rectangle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b="1" dirty="0" smtClean="0"/>
              <a:t>Recommended Health Behaviours in Adults with Hypertension</a:t>
            </a:r>
            <a:endParaRPr lang="en-US" altLang="en-US" b="1" dirty="0" smtClean="0"/>
          </a:p>
          <a:p>
            <a:pPr eaLnBrk="1" hangingPunct="1">
              <a:spcBef>
                <a:spcPct val="0"/>
              </a:spcBef>
            </a:pPr>
            <a:r>
              <a:rPr lang="en-US" altLang="en-US" dirty="0" smtClean="0"/>
              <a:t>2014 CHEP Recommendations</a:t>
            </a:r>
          </a:p>
          <a:p>
            <a:pPr eaLnBrk="1" hangingPunct="1">
              <a:spcBef>
                <a:spcPct val="0"/>
              </a:spcBef>
            </a:pPr>
            <a:endParaRPr lang="en-US" altLang="en-US" dirty="0" smtClean="0"/>
          </a:p>
          <a:p>
            <a:pPr eaLnBrk="1" hangingPunct="1">
              <a:spcBef>
                <a:spcPct val="0"/>
              </a:spcBef>
            </a:pPr>
            <a:r>
              <a:rPr lang="en-US" altLang="en-US" dirty="0" smtClean="0"/>
              <a:t>Dasgupta K, Quinn RR, Zarnke KB, et al. The 2014 Canadian Hypertension Education Program</a:t>
            </a:r>
            <a:r>
              <a:rPr lang="en-US" altLang="en-US" baseline="0" dirty="0" smtClean="0"/>
              <a:t> </a:t>
            </a:r>
            <a:r>
              <a:rPr lang="en-US" altLang="en-US" dirty="0" smtClean="0"/>
              <a:t>Recommendations for Blood Pressure Measurement, Diagnosis, Assessment</a:t>
            </a:r>
            <a:r>
              <a:rPr lang="en-US" altLang="en-US" baseline="0" dirty="0" smtClean="0"/>
              <a:t> </a:t>
            </a:r>
            <a:r>
              <a:rPr lang="en-US" altLang="en-US" dirty="0" smtClean="0"/>
              <a:t>of Risk, Prevention, and Treatment of Hypertension. Can J Cardiol</a:t>
            </a:r>
            <a:r>
              <a:rPr lang="en-US" altLang="en-US" baseline="0" dirty="0" smtClean="0"/>
              <a:t> </a:t>
            </a:r>
            <a:r>
              <a:rPr lang="en-US" altLang="en-US" dirty="0" smtClean="0"/>
              <a:t>2014;30:485-501.</a:t>
            </a:r>
          </a:p>
        </p:txBody>
      </p:sp>
    </p:spTree>
    <p:extLst>
      <p:ext uri="{BB962C8B-B14F-4D97-AF65-F5344CB8AC3E}">
        <p14:creationId xmlns:p14="http://schemas.microsoft.com/office/powerpoint/2010/main" val="3229623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b="1" dirty="0" smtClean="0"/>
              <a:t>Impact of Health Behaviours on Blood  Pressure</a:t>
            </a:r>
          </a:p>
          <a:p>
            <a:pPr eaLnBrk="1" hangingPunct="1">
              <a:spcBef>
                <a:spcPct val="0"/>
              </a:spcBef>
            </a:pPr>
            <a:r>
              <a:rPr lang="en-CA" altLang="en-US" b="0" dirty="0" smtClean="0"/>
              <a:t>2014 CHEP Recommendations</a:t>
            </a:r>
          </a:p>
          <a:p>
            <a:pPr eaLnBrk="1" hangingPunct="1">
              <a:spcBef>
                <a:spcPct val="0"/>
              </a:spcBef>
            </a:pPr>
            <a:r>
              <a:rPr lang="en-CA" altLang="en-US" b="0" u="sng" dirty="0" smtClean="0"/>
              <a:t>Weight Reduction</a:t>
            </a:r>
          </a:p>
          <a:p>
            <a:pPr eaLnBrk="1" hangingPunct="1">
              <a:spcBef>
                <a:spcPct val="0"/>
              </a:spcBef>
            </a:pPr>
            <a:r>
              <a:rPr lang="en-CA" altLang="en-US" b="0" dirty="0" smtClean="0"/>
              <a:t>Height, weight, and waist circumference should be measured and body mass index calculated for all adults.</a:t>
            </a:r>
          </a:p>
          <a:p>
            <a:pPr eaLnBrk="1" hangingPunct="1">
              <a:spcBef>
                <a:spcPct val="0"/>
              </a:spcBef>
            </a:pPr>
            <a:r>
              <a:rPr lang="en-CA" altLang="en-US" b="0" dirty="0" smtClean="0"/>
              <a:t>Maintenance of a healthy body weight (body mass index 18.5 to 24.9 kg/m² and waist circumference less than 102 cm for men and less than 88 cm for women) is recommended for non-hypertensive individuals to prevent hypertension and for hypertensive patients to reduce blood pressure.  All overweight hypertensive individuals should be advised to lose weight.</a:t>
            </a:r>
          </a:p>
          <a:p>
            <a:pPr eaLnBrk="1" hangingPunct="1">
              <a:spcBef>
                <a:spcPct val="0"/>
              </a:spcBef>
            </a:pPr>
            <a:r>
              <a:rPr lang="en-CA" altLang="en-US" b="0" dirty="0" smtClean="0"/>
              <a:t>Weight loss strategies should employ a multidisciplinary approach that includes dietary education, increased physical activity and behavioral intervention.</a:t>
            </a:r>
          </a:p>
          <a:p>
            <a:pPr eaLnBrk="1" hangingPunct="1">
              <a:spcBef>
                <a:spcPct val="0"/>
              </a:spcBef>
            </a:pPr>
            <a:r>
              <a:rPr lang="en-CA" altLang="en-US" b="0" u="sng" dirty="0" smtClean="0"/>
              <a:t>Salt Intake</a:t>
            </a:r>
          </a:p>
          <a:p>
            <a:pPr eaLnBrk="1" hangingPunct="1">
              <a:spcBef>
                <a:spcPct val="0"/>
              </a:spcBef>
            </a:pPr>
            <a:r>
              <a:rPr lang="en-CA" altLang="en-US" b="0" dirty="0" smtClean="0"/>
              <a:t>To decrease blood pressure, consider reducing sodium intake towards 2,000 mg (5g of salt or 87mmol of sodium) per day.</a:t>
            </a:r>
          </a:p>
          <a:p>
            <a:pPr eaLnBrk="1" hangingPunct="1">
              <a:spcBef>
                <a:spcPct val="0"/>
              </a:spcBef>
            </a:pPr>
            <a:r>
              <a:rPr lang="en-CA" altLang="en-US" b="0" dirty="0" smtClean="0"/>
              <a:t>*Old recommendations</a:t>
            </a:r>
            <a:r>
              <a:rPr lang="en-CA" altLang="en-US" b="0" baseline="0" dirty="0" smtClean="0"/>
              <a:t> had a significantly lower affect on BP (decreased systolic BP by </a:t>
            </a:r>
            <a:r>
              <a:rPr lang="pl-PL" altLang="en-US" b="0" baseline="0" dirty="0" smtClean="0"/>
              <a:t>-3.4  </a:t>
            </a:r>
            <a:r>
              <a:rPr lang="en-CA" altLang="en-US" b="0" baseline="0" dirty="0" smtClean="0"/>
              <a:t>and </a:t>
            </a:r>
            <a:r>
              <a:rPr lang="pl-PL" altLang="en-US" b="0" baseline="0" dirty="0" smtClean="0"/>
              <a:t>Diastolic</a:t>
            </a:r>
            <a:r>
              <a:rPr lang="en-CA" altLang="en-US" b="0" baseline="0" dirty="0" smtClean="0"/>
              <a:t> BP by</a:t>
            </a:r>
            <a:r>
              <a:rPr lang="pl-PL" altLang="en-US" b="0" baseline="0" dirty="0" smtClean="0"/>
              <a:t> -2.2</a:t>
            </a:r>
            <a:r>
              <a:rPr lang="en-CA" altLang="en-US" b="0" baseline="0" dirty="0" smtClean="0"/>
              <a:t>)</a:t>
            </a:r>
            <a:endParaRPr lang="en-CA" altLang="en-US" b="0" dirty="0" smtClean="0"/>
          </a:p>
          <a:p>
            <a:pPr eaLnBrk="1" hangingPunct="1">
              <a:spcBef>
                <a:spcPct val="0"/>
              </a:spcBef>
            </a:pPr>
            <a:r>
              <a:rPr lang="en-CA" altLang="en-US" b="0" u="sng" dirty="0" smtClean="0"/>
              <a:t>Potassium, Calcium and Magnesium Intake</a:t>
            </a:r>
          </a:p>
          <a:p>
            <a:pPr eaLnBrk="1" hangingPunct="1">
              <a:spcBef>
                <a:spcPct val="0"/>
              </a:spcBef>
            </a:pPr>
            <a:r>
              <a:rPr lang="en-CA" altLang="en-US" b="0" dirty="0" smtClean="0"/>
              <a:t>Supplementation of potassium, calcium and magnesium is not recommended for the prevention or treatment of hypertension.</a:t>
            </a:r>
          </a:p>
          <a:p>
            <a:pPr eaLnBrk="1" hangingPunct="1">
              <a:spcBef>
                <a:spcPct val="0"/>
              </a:spcBef>
            </a:pPr>
            <a:r>
              <a:rPr lang="en-CA" altLang="en-US" b="0" u="sng" dirty="0" smtClean="0"/>
              <a:t>Alcohol Consumption</a:t>
            </a:r>
          </a:p>
          <a:p>
            <a:pPr eaLnBrk="1" hangingPunct="1">
              <a:spcBef>
                <a:spcPct val="0"/>
              </a:spcBef>
            </a:pPr>
            <a:r>
              <a:rPr lang="en-CA" altLang="en-US" b="0" dirty="0" smtClean="0"/>
              <a:t>To reduce blood pressure, alcohol consumption should be in accordance with Canadian low-risk drinking guidelines in both normotensive and hypertensive individuals.  Healthy adults should limit alcohol consumption to two drinks or less per day, and consumption should not exceed 14 standard drinks per week for men and nine standard drinks per week for women.  (Note: one standard drink is considered 13.6 g or 17.2 ml of ethanol, or approximately 44 mL [1.5 oz] of 80 proof [40%] spirits, 355 mL [12 oz] of 5% beer or 148 mL [5 oz] of 12% wine.)</a:t>
            </a:r>
          </a:p>
          <a:p>
            <a:pPr eaLnBrk="1" hangingPunct="1">
              <a:spcBef>
                <a:spcPct val="0"/>
              </a:spcBef>
            </a:pPr>
            <a:r>
              <a:rPr lang="en-CA" altLang="en-US" b="0" u="sng" dirty="0" smtClean="0"/>
              <a:t>Dietary Recommendations</a:t>
            </a:r>
          </a:p>
          <a:p>
            <a:pPr eaLnBrk="1" hangingPunct="1">
              <a:spcBef>
                <a:spcPct val="0"/>
              </a:spcBef>
            </a:pPr>
            <a:r>
              <a:rPr lang="en-CA" altLang="en-US" b="0" dirty="0" smtClean="0"/>
              <a:t>It is recommended that hypertensive patients and normotensive individuals at increased risk of developing hypertension consume a diet that emphasizes fruits, vegetables and low-fat dairy products, dietary and soluble fiber, whole grains and protein from plant sources and that is reduced in saturated fat and cholesterol (Dietary Approaches to Stop Hypertension [DASH] diet).</a:t>
            </a:r>
          </a:p>
          <a:p>
            <a:pPr eaLnBrk="1" hangingPunct="1">
              <a:spcBef>
                <a:spcPct val="0"/>
              </a:spcBef>
            </a:pPr>
            <a:r>
              <a:rPr lang="en-CA" altLang="en-US" b="0" u="sng" dirty="0" smtClean="0"/>
              <a:t>Physical Exercise</a:t>
            </a:r>
          </a:p>
          <a:p>
            <a:pPr eaLnBrk="1" hangingPunct="1">
              <a:spcBef>
                <a:spcPct val="0"/>
              </a:spcBef>
            </a:pPr>
            <a:r>
              <a:rPr lang="en-CA" altLang="en-US" b="0" dirty="0" smtClean="0"/>
              <a:t>For nonhypertensive individuals (to reduce the possibility of becoming hypertensive) or for hypertensive patients (to reduce their blood pressure), prescribe the accumulation of 30 to 60 minutes of moderate intensity dynamic exercise (such as walking, jogging, cycling or swimming) four to seven days per week in addition to the routine activities of daily living. Higher intensities of exercise are no more effective. For non-hypertensive or stage 1 hypertensive individuals, the use of resistance or weight training exercise (such as free weight lifting, fixed-weight lifting, or handgrip exercise) does not adversely influence BP.</a:t>
            </a:r>
          </a:p>
          <a:p>
            <a:pPr eaLnBrk="1" hangingPunct="1">
              <a:spcBef>
                <a:spcPct val="0"/>
              </a:spcBef>
            </a:pPr>
            <a:r>
              <a:rPr lang="en-CA" altLang="en-US" b="0" u="sng" dirty="0" smtClean="0"/>
              <a:t>Stress management</a:t>
            </a:r>
          </a:p>
          <a:p>
            <a:pPr eaLnBrk="1" hangingPunct="1">
              <a:spcBef>
                <a:spcPct val="0"/>
              </a:spcBef>
            </a:pPr>
            <a:r>
              <a:rPr lang="en-CA" altLang="en-US" b="0" dirty="0" smtClean="0"/>
              <a:t>In hypertensive patients in whom stress may be contributing to blood pressure elevation, stress management should be considered as an intervention (Grade D). Individualized cognitive behavioural interventions are more likely to be effective when relaxation techniques are used.</a:t>
            </a:r>
          </a:p>
          <a:p>
            <a:pPr eaLnBrk="1" hangingPunct="1">
              <a:spcBef>
                <a:spcPct val="0"/>
              </a:spcBef>
            </a:pPr>
            <a:endParaRPr lang="en-CA" altLang="en-US" b="0" dirty="0" smtClean="0"/>
          </a:p>
          <a:p>
            <a:pPr eaLnBrk="1" hangingPunct="1">
              <a:spcBef>
                <a:spcPct val="0"/>
              </a:spcBef>
            </a:pPr>
            <a:r>
              <a:rPr lang="en-CA" altLang="en-US" b="0" u="sng" dirty="0" smtClean="0"/>
              <a:t>Healthcare Provider Educational Resources available from CHEP</a:t>
            </a:r>
          </a:p>
          <a:p>
            <a:pPr eaLnBrk="1" hangingPunct="1">
              <a:spcBef>
                <a:spcPct val="0"/>
              </a:spcBef>
            </a:pPr>
            <a:r>
              <a:rPr lang="en-CA" altLang="en-US" b="0" dirty="0" smtClean="0"/>
              <a:t>Sodium Key Messages (PDF)</a:t>
            </a:r>
          </a:p>
          <a:p>
            <a:pPr eaLnBrk="1" hangingPunct="1">
              <a:spcBef>
                <a:spcPct val="0"/>
              </a:spcBef>
            </a:pPr>
            <a:r>
              <a:rPr lang="en-CA" altLang="en-US" b="0" dirty="0" smtClean="0"/>
              <a:t>Excess Dietary Sodium - Impact on Hypertension and Health Outcomes (PPT)</a:t>
            </a:r>
          </a:p>
          <a:p>
            <a:pPr eaLnBrk="1" hangingPunct="1">
              <a:spcBef>
                <a:spcPct val="0"/>
              </a:spcBef>
            </a:pPr>
            <a:r>
              <a:rPr lang="en-CA" altLang="en-US" b="0" dirty="0" smtClean="0"/>
              <a:t>Excess Dietary Sodium - Additional Slides (PPT)</a:t>
            </a:r>
          </a:p>
          <a:p>
            <a:pPr eaLnBrk="1" hangingPunct="1">
              <a:spcBef>
                <a:spcPct val="0"/>
              </a:spcBef>
            </a:pPr>
            <a:r>
              <a:rPr lang="en-CA" altLang="en-US" b="0" dirty="0" smtClean="0"/>
              <a:t>Sodium Quiz - slide deck (PPT)</a:t>
            </a:r>
          </a:p>
          <a:p>
            <a:pPr eaLnBrk="1" hangingPunct="1">
              <a:spcBef>
                <a:spcPct val="0"/>
              </a:spcBef>
            </a:pPr>
            <a:r>
              <a:rPr lang="en-CA" altLang="en-US" b="0" dirty="0" smtClean="0"/>
              <a:t>Sodium Quiz - Paper (PDF)</a:t>
            </a:r>
          </a:p>
          <a:p>
            <a:pPr eaLnBrk="1" hangingPunct="1">
              <a:spcBef>
                <a:spcPct val="0"/>
              </a:spcBef>
            </a:pPr>
            <a:endParaRPr lang="en-CA" altLang="en-US" b="0" dirty="0" smtClean="0"/>
          </a:p>
          <a:p>
            <a:pPr eaLnBrk="1" hangingPunct="1">
              <a:spcBef>
                <a:spcPct val="0"/>
              </a:spcBef>
            </a:pPr>
            <a:r>
              <a:rPr lang="en-CA" altLang="en-US" b="0" u="sng" dirty="0" smtClean="0"/>
              <a:t>Patient Resources available from CHEP</a:t>
            </a:r>
          </a:p>
          <a:p>
            <a:pPr eaLnBrk="1" hangingPunct="1">
              <a:spcBef>
                <a:spcPct val="0"/>
              </a:spcBef>
            </a:pPr>
            <a:r>
              <a:rPr lang="en-CA" altLang="en-US" b="0" dirty="0" smtClean="0"/>
              <a:t>Healthy Eating for Healthy Blood Pressure (PDF)</a:t>
            </a:r>
          </a:p>
          <a:p>
            <a:pPr eaLnBrk="1" hangingPunct="1">
              <a:spcBef>
                <a:spcPct val="0"/>
              </a:spcBef>
            </a:pPr>
            <a:r>
              <a:rPr lang="en-CA" altLang="en-US" b="0" dirty="0" smtClean="0"/>
              <a:t>Salt and Sodium - Get the facts (PDF)</a:t>
            </a:r>
          </a:p>
          <a:p>
            <a:pPr eaLnBrk="1" hangingPunct="1">
              <a:spcBef>
                <a:spcPct val="0"/>
              </a:spcBef>
            </a:pPr>
            <a:endParaRPr lang="en-CA" altLang="en-US" b="0" dirty="0" smtClean="0"/>
          </a:p>
          <a:p>
            <a:pPr eaLnBrk="1" hangingPunct="1">
              <a:spcBef>
                <a:spcPct val="0"/>
              </a:spcBef>
            </a:pPr>
            <a:r>
              <a:rPr lang="en-CA" altLang="en-US" b="0" dirty="0" smtClean="0"/>
              <a:t>Dasgupta K, Quinn RR, Zarnke KB, et al. The 2014 Canadian Hypertension Education Program Recommendations for Blood Pressure Measurement, Diagnosis, Assessment of Risk, Prevention, and Treatment of Hypertension. Can J Cardiol 2014;30:485-501.</a:t>
            </a:r>
          </a:p>
          <a:p>
            <a:pPr eaLnBrk="1" hangingPunct="1">
              <a:spcBef>
                <a:spcPct val="0"/>
              </a:spcBef>
            </a:pPr>
            <a:endParaRPr lang="en-CA" altLang="en-US" b="0" dirty="0" smtClean="0"/>
          </a:p>
          <a:p>
            <a:pPr eaLnBrk="1" hangingPunct="1">
              <a:spcBef>
                <a:spcPct val="0"/>
              </a:spcBef>
            </a:pPr>
            <a:endParaRPr lang="en-CA" altLang="en-US" b="0" dirty="0" smtClean="0"/>
          </a:p>
          <a:p>
            <a:pPr eaLnBrk="1" hangingPunct="1">
              <a:spcBef>
                <a:spcPct val="0"/>
              </a:spcBef>
            </a:pPr>
            <a:endParaRPr lang="en-CA" altLang="en-US" b="0" dirty="0" smtClean="0"/>
          </a:p>
          <a:p>
            <a:pPr eaLnBrk="1" hangingPunct="1">
              <a:spcBef>
                <a:spcPct val="0"/>
              </a:spcBef>
            </a:pPr>
            <a:endParaRPr lang="en-CA" altLang="en-US" b="0" dirty="0"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83" indent="-285724" eaLnBrk="0" hangingPunct="0">
              <a:spcBef>
                <a:spcPct val="30000"/>
              </a:spcBef>
              <a:defRPr sz="1200">
                <a:solidFill>
                  <a:schemeClr val="tx1"/>
                </a:solidFill>
                <a:latin typeface="Calibri" pitchFamily="34" charset="0"/>
                <a:ea typeface="MS PGothic" pitchFamily="34" charset="-128"/>
              </a:defRPr>
            </a:lvl2pPr>
            <a:lvl3pPr marL="1142898" indent="-228580" eaLnBrk="0" hangingPunct="0">
              <a:spcBef>
                <a:spcPct val="30000"/>
              </a:spcBef>
              <a:defRPr sz="1200">
                <a:solidFill>
                  <a:schemeClr val="tx1"/>
                </a:solidFill>
                <a:latin typeface="Calibri" pitchFamily="34" charset="0"/>
                <a:ea typeface="MS PGothic" pitchFamily="34" charset="-128"/>
              </a:defRPr>
            </a:lvl3pPr>
            <a:lvl4pPr marL="1600057" indent="-228580" eaLnBrk="0" hangingPunct="0">
              <a:spcBef>
                <a:spcPct val="30000"/>
              </a:spcBef>
              <a:defRPr sz="1200">
                <a:solidFill>
                  <a:schemeClr val="tx1"/>
                </a:solidFill>
                <a:latin typeface="Calibri" pitchFamily="34" charset="0"/>
                <a:ea typeface="MS PGothic" pitchFamily="34" charset="-128"/>
              </a:defRPr>
            </a:lvl4pPr>
            <a:lvl5pPr marL="2057217" indent="-228580" eaLnBrk="0" hangingPunct="0">
              <a:spcBef>
                <a:spcPct val="30000"/>
              </a:spcBef>
              <a:defRPr sz="1200">
                <a:solidFill>
                  <a:schemeClr val="tx1"/>
                </a:solidFill>
                <a:latin typeface="Calibri" pitchFamily="34" charset="0"/>
                <a:ea typeface="MS PGothic" pitchFamily="34" charset="-128"/>
              </a:defRPr>
            </a:lvl5pPr>
            <a:lvl6pPr marL="2514376" indent="-228580" defTabSz="457159"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535" indent="-228580" defTabSz="45715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695" indent="-228580" defTabSz="457159"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854" indent="-228580" defTabSz="45715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2869843-0FED-4381-A38C-E0EC6D88BC51}" type="slidenum">
              <a:rPr lang="en-CA" altLang="en-US">
                <a:solidFill>
                  <a:srgbClr val="000000"/>
                </a:solidFill>
              </a:rPr>
              <a:pPr eaLnBrk="1" hangingPunct="1">
                <a:spcBef>
                  <a:spcPct val="0"/>
                </a:spcBef>
              </a:pPr>
              <a:t>16</a:t>
            </a:fld>
            <a:endParaRPr lang="en-CA" altLang="en-US" dirty="0">
              <a:solidFill>
                <a:srgbClr val="000000"/>
              </a:solidFill>
            </a:endParaRPr>
          </a:p>
        </p:txBody>
      </p:sp>
    </p:spTree>
    <p:extLst>
      <p:ext uri="{BB962C8B-B14F-4D97-AF65-F5344CB8AC3E}">
        <p14:creationId xmlns:p14="http://schemas.microsoft.com/office/powerpoint/2010/main" val="3041756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The Treatment of Hypertension is</a:t>
            </a:r>
            <a:r>
              <a:rPr lang="en-CA" b="1" baseline="0" dirty="0" smtClean="0"/>
              <a:t> all about Vascular Protection</a:t>
            </a:r>
          </a:p>
          <a:p>
            <a:r>
              <a:rPr lang="en-CA" b="0" dirty="0" smtClean="0"/>
              <a:t>Statins are recommended in high risk hypertensive patients.  These are patients</a:t>
            </a:r>
            <a:r>
              <a:rPr lang="en-CA" b="0" baseline="0" dirty="0" smtClean="0"/>
              <a:t> with hypertension </a:t>
            </a:r>
            <a:r>
              <a:rPr lang="en-CA" b="0" dirty="0" smtClean="0"/>
              <a:t>plus three of the following risk factors:</a:t>
            </a:r>
          </a:p>
          <a:p>
            <a:r>
              <a:rPr lang="en-CA" b="0" dirty="0" smtClean="0"/>
              <a:t>                               male                                                                                left ventricular hypertrophy (LVH) </a:t>
            </a:r>
          </a:p>
          <a:p>
            <a:r>
              <a:rPr lang="en-CA" b="0" dirty="0" smtClean="0"/>
              <a:t>                               age greater than 55 years                                                  family history of premature CVD </a:t>
            </a:r>
          </a:p>
          <a:p>
            <a:r>
              <a:rPr lang="en-CA" b="0" dirty="0" smtClean="0"/>
              <a:t>                               smoking                                                                           electrocardiogram (ECG) abnormalities</a:t>
            </a:r>
          </a:p>
          <a:p>
            <a:r>
              <a:rPr lang="en-CA" b="0" dirty="0" smtClean="0"/>
              <a:t>                               total cholesterol/HDL-C ratio greater than 6                          micoalbuminuria</a:t>
            </a:r>
          </a:p>
          <a:p>
            <a:r>
              <a:rPr lang="en-CA" b="0" dirty="0" smtClean="0"/>
              <a:t>	</a:t>
            </a:r>
            <a:r>
              <a:rPr lang="en-CA" b="0" baseline="0" dirty="0" smtClean="0"/>
              <a:t>            Type 2 Diabetes				   Previous stroke or TIA</a:t>
            </a:r>
          </a:p>
          <a:p>
            <a:endParaRPr lang="en-CA" b="0" baseline="0" dirty="0" smtClean="0"/>
          </a:p>
          <a:p>
            <a:r>
              <a:rPr lang="en-CA" b="0" dirty="0" smtClean="0"/>
              <a:t>Anderson TJ, Gregoire J, Hegele RA, Couture P, Mancini GB, McPherson</a:t>
            </a:r>
            <a:r>
              <a:rPr lang="en-CA" b="0" baseline="0" dirty="0" smtClean="0"/>
              <a:t> </a:t>
            </a:r>
            <a:r>
              <a:rPr lang="en-CA" b="0" dirty="0" smtClean="0"/>
              <a:t>R, Francis GA, Poirier P, Lau DC, Grover S, Genest J, Jr., Carpentier AC, Dufour</a:t>
            </a:r>
            <a:r>
              <a:rPr lang="en-CA" b="0" baseline="0" dirty="0" smtClean="0"/>
              <a:t> </a:t>
            </a:r>
            <a:r>
              <a:rPr lang="en-CA" b="0" dirty="0" smtClean="0"/>
              <a:t>R, Gupta M, Ward R, Leiter LA, Lonn E, Ng DS, Pearson GJ, Yates GM, Stone JA,</a:t>
            </a:r>
            <a:r>
              <a:rPr lang="en-CA" b="0" baseline="0" dirty="0" smtClean="0"/>
              <a:t> </a:t>
            </a:r>
            <a:r>
              <a:rPr lang="en-CA" b="0" dirty="0" smtClean="0"/>
              <a:t>Ur E: 2012 update of the Canadian Cardiovascular Society guidelines for the</a:t>
            </a:r>
            <a:r>
              <a:rPr lang="en-CA" b="0" baseline="0" dirty="0" smtClean="0"/>
              <a:t> </a:t>
            </a:r>
            <a:r>
              <a:rPr lang="en-CA" b="0" dirty="0" smtClean="0"/>
              <a:t>diagnosis and treatment of dyslipidemia for the prevention of cardiovascular</a:t>
            </a:r>
            <a:r>
              <a:rPr lang="en-CA" b="0" baseline="0" dirty="0" smtClean="0"/>
              <a:t> </a:t>
            </a:r>
            <a:r>
              <a:rPr lang="en-CA" b="0" dirty="0" smtClean="0"/>
              <a:t>disease in the adult. Can J Cardiol 2013;29:151-167.</a:t>
            </a:r>
          </a:p>
          <a:p>
            <a:endParaRPr lang="en-CA" b="0" dirty="0" smtClean="0"/>
          </a:p>
          <a:p>
            <a:r>
              <a:rPr lang="en-CA" b="0" dirty="0" smtClean="0"/>
              <a:t>Dasgupta K, Quinn RR, Zarnke KB, et al. The 2014 Canadian Hypertension Education Program Recommendations for Blood Pressure Measurement, Diagnosis, Assessment of Risk, Prevention, and Treatment of Hypertension. Can J Cardiol 2014;30:485-501.</a:t>
            </a:r>
          </a:p>
          <a:p>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17</a:t>
            </a:fld>
            <a:endParaRPr lang="en-CA" dirty="0">
              <a:solidFill>
                <a:prstClr val="black"/>
              </a:solidFill>
            </a:endParaRPr>
          </a:p>
        </p:txBody>
      </p:sp>
    </p:spTree>
    <p:extLst>
      <p:ext uri="{BB962C8B-B14F-4D97-AF65-F5344CB8AC3E}">
        <p14:creationId xmlns:p14="http://schemas.microsoft.com/office/powerpoint/2010/main" val="3007154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Medication Recommendations</a:t>
            </a:r>
          </a:p>
          <a:p>
            <a:r>
              <a:rPr lang="en-CA" dirty="0" smtClean="0"/>
              <a:t>2014 CHEP Recommendations</a:t>
            </a:r>
          </a:p>
          <a:p>
            <a:endParaRPr lang="en-CA" dirty="0" smtClean="0"/>
          </a:p>
          <a:p>
            <a:r>
              <a:rPr lang="en-CA" u="sng" dirty="0" smtClean="0"/>
              <a:t>Indications for drug therapy for adults with hypertensions without compelling indications for specific agents</a:t>
            </a:r>
          </a:p>
          <a:p>
            <a:pPr marL="162175" indent="-162175">
              <a:buFont typeface="Arial" panose="020B0604020202020204" pitchFamily="34" charset="0"/>
              <a:buChar char="•"/>
            </a:pPr>
            <a:r>
              <a:rPr lang="en-CA" dirty="0" smtClean="0"/>
              <a:t>Antihypertensive therapy should be prescribed for average diastolic blood pressures of 100 mmHg or higher, or average systolic blood pressures of 160 mmHg or higher in patients without macrovascular target organ damage or other cardiovascular risk factors.</a:t>
            </a:r>
          </a:p>
          <a:p>
            <a:pPr marL="162175" indent="-162175">
              <a:buFont typeface="Arial" panose="020B0604020202020204" pitchFamily="34" charset="0"/>
              <a:buChar char="•"/>
            </a:pPr>
            <a:r>
              <a:rPr lang="en-CA" dirty="0" smtClean="0"/>
              <a:t>Antihypertensive therapy should be strongly considered if diastolic blood pressure readings average 90 mmHg or higher in the presence of macrovascular target organ damage or other independent cardiovascular risk factors.</a:t>
            </a:r>
          </a:p>
          <a:p>
            <a:pPr marL="162175" indent="-162175">
              <a:buFont typeface="Arial" panose="020B0604020202020204" pitchFamily="34" charset="0"/>
              <a:buChar char="•"/>
            </a:pPr>
            <a:r>
              <a:rPr lang="en-CA" dirty="0" smtClean="0"/>
              <a:t>Antihypertensive therapy should be strongly considered if systolic blood pressure readings average 140 mmHg or higher in the presence of macrovascular target organ damage (Grade C for 140 mmHg to 160 mmHg; Grade A for higher than 160 mmHg).</a:t>
            </a:r>
          </a:p>
          <a:p>
            <a:pPr marL="162175" indent="-162175">
              <a:buFont typeface="Arial" panose="020B0604020202020204" pitchFamily="34" charset="0"/>
              <a:buChar char="•"/>
            </a:pPr>
            <a:r>
              <a:rPr lang="en-CA" dirty="0" smtClean="0"/>
              <a:t>Antihypertensive therapy should be considered in all patients meeting the above indications regardless of age.  Caution should be exercised in elderly patients who are frail.</a:t>
            </a:r>
          </a:p>
          <a:p>
            <a:r>
              <a:rPr lang="en-CA" u="sng" dirty="0" smtClean="0"/>
              <a:t>Choice of therapy for adults with hypertensions without compelling indications for specific agents:</a:t>
            </a:r>
            <a:r>
              <a:rPr lang="en-CA" u="sng" baseline="0" dirty="0" smtClean="0"/>
              <a:t> </a:t>
            </a:r>
          </a:p>
          <a:p>
            <a:r>
              <a:rPr lang="en-CA" u="sng" dirty="0" smtClean="0"/>
              <a:t>Recommendations for Individuals with Diastolic and/or Systolic Hypertension</a:t>
            </a:r>
          </a:p>
          <a:p>
            <a:pPr marL="162175" indent="-162175">
              <a:buFont typeface="Arial" panose="020B0604020202020204" pitchFamily="34" charset="0"/>
              <a:buChar char="•"/>
            </a:pPr>
            <a:r>
              <a:rPr lang="en-CA" dirty="0" smtClean="0"/>
              <a:t>Initial therapy should be monotherapy with a thiazide/thiazide-like diuretic; a beta-blocker (in patients younger than 60 years of age); an ACE inhibitor (in nonblack patients); a long-acting CCB or an ARB. If there are adverse effects, another drug from this group should be substituted. Hypokalemia should be avoided in patients treated with thiazide/thiazide-like diuretic monotherapy.</a:t>
            </a:r>
          </a:p>
          <a:p>
            <a:pPr marL="162175" indent="-162175">
              <a:buFont typeface="Arial" panose="020B0604020202020204" pitchFamily="34" charset="0"/>
              <a:buChar char="•"/>
            </a:pPr>
            <a:r>
              <a:rPr lang="en-CA" dirty="0" smtClean="0"/>
              <a:t>Additional antihypertensive drugs should be used if target blood pressure levels are not achieved with standard-dose monotherapy. Add-on drugs should be chosen from first- line choices.  Useful choices include a thiazide/thiazide-like diuretic or CCB with either an ACE inhibitor, ARB or beta-blocker (Grade B for the combination of thiazide/thiazide-like diuretic and a dihydropyridine CCB; Grade C for the combination of dihydropyridine CCB and ACE inhibitor; and Grade D for all other combinations).  Caution should be exercised in combining a nondihydropyridine CCB and a beta-blocker. </a:t>
            </a:r>
          </a:p>
          <a:p>
            <a:pPr marL="162175" indent="-162175">
              <a:buFont typeface="Arial" panose="020B0604020202020204" pitchFamily="34" charset="0"/>
              <a:buChar char="•"/>
            </a:pPr>
            <a:r>
              <a:rPr lang="en-CA" dirty="0" smtClean="0"/>
              <a:t>*The combination of an ACE inhibitor and ARB is not recommended .</a:t>
            </a:r>
          </a:p>
          <a:p>
            <a:pPr marL="162175" indent="-162175">
              <a:buFont typeface="Arial" panose="020B0604020202020204" pitchFamily="34" charset="0"/>
              <a:buChar char="•"/>
            </a:pPr>
            <a:r>
              <a:rPr lang="en-CA" dirty="0" smtClean="0"/>
              <a:t>Combination therapy using two first-line agents may also be considered as initial treatment of hypertension if systolic blood pressure is 20 mmHg above target or if diastolic blood pressure is 10 mmHg above target.  However, caution should be exercised in patients in whom a substantial fall in blood pressure from initial combination therapy is more likely to occur or in whom it would be more poorly tolerated (e.g. elderly patients).</a:t>
            </a:r>
          </a:p>
          <a:p>
            <a:pPr marL="162175" indent="-162175">
              <a:buFont typeface="Arial" panose="020B0604020202020204" pitchFamily="34" charset="0"/>
              <a:buChar char="•"/>
            </a:pPr>
            <a:r>
              <a:rPr lang="en-CA" dirty="0" smtClean="0"/>
              <a:t>If blood pressure is still not controlled with a combination of 2 or more first line agents, or there are adverse effects, other antihypertensive drugs may be added.</a:t>
            </a:r>
          </a:p>
          <a:p>
            <a:pPr marL="162175" indent="-162175">
              <a:buFont typeface="Arial" panose="020B0604020202020204" pitchFamily="34" charset="0"/>
              <a:buChar char="•"/>
            </a:pPr>
            <a:r>
              <a:rPr lang="en-CA" dirty="0" smtClean="0"/>
              <a:t>Possible reasons for poor response to therapy should be considered.</a:t>
            </a:r>
          </a:p>
          <a:p>
            <a:pPr marL="162175" indent="-162175">
              <a:buFont typeface="Arial" panose="020B0604020202020204" pitchFamily="34" charset="0"/>
              <a:buChar char="•"/>
            </a:pPr>
            <a:r>
              <a:rPr lang="en-CA" dirty="0" smtClean="0"/>
              <a:t>Alpha-blockers are not recommended as first-line agents for uncomplicated hypertension; beta-blockers are not recommended as first-line therapy for uncomplicated hypertension in patients 60 years of age or older; and ACE inhibitors are not recommended as first-line therapy for uncomplicated hypertension in black patients.  However, these agents may be used in patients with certain comorbid conditions or in combination therapy.</a:t>
            </a:r>
          </a:p>
          <a:p>
            <a:r>
              <a:rPr lang="en-CA" dirty="0" smtClean="0"/>
              <a:t> </a:t>
            </a:r>
          </a:p>
          <a:p>
            <a:r>
              <a:rPr lang="en-CA" u="sng" dirty="0" smtClean="0"/>
              <a:t>Recommendations for individuals with isolated systolic hypertension</a:t>
            </a:r>
            <a:endParaRPr lang="en-CA" dirty="0" smtClean="0"/>
          </a:p>
          <a:p>
            <a:pPr marL="162175" indent="-162175">
              <a:buFont typeface="Arial" panose="020B0604020202020204" pitchFamily="34" charset="0"/>
              <a:buChar char="•"/>
            </a:pPr>
            <a:r>
              <a:rPr lang="en-CA" dirty="0" smtClean="0"/>
              <a:t>In the very elderly (age 80 years and older), who do not have diabetes or target organ damage, the SBP threshold for initiating drug therapy is &gt;160 mm Hg and the BP target is &lt;150 mmHg.</a:t>
            </a:r>
          </a:p>
          <a:p>
            <a:pPr marL="162175" indent="-162175">
              <a:buFont typeface="Arial" panose="020B0604020202020204" pitchFamily="34" charset="0"/>
              <a:buChar char="•"/>
            </a:pPr>
            <a:r>
              <a:rPr lang="en-CA" dirty="0" smtClean="0"/>
              <a:t>Initial therapy should be monotherapy with a thiazide/thiazide-like diuretic; a long-acting dihydropyridine CCB</a:t>
            </a:r>
            <a:r>
              <a:rPr lang="en-CA" baseline="0" dirty="0" smtClean="0"/>
              <a:t> </a:t>
            </a:r>
            <a:r>
              <a:rPr lang="en-CA" dirty="0" smtClean="0"/>
              <a:t>or an ARB.  If there are adverse effects, another drug from this group should be substituted.  Hypokalemia should be avoided in patients treated with thiazide/thiazide-like diuretic monotherapy.</a:t>
            </a:r>
          </a:p>
          <a:p>
            <a:pPr marL="162175" indent="-162175">
              <a:buFont typeface="Arial" panose="020B0604020202020204" pitchFamily="34" charset="0"/>
              <a:buChar char="•"/>
            </a:pPr>
            <a:r>
              <a:rPr lang="en-CA" dirty="0" smtClean="0"/>
              <a:t>Additional antihypertensive drugs should be used if target blood pressure levels are not achieved with standard-dose monotherapy.  Add-on drugs should be chosen from first-line options.</a:t>
            </a:r>
          </a:p>
          <a:p>
            <a:pPr marL="162175" indent="-162175">
              <a:buFont typeface="Arial" panose="020B0604020202020204" pitchFamily="34" charset="0"/>
              <a:buChar char="•"/>
            </a:pPr>
            <a:r>
              <a:rPr lang="en-CA" dirty="0" smtClean="0"/>
              <a:t>If blood pressure is still not controlled with a combination of two or more first-line agents, or there are adverse effects, other classes of drugs (such as alpha-blockers, ACE inhibitors, centrally acting agents or nondihydropyridine CCBs) may be added or substituted.</a:t>
            </a:r>
          </a:p>
          <a:p>
            <a:pPr marL="162175" indent="-162175">
              <a:buFont typeface="Arial" panose="020B0604020202020204" pitchFamily="34" charset="0"/>
              <a:buChar char="•"/>
            </a:pPr>
            <a:r>
              <a:rPr lang="en-CA" dirty="0" smtClean="0"/>
              <a:t>Possible reasons for poor response to therapy should be considered.</a:t>
            </a:r>
          </a:p>
          <a:p>
            <a:pPr marL="162175" indent="-162175">
              <a:buFont typeface="Arial" panose="020B0604020202020204" pitchFamily="34" charset="0"/>
              <a:buChar char="•"/>
            </a:pPr>
            <a:r>
              <a:rPr lang="en-CA" dirty="0" smtClean="0"/>
              <a:t>Alpha-blockers are not recommended as first-line agents for uncomplicated isolated systolic hypertension; beta-blockers are not recommended as first-line therapy for isolated systolic hypertension in patients 60 years of age or older. However, both agents may be used in patients with certain comorbid conditions or in combination therapy.</a:t>
            </a:r>
          </a:p>
          <a:p>
            <a:pPr marL="162175" indent="-162175">
              <a:buFont typeface="Arial" panose="020B0604020202020204" pitchFamily="34" charset="0"/>
              <a:buChar char="•"/>
            </a:pPr>
            <a:r>
              <a:rPr lang="en-CA" dirty="0" smtClean="0"/>
              <a:t>Global vascular protection for adults with hypertensions without compelling indications for specific agents</a:t>
            </a:r>
          </a:p>
          <a:p>
            <a:endParaRPr lang="en-CA" dirty="0" smtClean="0"/>
          </a:p>
          <a:p>
            <a:pPr marL="162175" indent="-162175">
              <a:buFont typeface="Arial" panose="020B0604020202020204" pitchFamily="34" charset="0"/>
              <a:buChar char="•"/>
            </a:pPr>
            <a:r>
              <a:rPr lang="en-CA" dirty="0" smtClean="0"/>
              <a:t>Statin therapy is recommended in hypertensive patients with 3 or more cardiovascular risk factors (Grade A in patients older than 40 years) or with established atherosclerotic disease (Grade A regardless of age).</a:t>
            </a:r>
          </a:p>
          <a:p>
            <a:pPr marL="162175" indent="-162175">
              <a:buFont typeface="Arial" panose="020B0604020202020204" pitchFamily="34" charset="0"/>
              <a:buChar char="•"/>
            </a:pPr>
            <a:r>
              <a:rPr lang="en-CA" dirty="0" smtClean="0"/>
              <a:t>Consideration should be given to the addition of low-dose acetylsalicylic acid (ASA) therapy in hypertensive patients &gt;50 years. Caution should be exercised if blood pressure is not controlled.</a:t>
            </a:r>
          </a:p>
          <a:p>
            <a:endParaRPr lang="en-CA" dirty="0" smtClean="0"/>
          </a:p>
          <a:p>
            <a:r>
              <a:rPr lang="en-CA" u="sng" dirty="0" smtClean="0"/>
              <a:t>Goal for therapy for adults with hypertensions without compelling indications for specific agents</a:t>
            </a:r>
          </a:p>
          <a:p>
            <a:r>
              <a:rPr lang="en-CA" dirty="0" smtClean="0"/>
              <a:t>The systolic blood pressure treatment goal is a pressure level of less than 140 mmHg.  The diastolic blood pressure treatment goal is a pressure level of less than 90 mmHg.</a:t>
            </a:r>
          </a:p>
          <a:p>
            <a:endParaRPr lang="en-CA" dirty="0" smtClean="0"/>
          </a:p>
          <a:p>
            <a:r>
              <a:rPr lang="en-CA" dirty="0" smtClean="0"/>
              <a:t>Dasgupta K, Quinn RR, Zarnke KB, et al. The 2014 Canadian Hypertension Education Program Recommendations for Blood Pressure Measurement, Diagnosis, Assessment of Risk, Prevention, and Treatment of Hypertension. Can J Cardiol 2014;30:485-501.</a:t>
            </a:r>
          </a:p>
          <a:p>
            <a:r>
              <a:rPr lang="en-CA" dirty="0" smtClean="0"/>
              <a:t> </a:t>
            </a:r>
          </a:p>
          <a:p>
            <a:endParaRPr lang="en-CA" dirty="0" smtClean="0"/>
          </a:p>
          <a:p>
            <a:r>
              <a:rPr lang="en-CA" dirty="0" smtClean="0"/>
              <a:t> </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18</a:t>
            </a:fld>
            <a:endParaRPr lang="en-CA" dirty="0">
              <a:solidFill>
                <a:prstClr val="black"/>
              </a:solidFill>
            </a:endParaRPr>
          </a:p>
        </p:txBody>
      </p:sp>
    </p:spTree>
    <p:extLst>
      <p:ext uri="{BB962C8B-B14F-4D97-AF65-F5344CB8AC3E}">
        <p14:creationId xmlns:p14="http://schemas.microsoft.com/office/powerpoint/2010/main" val="4104653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defTabSz="457200" eaLnBrk="1" fontAlgn="base" hangingPunct="1">
              <a:spcBef>
                <a:spcPct val="0"/>
              </a:spcBef>
              <a:spcAft>
                <a:spcPct val="0"/>
              </a:spcAft>
            </a:pPr>
            <a:fld id="{E3955B8F-A1D6-4DB3-9845-7520CB78AAA0}" type="slidenum">
              <a:rPr lang="fr-FR" altLang="en-US">
                <a:solidFill>
                  <a:srgbClr val="000000"/>
                </a:solidFill>
                <a:latin typeface="Times New Roman" pitchFamily="18" charset="0"/>
              </a:rPr>
              <a:pPr algn="r" defTabSz="457200" eaLnBrk="1" fontAlgn="base" hangingPunct="1">
                <a:spcBef>
                  <a:spcPct val="0"/>
                </a:spcBef>
                <a:spcAft>
                  <a:spcPct val="0"/>
                </a:spcAft>
              </a:pPr>
              <a:t>19</a:t>
            </a:fld>
            <a:endParaRPr lang="fr-FR" altLang="en-US" dirty="0">
              <a:solidFill>
                <a:srgbClr val="000000"/>
              </a:solidFill>
              <a:latin typeface="Times New Roman" pitchFamily="18" charset="0"/>
            </a:endParaRPr>
          </a:p>
        </p:txBody>
      </p:sp>
      <p:sp>
        <p:nvSpPr>
          <p:cNvPr id="175107" name="Rectangle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8"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z="1200" b="1" kern="1200" dirty="0" smtClean="0">
                <a:solidFill>
                  <a:schemeClr val="tx1"/>
                </a:solidFill>
                <a:latin typeface="+mn-lt"/>
                <a:ea typeface="+mn-ea"/>
                <a:cs typeface="+mn-cs"/>
              </a:rPr>
              <a:t>Treatment of </a:t>
            </a:r>
            <a:r>
              <a:rPr lang="en-US" sz="1200" b="1" kern="1200" dirty="0" smtClean="0">
                <a:solidFill>
                  <a:schemeClr val="tx1"/>
                </a:solidFill>
                <a:latin typeface="+mn-lt"/>
                <a:ea typeface="+mn-ea"/>
                <a:cs typeface="+mn-cs"/>
              </a:rPr>
              <a:t>Systolic-Diastolic </a:t>
            </a:r>
            <a:r>
              <a:rPr lang="en-CA" sz="1200" b="1" kern="1200" dirty="0" smtClean="0">
                <a:solidFill>
                  <a:schemeClr val="tx1"/>
                </a:solidFill>
                <a:latin typeface="+mn-lt"/>
                <a:ea typeface="+mn-ea"/>
                <a:cs typeface="+mn-cs"/>
              </a:rPr>
              <a:t>Hypertension without Other Compelling Indications (without Co-morbidities):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sng"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Considerations Regarding the Choice of First-Line Therapy</a:t>
            </a:r>
          </a:p>
          <a:p>
            <a:pPr marL="342900" marR="0" lvl="0" indent="-342900" algn="l" defTabSz="457200" rtl="0" eaLnBrk="1" fontAlgn="base" latinLnBrk="0" hangingPunct="1">
              <a:lnSpc>
                <a:spcPct val="85000"/>
              </a:lnSpc>
              <a:spcBef>
                <a:spcPct val="20000"/>
              </a:spcBef>
              <a:spcAft>
                <a:spcPct val="10000"/>
              </a:spcAft>
              <a:buClrTx/>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Use caution in initiating therapy with 2 drugs in whom adverse events are more likely (e.g. frail elderly, those with postural hypotension or who are dehydrated).</a:t>
            </a:r>
          </a:p>
          <a:p>
            <a:pPr marL="342900" marR="0" lvl="0" indent="-342900" algn="l" defTabSz="457200" rtl="0" eaLnBrk="1" fontAlgn="base" latinLnBrk="0" hangingPunct="1">
              <a:lnSpc>
                <a:spcPct val="85000"/>
              </a:lnSpc>
              <a:spcBef>
                <a:spcPct val="20000"/>
              </a:spcBef>
              <a:spcAft>
                <a:spcPct val="10000"/>
              </a:spcAft>
              <a:buClrTx/>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ACE inhibitors, renin inhibitors and ARBs are contraindicated in pregnancy and caution is required in prescribing to women of child bearing potential.</a:t>
            </a:r>
          </a:p>
          <a:p>
            <a:pPr marL="342900" marR="0" lvl="0" indent="-342900" algn="l" defTabSz="457200" rtl="0" eaLnBrk="1" fontAlgn="base" latinLnBrk="0" hangingPunct="1">
              <a:lnSpc>
                <a:spcPct val="85000"/>
              </a:lnSpc>
              <a:spcBef>
                <a:spcPct val="20000"/>
              </a:spcBef>
              <a:spcAft>
                <a:spcPct val="10000"/>
              </a:spcAft>
              <a:buClrTx/>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Beta blockers are not recommended as first line therapy for patients age 60 and over without another compelling indication.</a:t>
            </a:r>
          </a:p>
          <a:p>
            <a:pPr marL="342900" marR="0" lvl="0" indent="-342900" algn="l" defTabSz="457200" rtl="0" eaLnBrk="1" fontAlgn="base" latinLnBrk="0" hangingPunct="1">
              <a:lnSpc>
                <a:spcPct val="85000"/>
              </a:lnSpc>
              <a:spcBef>
                <a:spcPct val="20000"/>
              </a:spcBef>
              <a:spcAft>
                <a:spcPct val="10000"/>
              </a:spcAft>
              <a:buClrTx/>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Diuretic-induced hypokalemia should be avoided through the use of potassium sparing agents if required.</a:t>
            </a:r>
          </a:p>
          <a:p>
            <a:pPr marL="342900" marR="0" lvl="0" indent="-342900" algn="l" defTabSz="457200" rtl="0" eaLnBrk="1" fontAlgn="base" latinLnBrk="0" hangingPunct="1">
              <a:lnSpc>
                <a:spcPct val="85000"/>
              </a:lnSpc>
              <a:spcBef>
                <a:spcPct val="20000"/>
              </a:spcBef>
              <a:spcAft>
                <a:spcPct val="10000"/>
              </a:spcAft>
              <a:buClrTx/>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The use of dual therapy with an ACE inhibitor and an ARB should only be considered in selected and closely monitored people with advanced heart failure or proteinuric nephropathy.</a:t>
            </a:r>
          </a:p>
          <a:p>
            <a:pPr marL="342900" marR="0" lvl="0" indent="-342900" algn="l" defTabSz="457200" rtl="0" eaLnBrk="1" fontAlgn="base" latinLnBrk="0" hangingPunct="1">
              <a:lnSpc>
                <a:spcPct val="85000"/>
              </a:lnSpc>
              <a:spcBef>
                <a:spcPct val="20000"/>
              </a:spcBef>
              <a:spcAft>
                <a:spcPct val="10000"/>
              </a:spcAft>
              <a:buClrTx/>
              <a:buSzTx/>
              <a:buFont typeface="Arial"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ACE-inhibitors are not recommended (as monotherapy) </a:t>
            </a:r>
            <a:br>
              <a:rPr kumimoji="0" lang="en-US" altLang="en-US" sz="20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br>
            <a:r>
              <a:rPr kumimoji="0" lang="en-US" altLang="en-US" sz="20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for black patients without another compelling indication.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1200" b="0" i="0" u="sng" strike="noStrike" kern="1200" cap="none" spc="0" normalizeH="0" baseline="0" noProof="0" dirty="0" smtClean="0">
                <a:ln>
                  <a:noFill/>
                </a:ln>
                <a:solidFill>
                  <a:prstClr val="black"/>
                </a:solidFill>
                <a:effectLst/>
                <a:uLnTx/>
                <a:uFillTx/>
                <a:latin typeface="+mn-lt"/>
                <a:ea typeface="+mn-ea"/>
                <a:cs typeface="+mn-cs"/>
              </a:rPr>
              <a:t>Considerations Regarding Drug Combination</a:t>
            </a:r>
            <a:r>
              <a:rPr kumimoji="0" lang="fr-FR" altLang="en-US" sz="1200" b="0" i="0" u="none" strike="noStrike" kern="1200" cap="none" spc="0" normalizeH="0" baseline="0" noProof="0" dirty="0" smtClean="0">
                <a:ln>
                  <a:noFill/>
                </a:ln>
                <a:solidFill>
                  <a:prstClr val="black"/>
                </a:solidFill>
                <a:effectLst/>
                <a:uLnTx/>
                <a:uFillTx/>
                <a:latin typeface="+mn-lt"/>
                <a:ea typeface="+mn-ea"/>
                <a:cs typeface="+mn-cs"/>
              </a:rPr>
              <a:t>:</a:t>
            </a:r>
          </a:p>
          <a:p>
            <a:pPr marL="342900" marR="0" lvl="0" indent="-342900" algn="l" defTabSz="457200" rtl="0" eaLnBrk="1" fontAlgn="base" latinLnBrk="0" hangingPunct="1">
              <a:lnSpc>
                <a:spcPct val="85000"/>
              </a:lnSpc>
              <a:spcBef>
                <a:spcPct val="20000"/>
              </a:spcBef>
              <a:spcAft>
                <a:spcPct val="30000"/>
              </a:spcAft>
              <a:buClrTx/>
              <a:buSzTx/>
              <a:buFontTx/>
              <a:buNone/>
              <a:tabLst/>
              <a:defRPr/>
            </a:pPr>
            <a:r>
              <a:rPr kumimoji="0" lang="en-CA" altLang="en-US" sz="24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When combining drugs, use first-line therapies.</a:t>
            </a:r>
          </a:p>
          <a:p>
            <a:pPr marL="342900" marR="0" lvl="0" indent="-342900" algn="l" defTabSz="457200" rtl="0" eaLnBrk="1" fontAlgn="base" latinLnBrk="0" hangingPunct="1">
              <a:lnSpc>
                <a:spcPct val="85000"/>
              </a:lnSpc>
              <a:spcBef>
                <a:spcPct val="20000"/>
              </a:spcBef>
              <a:spcAft>
                <a:spcPct val="30000"/>
              </a:spcAft>
              <a:buClrTx/>
              <a:buSzTx/>
              <a:buFont typeface="Arial" pitchFamily="34" charset="0"/>
              <a:buChar char="•"/>
              <a:tabLst/>
              <a:defRPr/>
            </a:pPr>
            <a:r>
              <a:rPr kumimoji="0" lang="en-CA" altLang="en-US" sz="24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Two drug combinations of beta blockers, ACE inhibitors and angiotensin receptor blockers have not been proven to have additive hypotensive effects. Therefore these potential two drug combinations should not be used unless there is a compelling (non blood pressure lowering) indication</a:t>
            </a:r>
          </a:p>
          <a:p>
            <a:pPr marL="342900" marR="0" lvl="0" indent="-342900" algn="l" defTabSz="457200" rtl="0" eaLnBrk="1" fontAlgn="base" latinLnBrk="0" hangingPunct="1">
              <a:lnSpc>
                <a:spcPct val="85000"/>
              </a:lnSpc>
              <a:spcBef>
                <a:spcPct val="20000"/>
              </a:spcBef>
              <a:spcAft>
                <a:spcPct val="30000"/>
              </a:spcAft>
              <a:buClrTx/>
              <a:buSzTx/>
              <a:buFont typeface="Arial" pitchFamily="34" charset="0"/>
              <a:buChar char="•"/>
              <a:tabLst/>
              <a:defRPr/>
            </a:pPr>
            <a:r>
              <a:rPr kumimoji="0" lang="en-US" altLang="en-US" sz="24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Combinations of an ACEI with an ARB do not reduce cardiovascular events more than the ACEI alone and have more adverse effects therefore are not generally recommended</a:t>
            </a:r>
          </a:p>
          <a:p>
            <a:pPr marL="342900" marR="0" lvl="0" indent="-342900" algn="l" defTabSz="457200" rtl="0" eaLnBrk="1" fontAlgn="base" latinLnBrk="0" hangingPunct="1">
              <a:lnSpc>
                <a:spcPct val="90000"/>
              </a:lnSpc>
              <a:spcBef>
                <a:spcPct val="20000"/>
              </a:spcBef>
              <a:spcAft>
                <a:spcPct val="20000"/>
              </a:spcAft>
              <a:buClrTx/>
              <a:buSzTx/>
              <a:buFont typeface="Arial" pitchFamily="34" charset="0"/>
              <a:buChar char="•"/>
              <a:tabLst/>
              <a:defRPr/>
            </a:pPr>
            <a:r>
              <a:rPr kumimoji="0" lang="en-CA" altLang="en-US" sz="24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Caution should be exercised in combining a non dihydropyridine CCB and a beta blocker to reduce the risk of bradycardia or heart block.</a:t>
            </a:r>
          </a:p>
          <a:p>
            <a:pPr marL="342900" marR="0" lvl="0" indent="-342900" algn="l" defTabSz="457200" rtl="0" eaLnBrk="1" fontAlgn="base" latinLnBrk="0" hangingPunct="1">
              <a:lnSpc>
                <a:spcPct val="90000"/>
              </a:lnSpc>
              <a:spcBef>
                <a:spcPct val="20000"/>
              </a:spcBef>
              <a:spcAft>
                <a:spcPct val="20000"/>
              </a:spcAft>
              <a:buClrTx/>
              <a:buSzTx/>
              <a:buFont typeface="Arial" pitchFamily="34" charset="0"/>
              <a:buChar char="•"/>
              <a:tabLst/>
              <a:defRPr/>
            </a:pPr>
            <a:r>
              <a:rPr kumimoji="0" lang="en-CA" altLang="en-US" sz="24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Monitor serum creatinine and potassium when combining K sparing diuretics (such as aldosterone antagonists), ACE inhibitors and/or angiotensin receptor blockers.</a:t>
            </a:r>
          </a:p>
          <a:p>
            <a:pPr marL="342900" marR="0" lvl="0" indent="-342900" algn="l" defTabSz="457200" rtl="0" eaLnBrk="1" fontAlgn="base" latinLnBrk="0" hangingPunct="1">
              <a:lnSpc>
                <a:spcPct val="90000"/>
              </a:lnSpc>
              <a:spcBef>
                <a:spcPct val="20000"/>
              </a:spcBef>
              <a:spcAft>
                <a:spcPct val="20000"/>
              </a:spcAft>
              <a:buClrTx/>
              <a:buSzTx/>
              <a:buFont typeface="Arial" pitchFamily="34" charset="0"/>
              <a:buChar char="•"/>
              <a:tabLst/>
              <a:defRPr/>
            </a:pPr>
            <a:r>
              <a:rPr kumimoji="0" lang="en-CA" altLang="en-US" sz="24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If a diuretic is not used as first or second line therapy, triple therapy should include a diuretic, when not contraindicated.  </a:t>
            </a:r>
            <a:endParaRPr kumimoji="0" lang="en-US" altLang="en-US" sz="24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endParaRPr>
          </a:p>
          <a:p>
            <a:pPr marL="342900" marR="0" lvl="0" indent="-342900" algn="l" defTabSz="457200" rtl="0" eaLnBrk="1" fontAlgn="base" latinLnBrk="0" hangingPunct="1">
              <a:lnSpc>
                <a:spcPct val="90000"/>
              </a:lnSpc>
              <a:spcBef>
                <a:spcPct val="20000"/>
              </a:spcBef>
              <a:spcAft>
                <a:spcPct val="20000"/>
              </a:spcAft>
              <a:buClrTx/>
              <a:buSzTx/>
              <a:buFont typeface="Arial" pitchFamily="34" charset="0"/>
              <a:buChar char="•"/>
              <a:tabLst/>
              <a:defRPr/>
            </a:pPr>
            <a:endParaRPr kumimoji="0" lang="en-US" altLang="en-US" sz="24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endParaRPr>
          </a:p>
          <a:p>
            <a:pPr marL="0" marR="0" lvl="0" indent="0" algn="l" defTabSz="457200" rtl="0" eaLnBrk="1" fontAlgn="base" latinLnBrk="0" hangingPunct="1">
              <a:lnSpc>
                <a:spcPct val="90000"/>
              </a:lnSpc>
              <a:spcBef>
                <a:spcPct val="20000"/>
              </a:spcBef>
              <a:spcAft>
                <a:spcPct val="20000"/>
              </a:spcAft>
              <a:buClrTx/>
              <a:buSzTx/>
              <a:buFont typeface="Arial" pitchFamily="34" charset="0"/>
              <a:buNone/>
              <a:tabLst/>
              <a:defRPr/>
            </a:pPr>
            <a:r>
              <a:rPr kumimoji="0" lang="en-US" altLang="en-US" sz="1800" b="0" i="0" u="none" strike="noStrike" kern="1200" cap="none" spc="0" normalizeH="0" baseline="0" noProof="0" dirty="0" smtClean="0">
                <a:ln>
                  <a:noFill/>
                </a:ln>
                <a:solidFill>
                  <a:srgbClr val="000000"/>
                </a:solidFill>
                <a:effectLst/>
                <a:uLnTx/>
                <a:uFillTx/>
                <a:latin typeface="+mn-lt"/>
                <a:ea typeface="+mn-ea"/>
                <a:cs typeface="Arial" pitchFamily="34" charset="0"/>
              </a:rPr>
              <a:t>If blood pressure is still not controlled, or there are adverse effects, other classes of antihypertensive drugs may be combined (such as alpha blockers or centrally acting agents). </a:t>
            </a:r>
          </a:p>
          <a:p>
            <a:pPr marL="0" marR="0" lvl="0" indent="0" algn="l" defTabSz="457200" rtl="0" eaLnBrk="1" fontAlgn="base" latinLnBrk="0" hangingPunct="1">
              <a:lnSpc>
                <a:spcPct val="90000"/>
              </a:lnSpc>
              <a:spcBef>
                <a:spcPct val="20000"/>
              </a:spcBef>
              <a:spcAft>
                <a:spcPct val="20000"/>
              </a:spcAft>
              <a:buClrTx/>
              <a:buSzTx/>
              <a:buFont typeface="Arial" pitchFamily="34" charset="0"/>
              <a:buNone/>
              <a:tabLst/>
              <a:defRPr/>
            </a:pPr>
            <a:endParaRPr kumimoji="0" lang="en-US" altLang="en-US" sz="1800" b="0" i="0" u="none" strike="noStrike" kern="1200" cap="none" spc="0" normalizeH="0" baseline="0" noProof="0" dirty="0" smtClean="0">
              <a:ln>
                <a:noFill/>
              </a:ln>
              <a:solidFill>
                <a:srgbClr val="000000"/>
              </a:solidFill>
              <a:effectLst/>
              <a:uLnTx/>
              <a:uFillTx/>
              <a:latin typeface="+mn-lt"/>
              <a:ea typeface="+mn-ea"/>
              <a:cs typeface="Arial" pitchFamily="34" charset="0"/>
            </a:endParaRPr>
          </a:p>
          <a:p>
            <a:pPr marL="0" marR="0" lvl="0" indent="0" algn="l" defTabSz="457200" rtl="0" eaLnBrk="1" fontAlgn="base" latinLnBrk="0" hangingPunct="1">
              <a:lnSpc>
                <a:spcPct val="90000"/>
              </a:lnSpc>
              <a:spcBef>
                <a:spcPct val="20000"/>
              </a:spcBef>
              <a:spcAft>
                <a:spcPct val="20000"/>
              </a:spcAft>
              <a:buClrTx/>
              <a:buSzTx/>
              <a:buFont typeface="Arial" pitchFamily="34" charset="0"/>
              <a:buNone/>
              <a:tabLst/>
              <a:defRPr/>
            </a:pPr>
            <a:r>
              <a:rPr lang="en-CA" sz="1800" b="0" dirty="0" smtClean="0"/>
              <a:t>Dasgupta K, Quinn RR, Zarnke KB, et al. The 2014 Canadian Hypertension Education Program Recommendations for Blood Pressure Measurement, Diagnosis, Assessment of Risk, Prevention, and Treatment of Hypertension. Can J Cardiol 2014;30:485-501.</a:t>
            </a:r>
          </a:p>
          <a:p>
            <a:pPr marL="0" marR="0" lvl="0" indent="0" algn="l" defTabSz="457200" rtl="0" eaLnBrk="1" fontAlgn="base" latinLnBrk="0" hangingPunct="1">
              <a:lnSpc>
                <a:spcPct val="90000"/>
              </a:lnSpc>
              <a:spcBef>
                <a:spcPct val="20000"/>
              </a:spcBef>
              <a:spcAft>
                <a:spcPct val="20000"/>
              </a:spcAft>
              <a:buClrTx/>
              <a:buSzTx/>
              <a:buFont typeface="Arial" pitchFamily="34" charset="0"/>
              <a:buNone/>
              <a:tabLst/>
              <a:defRPr/>
            </a:pPr>
            <a:r>
              <a:rPr kumimoji="0" lang="en-US" altLang="en-US" sz="1800" b="0" i="0" u="none" strike="noStrike" kern="1200" cap="none" spc="0" normalizeH="0" baseline="0" noProof="0" dirty="0" smtClean="0">
                <a:ln>
                  <a:noFill/>
                </a:ln>
                <a:solidFill>
                  <a:srgbClr val="000000"/>
                </a:solidFill>
                <a:effectLst/>
                <a:uLnTx/>
                <a:uFillTx/>
                <a:latin typeface="+mn-lt"/>
                <a:ea typeface="+mn-ea"/>
                <a:cs typeface="Arial" pitchFamily="34" charset="0"/>
              </a:rPr>
              <a:t> </a:t>
            </a:r>
          </a:p>
          <a:p>
            <a:pPr eaLnBrk="1" hangingPunct="1">
              <a:spcBef>
                <a:spcPct val="0"/>
              </a:spcBef>
            </a:pPr>
            <a:endParaRPr lang="fr-FR" altLang="en-US"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VRR:</a:t>
            </a:r>
            <a:r>
              <a:rPr lang="en-CA" b="1" baseline="0" dirty="0" smtClean="0"/>
              <a:t> </a:t>
            </a:r>
            <a:r>
              <a:rPr lang="en-CA" b="1" dirty="0" smtClean="0"/>
              <a:t>Welcome and Introduction</a:t>
            </a:r>
          </a:p>
          <a:p>
            <a:r>
              <a:rPr lang="en-CA" i="1" baseline="0" dirty="0" smtClean="0"/>
              <a:t>The focus of this presentation is on implementing evidence based management of known vascular risk factors into practice. </a:t>
            </a:r>
            <a:endParaRPr lang="en-US" i="1" baseline="0" dirty="0" smtClean="0"/>
          </a:p>
          <a:p>
            <a:r>
              <a:rPr lang="en-CA" dirty="0" smtClean="0"/>
              <a:t>Cardiovascular disease (CVD) is common in the general population, affecting the majority of adults past the age of 60 years. In 2012, CVD was estimated to result in 17.3 million deaths worldwide on an annual basis . CVD includes four major areas:</a:t>
            </a:r>
          </a:p>
          <a:p>
            <a:endParaRPr lang="en-CA" dirty="0" smtClean="0"/>
          </a:p>
          <a:p>
            <a:r>
              <a:rPr lang="en-CA" dirty="0" smtClean="0"/>
              <a:t>●Coronary heart disease (CHD), manifested by myocardial infarction (MI), angina pectoris, heart failure, and coronary death</a:t>
            </a:r>
          </a:p>
          <a:p>
            <a:r>
              <a:rPr lang="en-CA" dirty="0" smtClean="0"/>
              <a:t>●Cerebrovascular disease, manifested by stroke and transient ischemic attack</a:t>
            </a:r>
          </a:p>
          <a:p>
            <a:r>
              <a:rPr lang="en-CA" dirty="0" smtClean="0"/>
              <a:t>●Peripheral artery disease, manifested by intermittent claudication</a:t>
            </a:r>
          </a:p>
          <a:p>
            <a:r>
              <a:rPr lang="en-CA" dirty="0" smtClean="0"/>
              <a:t>●Aortic atherosclerosis and thoracic or abdominal aortic aneurysm</a:t>
            </a:r>
          </a:p>
          <a:p>
            <a:endParaRPr lang="en-US" dirty="0" smtClean="0"/>
          </a:p>
          <a:p>
            <a:r>
              <a:rPr lang="en-CA" dirty="0" smtClean="0"/>
              <a:t>AULaslett LJ, Alagona P Jr, Clark BA 3rd, Drozda JP Jr, Saldivar F, Wilson SR, Poe C, Hart M. The worldwide environment of cardiovascular disease: prevalence, diagnosis, therapy, and policy issues: a report from the American College of Cardiology.</a:t>
            </a:r>
            <a:r>
              <a:rPr lang="en-CA" baseline="0" dirty="0" smtClean="0"/>
              <a:t>  </a:t>
            </a:r>
            <a:r>
              <a:rPr lang="en-CA" dirty="0" smtClean="0"/>
              <a:t>SOJ Am Coll Cardiol. 2012;60(25 Suppl):S1.</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a:t>
            </a:fld>
            <a:endParaRPr lang="en-CA" dirty="0">
              <a:solidFill>
                <a:prstClr val="black"/>
              </a:solidFill>
            </a:endParaRPr>
          </a:p>
        </p:txBody>
      </p:sp>
    </p:spTree>
    <p:extLst>
      <p:ext uri="{BB962C8B-B14F-4D97-AF65-F5344CB8AC3E}">
        <p14:creationId xmlns:p14="http://schemas.microsoft.com/office/powerpoint/2010/main" val="3012579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Hypertension Treatment with Co-morbidities</a:t>
            </a:r>
          </a:p>
          <a:p>
            <a:r>
              <a:rPr lang="en-CA" dirty="0" smtClean="0"/>
              <a:t>2014 CHEP Recommendations</a:t>
            </a:r>
          </a:p>
          <a:p>
            <a:r>
              <a:rPr lang="en-CA" u="sng" dirty="0" smtClean="0"/>
              <a:t>TREATMENT OF HYPERTENSION IN ASSOCIATION WITH ISCHEMIC HEART DISEASE</a:t>
            </a:r>
          </a:p>
          <a:p>
            <a:r>
              <a:rPr lang="en-CA" dirty="0" smtClean="0"/>
              <a:t>A-  </a:t>
            </a:r>
            <a:r>
              <a:rPr lang="en-CA" u="sng" dirty="0" smtClean="0"/>
              <a:t>Recommendations for Hypertensive Patients with Coronary Artery Disease</a:t>
            </a:r>
          </a:p>
          <a:p>
            <a:r>
              <a:rPr lang="en-CA" dirty="0" smtClean="0"/>
              <a:t>An ACE inhibitor is recommended for patients with hypertension and documented coronary artery disease (Grade A).</a:t>
            </a:r>
          </a:p>
          <a:p>
            <a:r>
              <a:rPr lang="en-CA" dirty="0" smtClean="0"/>
              <a:t>For patients with stable angina, beta-blockers are preferred as initial therapy (Grade B).  CCBs may also be used (Grade B).</a:t>
            </a:r>
          </a:p>
          <a:p>
            <a:r>
              <a:rPr lang="en-CA" dirty="0" smtClean="0"/>
              <a:t>Short-acting nifedipine should not be used (Grade D).</a:t>
            </a:r>
          </a:p>
          <a:p>
            <a:r>
              <a:rPr lang="en-CA" dirty="0" smtClean="0"/>
              <a:t>For patients with coronary artery disease, but without coexisting systolic heart failure, the combination of an ACE inhibitor and ARB is not recommended (Grade B).</a:t>
            </a:r>
          </a:p>
          <a:p>
            <a:r>
              <a:rPr lang="en-CA" dirty="0" smtClean="0"/>
              <a:t>In high-risk patients, when combination therapy is being used, choices should be individualized. The combination of an ACE inhibitor and a dihydropyridine CCB is preferable to an ACE inhibitor and a thiazide/thiazide-like diuretic in selected patients (Grade A).</a:t>
            </a:r>
          </a:p>
          <a:p>
            <a:r>
              <a:rPr lang="en-CA" dirty="0" smtClean="0"/>
              <a:t>When lowering SBP to target levels in patients with established CAD (especially if isolated systolic hypertension is present), be cautious when the diastolic blood pressure is ≤60 mmHg because of concerns that myocardial ischemia may be exacerbated (Grade D).</a:t>
            </a:r>
          </a:p>
          <a:p>
            <a:r>
              <a:rPr lang="en-CA" dirty="0" smtClean="0"/>
              <a:t> </a:t>
            </a:r>
          </a:p>
          <a:p>
            <a:r>
              <a:rPr lang="en-CA" dirty="0" smtClean="0"/>
              <a:t>B-  </a:t>
            </a:r>
            <a:r>
              <a:rPr lang="en-CA" u="sng" dirty="0" smtClean="0"/>
              <a:t>Recommendations for Patients with Hypertension Who Have Had a Recent ST-elevation Myocardial Infarction or Non-ST Segment Elevation Myocardial Infarction </a:t>
            </a:r>
          </a:p>
          <a:p>
            <a:r>
              <a:rPr lang="en-CA" dirty="0" smtClean="0"/>
              <a:t>Initial therapy should include both a beta-blocker and an ACE inhibitor (Grade A).  An ARB can be used if the patient is intolerant of an ACE inhibitor (Grade A in patients with left ventricular systolic dysfunction).</a:t>
            </a:r>
          </a:p>
          <a:p>
            <a:r>
              <a:rPr lang="en-CA" dirty="0" smtClean="0"/>
              <a:t>CCBs may be used in postmyocardial infarction patients when beta-blockers are contraindicated or not effective.  Nondihydropyridine CCBs should not be used when there is heart failure, as evidenced by pulmonary congestion on examination or radiography (Grade D).</a:t>
            </a:r>
          </a:p>
          <a:p>
            <a:endParaRPr lang="en-CA" dirty="0" smtClean="0"/>
          </a:p>
          <a:p>
            <a:r>
              <a:rPr lang="en-CA" u="sng" dirty="0" smtClean="0"/>
              <a:t>TREATMENT OF HYPERTENSION IN ASSOCIATION WITH HEART FAILURE</a:t>
            </a:r>
            <a:endParaRPr lang="en-CA" dirty="0" smtClean="0"/>
          </a:p>
          <a:p>
            <a:r>
              <a:rPr lang="en-CA" dirty="0" smtClean="0"/>
              <a:t>In patients with systolic dysfunction (EF &lt; 40%), ACE inhibitors (Grade A) and β-blockers (Grade A) are recommended for initial therapy. Aldosterone antagonists (mineral corticoid receptor antagonists) may be added for patients with a recent cardiovascular hospitalization, acute myocardial infarction, elevated BNP or NT-proBNP level, or NYHA Class II to IV symptoms (Grade A). Careful monitoring for hyperkalemia is recommended when adding an aldosterone antagonist to ACE inhibitor or ARB.Other diuretics are recommended as additional therapy if needed (Grade B for thiazide/thiazide-like diuretics for BP control, Grade D for loop diuretics for volume control). Beyond considerations of blood pressure control, doses of ACE inhibitors or ARBs should be titrated to those found to be effective in trials unless adverse effects become manifest (Grade B).</a:t>
            </a:r>
          </a:p>
          <a:p>
            <a:r>
              <a:rPr lang="en-CA" dirty="0" smtClean="0"/>
              <a:t>An ARB is recommended if ACE inhibitors are not tolerated (Grade A).</a:t>
            </a:r>
          </a:p>
          <a:p>
            <a:r>
              <a:rPr lang="en-CA" dirty="0" smtClean="0"/>
              <a:t>A combination of hydralazine and isosorbide dinitrate is recommended if ACE inhibitors and ARBs are contraindicated or not tolerated (Grade B).</a:t>
            </a:r>
          </a:p>
          <a:p>
            <a:r>
              <a:rPr lang="en-CA" dirty="0" smtClean="0"/>
              <a:t>For hypertensive patients whose blood pressure is not controlled, an ARB may be added to an ACE inhibitor and other antihypertensive drug treatment (Grade A). Careful monitoring should be used if combining an ACE inhibitor and an ARB due to potential adverse effects such as hypotension, hyperkalemia and worsening renal function (Grade C).  Additional therapies may also include dihydropyridine CCBs (Grade C).</a:t>
            </a:r>
          </a:p>
          <a:p>
            <a:endParaRPr lang="en-CA" dirty="0" smtClean="0"/>
          </a:p>
          <a:p>
            <a:r>
              <a:rPr lang="en-CA" u="sng" dirty="0" smtClean="0"/>
              <a:t>TREATMENT OF HYPERTENSION IN ASSOCIATION WITH STROKE</a:t>
            </a:r>
          </a:p>
          <a:p>
            <a:r>
              <a:rPr lang="en-CA" dirty="0" smtClean="0"/>
              <a:t>Blood Pressure Management in Acute Stroke (Onset to 72 Hours)</a:t>
            </a:r>
          </a:p>
          <a:p>
            <a:r>
              <a:rPr lang="en-CA" dirty="0" smtClean="0"/>
              <a:t>For patients with ischemic stroke not eligible for thrombolytic therapy, treatment of hypertension in the setting of acute ischemic stroke or TIA should not be routinely undertaken [Grade D]. Extreme blood pressure elevation (e.g. systolic &gt; 220 mmHg or diastolic &gt; 120 mmHg) may be treated to reduce the blood pressure by approximately 15 percent [Grade D], and not more that 25%, over the first 24h with gradual reduction thereafter [Grade D]. Avoid excessive lowering of blood pressure as this may exacerbate existing ischemia or may induce ischemia, particularly in the setting of intracranial arterial occlusion or extra cranial carotid or vertebral artery occlusion [Grade D]. Pharmacological agents and routes of administration should be chosen to avoid precipitous falls in blood pressure (Grade D).</a:t>
            </a:r>
          </a:p>
          <a:p>
            <a:r>
              <a:rPr lang="en-CA" dirty="0" smtClean="0"/>
              <a:t>For patients with ischemic stroke eligible for thrombolytic therapy, very high blood pressure (&gt;185/110mmHg) should be treated concurrently in patients receiving thrombolytic therapy for acute ischemic stroke to reduce the risk of secondary intracranial hemorrhage. [Grade B] </a:t>
            </a:r>
          </a:p>
          <a:p>
            <a:r>
              <a:rPr lang="en-CA" dirty="0" smtClean="0"/>
              <a:t>Blood Pressure Management After Acute Stroke</a:t>
            </a:r>
          </a:p>
          <a:p>
            <a:endParaRPr lang="en-CA" dirty="0" smtClean="0"/>
          </a:p>
          <a:p>
            <a:r>
              <a:rPr lang="en-CA" dirty="0" smtClean="0"/>
              <a:t>Strong consideration should be given to the initiation of antihypertensive therapy after the acute phase of a stroke or transient ischemic attack (Grade A).</a:t>
            </a:r>
          </a:p>
          <a:p>
            <a:r>
              <a:rPr lang="en-CA" dirty="0" smtClean="0"/>
              <a:t>Following the acute phase of a stroke, blood pressure lowering treatment is recommended to a target of consistently lower than 140/90 mmHg (Grade C).</a:t>
            </a:r>
          </a:p>
          <a:p>
            <a:r>
              <a:rPr lang="en-CA" dirty="0" smtClean="0"/>
              <a:t>Treatment with an ACE inhibitor/diuretic combination is preferred (Grade B).</a:t>
            </a:r>
          </a:p>
          <a:p>
            <a:r>
              <a:rPr lang="en-CA" dirty="0" smtClean="0"/>
              <a:t>For patients with stroke, the combination of an ACE inhibitor and ARB is not recommended (Grade B).</a:t>
            </a:r>
          </a:p>
          <a:p>
            <a:endParaRPr lang="en-CA" dirty="0" smtClean="0"/>
          </a:p>
          <a:p>
            <a:r>
              <a:rPr lang="en-CA" u="sng" dirty="0" smtClean="0"/>
              <a:t>TREATMENT OF HYPERTENSION IN ASSOCIATION WITH LEFT VENTRICULAR HYPERTROPHY</a:t>
            </a:r>
            <a:endParaRPr lang="en-CA" dirty="0" smtClean="0"/>
          </a:p>
          <a:p>
            <a:r>
              <a:rPr lang="en-CA" dirty="0" smtClean="0"/>
              <a:t>Hypertensive patients with left ventricular hypertrophy should be treated with antihypertensive therapy to lower the rate of subsequent cardiovascular events (Grade C).</a:t>
            </a:r>
          </a:p>
          <a:p>
            <a:r>
              <a:rPr lang="en-CA" dirty="0" smtClean="0"/>
              <a:t>The choice of initial therapy can be influenced by the presence of left ventricular hypertrophy (Grade D). Initial therapy can be drug treatment using ACE inhibitors, ARBs, long-acting CCBs or thiazide/thiazide-like diuretics. Direct arterial vasodilators such as hydralazine or minoxidil should not be used.</a:t>
            </a:r>
          </a:p>
          <a:p>
            <a:endParaRPr lang="en-CA" dirty="0" smtClean="0"/>
          </a:p>
          <a:p>
            <a:r>
              <a:rPr lang="en-CA" u="sng" dirty="0" smtClean="0"/>
              <a:t>TREATMENT OF HYPERTENSION IN ASSOCIATION WITH NONDIABETIC CHRONIC KIDNEY DISEASE</a:t>
            </a:r>
            <a:endParaRPr lang="en-CA" dirty="0" smtClean="0"/>
          </a:p>
          <a:p>
            <a:r>
              <a:rPr lang="en-CA" dirty="0" smtClean="0"/>
              <a:t>For patients with non-diabetic chronic kidney disease, target blood pressure is &lt; 140/90 mmHg (Grade B).</a:t>
            </a:r>
          </a:p>
          <a:p>
            <a:r>
              <a:rPr lang="en-CA" dirty="0" smtClean="0"/>
              <a:t>For patients with hypertension and proteinuric chronic kidney disease (urinary protein &gt; 500 mg/24hr or albumin to creatinine ratio [ACR] &gt; 30 mg/mmol), initial therapy should be an ACE inhibitor (Grade A) or an ARB if there is intolerance to ACE inhibitors (Grade B).</a:t>
            </a:r>
          </a:p>
          <a:p>
            <a:r>
              <a:rPr lang="en-CA" dirty="0" smtClean="0"/>
              <a:t>Thiazide/thiazide-like diuretics are recommended as additive antihypertensive therapy (Grade D). For patients with chronic kidney disease and volume overload, loop diuretics are an alternative (Grade D).</a:t>
            </a:r>
          </a:p>
          <a:p>
            <a:r>
              <a:rPr lang="en-CA" dirty="0" smtClean="0"/>
              <a:t>In most cases, combination therapy with other antihypertensive agents may be needed to reach target blood pressures (Grade D).</a:t>
            </a:r>
          </a:p>
          <a:p>
            <a:r>
              <a:rPr lang="en-CA" dirty="0" smtClean="0"/>
              <a:t>The combination of an ACE inhibitor and ARB is not recommended for patients with non-proteinuric chronic kidney disease (Grade B).</a:t>
            </a:r>
          </a:p>
          <a:p>
            <a:endParaRPr lang="en-CA" dirty="0" smtClean="0"/>
          </a:p>
          <a:p>
            <a:r>
              <a:rPr lang="en-CA" u="sng" dirty="0" smtClean="0"/>
              <a:t>TREATMENT OF HYPERTENSION IN ASSOCIATION WITH RENOVASCULAR DISEASE</a:t>
            </a:r>
            <a:endParaRPr lang="en-CA" dirty="0" smtClean="0"/>
          </a:p>
          <a:p>
            <a:r>
              <a:rPr lang="en-CA" dirty="0" smtClean="0"/>
              <a:t>Renovascular hypertension should be treated in the same manner as hypertension without compelling indications, except for caution in the use of ACE inhibitors or ARBs due to the risk of acute renal failure in bilateral disease or unilateral disease with a solitary kidney (Grade D).</a:t>
            </a:r>
          </a:p>
          <a:p>
            <a:r>
              <a:rPr lang="en-CA" dirty="0" smtClean="0"/>
              <a:t>Close follow-up and early intervention (angioplasty and stenting or surgery) should be considered for patients with uncontrolled hypertension despite therapy with three or more drugs, deteriorating kidney function, bilateral atherosclerotic renal artery lesions (or tight atherosclerotic stenosis in a single kidney) or recurrent episodes of flash pulmonary edema (Grade D).</a:t>
            </a:r>
          </a:p>
          <a:p>
            <a:endParaRPr lang="en-CA" dirty="0" smtClean="0"/>
          </a:p>
          <a:p>
            <a:r>
              <a:rPr lang="en-CA" u="sng" dirty="0" smtClean="0"/>
              <a:t>TREATMENT OF HYPERTENSION IN ASSOCIATION WITH DIABETES MELLITUS</a:t>
            </a:r>
            <a:endParaRPr lang="en-CA" dirty="0" smtClean="0"/>
          </a:p>
          <a:p>
            <a:r>
              <a:rPr lang="en-CA" dirty="0" smtClean="0"/>
              <a:t>Persons with diabetes mellitus should be treated to attain systolic blood pressures of less than 130 mmHg (Grade C) and diastolic blood pressures of less than 80 mmHg (Grade A). (These target blood pressure levels are the same as the blood pressure treatment thresholds.) Combination therapy using two first-line agents may also be considered as initial treatment of hypertension (Grade B) if systolic blood pressure is 20 mmHg above target or if diastolic blood pressure is 10 mmHg above target. However, caution should be exercised in patients in whom a substantial fall in blood pressure is more likely or poorly tolerated (e.g. elderly patients and patients with autonomic neuropathy).</a:t>
            </a:r>
          </a:p>
          <a:p>
            <a:r>
              <a:rPr lang="en-CA" dirty="0" smtClean="0"/>
              <a:t>For persons with cardiovascular or kidney disease, including microalbuminuria or with cardiovascular risk factors in addition to diabetes and hypertension, an ACE inhibitor or an ARB is recommended as initial therapy (Grade A).</a:t>
            </a:r>
          </a:p>
          <a:p>
            <a:r>
              <a:rPr lang="en-CA" dirty="0" smtClean="0"/>
              <a:t>For persons with diabetes and hypertension not included in the above recommendation, appropriate choices include (in alphabetical order): ACE inhibitors (Grade A), angiotensin receptor blockers (Grade B), dihydropyridine CCBs (Grade A) and thiazide/thiazide-like diuretics (Grade A).</a:t>
            </a:r>
          </a:p>
          <a:p>
            <a:r>
              <a:rPr lang="en-CA" dirty="0" smtClean="0"/>
              <a:t>If target blood pressures are not achieved with standard-dose monotherapy, additional antihypertensive therapy should be used. For persons in whom combination therapy with an ACE inhibitor is being considered, a dihydropyridine CCB is preferable to hydrochlorothiazide (Grade A).</a:t>
            </a:r>
          </a:p>
          <a:p>
            <a:endParaRPr lang="en-CA" dirty="0" smtClean="0"/>
          </a:p>
          <a:p>
            <a:r>
              <a:rPr lang="en-CA" dirty="0" smtClean="0"/>
              <a:t>Dasgupta K, Quinn RR, Zarnke KB, et al. The 2014 Canadian Hypertension Education Program Recommendations for Blood Pressure Measurement, Diagnosis, Assessment of Risk, Prevention, and Treatment of Hypertension. Can J Cardiol 2014;30:485-501.</a:t>
            </a:r>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20</a:t>
            </a:fld>
            <a:endParaRPr lang="en-CA" dirty="0">
              <a:solidFill>
                <a:prstClr val="black"/>
              </a:solidFill>
            </a:endParaRPr>
          </a:p>
        </p:txBody>
      </p:sp>
    </p:spTree>
    <p:extLst>
      <p:ext uri="{BB962C8B-B14F-4D97-AF65-F5344CB8AC3E}">
        <p14:creationId xmlns:p14="http://schemas.microsoft.com/office/powerpoint/2010/main" val="1655767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7" tIns="45714" rIns="91427" bIns="45714" anchor="b"/>
          <a:lstStyle/>
          <a:p>
            <a:pPr algn="r"/>
            <a:fld id="{4B2FEA0B-CBAB-4389-9C81-FDACF7E2A7B2}" type="slidenum">
              <a:rPr lang="fr-FR" altLang="en-US" sz="1200">
                <a:solidFill>
                  <a:srgbClr val="000000"/>
                </a:solidFill>
                <a:latin typeface="Times New Roman" pitchFamily="18" charset="0"/>
              </a:rPr>
              <a:pPr algn="r"/>
              <a:t>21</a:t>
            </a:fld>
            <a:endParaRPr lang="fr-FR" altLang="en-US" sz="1200" dirty="0">
              <a:solidFill>
                <a:srgbClr val="000000"/>
              </a:solidFill>
              <a:latin typeface="Times New Roman" pitchFamily="18" charset="0"/>
            </a:endParaRPr>
          </a:p>
        </p:txBody>
      </p:sp>
      <p:sp>
        <p:nvSpPr>
          <p:cNvPr id="62467" name="Rectangle 5"/>
          <p:cNvSpPr>
            <a:spLocks noGrp="1" noRot="1" noChangeAspect="1" noTextEdit="1"/>
          </p:cNvSpPr>
          <p:nvPr>
            <p:ph type="sldImg"/>
          </p:nvPr>
        </p:nvSpPr>
        <p:spPr bwMode="auto">
          <a:noFill/>
          <a:ln>
            <a:solidFill>
              <a:srgbClr val="000000"/>
            </a:solidFill>
            <a:miter lim="800000"/>
            <a:headEnd/>
            <a:tailEnd/>
          </a:ln>
        </p:spPr>
      </p:sp>
      <p:sp>
        <p:nvSpPr>
          <p:cNvPr id="62468" name="Rectangle 6"/>
          <p:cNvSpPr>
            <a:spLocks noGrp="1"/>
          </p:cNvSpPr>
          <p:nvPr>
            <p:ph type="body" idx="1"/>
          </p:nvPr>
        </p:nvSpPr>
        <p:spPr bwMode="auto">
          <a:noFill/>
        </p:spPr>
        <p:txBody>
          <a:bodyPr/>
          <a:lstStyle/>
          <a:p>
            <a:pPr eaLnBrk="1" hangingPunct="1">
              <a:spcBef>
                <a:spcPct val="0"/>
              </a:spcBef>
            </a:pPr>
            <a:r>
              <a:rPr lang="fr-FR" altLang="en-US" b="1" dirty="0" smtClean="0">
                <a:ea typeface="ＭＳ Ｐゴシック" pitchFamily="-106" charset="-128"/>
              </a:rPr>
              <a:t>Vascular</a:t>
            </a:r>
            <a:r>
              <a:rPr lang="fr-FR" altLang="en-US" b="1" baseline="0" dirty="0" smtClean="0">
                <a:ea typeface="ＭＳ Ｐゴシック" pitchFamily="-106" charset="-128"/>
              </a:rPr>
              <a:t> Protection for Hypertensive Patients</a:t>
            </a:r>
          </a:p>
          <a:p>
            <a:pPr eaLnBrk="1" hangingPunct="1">
              <a:spcBef>
                <a:spcPct val="0"/>
              </a:spcBef>
            </a:pPr>
            <a:r>
              <a:rPr lang="fr-FR" altLang="en-US" b="0" dirty="0" smtClean="0">
                <a:ea typeface="ＭＳ Ｐゴシック" pitchFamily="-106" charset="-128"/>
              </a:rPr>
              <a:t>2014 CHEP Recommendations</a:t>
            </a:r>
          </a:p>
          <a:p>
            <a:pPr eaLnBrk="1" hangingPunct="1">
              <a:spcBef>
                <a:spcPct val="0"/>
              </a:spcBef>
            </a:pPr>
            <a:r>
              <a:rPr lang="en-CA" altLang="en-US" b="0" dirty="0" smtClean="0">
                <a:ea typeface="ＭＳ Ｐゴシック" pitchFamily="-106" charset="-128"/>
              </a:rPr>
              <a:t>Global vascular protection for adults with hypertensions (without compelling indications for specific agents) recommends</a:t>
            </a:r>
            <a:r>
              <a:rPr lang="en-CA" altLang="en-US" b="0" baseline="0" dirty="0" smtClean="0">
                <a:ea typeface="ＭＳ Ｐゴシック" pitchFamily="-106" charset="-128"/>
              </a:rPr>
              <a:t> c</a:t>
            </a:r>
            <a:r>
              <a:rPr lang="en-CA" altLang="en-US" b="0" dirty="0" smtClean="0">
                <a:ea typeface="ＭＳ Ｐゴシック" pitchFamily="-106" charset="-128"/>
              </a:rPr>
              <a:t>onsideration should be given to the addition of low-dose acetylsalicylic acid (ASA) therapy in hypertensive patients &gt;50 years. Caution should be exercised if blood pressure is not controlled. </a:t>
            </a:r>
          </a:p>
          <a:p>
            <a:pPr eaLnBrk="1" hangingPunct="1">
              <a:spcBef>
                <a:spcPct val="0"/>
              </a:spcBef>
            </a:pPr>
            <a:endParaRPr lang="en-CA" altLang="en-US" b="0" dirty="0" smtClean="0">
              <a:ea typeface="ＭＳ Ｐゴシック" pitchFamily="-106" charset="-128"/>
            </a:endParaRPr>
          </a:p>
          <a:p>
            <a:pPr eaLnBrk="1" hangingPunct="1">
              <a:spcBef>
                <a:spcPct val="0"/>
              </a:spcBef>
            </a:pPr>
            <a:r>
              <a:rPr lang="en-CA" altLang="en-US" b="0" dirty="0" smtClean="0">
                <a:ea typeface="ＭＳ Ｐゴシック" pitchFamily="-106" charset="-128"/>
              </a:rPr>
              <a:t>Hansson L, Zanchetti A, Carruthers SG, et al. Effects of intensive blood-pressure lowering and low-dose aspirin in patients with hypertension: principal results of the Hypertension Optimal Treatment (HOT) randomised trial. Lancet 1998; 351: 1755-1762.</a:t>
            </a:r>
          </a:p>
          <a:p>
            <a:pPr eaLnBrk="1" hangingPunct="1">
              <a:spcBef>
                <a:spcPct val="0"/>
              </a:spcBef>
            </a:pPr>
            <a:r>
              <a:rPr lang="fr-FR" altLang="en-US" b="0" dirty="0" smtClean="0">
                <a:ea typeface="ＭＳ Ｐゴシック" pitchFamily="-106" charset="-128"/>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use of the combination of ACE inhibitor with an ARB should only be considered in selected and closely monitored people with advanced heart failure or proteinuric nephropathy</a:t>
            </a: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22</a:t>
            </a:fld>
            <a:endParaRPr lang="en-CA" dirty="0">
              <a:solidFill>
                <a:prstClr val="black"/>
              </a:solidFill>
            </a:endParaRPr>
          </a:p>
        </p:txBody>
      </p:sp>
    </p:spTree>
    <p:extLst>
      <p:ext uri="{BB962C8B-B14F-4D97-AF65-F5344CB8AC3E}">
        <p14:creationId xmlns:p14="http://schemas.microsoft.com/office/powerpoint/2010/main" val="3661622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How do I monitor and follow –up?</a:t>
            </a:r>
          </a:p>
          <a:p>
            <a:r>
              <a:rPr lang="en-CA" dirty="0" smtClean="0"/>
              <a:t>To optimally reduce cardiovascular risk reduce the blood pressure to specified targets.</a:t>
            </a:r>
          </a:p>
          <a:p>
            <a:r>
              <a:rPr lang="en-CA" dirty="0" smtClean="0"/>
              <a:t>This usually requires two or more drugs and lifestyle changes</a:t>
            </a:r>
          </a:p>
          <a:p>
            <a:r>
              <a:rPr lang="en-CA" dirty="0" smtClean="0"/>
              <a:t>The systolic target is more difficult to achieve however controlling systolic blood pressure is as important if not more important than controlling diastolic blood pressure</a:t>
            </a:r>
          </a:p>
          <a:p>
            <a:endParaRPr lang="en-US" dirty="0" smtClean="0"/>
          </a:p>
          <a:p>
            <a:r>
              <a:rPr lang="en-CA" dirty="0" smtClean="0"/>
              <a:t>Patients with blood pressure above target are recommended to be followed at least every 2nd month</a:t>
            </a:r>
          </a:p>
          <a:p>
            <a:r>
              <a:rPr lang="en-CA" dirty="0" smtClean="0"/>
              <a:t>Follow-up visits are used to increase the intensity of lifestyle and drug therapy, monitor the response to therapy and assess adherence</a:t>
            </a:r>
          </a:p>
          <a:p>
            <a:endParaRPr lang="en-US" dirty="0" smtClean="0"/>
          </a:p>
          <a:p>
            <a:r>
              <a:rPr lang="en-CA" dirty="0" smtClean="0"/>
              <a:t>Important messages from past recommendations</a:t>
            </a:r>
          </a:p>
          <a:p>
            <a:pPr marL="162175" indent="-162175">
              <a:buFont typeface="Arial" panose="020B0604020202020204" pitchFamily="34" charset="0"/>
              <a:buChar char="•"/>
            </a:pPr>
            <a:r>
              <a:rPr lang="en-CA" dirty="0" smtClean="0"/>
              <a:t>Patients with diabetes are at high cardiovascular risk  </a:t>
            </a:r>
          </a:p>
          <a:p>
            <a:pPr marL="162175" indent="-162175">
              <a:buFont typeface="Arial" panose="020B0604020202020204" pitchFamily="34" charset="0"/>
              <a:buChar char="•"/>
            </a:pPr>
            <a:r>
              <a:rPr lang="en-CA" dirty="0" smtClean="0"/>
              <a:t>Most patients with diabetes have hypertension </a:t>
            </a:r>
          </a:p>
          <a:p>
            <a:pPr marL="162175" indent="-162175">
              <a:buFont typeface="Arial" panose="020B0604020202020204" pitchFamily="34" charset="0"/>
              <a:buChar char="•"/>
            </a:pPr>
            <a:r>
              <a:rPr lang="en-CA" dirty="0" smtClean="0"/>
              <a:t>Treatment of hypertension in patients with diabetes reduces total mortality, myocardial infarction, stroke, retinopathy and progressive renal failure rates.  </a:t>
            </a:r>
          </a:p>
          <a:p>
            <a:pPr marL="162175" indent="-162175">
              <a:buFont typeface="Arial" panose="020B0604020202020204" pitchFamily="34" charset="0"/>
              <a:buChar char="•"/>
            </a:pPr>
            <a:r>
              <a:rPr lang="en-CA" dirty="0" smtClean="0"/>
              <a:t>Treating hypertension in patients with diabetes reduces death and disability and reduces health care system costs  </a:t>
            </a:r>
          </a:p>
          <a:p>
            <a:pPr marL="162175" indent="-162175">
              <a:buFont typeface="Arial" panose="020B0604020202020204" pitchFamily="34" charset="0"/>
              <a:buChar char="•"/>
            </a:pPr>
            <a:r>
              <a:rPr lang="en-CA" dirty="0" smtClean="0"/>
              <a:t>In diabetes, TARGET &lt;130 systolic and &lt;80 mmHg diastolic</a:t>
            </a:r>
          </a:p>
          <a:p>
            <a:pPr marL="162175" indent="-162175">
              <a:buFont typeface="Arial" panose="020B0604020202020204" pitchFamily="34" charset="0"/>
              <a:buChar char="•"/>
            </a:pPr>
            <a:r>
              <a:rPr lang="en-CA" dirty="0" smtClean="0"/>
              <a:t>If a patient has both diabetes and CKD, TARGET &lt;130 systolic and &lt;80 mmHg diastolic</a:t>
            </a:r>
          </a:p>
          <a:p>
            <a:pPr marL="162175" indent="-162175">
              <a:buFont typeface="Arial" panose="020B0604020202020204" pitchFamily="34" charset="0"/>
              <a:buChar char="•"/>
            </a:pPr>
            <a:r>
              <a:rPr lang="en-CA" dirty="0" smtClean="0"/>
              <a:t>The use of the combination of ACE inhibitor with an ARB should only be considered in selected and closely monitored people with advanced heart failure or proteinuric nephropathy</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23</a:t>
            </a:fld>
            <a:endParaRPr lang="en-CA" dirty="0">
              <a:solidFill>
                <a:prstClr val="black"/>
              </a:solidFill>
            </a:endParaRPr>
          </a:p>
        </p:txBody>
      </p:sp>
    </p:spTree>
    <p:extLst>
      <p:ext uri="{BB962C8B-B14F-4D97-AF65-F5344CB8AC3E}">
        <p14:creationId xmlns:p14="http://schemas.microsoft.com/office/powerpoint/2010/main" val="1902870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eaLnBrk="0" fontAlgn="base" hangingPunct="0">
              <a:spcBef>
                <a:spcPct val="30000"/>
              </a:spcBef>
              <a:spcAft>
                <a:spcPct val="0"/>
              </a:spcAft>
              <a:defRPr/>
            </a:pPr>
            <a:r>
              <a:rPr lang="en-CA" b="1" dirty="0" smtClean="0"/>
              <a:t>Dyslipidemia:</a:t>
            </a:r>
            <a:endParaRPr lang="en-US" b="1" dirty="0" smtClean="0"/>
          </a:p>
          <a:p>
            <a:pPr defTabSz="864931" eaLnBrk="0" fontAlgn="base" hangingPunct="0">
              <a:spcBef>
                <a:spcPct val="30000"/>
              </a:spcBef>
              <a:spcAft>
                <a:spcPct val="0"/>
              </a:spcAft>
              <a:defRPr/>
            </a:pPr>
            <a:r>
              <a:rPr lang="en-US" dirty="0" smtClean="0"/>
              <a:t>High cholesterol can lead to a buildup of plaque in the artery walls, narrowing your arteries, and causing a condition called atherosclerosis. Dyslipidemia can increase risk of vascular diseases</a:t>
            </a:r>
            <a:r>
              <a:rPr lang="en-US" baseline="0" dirty="0" smtClean="0"/>
              <a:t> including heart disease, stroke, PVD, vascular dementia, CKD. </a:t>
            </a:r>
          </a:p>
          <a:p>
            <a:pPr defTabSz="864931" eaLnBrk="0" fontAlgn="base" hangingPunct="0">
              <a:spcBef>
                <a:spcPct val="30000"/>
              </a:spcBef>
              <a:spcAft>
                <a:spcPct val="0"/>
              </a:spcAft>
              <a:defRPr/>
            </a:pPr>
            <a:endParaRPr lang="en-US" baseline="0" dirty="0" smtClean="0"/>
          </a:p>
          <a:p>
            <a:pPr defTabSz="864931" eaLnBrk="0" fontAlgn="base" hangingPunct="0">
              <a:spcBef>
                <a:spcPct val="30000"/>
              </a:spcBef>
              <a:spcAft>
                <a:spcPct val="0"/>
              </a:spcAft>
              <a:defRPr/>
            </a:pPr>
            <a:r>
              <a:rPr lang="en-CA" dirty="0" smtClean="0"/>
              <a:t>Treatment targets are based on the level of an individual’s risk.  For example, an individual</a:t>
            </a:r>
            <a:r>
              <a:rPr lang="en-CA" baseline="0" dirty="0" smtClean="0"/>
              <a:t> with k</a:t>
            </a:r>
            <a:r>
              <a:rPr lang="en-CA" dirty="0" smtClean="0"/>
              <a:t>nown Vascular Disease or a High cardiovascular risk score (Framingham</a:t>
            </a:r>
            <a:r>
              <a:rPr lang="en-CA" baseline="0" dirty="0" smtClean="0"/>
              <a:t> risk score (FRS) &gt; 20%) should be treated with  l</a:t>
            </a:r>
            <a:r>
              <a:rPr lang="en-CA" dirty="0" smtClean="0"/>
              <a:t>ifestyle modification and</a:t>
            </a:r>
            <a:r>
              <a:rPr lang="en-CA" baseline="0" dirty="0" smtClean="0"/>
              <a:t> </a:t>
            </a:r>
            <a:r>
              <a:rPr lang="en-CA" dirty="0" smtClean="0"/>
              <a:t>Statin therapy.</a:t>
            </a:r>
          </a:p>
          <a:p>
            <a:pPr defTabSz="864931" eaLnBrk="0" fontAlgn="base" hangingPunct="0">
              <a:spcBef>
                <a:spcPct val="30000"/>
              </a:spcBef>
              <a:spcAft>
                <a:spcPct val="0"/>
              </a:spcAft>
              <a:defRPr/>
            </a:pPr>
            <a:endParaRPr lang="en-CA" dirty="0" smtClean="0"/>
          </a:p>
          <a:p>
            <a:pPr defTabSz="864931" eaLnBrk="0" fontAlgn="base" hangingPunct="0">
              <a:spcBef>
                <a:spcPct val="30000"/>
              </a:spcBef>
              <a:spcAft>
                <a:spcPct val="0"/>
              </a:spcAft>
              <a:defRPr/>
            </a:pPr>
            <a:r>
              <a:rPr lang="en-CA" dirty="0" smtClean="0"/>
              <a:t>For those not already treated,</a:t>
            </a:r>
            <a:r>
              <a:rPr lang="en-CA" baseline="0" dirty="0" smtClean="0"/>
              <a:t> and have a </a:t>
            </a:r>
            <a:r>
              <a:rPr lang="en-CA" dirty="0" smtClean="0"/>
              <a:t>FRS 10-19% (</a:t>
            </a:r>
            <a:r>
              <a:rPr lang="en-CA" baseline="0" dirty="0" smtClean="0"/>
              <a:t> Intermediate Risk)</a:t>
            </a:r>
            <a:r>
              <a:rPr lang="en-CA" dirty="0" smtClean="0"/>
              <a:t>, Statin therapy will reduce relative risk.</a:t>
            </a:r>
          </a:p>
          <a:p>
            <a:pPr defTabSz="864931"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24</a:t>
            </a:fld>
            <a:endParaRPr lang="en-CA" dirty="0">
              <a:solidFill>
                <a:prstClr val="black"/>
              </a:solidFill>
            </a:endParaRPr>
          </a:p>
        </p:txBody>
      </p:sp>
    </p:spTree>
    <p:extLst>
      <p:ext uri="{BB962C8B-B14F-4D97-AF65-F5344CB8AC3E}">
        <p14:creationId xmlns:p14="http://schemas.microsoft.com/office/powerpoint/2010/main" val="2767634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Dyslipidemia: Treatment Recommendations</a:t>
            </a:r>
          </a:p>
          <a:p>
            <a:r>
              <a:rPr lang="en-CA" dirty="0" smtClean="0"/>
              <a:t>2013 Canadian Cardiovascular Society</a:t>
            </a:r>
            <a:r>
              <a:rPr lang="en-CA" baseline="0" dirty="0" smtClean="0"/>
              <a:t> Dyslipidemia Guidelines</a:t>
            </a:r>
          </a:p>
          <a:p>
            <a:endParaRPr lang="en-CA" baseline="0" dirty="0" smtClean="0"/>
          </a:p>
          <a:p>
            <a:r>
              <a:rPr lang="en-CA" dirty="0" smtClean="0"/>
              <a:t>Treatment is based on risk.</a:t>
            </a:r>
            <a:r>
              <a:rPr lang="en-CA" baseline="0" dirty="0" smtClean="0"/>
              <a:t>  </a:t>
            </a:r>
            <a:r>
              <a:rPr lang="en-CA" dirty="0" smtClean="0"/>
              <a:t>Everyone</a:t>
            </a:r>
            <a:r>
              <a:rPr lang="en-CA" baseline="0" dirty="0" smtClean="0"/>
              <a:t> can benefit from health behaviour modification</a:t>
            </a:r>
          </a:p>
          <a:p>
            <a:r>
              <a:rPr lang="en-CA" baseline="0" dirty="0" smtClean="0"/>
              <a:t>Mod-High risk should consider Statin Therapy</a:t>
            </a:r>
          </a:p>
          <a:p>
            <a:endParaRPr lang="en-CA" dirty="0" smtClean="0"/>
          </a:p>
          <a:p>
            <a:r>
              <a:rPr lang="en-CA" dirty="0" smtClean="0"/>
              <a:t>Anderson TJ, Gregoire J, Hegele RA, Couture P, Mancini GB, McPherson</a:t>
            </a:r>
            <a:r>
              <a:rPr lang="en-CA" baseline="0" dirty="0" smtClean="0"/>
              <a:t> </a:t>
            </a:r>
            <a:r>
              <a:rPr lang="en-CA" dirty="0" smtClean="0"/>
              <a:t>R, Francis GA, Poirier P, Lau DC, Grover S, Genest J, Jr., Carpentier AC, Dufour</a:t>
            </a:r>
            <a:r>
              <a:rPr lang="en-CA" baseline="0" dirty="0" smtClean="0"/>
              <a:t> </a:t>
            </a:r>
            <a:r>
              <a:rPr lang="en-CA" dirty="0" smtClean="0"/>
              <a:t>R, Gupta M, Ward R, Leiter LA, Lonn E, Ng DS, Pearson GJ, Yates GM, Stone JA,</a:t>
            </a:r>
            <a:r>
              <a:rPr lang="en-CA" baseline="0" dirty="0" smtClean="0"/>
              <a:t> </a:t>
            </a:r>
            <a:r>
              <a:rPr lang="en-CA" dirty="0" smtClean="0"/>
              <a:t>Ur E: 2012 update of the Canadian Cardiovascular Society guidelines for the</a:t>
            </a:r>
            <a:r>
              <a:rPr lang="en-CA" baseline="0" dirty="0" smtClean="0"/>
              <a:t> </a:t>
            </a:r>
            <a:r>
              <a:rPr lang="en-CA" dirty="0" smtClean="0"/>
              <a:t>diagnosis and treatment of dyslipidemia for the prevention of cardiovascular</a:t>
            </a:r>
            <a:r>
              <a:rPr lang="en-CA" baseline="0" dirty="0" smtClean="0"/>
              <a:t> </a:t>
            </a:r>
            <a:r>
              <a:rPr lang="en-CA" dirty="0" smtClean="0"/>
              <a:t>disease in the adult. Can J Cardiol 2013;29:151-167.</a:t>
            </a:r>
          </a:p>
          <a:p>
            <a:endParaRPr lang="en-CA" dirty="0" smtClean="0"/>
          </a:p>
          <a:p>
            <a:pPr defTabSz="864931" eaLnBrk="0" fontAlgn="base" hangingPunct="0">
              <a:spcBef>
                <a:spcPct val="30000"/>
              </a:spcBef>
              <a:spcAft>
                <a:spcPct val="0"/>
              </a:spcAft>
              <a:defRPr/>
            </a:pPr>
            <a:r>
              <a:rPr lang="en-CA" b="1" dirty="0" smtClean="0"/>
              <a:t>Take home message *</a:t>
            </a:r>
            <a:r>
              <a:rPr lang="en-CA" b="1" baseline="0" dirty="0" smtClean="0"/>
              <a:t>Anyone with vascular disease or high FRS should be on a Statin*</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25</a:t>
            </a:fld>
            <a:endParaRPr lang="en-CA" dirty="0">
              <a:solidFill>
                <a:prstClr val="black"/>
              </a:solidFill>
            </a:endParaRPr>
          </a:p>
        </p:txBody>
      </p:sp>
    </p:spTree>
    <p:extLst>
      <p:ext uri="{BB962C8B-B14F-4D97-AF65-F5344CB8AC3E}">
        <p14:creationId xmlns:p14="http://schemas.microsoft.com/office/powerpoint/2010/main" val="2226545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216233" indent="-216233" defTabSz="864931" eaLnBrk="0" fontAlgn="base" hangingPunct="0">
              <a:spcBef>
                <a:spcPct val="30000"/>
              </a:spcBef>
              <a:spcAft>
                <a:spcPct val="0"/>
              </a:spcAft>
              <a:defRPr/>
            </a:pPr>
            <a:r>
              <a:rPr lang="en-CA" b="1" dirty="0" smtClean="0"/>
              <a:t>Statins: “Myth Busting” for Patients</a:t>
            </a:r>
            <a:endParaRPr lang="en-US" sz="1100" dirty="0">
              <a:latin typeface="Arial" charset="0"/>
              <a:ea typeface="ＭＳ Ｐゴシック" charset="0"/>
              <a:cs typeface="ＭＳ Ｐゴシック" charset="0"/>
            </a:endParaRPr>
          </a:p>
          <a:p>
            <a:pPr algn="l"/>
            <a:endParaRPr lang="en-CA" sz="1300" dirty="0">
              <a:solidFill>
                <a:srgbClr val="000000"/>
              </a:solidFill>
              <a:latin typeface="Arial"/>
            </a:endParaRPr>
          </a:p>
          <a:p>
            <a:r>
              <a:rPr lang="en-CA" sz="1100" b="1" dirty="0">
                <a:solidFill>
                  <a:srgbClr val="002482"/>
                </a:solidFill>
                <a:latin typeface="Arial"/>
              </a:rPr>
              <a:t>I’ve never been told I have high cholesterol, why do I need a statin? </a:t>
            </a:r>
            <a:endParaRPr lang="en-CA" sz="1100" dirty="0">
              <a:solidFill>
                <a:srgbClr val="002482"/>
              </a:solidFill>
              <a:latin typeface="Arial"/>
            </a:endParaRPr>
          </a:p>
          <a:p>
            <a:r>
              <a:rPr lang="en-CA" sz="1100" dirty="0">
                <a:solidFill>
                  <a:srgbClr val="000000"/>
                </a:solidFill>
                <a:latin typeface="Arial"/>
              </a:rPr>
              <a:t>Sometimes people who have a blocked artery or have a health event like a stroke or heart attack may be started on a statin. This is because the cholesterol target is much lower once you’ve had one of these events, even though your cholesterol may be normal. The goal is to lower your risk of another event. </a:t>
            </a:r>
          </a:p>
          <a:p>
            <a:r>
              <a:rPr lang="en-CA" sz="1100" b="1" dirty="0">
                <a:solidFill>
                  <a:srgbClr val="002482"/>
                </a:solidFill>
                <a:latin typeface="Arial"/>
              </a:rPr>
              <a:t>Does changing my diet work as well as taking a statin? </a:t>
            </a:r>
            <a:endParaRPr lang="en-CA" sz="1100" dirty="0">
              <a:solidFill>
                <a:srgbClr val="002482"/>
              </a:solidFill>
              <a:latin typeface="Arial"/>
            </a:endParaRPr>
          </a:p>
          <a:p>
            <a:r>
              <a:rPr lang="en-CA" sz="1100" dirty="0">
                <a:solidFill>
                  <a:srgbClr val="000000"/>
                </a:solidFill>
                <a:latin typeface="Arial"/>
              </a:rPr>
              <a:t>A heart healthy diet is very important and a great way to prevent a heart attack and stroke. </a:t>
            </a:r>
          </a:p>
          <a:p>
            <a:r>
              <a:rPr lang="en-CA" sz="1100" dirty="0">
                <a:solidFill>
                  <a:srgbClr val="000000"/>
                </a:solidFill>
                <a:latin typeface="Arial"/>
              </a:rPr>
              <a:t>However, it’s very hard to lower your cholesterol without taking a statin. Changing your diet will reduce your cholesterol by only 10 per cent to 15 per cent —statins can lower cholesterol by more than 50 per cent. (Lipitor decreases LDL 35-60%, Pravastatin decreases LDL 25-35%, Crestor decreases LDL 40-65%, Simvastatin decreases LDL 35-50%)</a:t>
            </a:r>
          </a:p>
          <a:p>
            <a:r>
              <a:rPr lang="en-CA" sz="1100" dirty="0">
                <a:solidFill>
                  <a:srgbClr val="000000"/>
                </a:solidFill>
                <a:latin typeface="Arial"/>
              </a:rPr>
              <a:t>As well, statins affect your body in other ways. Besides lowering cholesterol, statins protect the plaque in your blood vessels from breaking open and causing a heart attack or stroke. </a:t>
            </a:r>
          </a:p>
          <a:p>
            <a:r>
              <a:rPr lang="en-CA" sz="1100" b="1" dirty="0">
                <a:solidFill>
                  <a:srgbClr val="002482"/>
                </a:solidFill>
                <a:latin typeface="Arial"/>
              </a:rPr>
              <a:t>What kind of side effects do statins have? </a:t>
            </a:r>
            <a:endParaRPr lang="en-CA" sz="1100" dirty="0">
              <a:solidFill>
                <a:srgbClr val="002482"/>
              </a:solidFill>
              <a:latin typeface="Arial"/>
            </a:endParaRPr>
          </a:p>
          <a:p>
            <a:r>
              <a:rPr lang="en-CA" sz="1100" dirty="0">
                <a:solidFill>
                  <a:srgbClr val="000000"/>
                </a:solidFill>
                <a:latin typeface="Arial"/>
              </a:rPr>
              <a:t>Most side effects are mild (such as stomach upset) and go away over time. Less than five out of every 100 people who take a statin have side effects. </a:t>
            </a:r>
          </a:p>
          <a:p>
            <a:r>
              <a:rPr lang="en-CA" sz="1100" b="1" dirty="0">
                <a:solidFill>
                  <a:srgbClr val="002482"/>
                </a:solidFill>
                <a:latin typeface="Arial"/>
              </a:rPr>
              <a:t>Is it true that statins cause serious muscle problems? </a:t>
            </a:r>
            <a:endParaRPr lang="en-CA" sz="1100" dirty="0">
              <a:solidFill>
                <a:srgbClr val="002482"/>
              </a:solidFill>
              <a:latin typeface="Arial"/>
            </a:endParaRPr>
          </a:p>
          <a:p>
            <a:r>
              <a:rPr lang="en-CA" sz="1100" dirty="0">
                <a:solidFill>
                  <a:srgbClr val="000000"/>
                </a:solidFill>
                <a:latin typeface="Arial"/>
              </a:rPr>
              <a:t>A rare side effect of statins is aching muscles. It usually affects large muscles (such as the arms or legs) on both sides of the body. Less than five out of every 100 people who take a statin have this side effect. </a:t>
            </a:r>
          </a:p>
          <a:p>
            <a:r>
              <a:rPr lang="en-CA" sz="1100" dirty="0">
                <a:solidFill>
                  <a:srgbClr val="000000"/>
                </a:solidFill>
                <a:latin typeface="Arial"/>
              </a:rPr>
              <a:t>It can usually be managed by lowering the dose or changing to another brand of statin. It doesn’t cause any long-term muscle damage. Rarely, muscle pain may be a sign of a serious muscle problem (about one out of every 2500 people). </a:t>
            </a:r>
          </a:p>
          <a:p>
            <a:r>
              <a:rPr lang="en-CA" sz="1100" b="1" dirty="0">
                <a:solidFill>
                  <a:srgbClr val="002482"/>
                </a:solidFill>
                <a:latin typeface="Arial"/>
              </a:rPr>
              <a:t>Is it true that statins can damage the liver? </a:t>
            </a:r>
            <a:endParaRPr lang="en-CA" sz="1100" dirty="0">
              <a:solidFill>
                <a:srgbClr val="002482"/>
              </a:solidFill>
              <a:latin typeface="Arial"/>
            </a:endParaRPr>
          </a:p>
          <a:p>
            <a:r>
              <a:rPr lang="en-CA" sz="1100" dirty="0">
                <a:solidFill>
                  <a:srgbClr val="000000"/>
                </a:solidFill>
                <a:latin typeface="Arial"/>
              </a:rPr>
              <a:t>Statins can cause a mild form of liver inflammation that usually doesn’t cause symptoms. It affects up to three out of every 100 people who take a statin. This mild side effect doesn’t cause permanent liver damage. </a:t>
            </a:r>
          </a:p>
          <a:p>
            <a:r>
              <a:rPr lang="en-CA" sz="1100" dirty="0">
                <a:solidFill>
                  <a:srgbClr val="000000"/>
                </a:solidFill>
                <a:latin typeface="Arial"/>
              </a:rPr>
              <a:t>Blood tests to check your liver will be done before you start the statin, and then about three months after. The inflammation is usually managed by lowering the dose or changing to another brand of statin. It’s rare that statins will cause a serious liver problem. In fact, it’s so low— one out of every 1 or 2 million people—that doing a blood test to check the liver every year is no longer recommended. </a:t>
            </a:r>
          </a:p>
          <a:p>
            <a:r>
              <a:rPr lang="en-CA" sz="1100" b="1" dirty="0">
                <a:solidFill>
                  <a:srgbClr val="002482"/>
                </a:solidFill>
                <a:latin typeface="Arial"/>
              </a:rPr>
              <a:t>Do I have to take a statin for the rest of my life? </a:t>
            </a:r>
            <a:endParaRPr lang="en-CA" sz="1100" dirty="0">
              <a:solidFill>
                <a:srgbClr val="002482"/>
              </a:solidFill>
              <a:latin typeface="Arial"/>
            </a:endParaRPr>
          </a:p>
          <a:p>
            <a:r>
              <a:rPr lang="en-CA" sz="1100" dirty="0">
                <a:solidFill>
                  <a:srgbClr val="000000"/>
                </a:solidFill>
                <a:latin typeface="Arial"/>
              </a:rPr>
              <a:t>Yes, in most cases. High cholesterol and heart disease can’t be cured. Statins work by protecting against heart attacks and strokes over many years. If you’re on a statin and your cholesterol is normal, it’s usually because of the drug. If you stop it, your cholesterol will go up. This is just like medicine for diabetes and high blood pressure. </a:t>
            </a:r>
          </a:p>
          <a:p>
            <a:r>
              <a:rPr lang="en-CA" sz="1100" b="1" dirty="0">
                <a:solidFill>
                  <a:srgbClr val="002482"/>
                </a:solidFill>
                <a:latin typeface="Arial"/>
              </a:rPr>
              <a:t>Are natural health products a good option to taking statins? </a:t>
            </a:r>
            <a:endParaRPr lang="en-CA" sz="1100" dirty="0">
              <a:solidFill>
                <a:srgbClr val="002482"/>
              </a:solidFill>
              <a:latin typeface="Arial"/>
            </a:endParaRPr>
          </a:p>
          <a:p>
            <a:r>
              <a:rPr lang="en-CA" sz="1100" dirty="0">
                <a:solidFill>
                  <a:srgbClr val="000000"/>
                </a:solidFill>
                <a:latin typeface="Arial"/>
              </a:rPr>
              <a:t>Some natural health products may lower cholesterol, but don’t help prevent heart attacks and strokes. Some products, such as soluble fibre and omega-3 fatty acids, will lower cholesterol by a small amount. Red yeast rice also lowers cholesterol because it has a small amount of statin (lovastatin) in it. </a:t>
            </a:r>
          </a:p>
          <a:p>
            <a:r>
              <a:rPr lang="en-CA" sz="1100" dirty="0">
                <a:solidFill>
                  <a:srgbClr val="000000"/>
                </a:solidFill>
                <a:latin typeface="Arial"/>
              </a:rPr>
              <a:t>Because red yeast rice already has a statin in it and can also interact with other medicine, talk to your healthcare provider before taking a product with red yeast rice. </a:t>
            </a:r>
          </a:p>
          <a:p>
            <a:r>
              <a:rPr lang="en-CA" sz="1100" b="1" dirty="0">
                <a:solidFill>
                  <a:srgbClr val="002482"/>
                </a:solidFill>
                <a:latin typeface="Arial"/>
              </a:rPr>
              <a:t>Does everyone taking a statin have to take coenzyme Q10? </a:t>
            </a:r>
            <a:endParaRPr lang="en-CA" sz="1100" dirty="0">
              <a:solidFill>
                <a:srgbClr val="002482"/>
              </a:solidFill>
              <a:latin typeface="Arial"/>
            </a:endParaRPr>
          </a:p>
          <a:p>
            <a:r>
              <a:rPr lang="en-CA" sz="1100" dirty="0">
                <a:solidFill>
                  <a:srgbClr val="000000"/>
                </a:solidFill>
                <a:latin typeface="Arial"/>
              </a:rPr>
              <a:t>No. It was thought that coenzyme Q10 may help prevent muscle aches in people who take a statin. </a:t>
            </a:r>
          </a:p>
          <a:p>
            <a:r>
              <a:rPr lang="en-CA" sz="1100" dirty="0">
                <a:solidFill>
                  <a:srgbClr val="000000"/>
                </a:solidFill>
                <a:latin typeface="Arial"/>
              </a:rPr>
              <a:t>However, most studies show that coenzyme Q10 doesn’t have any benefit. Ask your healthcare professional before starting to take coenzyme Q10. It’s expensive and usually not needed. </a:t>
            </a:r>
          </a:p>
          <a:p>
            <a:r>
              <a:rPr lang="en-CA" sz="1100" b="1" dirty="0">
                <a:solidFill>
                  <a:srgbClr val="002482"/>
                </a:solidFill>
                <a:latin typeface="Arial"/>
              </a:rPr>
              <a:t>When is the best time of day to take a statin? </a:t>
            </a:r>
            <a:endParaRPr lang="en-CA" sz="1100" dirty="0">
              <a:solidFill>
                <a:srgbClr val="002482"/>
              </a:solidFill>
              <a:latin typeface="Arial"/>
            </a:endParaRPr>
          </a:p>
          <a:p>
            <a:r>
              <a:rPr lang="en-CA" sz="1100" dirty="0">
                <a:solidFill>
                  <a:srgbClr val="000000"/>
                </a:solidFill>
                <a:latin typeface="Arial"/>
              </a:rPr>
              <a:t>Both atorvastatin (Lipitor ® ) and rosuvastatin (Crestor ® ) can be taken anytime during the day. For example, a healthcare provider may ask you to take your statin in the morning with your other heart medicine. Other statins (such as simvastatin/Zocor ® ) should be taken at bedtime or with the evening meal. </a:t>
            </a:r>
          </a:p>
          <a:p>
            <a:r>
              <a:rPr lang="en-CA" sz="1100" b="1" dirty="0">
                <a:solidFill>
                  <a:srgbClr val="002482"/>
                </a:solidFill>
                <a:latin typeface="Arial"/>
              </a:rPr>
              <a:t>Is atorvastatin (Lipitor </a:t>
            </a:r>
            <a:r>
              <a:rPr lang="en-CA" sz="1100" dirty="0">
                <a:solidFill>
                  <a:srgbClr val="002482"/>
                </a:solidFill>
                <a:latin typeface="Arial"/>
              </a:rPr>
              <a:t>® </a:t>
            </a:r>
            <a:r>
              <a:rPr lang="en-CA" sz="1100" b="1" dirty="0">
                <a:solidFill>
                  <a:srgbClr val="002482"/>
                </a:solidFill>
                <a:latin typeface="Arial"/>
              </a:rPr>
              <a:t>) more harmful compared to other statins? </a:t>
            </a:r>
            <a:endParaRPr lang="en-CA" sz="1100" dirty="0">
              <a:solidFill>
                <a:srgbClr val="002482"/>
              </a:solidFill>
              <a:latin typeface="Arial"/>
            </a:endParaRPr>
          </a:p>
          <a:p>
            <a:r>
              <a:rPr lang="en-CA" sz="1100" dirty="0">
                <a:solidFill>
                  <a:srgbClr val="000000"/>
                </a:solidFill>
                <a:latin typeface="Arial"/>
              </a:rPr>
              <a:t>No. Atorvastatin (Lipitor ® ) is just as safe as other statins. </a:t>
            </a:r>
            <a:endParaRPr lang="en-CA" sz="1100" dirty="0">
              <a:latin typeface="Arial" charset="0"/>
              <a:ea typeface="ＭＳ Ｐゴシック" charset="0"/>
              <a:cs typeface="ＭＳ Ｐゴシック" charset="0"/>
            </a:endParaRPr>
          </a:p>
          <a:p>
            <a:pPr marL="216233" indent="-216233" defTabSz="864931" eaLnBrk="0" fontAlgn="base" hangingPunct="0">
              <a:spcBef>
                <a:spcPct val="30000"/>
              </a:spcBef>
              <a:spcAft>
                <a:spcPct val="0"/>
              </a:spcAft>
              <a:buFont typeface="+mj-lt"/>
              <a:buAutoNum type="arabicPeriod"/>
              <a:defRPr/>
            </a:pPr>
            <a:endParaRPr lang="en-CA" sz="1100" dirty="0">
              <a:latin typeface="Arial" charset="0"/>
              <a:ea typeface="ＭＳ Ｐゴシック" charset="0"/>
              <a:cs typeface="ＭＳ Ｐゴシック" charset="0"/>
            </a:endParaRPr>
          </a:p>
          <a:p>
            <a:pPr marL="216233" indent="-216233" defTabSz="864931" eaLnBrk="0" fontAlgn="base" hangingPunct="0">
              <a:spcBef>
                <a:spcPct val="30000"/>
              </a:spcBef>
              <a:spcAft>
                <a:spcPct val="0"/>
              </a:spcAft>
              <a:buFont typeface="+mj-lt"/>
              <a:buAutoNum type="arabicPeriod"/>
              <a:defRPr/>
            </a:pPr>
            <a:endParaRPr lang="en-CA" sz="1100" dirty="0">
              <a:latin typeface="Arial" charset="0"/>
              <a:ea typeface="ＭＳ Ｐゴシック" charset="0"/>
              <a:cs typeface="ＭＳ Ｐゴシック" charset="0"/>
            </a:endParaRP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26</a:t>
            </a:fld>
            <a:endParaRPr lang="en-CA" dirty="0">
              <a:solidFill>
                <a:prstClr val="black"/>
              </a:solidFill>
            </a:endParaRPr>
          </a:p>
        </p:txBody>
      </p:sp>
    </p:spTree>
    <p:extLst>
      <p:ext uri="{BB962C8B-B14F-4D97-AF65-F5344CB8AC3E}">
        <p14:creationId xmlns:p14="http://schemas.microsoft.com/office/powerpoint/2010/main" val="3258395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CA" b="1" dirty="0" smtClean="0"/>
              <a:t>Statins:“Myth Busting” for Healthcare Professionals</a:t>
            </a:r>
          </a:p>
          <a:p>
            <a:pPr algn="l"/>
            <a:endParaRPr lang="en-CA" sz="1300" dirty="0">
              <a:solidFill>
                <a:srgbClr val="000000"/>
              </a:solidFill>
              <a:latin typeface="Arial"/>
            </a:endParaRPr>
          </a:p>
          <a:p>
            <a:r>
              <a:rPr lang="en-CA" sz="1100" b="1" dirty="0">
                <a:solidFill>
                  <a:srgbClr val="002482"/>
                </a:solidFill>
                <a:latin typeface="Arial"/>
              </a:rPr>
              <a:t>Should statins be used in elderly patients? </a:t>
            </a:r>
            <a:endParaRPr lang="en-CA" sz="1100" dirty="0">
              <a:solidFill>
                <a:srgbClr val="002482"/>
              </a:solidFill>
              <a:latin typeface="Arial"/>
            </a:endParaRPr>
          </a:p>
          <a:p>
            <a:r>
              <a:rPr lang="en-CA" sz="1100" dirty="0">
                <a:solidFill>
                  <a:srgbClr val="000000"/>
                </a:solidFill>
                <a:latin typeface="Arial"/>
              </a:rPr>
              <a:t>Yes. Most elderly patients are at high risk for cardiovascular disease (CVD) due to their age alone, and would benefit more from statin therapy than younger patients. For example, the </a:t>
            </a:r>
          </a:p>
          <a:p>
            <a:r>
              <a:rPr lang="en-CA" sz="1100" dirty="0">
                <a:solidFill>
                  <a:srgbClr val="000000"/>
                </a:solidFill>
                <a:latin typeface="Arial"/>
              </a:rPr>
              <a:t>PROSPER study was done in elderly patients between 70 and 82 years old. (1) In this study, </a:t>
            </a:r>
          </a:p>
          <a:p>
            <a:r>
              <a:rPr lang="en-CA" sz="1100" dirty="0">
                <a:solidFill>
                  <a:srgbClr val="000000"/>
                </a:solidFill>
                <a:latin typeface="Arial"/>
              </a:rPr>
              <a:t>pravastatin 40 mg daily, compared to placebo, decreased coronary heart disease (CHD) death or non-fatal myocardial infarction (MI) by 2.1 per cent (relative risk reduction of 15 per cent, number needed to treat of 48) over three years. </a:t>
            </a:r>
          </a:p>
          <a:p>
            <a:r>
              <a:rPr lang="en-CA" sz="1100" dirty="0">
                <a:solidFill>
                  <a:srgbClr val="000000"/>
                </a:solidFill>
                <a:latin typeface="Arial"/>
              </a:rPr>
              <a:t>Elderly patients are at a slightly higher risk for adverse effects (such as myalgias), but should still be treated. In the PROSPER study, the incidence of serious adverse events was similar between groups with no cases of rhabdomyolysis in either group. In general, if you believe your patient has a life expectancy of at least three to five years, and is at high risk for CVD, then a statin could be considered. </a:t>
            </a:r>
          </a:p>
          <a:p>
            <a:r>
              <a:rPr lang="en-CA" sz="1100" b="1" dirty="0">
                <a:solidFill>
                  <a:srgbClr val="002482"/>
                </a:solidFill>
                <a:latin typeface="Arial"/>
              </a:rPr>
              <a:t>If a patient’s CK is elevated, should the statin be stopped? </a:t>
            </a:r>
            <a:endParaRPr lang="en-CA" sz="1100" dirty="0">
              <a:solidFill>
                <a:srgbClr val="002482"/>
              </a:solidFill>
              <a:latin typeface="Arial"/>
            </a:endParaRPr>
          </a:p>
          <a:p>
            <a:r>
              <a:rPr lang="en-CA" sz="1100" dirty="0">
                <a:solidFill>
                  <a:srgbClr val="000000"/>
                </a:solidFill>
                <a:latin typeface="Arial"/>
              </a:rPr>
              <a:t>Not always. First, rule out other causes such as exercise, trauma or infection. A recent </a:t>
            </a:r>
          </a:p>
          <a:p>
            <a:r>
              <a:rPr lang="en-CA" sz="1100" dirty="0">
                <a:solidFill>
                  <a:srgbClr val="000000"/>
                </a:solidFill>
                <a:latin typeface="Arial"/>
              </a:rPr>
              <a:t>Canadian Cardiovascular Society (CCS) working group consensus statement recommends that if the CK is elevated (in the absence of other causes) but is less than or equal to five times the upper normal limit (UNL), the statin can be continued. (2) </a:t>
            </a:r>
          </a:p>
          <a:p>
            <a:r>
              <a:rPr lang="en-CA" sz="1100" dirty="0">
                <a:solidFill>
                  <a:srgbClr val="000000"/>
                </a:solidFill>
                <a:latin typeface="Arial"/>
              </a:rPr>
              <a:t>The CK should be repeated in six to 12 weeks or if the patient develops symptoms. If the patient has symptoms, hold the statin until other causes are ruled out. Once the CK is equal to or less than the UNL and the patient has no symptoms, the statin can be restarted (if the case was mild), switched or the dose lowered. </a:t>
            </a:r>
          </a:p>
          <a:p>
            <a:r>
              <a:rPr lang="en-CA" sz="1100" b="1" dirty="0">
                <a:solidFill>
                  <a:srgbClr val="002482"/>
                </a:solidFill>
                <a:latin typeface="Arial"/>
              </a:rPr>
              <a:t>If a patient has myalgias without CK elevation, should the statin be stopped? </a:t>
            </a:r>
            <a:endParaRPr lang="en-CA" sz="1100" dirty="0">
              <a:solidFill>
                <a:srgbClr val="002482"/>
              </a:solidFill>
              <a:latin typeface="Arial"/>
            </a:endParaRPr>
          </a:p>
          <a:p>
            <a:r>
              <a:rPr lang="en-CA" sz="1100" dirty="0">
                <a:solidFill>
                  <a:srgbClr val="000000"/>
                </a:solidFill>
                <a:latin typeface="Arial"/>
              </a:rPr>
              <a:t>This is debatable. If the pain is tolerable, you can take a watch-and-wait approach. The symptoms may resolve on their own, as there are other reasons for muscles aches. In this case, if the statin is held and the muscle aches improve (which is often the case) the patient may feel that the statin caused the muscle pain. If the pain isn’t tolerable, the CCS consensus statement suggests holding the statin and restarting, switching or lowering the dose once the patient’s pain is gone. (2) </a:t>
            </a:r>
          </a:p>
          <a:p>
            <a:r>
              <a:rPr lang="en-CA" sz="1100" b="1" dirty="0">
                <a:solidFill>
                  <a:srgbClr val="002482"/>
                </a:solidFill>
                <a:latin typeface="Arial"/>
              </a:rPr>
              <a:t>If a patient has a documented statin-related myopathy, can they be changed to another statin? </a:t>
            </a:r>
            <a:endParaRPr lang="en-CA" sz="1100" dirty="0">
              <a:solidFill>
                <a:srgbClr val="002482"/>
              </a:solidFill>
              <a:latin typeface="Arial"/>
            </a:endParaRPr>
          </a:p>
          <a:p>
            <a:r>
              <a:rPr lang="en-CA" sz="1100" dirty="0">
                <a:solidFill>
                  <a:srgbClr val="000000"/>
                </a:solidFill>
                <a:latin typeface="Arial"/>
              </a:rPr>
              <a:t>Most patients with true statin-related myopathy (with the exception of rhabdomyolysis) will tolerate another statin. Therefore, it’s suggested to switch statins, start at a low dose, and titrate slowly. For patients with multiple statin intolerances, there is even evidence to support intermittent dosing strategies (every-other-day or once-weekly dosing) with rosuvastatin (Crestor® ). Whenever possible, patients should be encouraged to try several types of statins before switching to an alternate lipid-lowering agent. There are many studies that support the benefit of statins at reducing cardiovascular events and little to no benefit with other lipid-lowering therapies. A patient who has rhabdomyolysis should never take a statin again. </a:t>
            </a:r>
          </a:p>
          <a:p>
            <a:r>
              <a:rPr lang="en-CA" sz="1100" b="1" dirty="0">
                <a:solidFill>
                  <a:srgbClr val="002482"/>
                </a:solidFill>
                <a:latin typeface="Arial"/>
              </a:rPr>
              <a:t>If a patient is not at their LDL-C target with a statin, is adding a fibrate a good adjunct therapy? </a:t>
            </a:r>
            <a:endParaRPr lang="en-CA" sz="1100" dirty="0">
              <a:solidFill>
                <a:srgbClr val="002482"/>
              </a:solidFill>
              <a:latin typeface="Arial"/>
            </a:endParaRPr>
          </a:p>
          <a:p>
            <a:r>
              <a:rPr lang="en-CA" sz="1100" dirty="0">
                <a:solidFill>
                  <a:srgbClr val="000000"/>
                </a:solidFill>
                <a:latin typeface="Arial"/>
              </a:rPr>
              <a:t>In most cases no, due to lack of benefit and risk of harm. Avoid the statin-fibrate combination whenever possible. The combination of statin-fibrate (specifically gemfibrozil) has been shown to cause an almost six-fold increase in the risk of rhabdomyolysis. (3) Thus, the combination of gemfibrozil with a statin is contraindicated. </a:t>
            </a:r>
          </a:p>
          <a:p>
            <a:r>
              <a:rPr lang="en-CA" sz="1100" dirty="0">
                <a:solidFill>
                  <a:srgbClr val="000000"/>
                </a:solidFill>
                <a:latin typeface="Arial"/>
              </a:rPr>
              <a:t>The ACCORD-Lipid trial, which investigated simvastatin plus fenofibrate or placebo in patients with type 2 diabetes mellitus, did not show any difference in the incidence of myopathy between groups, including rhabdomyolysis. However, there was no difference in major fatal or non-fatal CV events between groups. Though the serum triglycerides were lower in the fibrate group, there was no difference in serum low-density lipoprotein cholesterol (LDL-C) level. This combination should only be used in patients in whom the triglycerides are at a level where pancreatitis is a concern. Even then, the evidence for fibrates decreasing the risk of triglyceride-induced pancreatitis is very weak. </a:t>
            </a:r>
          </a:p>
          <a:p>
            <a:r>
              <a:rPr lang="en-CA" sz="1100" b="1" dirty="0">
                <a:solidFill>
                  <a:srgbClr val="002482"/>
                </a:solidFill>
                <a:latin typeface="Arial"/>
              </a:rPr>
              <a:t>Does high-dose statin therapy, as compared to low dose, increase the risk of myopathy? </a:t>
            </a:r>
            <a:endParaRPr lang="en-CA" sz="1100" dirty="0">
              <a:solidFill>
                <a:srgbClr val="002482"/>
              </a:solidFill>
              <a:latin typeface="Arial"/>
            </a:endParaRPr>
          </a:p>
          <a:p>
            <a:r>
              <a:rPr lang="en-CA" sz="1100" dirty="0">
                <a:solidFill>
                  <a:srgbClr val="000000"/>
                </a:solidFill>
                <a:latin typeface="Arial"/>
              </a:rPr>
              <a:t>There is a general consensus that high-dose statin therapy, compared to low-dose, carries a higher risk of myopathy. However, there is limited evidence to support this statement. Case reports show that higher circulating serum levels of statins secondary to drug interactions may lead to myopathies (including rhabdomyolysis). Large clinical trials that compared high-dose to moderate or low-dose statin therapy have not consistently shown a higher risk of myopathy with high-dose therapy. (4–6) The one exception is simvastatin. </a:t>
            </a:r>
          </a:p>
          <a:p>
            <a:r>
              <a:rPr lang="en-CA" sz="1100" dirty="0">
                <a:solidFill>
                  <a:srgbClr val="000000"/>
                </a:solidFill>
                <a:latin typeface="Arial"/>
              </a:rPr>
              <a:t>The SEARCH study, which compared 80 mg to 20 mg of simvastatin daily, showed 53 cases of definite myopathy with 80 mg (0.9 per cent) compared to two with 20 mg (0.03 per cent) with no additional reduction in major CV events. (7) Therefore, simvastatin 80 mg daily is no longer recommended unless a patient has been taking it chronically with no muscle problems. </a:t>
            </a:r>
          </a:p>
          <a:p>
            <a:r>
              <a:rPr lang="en-CA" sz="1100" b="1" dirty="0">
                <a:solidFill>
                  <a:srgbClr val="002482"/>
                </a:solidFill>
                <a:latin typeface="Arial"/>
              </a:rPr>
              <a:t>Do statins cause diabetes? </a:t>
            </a:r>
            <a:endParaRPr lang="en-CA" sz="1100" dirty="0">
              <a:solidFill>
                <a:srgbClr val="002482"/>
              </a:solidFill>
              <a:latin typeface="Arial"/>
            </a:endParaRPr>
          </a:p>
          <a:p>
            <a:r>
              <a:rPr lang="en-CA" sz="1100" dirty="0">
                <a:solidFill>
                  <a:srgbClr val="000000"/>
                </a:solidFill>
                <a:latin typeface="Arial"/>
              </a:rPr>
              <a:t>Recent meta-analyses have shown that statins are associated with a small incremental increase in the risk of incident diabetes with a number needed to harm of about 255 for statin versus placebo and 125 for high-dose versus moderate-dose statin over four years, which are much higher than the number needed to treat to prevent one CV event. (8, 9) There was also a positive association for patients with pre-existing risk factors for diabetes, such as high fasting blood glucose and body mass index. The higher number of risk factors corresponded to a higher risk of diabetes. Overall, the benefit of statins at reducing CV events far exceeds the small risk of diabetes. </a:t>
            </a:r>
          </a:p>
          <a:p>
            <a:r>
              <a:rPr lang="en-CA" sz="1100" b="1" dirty="0">
                <a:solidFill>
                  <a:srgbClr val="002482"/>
                </a:solidFill>
                <a:latin typeface="Arial"/>
              </a:rPr>
              <a:t>Do statins cause cognitive impairment? </a:t>
            </a:r>
            <a:endParaRPr lang="en-CA" sz="1100" dirty="0">
              <a:solidFill>
                <a:srgbClr val="002482"/>
              </a:solidFill>
              <a:latin typeface="Arial"/>
            </a:endParaRPr>
          </a:p>
          <a:p>
            <a:r>
              <a:rPr lang="en-CA" sz="1100" dirty="0">
                <a:solidFill>
                  <a:srgbClr val="000000"/>
                </a:solidFill>
                <a:latin typeface="Arial"/>
              </a:rPr>
              <a:t>Five systematic reviews report on the cognitive impact of statins. (10–14) The highest level evidence (a systematic review of randomized controlled trials (RCTs)) with over 25,000 patients showed no increase in dementia or cognitive impairment in patients without cognitive impairment. Lower level evidence shows no impact or a reduction in dementia or cognitive impairment (likely due to a healthy user effect rather than real benefit). For those with cognitive impairment or dementia, results from up to 18 RCTs show no indication that statins worsen cognition or dementia. Although some patients may have an idiosyncratic reaction of “fuzzy” thinking, there is no reliable data to support statins impact cognition. </a:t>
            </a:r>
          </a:p>
          <a:p>
            <a:r>
              <a:rPr lang="en-CA" sz="1100" b="1" dirty="0">
                <a:solidFill>
                  <a:srgbClr val="002482"/>
                </a:solidFill>
                <a:latin typeface="Arial"/>
              </a:rPr>
              <a:t>Do statins cause cancer? </a:t>
            </a:r>
            <a:endParaRPr lang="en-CA" sz="1100" dirty="0">
              <a:solidFill>
                <a:srgbClr val="002482"/>
              </a:solidFill>
              <a:latin typeface="Arial"/>
            </a:endParaRPr>
          </a:p>
          <a:p>
            <a:r>
              <a:rPr lang="en-CA" sz="1100" dirty="0">
                <a:solidFill>
                  <a:srgbClr val="000000"/>
                </a:solidFill>
                <a:latin typeface="Arial"/>
              </a:rPr>
              <a:t>The evidence is mixed—some evidence supports a reduction in risk while other studies show a higher risk. However, the best available evidence doesn’t support an increase in the risk of cancer with statin therapy. A recent meta-analysis of RCTs, which included over 100,000 patients, showed that statins have a neutral effect on the incidence of cancer compared to control. (15) This is further supported by another meta-analysis of over 70,000 patients without CVD that didn’t find an increased risk of cancer with statins. (16) </a:t>
            </a:r>
          </a:p>
          <a:p>
            <a:r>
              <a:rPr lang="en-CA" sz="1100" b="1" dirty="0">
                <a:solidFill>
                  <a:srgbClr val="002482"/>
                </a:solidFill>
                <a:latin typeface="Arial"/>
              </a:rPr>
              <a:t>Does the dose of statin matter in primary prevention? </a:t>
            </a:r>
            <a:endParaRPr lang="en-CA" sz="1100" dirty="0">
              <a:solidFill>
                <a:srgbClr val="002482"/>
              </a:solidFill>
              <a:latin typeface="Arial"/>
            </a:endParaRPr>
          </a:p>
          <a:p>
            <a:r>
              <a:rPr lang="en-CA" sz="1100" dirty="0">
                <a:solidFill>
                  <a:srgbClr val="000000"/>
                </a:solidFill>
                <a:latin typeface="Arial"/>
              </a:rPr>
              <a:t>It depends. In appropriately selected patients (based on the patient’s risk for CVD, as well as their values and preferences), statin therapy should be initiated and titrated to the targets specified in the CCS guidelines for the treatment of dyslipidemia. (17) In most cases, this is either an LDL-C less than or equal to 2 mmol/L or a 50 per cent reduction of LDL-C from baseline. </a:t>
            </a:r>
          </a:p>
          <a:p>
            <a:r>
              <a:rPr lang="en-CA" sz="1100" dirty="0">
                <a:solidFill>
                  <a:srgbClr val="000000"/>
                </a:solidFill>
                <a:latin typeface="Arial"/>
              </a:rPr>
              <a:t>A good approach is to start with the lowest available statin dose and titrate every 6 to 8 weeks until the LDL-C target is reached. The starting dose of a statin gives the greatest relative reduction in LDL-C (20% to 40%). Doubling the dose usually only gives another 6 per cent to 7 per cent reduction in LDL-C. Therefore, a patient may be able to reach their LDL-C target with either a low or high dose of statin. </a:t>
            </a:r>
          </a:p>
          <a:p>
            <a:endParaRPr lang="en-CA" sz="1100" dirty="0">
              <a:solidFill>
                <a:srgbClr val="000000"/>
              </a:solidFill>
              <a:latin typeface="Arial"/>
              <a:ea typeface="ＭＳ Ｐゴシック" charset="0"/>
              <a:cs typeface="ＭＳ Ｐゴシック" charset="0"/>
            </a:endParaRPr>
          </a:p>
          <a:p>
            <a:r>
              <a:rPr lang="en-CA" sz="1100" dirty="0">
                <a:solidFill>
                  <a:srgbClr val="000000"/>
                </a:solidFill>
                <a:latin typeface="Arial"/>
                <a:ea typeface="ＭＳ Ｐゴシック" charset="0"/>
                <a:cs typeface="ＭＳ Ｐゴシック" charset="0"/>
              </a:rPr>
              <a:t>1. Shepherd J, Blauw GJ, Murphy MB, et al. Pravastatin in elderly individuals at risk of vascular disease (PROSPER): a randomised controlled trial. Lancet 2002;360:1623-30.</a:t>
            </a:r>
          </a:p>
          <a:p>
            <a:r>
              <a:rPr lang="en-CA" sz="1100" dirty="0">
                <a:solidFill>
                  <a:srgbClr val="000000"/>
                </a:solidFill>
                <a:latin typeface="Arial"/>
                <a:ea typeface="ＭＳ Ｐゴシック" charset="0"/>
                <a:cs typeface="ＭＳ Ｐゴシック" charset="0"/>
              </a:rPr>
              <a:t>2. Mancini GBJ, Baker S, Bergeron J, et al. Diagnosis, prevention, and management of statin adverse effects and intolerance: proceedings of a Canadian Working Group Consensus Conference. Can J Cardiol 2011;27:635-62.</a:t>
            </a:r>
          </a:p>
          <a:p>
            <a:r>
              <a:rPr lang="en-CA" sz="1100" dirty="0">
                <a:solidFill>
                  <a:srgbClr val="000000"/>
                </a:solidFill>
                <a:latin typeface="Arial"/>
                <a:ea typeface="ＭＳ Ｐゴシック" charset="0"/>
                <a:cs typeface="ＭＳ Ｐゴシック" charset="0"/>
              </a:rPr>
              <a:t>3. Graham DJ, Staffa JA, Shatin D, et al. Incidence of hospitalized rhabdomyolysis in patients treated with lipid-lowering drugs. JAMA 2004;292:2585-90.</a:t>
            </a:r>
          </a:p>
          <a:p>
            <a:r>
              <a:rPr lang="en-CA" sz="1100" dirty="0">
                <a:solidFill>
                  <a:srgbClr val="000000"/>
                </a:solidFill>
                <a:latin typeface="Arial"/>
                <a:ea typeface="ＭＳ Ｐゴシック" charset="0"/>
                <a:cs typeface="ＭＳ Ｐゴシック" charset="0"/>
              </a:rPr>
              <a:t>4. Cannon CP, Braunwald E, McCabe CH, et al. Intensive versus moderate lipid lowering with statins after acute coronary syndromes. N Engl J Med 2004;350:1495-504.</a:t>
            </a:r>
          </a:p>
          <a:p>
            <a:r>
              <a:rPr lang="en-CA" sz="1100" dirty="0">
                <a:solidFill>
                  <a:srgbClr val="000000"/>
                </a:solidFill>
                <a:latin typeface="Arial"/>
                <a:ea typeface="ＭＳ Ｐゴシック" charset="0"/>
                <a:cs typeface="ＭＳ Ｐゴシック" charset="0"/>
              </a:rPr>
              <a:t>5. LaRosa JC, Grundy SM, Waters DD, et al. Intensive lipid lowering with atorvastatin in patients with stable coronary disease. N Engl J Med 2005;352:1425-35.</a:t>
            </a:r>
          </a:p>
          <a:p>
            <a:r>
              <a:rPr lang="en-CA" sz="1100" dirty="0">
                <a:solidFill>
                  <a:srgbClr val="000000"/>
                </a:solidFill>
                <a:latin typeface="Arial"/>
                <a:ea typeface="ＭＳ Ｐゴシック" charset="0"/>
                <a:cs typeface="ＭＳ Ｐゴシック" charset="0"/>
              </a:rPr>
              <a:t>6. Pedersen TR, Faergeman O, Kastelein JJP, et al. High-dose atorvastatin vs usual-dose simvastatin for secondary prevention after myocardial infarction: the IDEAL study: a randomized controlled trial. JAMA 2005;294:2437-45.</a:t>
            </a:r>
          </a:p>
          <a:p>
            <a:r>
              <a:rPr lang="en-CA" sz="1100" dirty="0">
                <a:solidFill>
                  <a:srgbClr val="000000"/>
                </a:solidFill>
                <a:latin typeface="Arial"/>
                <a:ea typeface="ＭＳ Ｐゴシック" charset="0"/>
                <a:cs typeface="ＭＳ Ｐゴシック" charset="0"/>
              </a:rPr>
              <a:t>7. Study of the Effectiveness of Additional Reductions in Cholesterol and Homocysteine (SEARCH) Collaborative Group. Intensive lowering of LDL cholesterol with 80 mg versus 20 mg simvastatin daily in 12 064 survivors of myocardial infarction: a double-blind randomised trial. Lancet 2010;376:1658-69.</a:t>
            </a:r>
          </a:p>
          <a:p>
            <a:r>
              <a:rPr lang="en-CA" sz="1100" dirty="0">
                <a:solidFill>
                  <a:srgbClr val="000000"/>
                </a:solidFill>
                <a:latin typeface="Arial"/>
                <a:ea typeface="ＭＳ Ｐゴシック" charset="0"/>
                <a:cs typeface="ＭＳ Ｐゴシック" charset="0"/>
              </a:rPr>
              <a:t>8. Sattar N, Preiss D, Murray HM, et al. Statins and risk of incident diabetes: a collaborative meta-analysis of randomised statin trials. Lancet 2010;375:735-42.</a:t>
            </a:r>
          </a:p>
          <a:p>
            <a:r>
              <a:rPr lang="en-CA" sz="1100" dirty="0">
                <a:solidFill>
                  <a:srgbClr val="000000"/>
                </a:solidFill>
                <a:latin typeface="Arial"/>
                <a:ea typeface="ＭＳ Ｐゴシック" charset="0"/>
                <a:cs typeface="ＭＳ Ｐゴシック" charset="0"/>
              </a:rPr>
              <a:t>9. Preiss D, Seshasai SRK, Welsh P, et al. Risk of incident diabetes with intensive-dose compared with moderate-dose statin therapy. JAMA 2011;305:2556-64.</a:t>
            </a:r>
          </a:p>
          <a:p>
            <a:r>
              <a:rPr lang="en-CA" sz="1100" dirty="0">
                <a:solidFill>
                  <a:srgbClr val="000000"/>
                </a:solidFill>
                <a:latin typeface="Arial"/>
                <a:ea typeface="ＭＳ Ｐゴシック" charset="0"/>
                <a:cs typeface="ＭＳ Ｐゴシック" charset="0"/>
              </a:rPr>
              <a:t>10. Richardson K, Schoen M, French B, et al. Statins and cognitive function: a systematic review. Ann Intern Med 2013;159:688-97.</a:t>
            </a:r>
          </a:p>
          <a:p>
            <a:r>
              <a:rPr lang="en-CA" sz="1100" dirty="0">
                <a:solidFill>
                  <a:srgbClr val="000000"/>
                </a:solidFill>
                <a:latin typeface="Arial"/>
                <a:ea typeface="ＭＳ Ｐゴシック" charset="0"/>
                <a:cs typeface="ＭＳ Ｐゴシック" charset="0"/>
              </a:rPr>
              <a:t>11. McGuinness B, Craig D, Bullock R, Passmore P. Statins for the prevention of dementia. Cochrane Database Syst Rev 2009;2:CD003160.</a:t>
            </a:r>
          </a:p>
          <a:p>
            <a:r>
              <a:rPr lang="en-CA" sz="1100" dirty="0">
                <a:solidFill>
                  <a:srgbClr val="000000"/>
                </a:solidFill>
                <a:latin typeface="Arial"/>
                <a:ea typeface="ＭＳ Ｐゴシック" charset="0"/>
                <a:cs typeface="ＭＳ Ｐゴシック" charset="0"/>
              </a:rPr>
              <a:t>12. McGuinness B, O’Hare J, Craig D, Bullock R, Malouf R, Passmore P. Statins for the treatment of dementia. Cochrane Database Syst Rev 2010;8:CD007514.</a:t>
            </a:r>
          </a:p>
          <a:p>
            <a:r>
              <a:rPr lang="en-CA" sz="1100" dirty="0">
                <a:solidFill>
                  <a:srgbClr val="000000"/>
                </a:solidFill>
                <a:latin typeface="Arial"/>
                <a:ea typeface="ＭＳ Ｐゴシック" charset="0"/>
                <a:cs typeface="ＭＳ Ｐゴシック" charset="0"/>
              </a:rPr>
              <a:t>13. Macedo AF, Taylor FC, Casas JP, Adler A, Prieto-Merino D, Ebrahim S. Unintended effects of statins from observational studies in the general population: systematic review and meta-analysis. BMC Med 2014;12:51.</a:t>
            </a:r>
          </a:p>
          <a:p>
            <a:r>
              <a:rPr lang="en-CA" sz="1100" dirty="0">
                <a:solidFill>
                  <a:srgbClr val="000000"/>
                </a:solidFill>
                <a:latin typeface="Arial"/>
                <a:ea typeface="ＭＳ Ｐゴシック" charset="0"/>
                <a:cs typeface="ＭＳ Ｐゴシック" charset="0"/>
              </a:rPr>
              <a:t>14. Swiger KJ, Manalac RJ, Blumenthal RS, Blaha MJ, Martin SS. Statins and cognition: a systematic review and meta-analysis of short- and long-term cognitive effects. Mayo Clin Proc 2013;88:1213-21.</a:t>
            </a:r>
          </a:p>
          <a:p>
            <a:r>
              <a:rPr lang="en-CA" sz="1100" dirty="0">
                <a:solidFill>
                  <a:srgbClr val="000000"/>
                </a:solidFill>
                <a:latin typeface="Arial"/>
                <a:ea typeface="ＭＳ Ｐゴシック" charset="0"/>
                <a:cs typeface="ＭＳ Ｐゴシック" charset="0"/>
              </a:rPr>
              <a:t>15. Naci H, Brugts J, Ades T. Comparative tolerability and harms of individual statins: A study-level network meta-analysis of 246 955 participants from 135 randomized, controlled trials. Circ Cardiovasc Qual Outcomes 2013;6:390-99.</a:t>
            </a:r>
          </a:p>
          <a:p>
            <a:r>
              <a:rPr lang="en-CA" sz="1100" dirty="0">
                <a:solidFill>
                  <a:srgbClr val="000000"/>
                </a:solidFill>
                <a:latin typeface="Arial"/>
                <a:ea typeface="ＭＳ Ｐゴシック" charset="0"/>
                <a:cs typeface="ＭＳ Ｐゴシック" charset="0"/>
              </a:rPr>
              <a:t>16. Brugts JJ, Yetgin T, Hoeks SE, et al. The benefits of statins in people without established cardiovascular disease but with cardiovascular risk factors: meta-analysis of randomised controlled trials. BMJ 2009;338:b2376.</a:t>
            </a:r>
          </a:p>
          <a:p>
            <a:r>
              <a:rPr lang="en-CA" sz="1100" dirty="0">
                <a:solidFill>
                  <a:srgbClr val="000000"/>
                </a:solidFill>
                <a:latin typeface="Arial"/>
                <a:ea typeface="ＭＳ Ｐゴシック" charset="0"/>
                <a:cs typeface="ＭＳ Ｐゴシック" charset="0"/>
              </a:rPr>
              <a:t>17. Anderson TJ, Gregoire J, Hegele RA, et al. 2012 update of the Canadian Cardiovascular Society guidelines for the diagnosis and treatment of </a:t>
            </a:r>
            <a:r>
              <a:rPr lang="en-CA" sz="1100" dirty="0" smtClean="0">
                <a:solidFill>
                  <a:srgbClr val="000000"/>
                </a:solidFill>
                <a:latin typeface="Arial"/>
                <a:ea typeface="ＭＳ Ｐゴシック" charset="0"/>
                <a:cs typeface="ＭＳ Ｐゴシック" charset="0"/>
              </a:rPr>
              <a:t>dyslipidemia for </a:t>
            </a:r>
            <a:r>
              <a:rPr lang="en-CA" sz="1100" dirty="0">
                <a:solidFill>
                  <a:srgbClr val="000000"/>
                </a:solidFill>
                <a:latin typeface="Arial"/>
                <a:ea typeface="ＭＳ Ｐゴシック" charset="0"/>
                <a:cs typeface="ＭＳ Ｐゴシック" charset="0"/>
              </a:rPr>
              <a:t>the prevention of cardiovascular disease in the adult. Can J Cardiol 2013;29:151-67.</a:t>
            </a:r>
          </a:p>
          <a:p>
            <a:endParaRPr lang="en-CA" sz="1100" dirty="0">
              <a:solidFill>
                <a:srgbClr val="000000"/>
              </a:solidFill>
              <a:latin typeface="Arial"/>
              <a:ea typeface="ＭＳ Ｐゴシック" charset="0"/>
              <a:cs typeface="ＭＳ Ｐゴシック" charset="0"/>
            </a:endParaRPr>
          </a:p>
          <a:p>
            <a:endParaRPr lang="en-CA" sz="1100" dirty="0">
              <a:solidFill>
                <a:srgbClr val="000000"/>
              </a:solidFill>
              <a:latin typeface="Arial"/>
              <a:ea typeface="ＭＳ Ｐゴシック" charset="0"/>
              <a:cs typeface="ＭＳ Ｐゴシック" charset="0"/>
            </a:endParaRPr>
          </a:p>
          <a:p>
            <a:endParaRPr lang="en-CA" sz="1100" dirty="0">
              <a:solidFill>
                <a:srgbClr val="000000"/>
              </a:solidFill>
              <a:latin typeface="Arial"/>
              <a:ea typeface="ＭＳ Ｐゴシック" charset="0"/>
              <a:cs typeface="ＭＳ Ｐゴシック" charset="0"/>
            </a:endParaRPr>
          </a:p>
          <a:p>
            <a:endParaRPr lang="en-CA" sz="1100" dirty="0">
              <a:solidFill>
                <a:srgbClr val="000000"/>
              </a:solidFill>
              <a:latin typeface="Arial"/>
              <a:ea typeface="ＭＳ Ｐゴシック" charset="0"/>
              <a:cs typeface="ＭＳ Ｐゴシック" charset="0"/>
            </a:endParaRPr>
          </a:p>
          <a:p>
            <a:endParaRPr lang="en-CA" sz="1100" dirty="0">
              <a:solidFill>
                <a:srgbClr val="000000"/>
              </a:solidFill>
              <a:latin typeface="Arial"/>
              <a:ea typeface="ＭＳ Ｐゴシック" charset="0"/>
              <a:cs typeface="ＭＳ Ｐゴシック" charset="0"/>
            </a:endParaRPr>
          </a:p>
          <a:p>
            <a:endParaRPr lang="en-CA" sz="1100" dirty="0">
              <a:solidFill>
                <a:srgbClr val="000000"/>
              </a:solidFill>
              <a:latin typeface="Arial"/>
              <a:ea typeface="ＭＳ Ｐゴシック" charset="0"/>
              <a:cs typeface="ＭＳ Ｐゴシック" charset="0"/>
            </a:endParaRPr>
          </a:p>
          <a:p>
            <a:endParaRPr lang="en-US" sz="1100"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27</a:t>
            </a:fld>
            <a:endParaRPr lang="en-CA" dirty="0">
              <a:solidFill>
                <a:prstClr val="black"/>
              </a:solidFill>
            </a:endParaRPr>
          </a:p>
        </p:txBody>
      </p:sp>
    </p:spTree>
    <p:extLst>
      <p:ext uri="{BB962C8B-B14F-4D97-AF65-F5344CB8AC3E}">
        <p14:creationId xmlns:p14="http://schemas.microsoft.com/office/powerpoint/2010/main" val="3365950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CA" sz="900" b="1" dirty="0"/>
              <a:t>Metabolic Syndrome:</a:t>
            </a:r>
          </a:p>
          <a:p>
            <a:pPr eaLnBrk="1" hangingPunct="1">
              <a:spcBef>
                <a:spcPct val="0"/>
              </a:spcBef>
              <a:defRPr/>
            </a:pPr>
            <a:r>
              <a:rPr lang="en-CA" sz="900" dirty="0">
                <a:solidFill>
                  <a:srgbClr val="000000"/>
                </a:solidFill>
              </a:rPr>
              <a:t>May be diagnosed if 3 or more of the following conditions are present:</a:t>
            </a:r>
          </a:p>
          <a:p>
            <a:pPr eaLnBrk="1" hangingPunct="1">
              <a:spcBef>
                <a:spcPct val="0"/>
              </a:spcBef>
              <a:defRPr/>
            </a:pPr>
            <a:endParaRPr lang="en-CA" sz="900" dirty="0">
              <a:solidFill>
                <a:srgbClr val="000000"/>
              </a:solidFill>
            </a:endParaRPr>
          </a:p>
          <a:p>
            <a:pPr marL="162175" indent="-162175">
              <a:spcBef>
                <a:spcPct val="0"/>
              </a:spcBef>
              <a:buFont typeface="Arial" panose="020B0604020202020204" pitchFamily="34" charset="0"/>
              <a:buChar char="•"/>
              <a:defRPr/>
            </a:pPr>
            <a:r>
              <a:rPr lang="en-CA" sz="900" dirty="0">
                <a:solidFill>
                  <a:srgbClr val="000000"/>
                </a:solidFill>
              </a:rPr>
              <a:t>Fasting Glucose greater than 5.6 mmol/L</a:t>
            </a:r>
          </a:p>
          <a:p>
            <a:pPr marL="162175" indent="-162175">
              <a:spcBef>
                <a:spcPct val="0"/>
              </a:spcBef>
              <a:buFont typeface="Arial" panose="020B0604020202020204" pitchFamily="34" charset="0"/>
              <a:buChar char="•"/>
              <a:defRPr/>
            </a:pPr>
            <a:r>
              <a:rPr lang="en-CA" sz="900" dirty="0">
                <a:solidFill>
                  <a:srgbClr val="000000"/>
                </a:solidFill>
              </a:rPr>
              <a:t>Blood Pressure greater than 130/85 mmHg</a:t>
            </a:r>
          </a:p>
          <a:p>
            <a:pPr marL="162175" indent="-162175">
              <a:spcBef>
                <a:spcPct val="0"/>
              </a:spcBef>
              <a:buFont typeface="Arial" panose="020B0604020202020204" pitchFamily="34" charset="0"/>
              <a:buChar char="•"/>
              <a:defRPr/>
            </a:pPr>
            <a:r>
              <a:rPr lang="en-CA" sz="900" dirty="0">
                <a:solidFill>
                  <a:srgbClr val="000000"/>
                </a:solidFill>
              </a:rPr>
              <a:t>Triglycerides greater than 1.7 mmol/L</a:t>
            </a:r>
          </a:p>
          <a:p>
            <a:pPr marL="162175" indent="-162175">
              <a:spcBef>
                <a:spcPct val="0"/>
              </a:spcBef>
              <a:buFont typeface="Arial" panose="020B0604020202020204" pitchFamily="34" charset="0"/>
              <a:buChar char="•"/>
              <a:defRPr/>
            </a:pPr>
            <a:r>
              <a:rPr lang="en-CA" sz="900" dirty="0">
                <a:solidFill>
                  <a:srgbClr val="000000"/>
                </a:solidFill>
              </a:rPr>
              <a:t>HDL less than 1.0 mmol/L in men or less than 1.3 mmol/L in women</a:t>
            </a:r>
          </a:p>
          <a:p>
            <a:pPr marL="162175" indent="-162175">
              <a:spcBef>
                <a:spcPct val="0"/>
              </a:spcBef>
              <a:buFont typeface="Arial" panose="020B0604020202020204" pitchFamily="34" charset="0"/>
              <a:buChar char="•"/>
              <a:defRPr/>
            </a:pPr>
            <a:r>
              <a:rPr lang="en-CA" sz="900" dirty="0">
                <a:solidFill>
                  <a:srgbClr val="000000"/>
                </a:solidFill>
              </a:rPr>
              <a:t>Abdominal Obesity (Waist Circumference greater than 102 cm in men or greater than 88 cm in women</a:t>
            </a:r>
            <a:r>
              <a:rPr lang="en-CA" sz="900" dirty="0" smtClean="0">
                <a:solidFill>
                  <a:srgbClr val="000000"/>
                </a:solidFill>
              </a:rPr>
              <a:t>).  These values are for Caucasians</a:t>
            </a:r>
            <a:r>
              <a:rPr lang="en-CA" sz="900" baseline="0" dirty="0" smtClean="0">
                <a:solidFill>
                  <a:srgbClr val="000000"/>
                </a:solidFill>
              </a:rPr>
              <a:t>, lower values are recommended for South Asians.</a:t>
            </a:r>
          </a:p>
          <a:p>
            <a:pPr marL="0" indent="0">
              <a:spcBef>
                <a:spcPct val="0"/>
              </a:spcBef>
              <a:buFont typeface="Arial" panose="020B0604020202020204" pitchFamily="34" charset="0"/>
              <a:buNone/>
              <a:defRPr/>
            </a:pPr>
            <a:endParaRPr lang="en-CA" sz="900" dirty="0">
              <a:solidFill>
                <a:srgbClr val="000000"/>
              </a:solidFill>
            </a:endParaRPr>
          </a:p>
          <a:p>
            <a:pPr eaLnBrk="1" hangingPunct="1">
              <a:spcBef>
                <a:spcPct val="0"/>
              </a:spcBef>
              <a:defRPr/>
            </a:pPr>
            <a:r>
              <a:rPr lang="en-CA" sz="900" dirty="0">
                <a:solidFill>
                  <a:srgbClr val="000000"/>
                </a:solidFill>
              </a:rPr>
              <a:t>This collection of conditions places individuals at higher risk of developing Type 2 Diabetes and vascular diseases (heart disease, stroke / TIA, vascular dementia, CKD, PVD). </a:t>
            </a:r>
          </a:p>
          <a:p>
            <a:pPr eaLnBrk="1" hangingPunct="1">
              <a:spcBef>
                <a:spcPct val="0"/>
              </a:spcBef>
              <a:defRPr/>
            </a:pPr>
            <a:r>
              <a:rPr lang="en-CA" sz="900" dirty="0">
                <a:solidFill>
                  <a:srgbClr val="000000"/>
                </a:solidFill>
              </a:rPr>
              <a:t>It approximately doubles risk of artery disease and results in an approximately 5 fold increased risk of Diabetes. </a:t>
            </a:r>
          </a:p>
          <a:p>
            <a:pPr eaLnBrk="1" hangingPunct="1">
              <a:spcBef>
                <a:spcPct val="0"/>
              </a:spcBef>
              <a:defRPr/>
            </a:pPr>
            <a:endParaRPr lang="en-CA" sz="900" dirty="0">
              <a:solidFill>
                <a:srgbClr val="000000"/>
              </a:solidFill>
            </a:endParaRPr>
          </a:p>
          <a:p>
            <a:pPr eaLnBrk="1" hangingPunct="1">
              <a:spcBef>
                <a:spcPct val="0"/>
              </a:spcBef>
              <a:defRPr/>
            </a:pPr>
            <a:r>
              <a:rPr lang="en-CA" sz="900" dirty="0">
                <a:solidFill>
                  <a:srgbClr val="000000"/>
                </a:solidFill>
              </a:rPr>
              <a:t>*1 in 4 Canadians has Metabolic Syndrome (also referred to as Insulin Resistance or Syndrome X)</a:t>
            </a:r>
          </a:p>
          <a:p>
            <a:pPr eaLnBrk="1" hangingPunct="1">
              <a:spcBef>
                <a:spcPct val="0"/>
              </a:spcBef>
              <a:defRPr/>
            </a:pPr>
            <a:endParaRPr lang="en-CA" sz="900" dirty="0">
              <a:solidFill>
                <a:srgbClr val="000000"/>
              </a:solidFill>
            </a:endParaRPr>
          </a:p>
          <a:p>
            <a:pPr eaLnBrk="1" hangingPunct="1">
              <a:spcBef>
                <a:spcPct val="0"/>
              </a:spcBef>
              <a:defRPr/>
            </a:pPr>
            <a:r>
              <a:rPr lang="en-CA" sz="900" dirty="0">
                <a:solidFill>
                  <a:srgbClr val="000000"/>
                </a:solidFill>
              </a:rPr>
              <a:t>IT IS IMPORTANT TO NOTE: ALL THESE NUMBERS ARE WITHIN NORMAL RANGE, JUST HIGH NORMAL!!!!</a:t>
            </a:r>
          </a:p>
          <a:p>
            <a:pPr eaLnBrk="1" hangingPunct="1">
              <a:spcBef>
                <a:spcPct val="0"/>
              </a:spcBef>
              <a:defRPr/>
            </a:pPr>
            <a:endParaRPr lang="en-CA" sz="900" dirty="0">
              <a:solidFill>
                <a:srgbClr val="000000"/>
              </a:solidFill>
            </a:endParaRPr>
          </a:p>
          <a:p>
            <a:pPr eaLnBrk="1" hangingPunct="1">
              <a:spcBef>
                <a:spcPct val="0"/>
              </a:spcBef>
              <a:defRPr/>
            </a:pPr>
            <a:r>
              <a:rPr lang="en-US" sz="900" dirty="0">
                <a:solidFill>
                  <a:srgbClr val="000000"/>
                </a:solidFill>
              </a:rPr>
              <a:t>Even modest improvements in eating habits and physical activity have been shown to improve the conditions associated with metabolic syndrome.  The literature shows lifestyle change can decrease your risk by 80%. </a:t>
            </a:r>
            <a:endParaRPr lang="en-US" sz="900" dirty="0" smtClean="0">
              <a:solidFill>
                <a:srgbClr val="000000"/>
              </a:solidFill>
            </a:endParaRPr>
          </a:p>
          <a:p>
            <a:pPr eaLnBrk="1" hangingPunct="1">
              <a:spcBef>
                <a:spcPct val="0"/>
              </a:spcBef>
              <a:defRPr/>
            </a:pPr>
            <a:endParaRPr lang="en-US" sz="900" dirty="0">
              <a:solidFill>
                <a:srgbClr val="000000"/>
              </a:solidFill>
            </a:endParaRPr>
          </a:p>
          <a:p>
            <a:pPr eaLnBrk="1" hangingPunct="1">
              <a:spcBef>
                <a:spcPct val="0"/>
              </a:spcBef>
              <a:defRPr/>
            </a:pPr>
            <a:r>
              <a:rPr lang="en-CA" sz="900" dirty="0">
                <a:solidFill>
                  <a:srgbClr val="000000"/>
                </a:solidFill>
              </a:rPr>
              <a:t>Goldenberg R, Punthakee Z: Definition, classification and diagnosis of diabetes, prediabetes and metabolic syndrome: Canadian Diabetes Association Clinical Practice Guidelines Expert Committee. Can J Diabetes 2013;37 Suppl 1:S8-S11.</a:t>
            </a:r>
          </a:p>
          <a:p>
            <a:pPr eaLnBrk="1" hangingPunct="1">
              <a:spcBef>
                <a:spcPct val="0"/>
              </a:spcBef>
              <a:defRPr/>
            </a:pPr>
            <a:endParaRPr lang="en-US" sz="900" dirty="0">
              <a:solidFill>
                <a:srgbClr val="000000"/>
              </a:solidFill>
            </a:endParaRPr>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28</a:t>
            </a:fld>
            <a:endParaRPr lang="en-CA" dirty="0">
              <a:solidFill>
                <a:prstClr val="black"/>
              </a:solidFill>
            </a:endParaRPr>
          </a:p>
        </p:txBody>
      </p:sp>
    </p:spTree>
    <p:extLst>
      <p:ext uri="{BB962C8B-B14F-4D97-AF65-F5344CB8AC3E}">
        <p14:creationId xmlns:p14="http://schemas.microsoft.com/office/powerpoint/2010/main" val="1595327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Metabolic syndrome</a:t>
            </a:r>
          </a:p>
          <a:p>
            <a:r>
              <a:rPr lang="en-CA" dirty="0" smtClean="0"/>
              <a:t>Even modest improvements can improve health and reduce poor health outcomes. </a:t>
            </a:r>
          </a:p>
          <a:p>
            <a:endParaRPr lang="en-CA" dirty="0" smtClean="0"/>
          </a:p>
          <a:p>
            <a:r>
              <a:rPr lang="en-CA" dirty="0" smtClean="0"/>
              <a:t>A decrease</a:t>
            </a:r>
            <a:r>
              <a:rPr lang="en-CA" baseline="0" dirty="0" smtClean="0"/>
              <a:t> in </a:t>
            </a:r>
            <a:r>
              <a:rPr lang="en-CA" dirty="0" smtClean="0"/>
              <a:t>body weight of 5-7% and an</a:t>
            </a:r>
            <a:r>
              <a:rPr lang="en-CA" baseline="0" dirty="0" smtClean="0"/>
              <a:t> increase in </a:t>
            </a:r>
            <a:r>
              <a:rPr lang="en-CA" dirty="0" smtClean="0"/>
              <a:t>physical activity to 150 mins/wk could reduce the risk of developing Type 2 DM in obese patients.  Management includes targeting modifiable risk factors (diet, activity, weight) and monitoring blood glucose, cholesterol and blood pressure regularly. </a:t>
            </a:r>
          </a:p>
          <a:p>
            <a:endParaRPr lang="en-CA" dirty="0" smtClean="0"/>
          </a:p>
          <a:p>
            <a:r>
              <a:rPr lang="en-CA" dirty="0" smtClean="0"/>
              <a:t>Dworatzek PD, Arcudi K, Gougeon R, Husein N, Sievenpiper JL,</a:t>
            </a:r>
            <a:r>
              <a:rPr lang="en-CA" baseline="0" dirty="0" smtClean="0"/>
              <a:t> </a:t>
            </a:r>
            <a:r>
              <a:rPr lang="en-CA" dirty="0" smtClean="0"/>
              <a:t>Williams SL: Nutrition Therapy: Canadian Diabetes Association Clinical</a:t>
            </a:r>
            <a:r>
              <a:rPr lang="en-CA" baseline="0" dirty="0" smtClean="0"/>
              <a:t> </a:t>
            </a:r>
            <a:r>
              <a:rPr lang="en-CA" dirty="0" smtClean="0"/>
              <a:t>Practice Guidelines Expert Committee. Canadian Journal of Diabetes</a:t>
            </a:r>
            <a:r>
              <a:rPr lang="en-CA" baseline="0" dirty="0" smtClean="0"/>
              <a:t> </a:t>
            </a:r>
            <a:r>
              <a:rPr lang="en-CA" dirty="0" smtClean="0"/>
              <a:t>2013;37:S45-S55.</a:t>
            </a:r>
          </a:p>
          <a:p>
            <a:endParaRPr lang="en-CA" dirty="0" smtClean="0"/>
          </a:p>
          <a:p>
            <a:r>
              <a:rPr lang="en-US" dirty="0" smtClean="0"/>
              <a:t>***  It is important to note that lean individuals can also have this syndrome </a:t>
            </a:r>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29</a:t>
            </a:fld>
            <a:endParaRPr lang="en-CA" dirty="0">
              <a:solidFill>
                <a:prstClr val="black"/>
              </a:solidFill>
            </a:endParaRPr>
          </a:p>
        </p:txBody>
      </p:sp>
    </p:spTree>
    <p:extLst>
      <p:ext uri="{BB962C8B-B14F-4D97-AF65-F5344CB8AC3E}">
        <p14:creationId xmlns:p14="http://schemas.microsoft.com/office/powerpoint/2010/main" val="302744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Vascular</a:t>
            </a:r>
            <a:r>
              <a:rPr lang="en-CA" b="1" baseline="0" dirty="0" smtClean="0"/>
              <a:t> Risk Reduction: </a:t>
            </a:r>
            <a:r>
              <a:rPr lang="en-CA" b="1" dirty="0" smtClean="0"/>
              <a:t>Objectives:</a:t>
            </a:r>
          </a:p>
          <a:p>
            <a:r>
              <a:rPr lang="en-CA" b="0" dirty="0" smtClean="0"/>
              <a:t>Review learning</a:t>
            </a:r>
            <a:r>
              <a:rPr lang="en-CA" b="0" baseline="0" dirty="0" smtClean="0"/>
              <a:t> objectives </a:t>
            </a:r>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a:t>
            </a:fld>
            <a:endParaRPr lang="en-CA" dirty="0">
              <a:solidFill>
                <a:prstClr val="black"/>
              </a:solidFill>
            </a:endParaRPr>
          </a:p>
        </p:txBody>
      </p:sp>
    </p:spTree>
    <p:extLst>
      <p:ext uri="{BB962C8B-B14F-4D97-AF65-F5344CB8AC3E}">
        <p14:creationId xmlns:p14="http://schemas.microsoft.com/office/powerpoint/2010/main" val="3371045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b="1" dirty="0" smtClean="0"/>
              <a:t>Diabetes - Assessing Plasma Glucose:</a:t>
            </a:r>
          </a:p>
          <a:p>
            <a:r>
              <a:rPr lang="en-CA" dirty="0" smtClean="0"/>
              <a:t>Lab tests &amp; results used to diagnose diabetes</a:t>
            </a:r>
          </a:p>
          <a:p>
            <a:r>
              <a:rPr lang="en-CA" dirty="0" smtClean="0"/>
              <a:t>FPG</a:t>
            </a:r>
            <a:r>
              <a:rPr lang="en-CA" baseline="0" dirty="0" smtClean="0"/>
              <a:t> – Fasting Plasma Glucose (measures glucose after having not eaten for 8 hours)</a:t>
            </a:r>
          </a:p>
          <a:p>
            <a:r>
              <a:rPr lang="en-CA" baseline="0" dirty="0" smtClean="0"/>
              <a:t>OGTT – Oral Glucose Tolerance Test (measurement taken after 2 hours of taking a glucose solution</a:t>
            </a:r>
          </a:p>
          <a:p>
            <a:r>
              <a:rPr lang="en-CA" baseline="0" dirty="0" smtClean="0"/>
              <a:t>HbA1C – Glycated Hemoglobin A1C (measures how much glucose is attached to hemoglobin in RBCs) – estimates average blood sugar level last ~3 months</a:t>
            </a:r>
          </a:p>
          <a:p>
            <a:endParaRPr lang="en-CA" baseline="0" dirty="0" smtClean="0"/>
          </a:p>
          <a:p>
            <a:r>
              <a:rPr lang="en-CA" dirty="0" smtClean="0"/>
              <a:t>Screening for diabetes using FPG and/or A1C should be</a:t>
            </a:r>
            <a:r>
              <a:rPr lang="en-CA" baseline="0" dirty="0" smtClean="0"/>
              <a:t> </a:t>
            </a:r>
            <a:r>
              <a:rPr lang="en-CA" dirty="0" smtClean="0"/>
              <a:t>performed every 3 years in individuals &gt; 40 years of age or</a:t>
            </a:r>
            <a:r>
              <a:rPr lang="en-CA" baseline="0" dirty="0" smtClean="0"/>
              <a:t> </a:t>
            </a:r>
            <a:r>
              <a:rPr lang="en-CA" dirty="0" smtClean="0"/>
              <a:t>at high risk using a risk calculator. More frequent and/or</a:t>
            </a:r>
            <a:r>
              <a:rPr lang="en-CA" baseline="0" dirty="0" smtClean="0"/>
              <a:t> </a:t>
            </a:r>
            <a:r>
              <a:rPr lang="en-CA" dirty="0" smtClean="0"/>
              <a:t>earlier testing with either FPG and/or A1C or 2hPG in a 75 g</a:t>
            </a:r>
            <a:r>
              <a:rPr lang="en-CA" baseline="0" dirty="0" smtClean="0"/>
              <a:t> </a:t>
            </a:r>
            <a:r>
              <a:rPr lang="en-CA" dirty="0" smtClean="0"/>
              <a:t>OGTT should be considered in those at very high risk using</a:t>
            </a:r>
            <a:r>
              <a:rPr lang="en-CA" baseline="0" dirty="0" smtClean="0"/>
              <a:t> </a:t>
            </a:r>
            <a:r>
              <a:rPr lang="en-CA" dirty="0" smtClean="0"/>
              <a:t>a risk calculator or in people with additional risk factors for</a:t>
            </a:r>
            <a:r>
              <a:rPr lang="en-CA" baseline="0" dirty="0" smtClean="0"/>
              <a:t> </a:t>
            </a:r>
            <a:r>
              <a:rPr lang="en-CA" dirty="0" smtClean="0"/>
              <a:t>diabetes. These risk factors include:</a:t>
            </a:r>
          </a:p>
          <a:p>
            <a:pPr marL="162175" indent="-162175">
              <a:buFont typeface="Arial" panose="020B0604020202020204" pitchFamily="34" charset="0"/>
              <a:buChar char="•"/>
            </a:pPr>
            <a:r>
              <a:rPr lang="en-CA" dirty="0" smtClean="0"/>
              <a:t>First-degree relative with type 2 diabetes;</a:t>
            </a:r>
          </a:p>
          <a:p>
            <a:pPr marL="162175" indent="-162175">
              <a:buFont typeface="Arial" panose="020B0604020202020204" pitchFamily="34" charset="0"/>
              <a:buChar char="•"/>
            </a:pPr>
            <a:r>
              <a:rPr lang="en-CA" dirty="0" smtClean="0"/>
              <a:t>Member of high-risk population (e.g. Aboriginal,</a:t>
            </a:r>
            <a:r>
              <a:rPr lang="en-CA" baseline="0" dirty="0" smtClean="0"/>
              <a:t> </a:t>
            </a:r>
            <a:r>
              <a:rPr lang="en-CA" dirty="0" smtClean="0"/>
              <a:t>African, Asian; Hispanic or South Asian descent;</a:t>
            </a:r>
          </a:p>
          <a:p>
            <a:pPr marL="162175" indent="-162175">
              <a:buFont typeface="Arial" panose="020B0604020202020204" pitchFamily="34" charset="0"/>
              <a:buChar char="•"/>
            </a:pPr>
            <a:r>
              <a:rPr lang="en-CA" dirty="0" smtClean="0"/>
              <a:t>History of prediabetes (IGT, IFG, or A1C 6.0%-6.4%);</a:t>
            </a:r>
          </a:p>
          <a:p>
            <a:pPr marL="162175" indent="-162175">
              <a:buFont typeface="Arial" panose="020B0604020202020204" pitchFamily="34" charset="0"/>
              <a:buChar char="•"/>
            </a:pPr>
            <a:r>
              <a:rPr lang="en-CA" dirty="0" smtClean="0"/>
              <a:t>History of gestational diabetes mellitus;</a:t>
            </a:r>
          </a:p>
          <a:p>
            <a:pPr marL="162175" indent="-162175">
              <a:buFont typeface="Arial" panose="020B0604020202020204" pitchFamily="34" charset="0"/>
              <a:buChar char="•"/>
            </a:pPr>
            <a:r>
              <a:rPr lang="en-CA" dirty="0" smtClean="0"/>
              <a:t>History of delivery of a macrosomic infant;</a:t>
            </a:r>
          </a:p>
          <a:p>
            <a:pPr marL="162175" indent="-162175">
              <a:buFont typeface="Arial" panose="020B0604020202020204" pitchFamily="34" charset="0"/>
              <a:buChar char="•"/>
            </a:pPr>
            <a:r>
              <a:rPr lang="en-CA" dirty="0" smtClean="0"/>
              <a:t>Presence of vascular risk factors (low HDL &lt;1.0</a:t>
            </a:r>
            <a:r>
              <a:rPr lang="en-CA" baseline="0" dirty="0" smtClean="0"/>
              <a:t> </a:t>
            </a:r>
            <a:r>
              <a:rPr lang="en-CA" dirty="0" smtClean="0"/>
              <a:t>mmol/L in males, &lt; 1.3 mmol/L in females, high</a:t>
            </a:r>
            <a:r>
              <a:rPr lang="en-CA" baseline="0" dirty="0" smtClean="0"/>
              <a:t> </a:t>
            </a:r>
            <a:r>
              <a:rPr lang="en-CA" dirty="0" smtClean="0"/>
              <a:t>triglycerides &gt; 1.7 mmol/L, hypertension,</a:t>
            </a:r>
            <a:r>
              <a:rPr lang="en-CA" baseline="0" dirty="0" smtClean="0"/>
              <a:t> </a:t>
            </a:r>
            <a:r>
              <a:rPr lang="en-CA" dirty="0" smtClean="0"/>
              <a:t>overweight/obesity);</a:t>
            </a:r>
          </a:p>
          <a:p>
            <a:pPr marL="162175" indent="-162175">
              <a:buFont typeface="Arial" panose="020B0604020202020204" pitchFamily="34" charset="0"/>
              <a:buChar char="•"/>
            </a:pPr>
            <a:r>
              <a:rPr lang="en-CA" dirty="0" smtClean="0"/>
              <a:t>Presence of associated diseases (polycystic ovary</a:t>
            </a:r>
            <a:r>
              <a:rPr lang="en-CA" baseline="0" dirty="0" smtClean="0"/>
              <a:t> </a:t>
            </a:r>
            <a:r>
              <a:rPr lang="en-CA" dirty="0" smtClean="0"/>
              <a:t>syndrome, acanthosis nigricans, obstructive sleep</a:t>
            </a:r>
            <a:r>
              <a:rPr lang="en-CA" baseline="0" dirty="0" smtClean="0"/>
              <a:t> </a:t>
            </a:r>
            <a:r>
              <a:rPr lang="en-CA" dirty="0" smtClean="0"/>
              <a:t>apnoea, psychiatric disorders, HIV infection);</a:t>
            </a:r>
          </a:p>
          <a:p>
            <a:pPr marL="162175" indent="-162175">
              <a:buFont typeface="Arial" panose="020B0604020202020204" pitchFamily="34" charset="0"/>
              <a:buChar char="•"/>
            </a:pPr>
            <a:r>
              <a:rPr lang="en-CA" dirty="0" smtClean="0"/>
              <a:t>Use of drugs associated with diabetes</a:t>
            </a:r>
            <a:r>
              <a:rPr lang="en-CA" baseline="0" dirty="0" smtClean="0"/>
              <a:t> </a:t>
            </a:r>
            <a:r>
              <a:rPr lang="en-CA" dirty="0" smtClean="0"/>
              <a:t>(glucocorticoids, atypical antipsychotics, HAART)</a:t>
            </a:r>
          </a:p>
          <a:p>
            <a:pPr marL="162175" indent="-162175">
              <a:buFont typeface="Arial" panose="020B0604020202020204" pitchFamily="34" charset="0"/>
              <a:buChar char="•"/>
            </a:pPr>
            <a:endParaRPr lang="en-CA" dirty="0" smtClean="0"/>
          </a:p>
          <a:p>
            <a:r>
              <a:rPr lang="en-CA" dirty="0" smtClean="0"/>
              <a:t>Testing with 2hPG in a 75 g OGTT should be undertaken in</a:t>
            </a:r>
            <a:r>
              <a:rPr lang="en-CA" baseline="0" dirty="0" smtClean="0"/>
              <a:t> </a:t>
            </a:r>
            <a:r>
              <a:rPr lang="en-CA" dirty="0" smtClean="0"/>
              <a:t>individuals with FPG 6.1 - 6.9 mmol/L and/or A1C 6.0% -</a:t>
            </a:r>
            <a:r>
              <a:rPr lang="en-CA" baseline="0" dirty="0" smtClean="0"/>
              <a:t> </a:t>
            </a:r>
            <a:r>
              <a:rPr lang="en-CA" dirty="0" smtClean="0"/>
              <a:t>6.4% in order to identify individuals with IGT or diabetes</a:t>
            </a:r>
          </a:p>
          <a:p>
            <a:r>
              <a:rPr lang="en-CA" dirty="0" smtClean="0"/>
              <a:t>Testing with 2hPG in a 75 g OGTT may be undertaken in</a:t>
            </a:r>
            <a:r>
              <a:rPr lang="en-CA" baseline="0" dirty="0" smtClean="0"/>
              <a:t> </a:t>
            </a:r>
            <a:r>
              <a:rPr lang="en-CA" dirty="0" smtClean="0"/>
              <a:t>individuals with FPG 5.6 - 6.0 mmol/L and/or A1C 5.5% -</a:t>
            </a:r>
            <a:r>
              <a:rPr lang="en-CA" baseline="0" dirty="0" smtClean="0"/>
              <a:t> </a:t>
            </a:r>
            <a:r>
              <a:rPr lang="en-CA" dirty="0" smtClean="0"/>
              <a:t>5.9% and ≥ 1 risk factor(s) in order to identify individuals</a:t>
            </a:r>
            <a:r>
              <a:rPr lang="en-CA" baseline="0" dirty="0" smtClean="0"/>
              <a:t> </a:t>
            </a:r>
            <a:r>
              <a:rPr lang="en-CA" dirty="0" smtClean="0"/>
              <a:t>with IGT or diabetes.</a:t>
            </a:r>
          </a:p>
          <a:p>
            <a:endParaRPr lang="en-CA" dirty="0" smtClean="0"/>
          </a:p>
          <a:p>
            <a:r>
              <a:rPr lang="en-CA" dirty="0" smtClean="0"/>
              <a:t>Ekoe JM, Punthakee Z, Ransom T, Prebtani APH, Goldenberg R:</a:t>
            </a:r>
            <a:r>
              <a:rPr lang="en-CA" baseline="0" dirty="0" smtClean="0"/>
              <a:t> </a:t>
            </a:r>
            <a:r>
              <a:rPr lang="en-CA" dirty="0" smtClean="0"/>
              <a:t>Screening for Type 1 and Type 2 Diabetes; 2013, p S12-S15.</a:t>
            </a:r>
          </a:p>
          <a:p>
            <a:r>
              <a:rPr lang="en-CA" dirty="0" smtClean="0"/>
              <a:t>Goldenberg R, Punthakee Z: Definition, classification and diagnosis of</a:t>
            </a:r>
            <a:r>
              <a:rPr lang="en-CA" baseline="0" dirty="0" smtClean="0"/>
              <a:t> </a:t>
            </a:r>
            <a:r>
              <a:rPr lang="en-CA" dirty="0" smtClean="0"/>
              <a:t>diabetes, prediabetes and metabolic syndrome: Canadian Diabetes</a:t>
            </a:r>
            <a:r>
              <a:rPr lang="en-CA" baseline="0" dirty="0" smtClean="0"/>
              <a:t> </a:t>
            </a:r>
            <a:r>
              <a:rPr lang="en-CA" dirty="0" smtClean="0"/>
              <a:t>Association Clinical Practice Guidelines</a:t>
            </a:r>
            <a:r>
              <a:rPr lang="en-CA" baseline="0" dirty="0" smtClean="0"/>
              <a:t> </a:t>
            </a:r>
            <a:r>
              <a:rPr lang="en-CA" dirty="0" smtClean="0"/>
              <a:t>Expert Committee. Can J Diabetes</a:t>
            </a:r>
            <a:r>
              <a:rPr lang="en-CA" baseline="0" dirty="0" smtClean="0"/>
              <a:t> </a:t>
            </a:r>
            <a:r>
              <a:rPr lang="en-CA" dirty="0" smtClean="0"/>
              <a:t>2013;37 Suppl 1:S8-S11.</a:t>
            </a:r>
          </a:p>
          <a:p>
            <a:r>
              <a:rPr lang="en-US" dirty="0" smtClean="0"/>
              <a:t>Tobe SW, Stone JA, Walker KM, et al. Canadian cardiovascular harmonized national guidelines endeavour (C-CHANGE): 2014 update. CMAJ 2014;186(17):E1299-1305.</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30</a:t>
            </a:fld>
            <a:endParaRPr lang="en-CA" dirty="0">
              <a:solidFill>
                <a:prstClr val="black"/>
              </a:solidFill>
            </a:endParaRPr>
          </a:p>
        </p:txBody>
      </p:sp>
    </p:spTree>
    <p:extLst>
      <p:ext uri="{BB962C8B-B14F-4D97-AF65-F5344CB8AC3E}">
        <p14:creationId xmlns:p14="http://schemas.microsoft.com/office/powerpoint/2010/main" val="350014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b="1" dirty="0" smtClean="0"/>
              <a:t>Glycemic Control Targets:</a:t>
            </a:r>
            <a:endParaRPr lang="en-US" sz="1100" b="1" dirty="0"/>
          </a:p>
          <a:p>
            <a:r>
              <a:rPr lang="en-CA" sz="1100" dirty="0"/>
              <a:t>Therapy in most individuals with type 1 or type 2 diabetes should be targeted to achieve an A1C ≤7.0% in order to reduce the risk of microvascular and, if implemented early in</a:t>
            </a:r>
          </a:p>
          <a:p>
            <a:r>
              <a:rPr lang="en-CA" sz="1100" dirty="0"/>
              <a:t>the course of disease, macrovascular complications. </a:t>
            </a:r>
          </a:p>
          <a:p>
            <a:endParaRPr lang="en-CA" sz="1100" dirty="0"/>
          </a:p>
          <a:p>
            <a:r>
              <a:rPr lang="en-CA" sz="1100" dirty="0"/>
              <a:t>An A1C≤ 6.5% may be targeted in some patients with type 2 diabetes to further lower the risk of nephropathy and retinopathy, but this must be balanced against the risk of hypoglycemia and increased mortality in patients who are at significantly elevated risk of cardiovascular disease.</a:t>
            </a:r>
          </a:p>
          <a:p>
            <a:endParaRPr lang="en-CA" sz="1100" dirty="0"/>
          </a:p>
          <a:p>
            <a:r>
              <a:rPr lang="en-CA" sz="1100" dirty="0"/>
              <a:t>Less stringent A1C targets (7.1%-8.5% in most cases) may be appropriate in patients with type 1 or type 2 diabetes with any of the following:</a:t>
            </a:r>
          </a:p>
          <a:p>
            <a:r>
              <a:rPr lang="en-CA" sz="1100" dirty="0"/>
              <a:t>a. Limited life expectancy</a:t>
            </a:r>
          </a:p>
          <a:p>
            <a:r>
              <a:rPr lang="en-CA" sz="1100" dirty="0"/>
              <a:t>b. High level of functional dependency</a:t>
            </a:r>
          </a:p>
          <a:p>
            <a:r>
              <a:rPr lang="en-CA" sz="1100" dirty="0"/>
              <a:t>c. Extensive coronary artery disease at high risk of ischemic events</a:t>
            </a:r>
          </a:p>
          <a:p>
            <a:r>
              <a:rPr lang="en-CA" sz="1100" dirty="0"/>
              <a:t>d. Multiple comorbidities</a:t>
            </a:r>
          </a:p>
          <a:p>
            <a:r>
              <a:rPr lang="en-CA" sz="1100" dirty="0"/>
              <a:t>e. History of recurrent severe hypoglycemia</a:t>
            </a:r>
          </a:p>
          <a:p>
            <a:r>
              <a:rPr lang="en-CA" sz="1100" dirty="0"/>
              <a:t>f. Hypoglycemia unawareness</a:t>
            </a:r>
          </a:p>
          <a:p>
            <a:r>
              <a:rPr lang="en-CA" sz="1100" dirty="0"/>
              <a:t>g. Longstanding diabetes for whom it is difficult to achieve an A1C ≤ 7.0% despite effective doses of multiple antihyperglycemic agents, including intensified basal-bolus insulin therapy.</a:t>
            </a:r>
          </a:p>
          <a:p>
            <a:endParaRPr lang="en-CA" sz="1100" dirty="0"/>
          </a:p>
          <a:p>
            <a:r>
              <a:rPr lang="en-US" sz="1100" dirty="0"/>
              <a:t>Stone JA, Fitchett D, Grover S, Lewanczuk R, Lin P: Vascular Protection in People with Diabetes: Canadian Diabetes Association Clinical Practice Guidelines Expert Committee. Canadian Journal of Diabetes 2013;37:S100- S104.</a:t>
            </a:r>
          </a:p>
          <a:p>
            <a:r>
              <a:rPr lang="en-US" sz="1100" dirty="0"/>
              <a:t>Imran SA, Rabasa-Lhoret R, Ross S: Targets for Glycemic Control: Canadian Diabetes Association Clinical Practice Guidelines Expert Committee. Canadian Journal of Diabetes 2013;37:S31-S34.</a:t>
            </a:r>
          </a:p>
          <a:p>
            <a:r>
              <a:rPr lang="en-US" sz="1100" dirty="0"/>
              <a:t>Tobe SW, Stone JA, Walker KM, et al. Canadian cardiovascular harmonized national guidelines endeavour (C-CHANGE): 2014 update. CMAJ 2014;186(17):E1299-1305.</a:t>
            </a:r>
          </a:p>
          <a:p>
            <a:endParaRPr lang="en-US" sz="110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31</a:t>
            </a:fld>
            <a:endParaRPr lang="en-CA" dirty="0">
              <a:solidFill>
                <a:prstClr val="black"/>
              </a:solidFill>
            </a:endParaRPr>
          </a:p>
        </p:txBody>
      </p:sp>
    </p:spTree>
    <p:extLst>
      <p:ext uri="{BB962C8B-B14F-4D97-AF65-F5344CB8AC3E}">
        <p14:creationId xmlns:p14="http://schemas.microsoft.com/office/powerpoint/2010/main" val="2639422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All individuals with diabetes (type 1 or type 2) should follow a comprehensive, multifaceted approach to reduce cardiovascular risk in the majority of adult patients, including: Achievement and maintenance of healthy body weight; Healthy diet; Regular physical activity; Smoking cessation; Optimal glycemic control (usually A1C ≤ 7%); Optimal blood pressure control (&lt;130/80 mm Hg); Additional vascular protective medications. </a:t>
            </a:r>
          </a:p>
          <a:p>
            <a:endParaRPr lang="en-CA" dirty="0" smtClean="0"/>
          </a:p>
          <a:p>
            <a:r>
              <a:rPr lang="en-CA" dirty="0" smtClean="0"/>
              <a:t>An intensive lifestyle intervention program combining dietary modification and increased physical activity may be used to achieve weight loss and improvements in glycemic control and cardiovascular risk factors.</a:t>
            </a:r>
          </a:p>
          <a:p>
            <a:endParaRPr lang="en-CA" dirty="0" smtClean="0"/>
          </a:p>
          <a:p>
            <a:r>
              <a:rPr lang="en-CA" dirty="0" smtClean="0"/>
              <a:t>Dworatzek PD, Arcudi K, Gougeon R, Husein N, Sievenpiper JL,</a:t>
            </a:r>
            <a:r>
              <a:rPr lang="en-CA" baseline="0" dirty="0" smtClean="0"/>
              <a:t> </a:t>
            </a:r>
            <a:r>
              <a:rPr lang="en-CA" dirty="0" smtClean="0"/>
              <a:t>Williams SL: Nutrition Therapy: Canadian Diabetes Association Clinical</a:t>
            </a:r>
            <a:r>
              <a:rPr lang="en-CA" baseline="0" dirty="0" smtClean="0"/>
              <a:t> </a:t>
            </a:r>
            <a:r>
              <a:rPr lang="en-CA" dirty="0" smtClean="0"/>
              <a:t>Practice Guidelines Expert Committee.</a:t>
            </a:r>
            <a:r>
              <a:rPr lang="en-CA" baseline="0" dirty="0" smtClean="0"/>
              <a:t> </a:t>
            </a:r>
            <a:r>
              <a:rPr lang="en-CA" dirty="0" smtClean="0"/>
              <a:t>Canadian Journal of Diabetes</a:t>
            </a:r>
            <a:r>
              <a:rPr lang="en-CA" baseline="0" dirty="0" smtClean="0"/>
              <a:t> </a:t>
            </a:r>
            <a:r>
              <a:rPr lang="en-CA" dirty="0" smtClean="0"/>
              <a:t>2013;37:S45-S55.</a:t>
            </a:r>
          </a:p>
          <a:p>
            <a:r>
              <a:rPr lang="en-CA" dirty="0" smtClean="0"/>
              <a:t>Tobe SW, Stone JA, Walker KM, et al. Canadian cardiovascular harmonized national guidelines endeavour (C-CHANGE): 2014 update. CMAJ 2014;186(17):E1299-1305.</a:t>
            </a: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32</a:t>
            </a:fld>
            <a:endParaRPr lang="en-CA" dirty="0">
              <a:solidFill>
                <a:prstClr val="black"/>
              </a:solidFill>
            </a:endParaRPr>
          </a:p>
        </p:txBody>
      </p:sp>
    </p:spTree>
    <p:extLst>
      <p:ext uri="{BB962C8B-B14F-4D97-AF65-F5344CB8AC3E}">
        <p14:creationId xmlns:p14="http://schemas.microsoft.com/office/powerpoint/2010/main" val="630654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Diabetes Medical Management</a:t>
            </a:r>
          </a:p>
          <a:p>
            <a:r>
              <a:rPr lang="en-CA" b="0" dirty="0" smtClean="0"/>
              <a:t>Diabetes treatment should be individualized based on the properties of the antihyperglycemic medications, e.g. efficacy, contraindications, side effects and risk of hypoglycemia </a:t>
            </a:r>
          </a:p>
          <a:p>
            <a:endParaRPr lang="en-CA" b="0" dirty="0" smtClean="0"/>
          </a:p>
          <a:p>
            <a:r>
              <a:rPr lang="en-CA" b="0" u="sng" dirty="0" smtClean="0"/>
              <a:t>2014 C-CHANGE  Recommendations</a:t>
            </a:r>
            <a:r>
              <a:rPr lang="en-CA" b="0" dirty="0" smtClean="0"/>
              <a:t>: </a:t>
            </a:r>
          </a:p>
          <a:p>
            <a:r>
              <a:rPr lang="en-CA" b="0" dirty="0" smtClean="0"/>
              <a:t>Beta blockers should be prescribed when indicated for</a:t>
            </a:r>
            <a:r>
              <a:rPr lang="en-CA" b="0" baseline="0" dirty="0" smtClean="0"/>
              <a:t> </a:t>
            </a:r>
            <a:r>
              <a:rPr lang="en-CA" b="0" dirty="0" smtClean="0"/>
              <a:t>systolic heart failure, as they provide similar benefits in</a:t>
            </a:r>
            <a:r>
              <a:rPr lang="en-CA" b="0" baseline="0" dirty="0" smtClean="0"/>
              <a:t> </a:t>
            </a:r>
            <a:r>
              <a:rPr lang="en-CA" b="0" dirty="0" smtClean="0"/>
              <a:t>people with diabetes compared with people without</a:t>
            </a:r>
            <a:r>
              <a:rPr lang="en-CA" b="0" baseline="0" dirty="0" smtClean="0"/>
              <a:t> </a:t>
            </a:r>
            <a:r>
              <a:rPr lang="en-CA" b="0" dirty="0" smtClean="0"/>
              <a:t>diabetes</a:t>
            </a:r>
          </a:p>
          <a:p>
            <a:r>
              <a:rPr lang="en-CA" b="0" dirty="0" smtClean="0"/>
              <a:t>Statin therapy should be used to reduce cardiovascular risk</a:t>
            </a:r>
            <a:r>
              <a:rPr lang="en-CA" b="0" baseline="0" dirty="0" smtClean="0"/>
              <a:t> </a:t>
            </a:r>
            <a:r>
              <a:rPr lang="en-CA" b="0" dirty="0" smtClean="0"/>
              <a:t>in adults with type 1 or type 2 diabetes with any of the</a:t>
            </a:r>
            <a:r>
              <a:rPr lang="en-CA" b="0" baseline="0" dirty="0" smtClean="0"/>
              <a:t> </a:t>
            </a:r>
            <a:r>
              <a:rPr lang="en-CA" b="0" dirty="0" smtClean="0"/>
              <a:t>following features:</a:t>
            </a:r>
          </a:p>
          <a:p>
            <a:r>
              <a:rPr lang="en-CA" b="0" dirty="0" smtClean="0"/>
              <a:t>a. Clinical macrovascular disease;</a:t>
            </a:r>
          </a:p>
          <a:p>
            <a:r>
              <a:rPr lang="en-CA" b="0" dirty="0" smtClean="0"/>
              <a:t>b. Age ≥40 years;</a:t>
            </a:r>
          </a:p>
          <a:p>
            <a:r>
              <a:rPr lang="en-CA" b="0" dirty="0" smtClean="0"/>
              <a:t>c. Age &lt;40 years and 1 of the following: diabetes</a:t>
            </a:r>
            <a:r>
              <a:rPr lang="en-CA" b="0" baseline="0" dirty="0" smtClean="0"/>
              <a:t> </a:t>
            </a:r>
            <a:r>
              <a:rPr lang="en-CA" b="0" dirty="0" smtClean="0"/>
              <a:t>duration &gt;15 years and age &gt;30 years, microvascular</a:t>
            </a:r>
            <a:r>
              <a:rPr lang="en-CA" b="0" baseline="0" dirty="0" smtClean="0"/>
              <a:t> </a:t>
            </a:r>
            <a:r>
              <a:rPr lang="en-CA" b="0" dirty="0" smtClean="0"/>
              <a:t>complications</a:t>
            </a:r>
          </a:p>
          <a:p>
            <a:endParaRPr lang="en-CA" b="0" dirty="0" smtClean="0"/>
          </a:p>
          <a:p>
            <a:r>
              <a:rPr lang="en-CA" b="0" dirty="0" smtClean="0"/>
              <a:t>ACE inhibitor or ARB, at doses that have demonstrated</a:t>
            </a:r>
            <a:r>
              <a:rPr lang="en-CA" b="0" baseline="0" dirty="0" smtClean="0"/>
              <a:t> </a:t>
            </a:r>
            <a:r>
              <a:rPr lang="en-CA" b="0" dirty="0" smtClean="0"/>
              <a:t>vascular protection, should be used to reduce</a:t>
            </a:r>
            <a:r>
              <a:rPr lang="en-CA" b="0" baseline="0" dirty="0" smtClean="0"/>
              <a:t> </a:t>
            </a:r>
            <a:r>
              <a:rPr lang="en-CA" b="0" dirty="0" smtClean="0"/>
              <a:t>cardiovascular risk in adults with type 1 or type 2 diabetes</a:t>
            </a:r>
            <a:r>
              <a:rPr lang="en-CA" b="0" baseline="0" dirty="0" smtClean="0"/>
              <a:t> </a:t>
            </a:r>
            <a:r>
              <a:rPr lang="en-CA" b="0" dirty="0" smtClean="0"/>
              <a:t>with any of the</a:t>
            </a:r>
            <a:r>
              <a:rPr lang="en-CA" b="0" baseline="0" dirty="0" smtClean="0"/>
              <a:t> </a:t>
            </a:r>
            <a:r>
              <a:rPr lang="en-CA" b="0" dirty="0" smtClean="0"/>
              <a:t>following: </a:t>
            </a:r>
          </a:p>
          <a:p>
            <a:r>
              <a:rPr lang="en-CA" b="0" dirty="0" smtClean="0"/>
              <a:t>a. Clinical macrovascular disease,</a:t>
            </a:r>
          </a:p>
          <a:p>
            <a:r>
              <a:rPr lang="en-CA" b="0" dirty="0" smtClean="0"/>
              <a:t>b. Age &gt; 55 years, c. Age &lt; 55 years and microvascular</a:t>
            </a:r>
            <a:r>
              <a:rPr lang="en-CA" b="0" baseline="0" dirty="0" smtClean="0"/>
              <a:t> </a:t>
            </a:r>
            <a:r>
              <a:rPr lang="en-CA" b="0" dirty="0" smtClean="0"/>
              <a:t>complications.[6;59-61]</a:t>
            </a:r>
          </a:p>
          <a:p>
            <a:endParaRPr lang="en-CA" b="0" dirty="0" smtClean="0"/>
          </a:p>
          <a:p>
            <a:r>
              <a:rPr lang="en-CA" b="0" dirty="0" smtClean="0"/>
              <a:t>For persons with diabetes and hypertension not included in</a:t>
            </a:r>
            <a:r>
              <a:rPr lang="en-CA" b="0" baseline="0" dirty="0" smtClean="0"/>
              <a:t> </a:t>
            </a:r>
            <a:r>
              <a:rPr lang="en-CA" b="0" dirty="0" smtClean="0"/>
              <a:t>the above recommendation, appropriate choices include (in</a:t>
            </a:r>
            <a:r>
              <a:rPr lang="en-CA" b="0" baseline="0" dirty="0" smtClean="0"/>
              <a:t> </a:t>
            </a:r>
            <a:r>
              <a:rPr lang="en-CA" b="0" dirty="0" smtClean="0"/>
              <a:t>alphabetical order): ACE inhibitors, angiotensin receptor</a:t>
            </a:r>
          </a:p>
          <a:p>
            <a:r>
              <a:rPr lang="en-CA" b="0" dirty="0" smtClean="0"/>
              <a:t>blockers, dihydropyridine CCBs and thiazide/thiazide-like</a:t>
            </a:r>
            <a:r>
              <a:rPr lang="en-CA" b="0" baseline="0" dirty="0" smtClean="0"/>
              <a:t> </a:t>
            </a:r>
            <a:r>
              <a:rPr lang="en-CA" b="0" dirty="0" smtClean="0"/>
              <a:t>diuretics. If target blood pressures are not achieved with</a:t>
            </a:r>
            <a:r>
              <a:rPr lang="en-CA" b="0" baseline="0" dirty="0" smtClean="0"/>
              <a:t> </a:t>
            </a:r>
            <a:r>
              <a:rPr lang="en-CA" b="0" dirty="0" smtClean="0"/>
              <a:t>standard-dose monotherapy, additional antihypertensive</a:t>
            </a:r>
            <a:r>
              <a:rPr lang="en-CA" b="0" baseline="0" dirty="0" smtClean="0"/>
              <a:t> </a:t>
            </a:r>
            <a:r>
              <a:rPr lang="en-CA" b="0" dirty="0" smtClean="0"/>
              <a:t>therapy should be used. For people in whom combination</a:t>
            </a:r>
            <a:r>
              <a:rPr lang="en-CA" b="0" baseline="0" dirty="0" smtClean="0"/>
              <a:t> </a:t>
            </a:r>
            <a:r>
              <a:rPr lang="en-CA" b="0" dirty="0" smtClean="0"/>
              <a:t>therapy with an ACE inhibitor is being considered, a</a:t>
            </a:r>
            <a:r>
              <a:rPr lang="en-CA" b="0" baseline="0" dirty="0" smtClean="0"/>
              <a:t> </a:t>
            </a:r>
            <a:r>
              <a:rPr lang="en-CA" b="0" dirty="0" smtClean="0"/>
              <a:t>dihydropyridine CCB is preferable to hydrochlorothiazide.</a:t>
            </a:r>
          </a:p>
          <a:p>
            <a:endParaRPr lang="en-CA" b="0" dirty="0" smtClean="0"/>
          </a:p>
          <a:p>
            <a:r>
              <a:rPr lang="en-CA" b="0" dirty="0" smtClean="0"/>
              <a:t>Tobe SW, Stone JA, Walker KM, et al. Canadian cardiovascular harmonized national guidelines endeavour (C-CHANGE): 2014 update. CMAJ 2014;186(17):E1299-1305.</a:t>
            </a:r>
          </a:p>
          <a:p>
            <a:r>
              <a:rPr lang="en-CA" b="0" dirty="0" smtClean="0"/>
              <a:t>Stone JA, Fitchett D, Grover S, Lewanczuk R, Lin P: Vascular Protection</a:t>
            </a:r>
            <a:r>
              <a:rPr lang="en-CA" b="0" baseline="0" dirty="0" smtClean="0"/>
              <a:t> </a:t>
            </a:r>
            <a:r>
              <a:rPr lang="en-CA" b="0" dirty="0" smtClean="0"/>
              <a:t>in People with Diabetes: Canadian Diabetes Association Clinical Practice</a:t>
            </a:r>
            <a:r>
              <a:rPr lang="en-CA" b="0" baseline="0" dirty="0" smtClean="0"/>
              <a:t> </a:t>
            </a:r>
            <a:r>
              <a:rPr lang="en-CA" b="0" dirty="0" smtClean="0"/>
              <a:t>Guidelines Expert Committee. Canadian Journal of Diabetes 2013;37:S100-</a:t>
            </a:r>
            <a:r>
              <a:rPr lang="en-CA" b="0" baseline="0" dirty="0" smtClean="0"/>
              <a:t> </a:t>
            </a:r>
            <a:r>
              <a:rPr lang="en-CA" b="0" dirty="0" smtClean="0"/>
              <a:t>S104.</a:t>
            </a:r>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33</a:t>
            </a:fld>
            <a:endParaRPr lang="en-CA" dirty="0">
              <a:solidFill>
                <a:prstClr val="black"/>
              </a:solidFill>
            </a:endParaRPr>
          </a:p>
        </p:txBody>
      </p:sp>
    </p:spTree>
    <p:extLst>
      <p:ext uri="{BB962C8B-B14F-4D97-AF65-F5344CB8AC3E}">
        <p14:creationId xmlns:p14="http://schemas.microsoft.com/office/powerpoint/2010/main" val="3160575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b="1" dirty="0" smtClean="0"/>
              <a:t>Atrial Fibrillation (AF)</a:t>
            </a:r>
          </a:p>
          <a:p>
            <a:r>
              <a:rPr lang="en-CA" dirty="0" smtClean="0"/>
              <a:t>Depending on the baseline knowledge of participants, initial</a:t>
            </a:r>
            <a:r>
              <a:rPr lang="en-CA" baseline="0" dirty="0" smtClean="0"/>
              <a:t> discussions may focus on answering the following questions:</a:t>
            </a:r>
          </a:p>
          <a:p>
            <a:pPr marL="162175" indent="-162175">
              <a:buFont typeface="Arial" panose="020B0604020202020204" pitchFamily="34" charset="0"/>
              <a:buChar char="•"/>
            </a:pPr>
            <a:r>
              <a:rPr lang="en-CA" baseline="0" dirty="0" smtClean="0"/>
              <a:t>What is atrial fibrillation? What are the symptoms of atrial fibrillation? Why is it important to treat atrial fibrillation?</a:t>
            </a:r>
          </a:p>
          <a:p>
            <a:endParaRPr lang="en-CA" baseline="0" dirty="0" smtClean="0"/>
          </a:p>
          <a:p>
            <a:r>
              <a:rPr lang="en-CA" dirty="0" smtClean="0"/>
              <a:t>Atrial fibrillation  (AF or afib) occurs if rapid, disorganized electrical signals cause the heart's atria to fibrillate, or contract very fast and irregularly.</a:t>
            </a:r>
            <a:r>
              <a:rPr lang="en-CA" baseline="0" dirty="0" smtClean="0"/>
              <a:t>  </a:t>
            </a:r>
            <a:r>
              <a:rPr lang="en-CA" dirty="0" smtClean="0"/>
              <a:t>In AF, blood pools in the atria</a:t>
            </a:r>
            <a:r>
              <a:rPr lang="en-CA" baseline="0" dirty="0" smtClean="0"/>
              <a:t> and doesn’t get</a:t>
            </a:r>
            <a:r>
              <a:rPr lang="en-CA" dirty="0" smtClean="0"/>
              <a:t> pumped completely into the heart's ventricles. As a result, the upper and lower chambers of the heart don't work together</a:t>
            </a:r>
            <a:r>
              <a:rPr lang="en-CA" baseline="0" dirty="0" smtClean="0"/>
              <a:t> as they should.  </a:t>
            </a:r>
          </a:p>
          <a:p>
            <a:r>
              <a:rPr lang="en-CA" dirty="0" smtClean="0"/>
              <a:t>Atrial fibrillation is the most common abnormal heart rhythm. It may cause no symptoms, but is often associated with palpitations, fatigue, fainting, chest pain, or shortness of breath (congestive heart failure). AF may occur in episodes lasting from minutes to days (paroxysmal AF) or may be permanent in nature. AF can result in a reduction of cardiac output or formation of blood clots in the heart.</a:t>
            </a:r>
            <a:r>
              <a:rPr lang="en-CA" baseline="0" dirty="0" smtClean="0"/>
              <a:t> </a:t>
            </a:r>
            <a:r>
              <a:rPr lang="en-CA" dirty="0" smtClean="0"/>
              <a:t>The risk of stroke is increased fivefold in individuals with AF.</a:t>
            </a:r>
          </a:p>
          <a:p>
            <a:endParaRPr lang="en-CA" dirty="0" smtClean="0"/>
          </a:p>
          <a:p>
            <a:r>
              <a:rPr lang="en-CA" baseline="0" dirty="0" smtClean="0"/>
              <a:t>In the 2010 and 2012 Canadian Cardiovascular Society (CCS) guidelines, it was recommended that the </a:t>
            </a:r>
            <a:r>
              <a:rPr lang="en-CA" b="1" u="sng" baseline="0" dirty="0" smtClean="0"/>
              <a:t>C</a:t>
            </a:r>
            <a:r>
              <a:rPr lang="en-CA" baseline="0" dirty="0" smtClean="0"/>
              <a:t>ongestive Heart Failure, </a:t>
            </a:r>
            <a:r>
              <a:rPr lang="en-CA" b="1" u="sng" baseline="0" dirty="0" smtClean="0"/>
              <a:t>H</a:t>
            </a:r>
            <a:r>
              <a:rPr lang="en-CA" baseline="0" dirty="0" smtClean="0"/>
              <a:t>ypertension, </a:t>
            </a:r>
            <a:r>
              <a:rPr lang="en-CA" b="1" u="sng" baseline="0" dirty="0" smtClean="0"/>
              <a:t>A</a:t>
            </a:r>
            <a:r>
              <a:rPr lang="en-CA" baseline="0" dirty="0" smtClean="0"/>
              <a:t>ge, </a:t>
            </a:r>
            <a:r>
              <a:rPr lang="en-CA" b="1" u="sng" baseline="0" dirty="0" smtClean="0"/>
              <a:t>D</a:t>
            </a:r>
            <a:r>
              <a:rPr lang="en-CA" baseline="0" dirty="0" smtClean="0"/>
              <a:t>iabetes, </a:t>
            </a:r>
            <a:r>
              <a:rPr lang="en-CA" b="1" u="sng" baseline="0" dirty="0" smtClean="0"/>
              <a:t>S</a:t>
            </a:r>
            <a:r>
              <a:rPr lang="en-CA" baseline="0" dirty="0" smtClean="0"/>
              <a:t>troke/Transient Ischemic Attack (</a:t>
            </a:r>
            <a:r>
              <a:rPr lang="en-CA" b="1" baseline="0" dirty="0" smtClean="0"/>
              <a:t>CHADS2</a:t>
            </a:r>
            <a:r>
              <a:rPr lang="en-CA" baseline="0" dirty="0" smtClean="0"/>
              <a:t>) schema be used to estimate stroke risk, because of its simplicity, familiarity, and extensive validation. However, in the 2012 guidelines, elements of the </a:t>
            </a:r>
            <a:r>
              <a:rPr lang="en-CA" b="1" u="sng" baseline="0" dirty="0" smtClean="0"/>
              <a:t>C</a:t>
            </a:r>
            <a:r>
              <a:rPr lang="en-CA" baseline="0" dirty="0" smtClean="0"/>
              <a:t>ongestive Heart Failure, </a:t>
            </a:r>
            <a:r>
              <a:rPr lang="en-CA" b="1" u="sng" baseline="0" dirty="0" smtClean="0"/>
              <a:t>H</a:t>
            </a:r>
            <a:r>
              <a:rPr lang="en-CA" baseline="0" dirty="0" smtClean="0"/>
              <a:t>ypertension, </a:t>
            </a:r>
            <a:r>
              <a:rPr lang="en-CA" b="1" u="sng" baseline="0" dirty="0" smtClean="0"/>
              <a:t>A</a:t>
            </a:r>
            <a:r>
              <a:rPr lang="en-CA" baseline="0" dirty="0" smtClean="0"/>
              <a:t>ge (≥ 75 years), </a:t>
            </a:r>
            <a:r>
              <a:rPr lang="en-CA" b="1" u="sng" baseline="0" dirty="0" smtClean="0"/>
              <a:t>D</a:t>
            </a:r>
            <a:r>
              <a:rPr lang="en-CA" baseline="0" dirty="0" smtClean="0"/>
              <a:t>iabetes, </a:t>
            </a:r>
            <a:r>
              <a:rPr lang="en-CA" b="1" u="sng" baseline="0" dirty="0" smtClean="0"/>
              <a:t>S</a:t>
            </a:r>
            <a:r>
              <a:rPr lang="en-CA" baseline="0" dirty="0" smtClean="0"/>
              <a:t>troke/Transient Ischemic Attack, </a:t>
            </a:r>
            <a:r>
              <a:rPr lang="en-CA" b="1" u="sng" baseline="0" dirty="0" smtClean="0"/>
              <a:t>V</a:t>
            </a:r>
            <a:r>
              <a:rPr lang="en-CA" baseline="0" dirty="0" smtClean="0"/>
              <a:t>ascular Disease, </a:t>
            </a:r>
            <a:r>
              <a:rPr lang="en-CA" b="1" u="sng" baseline="0" dirty="0" smtClean="0"/>
              <a:t>A</a:t>
            </a:r>
            <a:r>
              <a:rPr lang="en-CA" baseline="0" dirty="0" smtClean="0"/>
              <a:t>ge (65-74 years), </a:t>
            </a:r>
            <a:r>
              <a:rPr lang="en-CA" b="1" u="sng" baseline="0" dirty="0" smtClean="0"/>
              <a:t>S</a:t>
            </a:r>
            <a:r>
              <a:rPr lang="en-CA" baseline="0" dirty="0" smtClean="0"/>
              <a:t>ex (Female) (</a:t>
            </a:r>
            <a:r>
              <a:rPr lang="en-CA" b="1" baseline="0" dirty="0" smtClean="0"/>
              <a:t>CHA2DS2-VASc)</a:t>
            </a:r>
            <a:r>
              <a:rPr lang="en-CA" baseline="0" dirty="0" smtClean="0"/>
              <a:t> schema were incorporated in an algorithm for the selection of antithrombotic therapy, particularly for patients with a CHADS2 score of 0.  </a:t>
            </a:r>
          </a:p>
          <a:p>
            <a:r>
              <a:rPr lang="en-CA" baseline="0" dirty="0" smtClean="0"/>
              <a:t>Additional information regarding calculation of the CHADS2 and CHA2DS2-VASc scores is available on the CCS website (www.ccs.ca ) along with a mobile application resource.</a:t>
            </a:r>
          </a:p>
          <a:p>
            <a:endParaRPr lang="en-CA" baseline="0" dirty="0" smtClean="0"/>
          </a:p>
          <a:p>
            <a:r>
              <a:rPr lang="en-CA" dirty="0" smtClean="0"/>
              <a:t>For 2014, the CCS continues to recommend that the CHADS</a:t>
            </a:r>
            <a:r>
              <a:rPr lang="en-CA" baseline="-25000" dirty="0" smtClean="0"/>
              <a:t>2</a:t>
            </a:r>
            <a:r>
              <a:rPr lang="en-CA" dirty="0" smtClean="0"/>
              <a:t> schema be used to estimate stroke risk, complemented by the inclusion of some, but not all, of the CHA</a:t>
            </a:r>
            <a:r>
              <a:rPr lang="en-CA" baseline="-25000" dirty="0" smtClean="0"/>
              <a:t>2</a:t>
            </a:r>
            <a:r>
              <a:rPr lang="en-CA" dirty="0" smtClean="0"/>
              <a:t>DS</a:t>
            </a:r>
            <a:r>
              <a:rPr lang="en-CA" baseline="-25000" dirty="0" smtClean="0"/>
              <a:t>2</a:t>
            </a:r>
            <a:r>
              <a:rPr lang="en-CA" dirty="0" smtClean="0"/>
              <a:t>-VASc criteria. The CCS is recommending an updated simple “CCS algorithm”.  </a:t>
            </a:r>
            <a:endParaRPr lang="en-CA" baseline="0" dirty="0" smtClean="0"/>
          </a:p>
          <a:p>
            <a:endParaRPr lang="en-CA" baseline="0" dirty="0" smtClean="0"/>
          </a:p>
          <a:p>
            <a:r>
              <a:rPr lang="en-CA" baseline="0" dirty="0" smtClean="0"/>
              <a:t>Ciervo CA, Granger CB, Schaller FA; Granger; Schaller (September 2012). "Stroke prevention in patients with atrial fibrillation: disease burden and unmet medical needs". J Am Osteopath Assoc (Review) 112 (9 (Suppl 2)): eS2–8. PMID 23014814. </a:t>
            </a:r>
          </a:p>
          <a:p>
            <a:endParaRPr lang="en-CA" baseline="0" dirty="0" smtClean="0"/>
          </a:p>
          <a:p>
            <a:r>
              <a:rPr lang="en-CA" baseline="0" dirty="0" smtClean="0"/>
              <a:t>Lindsay P, Bayley M, McDonald A, Graham ID, Warner G, Phillips S: Toward a more effective approach to stroke: Canadian Best Practice Recommendations for Stroke Care. Can Med Assoc J 2008;178:1418-1425.</a:t>
            </a:r>
          </a:p>
          <a:p>
            <a:endParaRPr lang="en-CA" baseline="0" dirty="0" smtClean="0"/>
          </a:p>
          <a:p>
            <a:pPr defTabSz="864931" eaLnBrk="0" fontAlgn="base" hangingPunct="0">
              <a:spcBef>
                <a:spcPct val="30000"/>
              </a:spcBef>
              <a:spcAft>
                <a:spcPct val="0"/>
              </a:spcAft>
              <a:defRPr/>
            </a:pPr>
            <a:r>
              <a:rPr lang="en-CA" baseline="0" dirty="0" smtClean="0"/>
              <a:t>Atul Verma, MD, John A. Cairns, MD, L. Brent Mitchell, MD, Laurent Macle, MD, Ian G. Stiell, MD, David Gladstone, MD, Michael Sean McMurtry, MD, Stuart Connolly, MD, Jafna L. Cox, MD, Paul Dorian, MD, Noah Ivers, MD, Kori Leblanc, PharmD, Stanley Nattel, MD, Jeff S. Healey, MD.  2014 Focused Update of the Canadian Cardiovascular Society Guidelines for the Management of Atrial Fibrillation.  Canadian Journal of Cardiology; 30(10): 1114-1130. </a:t>
            </a:r>
          </a:p>
          <a:p>
            <a:endParaRPr lang="en-CA" baseline="0" dirty="0" smtClean="0"/>
          </a:p>
          <a:p>
            <a:endParaRPr lang="en-CA" baseline="0" dirty="0" smtClean="0"/>
          </a:p>
          <a:p>
            <a:endParaRPr lang="en-CA" baseline="0" dirty="0" smtClean="0"/>
          </a:p>
          <a:p>
            <a:endParaRPr lang="en-CA" baseline="0" dirty="0" smtClean="0"/>
          </a:p>
          <a:p>
            <a:endParaRPr lang="en-CA" baseline="0" dirty="0" smtClean="0"/>
          </a:p>
          <a:p>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34</a:t>
            </a:fld>
            <a:endParaRPr lang="en-CA" dirty="0">
              <a:solidFill>
                <a:prstClr val="black"/>
              </a:solidFill>
            </a:endParaRPr>
          </a:p>
        </p:txBody>
      </p:sp>
    </p:spTree>
    <p:extLst>
      <p:ext uri="{BB962C8B-B14F-4D97-AF65-F5344CB8AC3E}">
        <p14:creationId xmlns:p14="http://schemas.microsoft.com/office/powerpoint/2010/main" val="2435292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CA" b="1" dirty="0" smtClean="0"/>
              <a:t>Atrial Fibrillation: Treatment</a:t>
            </a:r>
          </a:p>
          <a:p>
            <a:r>
              <a:rPr lang="en-CA" b="0" dirty="0" smtClean="0"/>
              <a:t>The</a:t>
            </a:r>
            <a:r>
              <a:rPr lang="en-CA" b="0" baseline="0" dirty="0" smtClean="0"/>
              <a:t> 2014 CCS Recommendations recommend use of this simple algorithm to select appropriate antithrombotic therapy.  Based on clinical significance of age ≥ 65 years as a risk factor, the clinician should use OAC for most patients who are aged ≥ 65 years or have a CHADS2 score ≥ 1. Acetylsalicylic acid (ASA) should be used for patients aged &lt; 65 years with CHADS2 score = 0 who have vascular disease. No antithrombotic therapy should be given for patients aged &lt; 65 years with CHADS2 score = 0 and no vascular disease. The CCS does not consider female sex or vascular disease alone as sufficient reasons to prescribe OAC therapy, in contrast to the European Society of Cardiology guideline to use OACs for anyone with a CHA2DS2-VASc score ≥ 1. The CCS does, however, recommend OAC therapy for patients ≥ 65 years old in agreement with the European Society of Cardiology guidelines, but different from the American Heart Association guidelines which suggests a choice of no antithrombotic, ASA, or OAC therapy in these patients. The simplified “CCS algorithm” differs from the 2012 algorithm in only 1 respect: women with vascular disease no longer qualify for OAC therapy unless they are age ≥ 65 or have an additional CHADS2 risk factor.</a:t>
            </a:r>
          </a:p>
          <a:p>
            <a:endParaRPr lang="en-CA" b="0" baseline="0" dirty="0" smtClean="0"/>
          </a:p>
          <a:p>
            <a:r>
              <a:rPr lang="en-CA" b="0" baseline="0" dirty="0" smtClean="0"/>
              <a:t>* The CCS suggests that a NOAC be used in preference to warfarin for non-valvular AF. </a:t>
            </a:r>
          </a:p>
          <a:p>
            <a:r>
              <a:rPr lang="en-CA" b="0" baseline="0" dirty="0" smtClean="0"/>
              <a:t>† Might require lower dosing. ASA, acetylsalicylic acid; CAD, coronary artery disease </a:t>
            </a:r>
          </a:p>
          <a:p>
            <a:r>
              <a:rPr lang="en-CA" b="0" baseline="0" dirty="0" smtClean="0"/>
              <a:t>(CCS, Canadian Cardiovascular Society; CHADS2, Congestive Heart Failure, Hypertension, Age, Diabetes, Stroke/Transient Ischemic Attack; eGFR, estimated glomerular filtration rate; INR, international normalized ratio; NOAC, novel oral anticoagulant; NSAID, nonsteroidal anti-inflammatory drug; TIA, transient ischemic attack.)</a:t>
            </a:r>
          </a:p>
          <a:p>
            <a:endParaRPr lang="en-CA" b="0" baseline="0" dirty="0" smtClean="0"/>
          </a:p>
          <a:p>
            <a:r>
              <a:rPr lang="en-CA" b="0" baseline="0" dirty="0" smtClean="0"/>
              <a:t>2014 CCS Recommendations:</a:t>
            </a:r>
          </a:p>
          <a:p>
            <a:pPr marL="162175" indent="-162175">
              <a:buFont typeface="Arial" panose="020B0604020202020204" pitchFamily="34" charset="0"/>
              <a:buChar char="•"/>
            </a:pPr>
            <a:r>
              <a:rPr lang="en-CA" b="0" baseline="0" dirty="0" smtClean="0"/>
              <a:t>We recommend that when OAC therapy is indicated for patients with nonvalvular AF, most patients should receive dabigatran, rivaroxaban, apixaban, or edoxaban (when approved) in preference to warfarin (Strong Recommendation, High-Quality Evidence).</a:t>
            </a:r>
          </a:p>
          <a:p>
            <a:r>
              <a:rPr lang="en-CA" b="0" baseline="0" dirty="0" smtClean="0"/>
              <a:t>	</a:t>
            </a:r>
            <a:r>
              <a:rPr lang="en-CA" b="0" u="sng" baseline="0" dirty="0" smtClean="0"/>
              <a:t>Practical tip</a:t>
            </a:r>
            <a:r>
              <a:rPr lang="en-CA" b="0" baseline="0" dirty="0" smtClean="0"/>
              <a:t>. Nonvalvular AF refers to AF in the absence of rheumatic mitral stenosis, a mechanical or bioprosthetic heart valve, or mitral valve repair.</a:t>
            </a:r>
          </a:p>
          <a:p>
            <a:r>
              <a:rPr lang="en-CA" b="0" baseline="0" dirty="0" smtClean="0"/>
              <a:t>	A major challenge for clinicians in following this recommendation is that the current reimbursement systems in Canada are not aligned with it. </a:t>
            </a:r>
          </a:p>
          <a:p>
            <a:pPr marL="162175" indent="-162175">
              <a:buFont typeface="Arial" panose="020B0604020202020204" pitchFamily="34" charset="0"/>
              <a:buChar char="•"/>
            </a:pPr>
            <a:r>
              <a:rPr lang="en-CA" b="0" baseline="0" dirty="0" smtClean="0"/>
              <a:t>We recommend that when OAC is indicated, warfarin be used rather than a NOAC for patients with a mechanical prosthetic valve, rheumatic mitral stenosis or eGFR of 15-30 mL/min/1.73 m2 (Strong Recommendation, Moderate-Quality Evidence).</a:t>
            </a:r>
          </a:p>
          <a:p>
            <a:r>
              <a:rPr lang="en-CA" b="0" baseline="0" dirty="0" smtClean="0"/>
              <a:t>	</a:t>
            </a:r>
            <a:r>
              <a:rPr lang="en-CA" b="0" u="sng" baseline="0" dirty="0" smtClean="0"/>
              <a:t>Practical tip</a:t>
            </a:r>
            <a:r>
              <a:rPr lang="en-CA" b="0" baseline="0" dirty="0" smtClean="0"/>
              <a:t>. Patients should generally receive the higher of the 2 doses of the NOACs evaluated in the RCTs unless there is a specific reason to use the lower dose (eg, advanced age, renal failure, small body weight).</a:t>
            </a:r>
          </a:p>
          <a:p>
            <a:r>
              <a:rPr lang="en-CA" b="0" baseline="0" dirty="0" smtClean="0"/>
              <a:t>	</a:t>
            </a:r>
            <a:r>
              <a:rPr lang="en-CA" b="0" u="sng" baseline="0" dirty="0" smtClean="0"/>
              <a:t>Practical tip</a:t>
            </a:r>
            <a:r>
              <a:rPr lang="en-CA" b="0" baseline="0" dirty="0" smtClean="0"/>
              <a:t>. Among patients aged ≥ 75 years who receive dabigatran, the dose should be 110 mg twice per day, because of better balance between risks of stroke and major bleeding.</a:t>
            </a:r>
          </a:p>
          <a:p>
            <a:pPr marL="162175" indent="-162175">
              <a:buFont typeface="Arial" panose="020B0604020202020204" pitchFamily="34" charset="0"/>
              <a:buChar char="•"/>
            </a:pPr>
            <a:r>
              <a:rPr lang="en-CA" b="0" baseline="0" dirty="0" smtClean="0"/>
              <a:t>We recommend that patients whose risk of stroke warrants OAC therapy, but who refuse any OAC, should receive ASA 81 mg/d with clopidogrel 75 mg/d (Strong Recommendation, High-Quality Evidence).</a:t>
            </a:r>
          </a:p>
          <a:p>
            <a:pPr marL="162175" indent="-162175">
              <a:buFont typeface="Arial" panose="020B0604020202020204" pitchFamily="34" charset="0"/>
              <a:buChar char="•"/>
            </a:pPr>
            <a:endParaRPr lang="en-CA" b="0" baseline="0" dirty="0" smtClean="0"/>
          </a:p>
          <a:p>
            <a:r>
              <a:rPr lang="en-CA" b="0" baseline="0" dirty="0" smtClean="0"/>
              <a:t>Atul Verma, MD, John A. Cairns, MD, L. Brent Mitchell, MD, Laurent Macle, MD, Ian G. Stiell, MD, David Gladstone, MD, Michael Sean McMurtry, MD, Stuart Connolly, MD, Jafna L. Cox, MD, Paul Dorian, MD, Noah Ivers, MD, Kori Leblanc, PharmD, Stanley Nattel, MD, Jeff S. Healey, MD.  2014 Focused Update of the Canadian Cardiovascular Society Guidelines for the Management of Atrial Fibrillation.  Canadian Journal of Cardiology; 30(10): 1114-1130. </a:t>
            </a:r>
          </a:p>
          <a:p>
            <a:r>
              <a:rPr lang="en-CA" b="0" baseline="0" dirty="0" smtClean="0"/>
              <a:t> </a:t>
            </a:r>
          </a:p>
          <a:p>
            <a:r>
              <a:rPr lang="en-CA" u="sng" baseline="0" dirty="0" smtClean="0"/>
              <a:t>Secondary Prevention of Stroke</a:t>
            </a:r>
          </a:p>
          <a:p>
            <a:r>
              <a:rPr lang="en-CA" baseline="0" dirty="0" smtClean="0"/>
              <a:t>For the secondary prevention of stroke, patients with atrial fibrillation who have had a stroke/TIA should be treated with Oral Anticoagulation therapy.</a:t>
            </a:r>
          </a:p>
          <a:p>
            <a:endParaRPr lang="en-CA" baseline="0" dirty="0" smtClean="0"/>
          </a:p>
          <a:p>
            <a:r>
              <a:rPr lang="en-CA" baseline="0" dirty="0" smtClean="0"/>
              <a:t>Tobe SW, Stone JA, Walker KM, et al. Canadian cardiovascular harmonized national guidelines endeavour (C-CHANGE): 2014 update. CMAJ 2014;186(17):E1299-1305.</a:t>
            </a:r>
          </a:p>
          <a:p>
            <a:r>
              <a:rPr lang="en-CA" baseline="0" dirty="0" smtClean="0"/>
              <a:t> </a:t>
            </a:r>
          </a:p>
          <a:p>
            <a:endParaRPr lang="en-CA" baseline="0" dirty="0" smtClean="0"/>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35</a:t>
            </a:fld>
            <a:endParaRPr lang="en-CA" dirty="0">
              <a:solidFill>
                <a:prstClr val="black"/>
              </a:solidFill>
            </a:endParaRPr>
          </a:p>
        </p:txBody>
      </p:sp>
    </p:spTree>
    <p:extLst>
      <p:ext uri="{BB962C8B-B14F-4D97-AF65-F5344CB8AC3E}">
        <p14:creationId xmlns:p14="http://schemas.microsoft.com/office/powerpoint/2010/main" val="1086241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b="1" dirty="0" smtClean="0"/>
              <a:t>Atrial Fibrillation: Treatment in the ED</a:t>
            </a:r>
            <a:endParaRPr lang="en-CA" dirty="0" smtClean="0"/>
          </a:p>
          <a:p>
            <a:r>
              <a:rPr lang="en-CA" dirty="0" smtClean="0"/>
              <a:t>2014 CCS Recommendations: Decision algorithm for management of oral anticoagulation (OAC) therapy for patients who present to the emergency department (ED) with recent-onset atrial fibrillation (AF) requiring rate control or cardioversion (CV) in the ED. </a:t>
            </a:r>
          </a:p>
          <a:p>
            <a:r>
              <a:rPr lang="en-CA" dirty="0" smtClean="0"/>
              <a:t>† Immediate OAC = a dose of OAC should be given just before cardioversion; either a novel direct oral anticoagulant (NOAC) or a dose of heparin or low molecular weight heparin with bridging to warfarin if a NOAC is contraindicated. </a:t>
            </a:r>
          </a:p>
          <a:p>
            <a:r>
              <a:rPr lang="en-CA" dirty="0" smtClean="0"/>
              <a:t>(ASA, acetylsalicylic acid; CAD, coronary artery disease; CHADS2, Congestive Heart Failure, Hypertension, Age, Diabetes, Stroke/Transient Ischemic Attack; TIA, transient ischemic attack.)</a:t>
            </a:r>
          </a:p>
          <a:p>
            <a:endParaRPr lang="en-CA" dirty="0" smtClean="0"/>
          </a:p>
          <a:p>
            <a:r>
              <a:rPr lang="en-CA" dirty="0" smtClean="0"/>
              <a:t>For patients with no high-risk factors for stroke (recent stroke or TIA within 6 months; rheumatic heart disease; mechanical valve) and clear AF onset within 48 hours or therapeutic OAC therapy for ≥ 3 weeks, the</a:t>
            </a:r>
            <a:r>
              <a:rPr lang="en-CA" baseline="0" dirty="0" smtClean="0"/>
              <a:t> CCS</a:t>
            </a:r>
            <a:r>
              <a:rPr lang="en-CA" dirty="0" smtClean="0"/>
              <a:t> recommends that they may undergo cardioversion in the ED without immediate initiation of anticoagulation. After attempted or successful cardioversion, antithrombotic therapy should be initiated as per the CCS algorithm.</a:t>
            </a:r>
          </a:p>
          <a:p>
            <a:endParaRPr lang="en-CA" dirty="0" smtClean="0"/>
          </a:p>
          <a:p>
            <a:r>
              <a:rPr lang="en-CA" dirty="0" smtClean="0"/>
              <a:t>Stroke prevention for patients with symptomatic, recent-onset AF/AFL</a:t>
            </a:r>
            <a:r>
              <a:rPr lang="en-CA" baseline="0" dirty="0" smtClean="0"/>
              <a:t> is </a:t>
            </a:r>
            <a:r>
              <a:rPr lang="en-CA" dirty="0" smtClean="0"/>
              <a:t>the most common arrhythmia in the Emergency Department (ED). There are 2 competing strategies for ED management; rate-control and rhythm control treatment. The rate control approach consists of ventricular rate control, OAC, and delayed cardioversion after 4 weeks if indicated. With the rhythm control approach, attempts are made to cardiovert patients to sinus rhythm in the ED, either pharmacologically or electrically. The rhythm control approach is widely used in Canadian EDs and details of care are provided in the 2010 CCS AF guidelines. </a:t>
            </a:r>
          </a:p>
          <a:p>
            <a:r>
              <a:rPr lang="en-CA" dirty="0" smtClean="0"/>
              <a:t> </a:t>
            </a:r>
          </a:p>
          <a:p>
            <a:r>
              <a:rPr lang="en-CA" baseline="0" dirty="0" smtClean="0"/>
              <a:t>Atul Verma, MD, John A. Cairns, MD, L. Brent Mitchell, MD, Laurent Macle, MD, Ian G. Stiell, MD, David Gladstone, MD, Michael Sean McMurtry, MD, Stuart Connolly, MD, Jafna L. Cox, MD, Paul Dorian, MD, Noah Ivers, MD, Kori Leblanc, PharmD, Stanley Nattel, MD, Jeff S. Healey, MD.  2014 Focused Update of the Canadian Cardiovascular Society Guidelines for the Management of Atrial Fibrillation.  Canadian Journal of Cardiology; 30(10): 1114-1130. </a:t>
            </a:r>
          </a:p>
          <a:p>
            <a:r>
              <a:rPr lang="en-CA" baseline="0" dirty="0" smtClean="0"/>
              <a:t> </a:t>
            </a:r>
          </a:p>
          <a:p>
            <a:endParaRPr lang="en-CA" baseline="0" dirty="0" smtClean="0"/>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36</a:t>
            </a:fld>
            <a:endParaRPr lang="en-CA" dirty="0">
              <a:solidFill>
                <a:prstClr val="black"/>
              </a:solidFill>
            </a:endParaRPr>
          </a:p>
        </p:txBody>
      </p:sp>
    </p:spTree>
    <p:extLst>
      <p:ext uri="{BB962C8B-B14F-4D97-AF65-F5344CB8AC3E}">
        <p14:creationId xmlns:p14="http://schemas.microsoft.com/office/powerpoint/2010/main" val="1086241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Atrial</a:t>
            </a:r>
            <a:r>
              <a:rPr lang="en-CA" b="1" baseline="0" dirty="0" smtClean="0"/>
              <a:t> Fibrillation: Treatment</a:t>
            </a:r>
          </a:p>
          <a:p>
            <a:r>
              <a:rPr lang="en-CA" dirty="0" smtClean="0"/>
              <a:t>Approach to rate and/or rhythm control of atrial fibrillation (AF) in patients presenting with symptomatic AF. (QOL, quality of life.)</a:t>
            </a:r>
          </a:p>
          <a:p>
            <a:endParaRPr lang="en-CA" dirty="0" smtClean="0"/>
          </a:p>
          <a:p>
            <a:r>
              <a:rPr lang="en-CA" dirty="0" smtClean="0"/>
              <a:t>The main goal of AF treatment is to relieve symptoms, improve functional capacity and quality of life, and where possible, improve left ventricular function. Trial results suggest that this can be accomplished by either rate control or rhythm control, without systematic benefit of either strategy in terms of mortality or morbidity. Thus, the choice of rate vs rhythm control must be individualized for each patient. Furthermore, the preferred treatment strategy might change over time if the patient's symptoms change or if one strategy has not proven effective.</a:t>
            </a:r>
          </a:p>
          <a:p>
            <a:endParaRPr lang="en-CA" dirty="0" smtClean="0"/>
          </a:p>
          <a:p>
            <a:r>
              <a:rPr lang="en-CA" dirty="0" smtClean="0"/>
              <a:t>Atul Verma, MD, John A. Cairns, MD, L. Brent Mitchell, MD, Laurent Macle, MD, Ian G. Stiell, MD, David Gladstone, MD, Michael Sean McMurtry, MD, Stuart Connolly, MD, Jafna L. Cox, MD, Paul Dorian, MD, Noah Ivers, MD, Kori Leblanc, PharmD, Stanley Nattel, MD, Jeff S. Healey, MD.  2014 Focused Update of the Canadian Cardiovascular Society Guidelines for the Management of Atrial Fibrillation.  Canadian Journal of Cardiology; 30(10): 1114-1130. </a:t>
            </a:r>
          </a:p>
          <a:p>
            <a:r>
              <a:rPr lang="en-CA" dirty="0" smtClean="0"/>
              <a:t> </a:t>
            </a:r>
          </a:p>
          <a:p>
            <a:endParaRPr lang="en-CA" dirty="0" smtClean="0"/>
          </a:p>
          <a:p>
            <a:endParaRPr lang="en-CA" dirty="0" smtClean="0"/>
          </a:p>
          <a:p>
            <a:endParaRPr lang="en-CA" baseline="0" dirty="0" smtClean="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37</a:t>
            </a:fld>
            <a:endParaRPr lang="en-CA" dirty="0">
              <a:solidFill>
                <a:prstClr val="black"/>
              </a:solidFill>
            </a:endParaRPr>
          </a:p>
        </p:txBody>
      </p:sp>
    </p:spTree>
    <p:extLst>
      <p:ext uri="{BB962C8B-B14F-4D97-AF65-F5344CB8AC3E}">
        <p14:creationId xmlns:p14="http://schemas.microsoft.com/office/powerpoint/2010/main" val="1086241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b="1" dirty="0" smtClean="0"/>
              <a:t>Atrial</a:t>
            </a:r>
            <a:r>
              <a:rPr lang="en-CA" b="1" baseline="0" dirty="0" smtClean="0"/>
              <a:t> Fibrillation: Treatment</a:t>
            </a:r>
          </a:p>
          <a:p>
            <a:r>
              <a:rPr lang="en-CA" dirty="0" smtClean="0"/>
              <a:t>Treatment of atrial fibrillation focuses on rhythm and rate control as well as anti-coagulation therapy.  Many novel, or new, oral anti-coagulants were developed to overcome the major limitations associated with warfarin and other vitamin K antagonists.The NOACs apixaban, dabigatran, edoxaban, and rivaroxaban have been evaluated in large, blinded, RCTs involving &gt; 70,000 patients. Each of the NOACs was found to be noninferior to warfarin for the outcome of all stroke or systemic embolism. None of them caused more major bleeding and all were superior for the outcome of intracranial hemorrhage. Based on these observations coupled with greater convenience for patients and physicians, the CCS Guidelines Committee continues to recommend NOACs over warfarin for nonvalvular AF.</a:t>
            </a:r>
          </a:p>
          <a:p>
            <a:endParaRPr lang="en-CA" dirty="0" smtClean="0"/>
          </a:p>
          <a:p>
            <a:r>
              <a:rPr lang="en-CA" dirty="0" smtClean="0"/>
              <a:t>2014 CCS Recommendations:</a:t>
            </a:r>
          </a:p>
          <a:p>
            <a:r>
              <a:rPr lang="en-CA" dirty="0" smtClean="0"/>
              <a:t>We recommend that when oral anti-coagulant (OAC) therapy is indicated for patients with nonvalvular AF, most patients should receive dabigatran, rivaroxaban, apixaban, or edoxaban (when approved) in preference to warfarin (Strong Recommendation, High-Quality Evidence).</a:t>
            </a:r>
          </a:p>
          <a:p>
            <a:r>
              <a:rPr lang="en-CA" dirty="0" smtClean="0"/>
              <a:t>	</a:t>
            </a:r>
            <a:r>
              <a:rPr lang="en-CA" u="sng" dirty="0" smtClean="0"/>
              <a:t>Practical tip</a:t>
            </a:r>
            <a:r>
              <a:rPr lang="en-CA" dirty="0" smtClean="0"/>
              <a:t>. Nonvalvular AF refers to AF in the absence of rheumatic mitral stenosis, a mechanical or bioprosthetic heart valve, or mitral valve repair.</a:t>
            </a:r>
          </a:p>
          <a:p>
            <a:r>
              <a:rPr lang="en-CA" dirty="0" smtClean="0"/>
              <a:t>	A major challenge for clinicians in following this recommendation is that the current reimbursement systems in Canada are not aligned with it. </a:t>
            </a:r>
          </a:p>
          <a:p>
            <a:r>
              <a:rPr lang="en-CA" dirty="0" smtClean="0"/>
              <a:t>We recommend that when OAC is indicated, warfarin be used rather than a NOAC for patients with a mechanical prosthetic valve, rheumatic mitral stenosis or eGFR of 15-30 mL/min/1.73 m2 (Strong Recommendation, Moderate-Quality Evidence).</a:t>
            </a:r>
          </a:p>
          <a:p>
            <a:r>
              <a:rPr lang="en-CA" dirty="0" smtClean="0"/>
              <a:t>	</a:t>
            </a:r>
            <a:r>
              <a:rPr lang="en-CA" u="sng" dirty="0" smtClean="0"/>
              <a:t>Practical tip</a:t>
            </a:r>
            <a:r>
              <a:rPr lang="en-CA" dirty="0" smtClean="0"/>
              <a:t>. Patients should generally receive the higher of the 2 doses of the NOACs evaluated in the RCTs unless there is a specific reason to use the lower dose (eg, advanced age, renal failure, small body weight).</a:t>
            </a:r>
          </a:p>
          <a:p>
            <a:r>
              <a:rPr lang="en-CA" dirty="0" smtClean="0"/>
              <a:t>	</a:t>
            </a:r>
            <a:r>
              <a:rPr lang="en-CA" u="sng" dirty="0" smtClean="0"/>
              <a:t>Practical tip</a:t>
            </a:r>
            <a:r>
              <a:rPr lang="en-CA" dirty="0" smtClean="0"/>
              <a:t>. Among patients aged ≥ 75 years who receive dabigatran, the dose should be 110 mg twice per day, because of better balance between risks of stroke and major bleeding.</a:t>
            </a:r>
          </a:p>
          <a:p>
            <a:r>
              <a:rPr lang="en-CA" dirty="0" smtClean="0"/>
              <a:t>We recommend that patients whose risk of stroke warrants OAC therapy, but who refuse any OAC, should receive ASA 81 mg/d with clopidogrel 75 mg/d (Strong Recommendation, High-Quality Evidence).</a:t>
            </a:r>
          </a:p>
          <a:p>
            <a:endParaRPr lang="en-CA" dirty="0" smtClean="0"/>
          </a:p>
          <a:p>
            <a:pPr defTabSz="864931" eaLnBrk="0" fontAlgn="base" hangingPunct="0">
              <a:spcBef>
                <a:spcPct val="30000"/>
              </a:spcBef>
              <a:spcAft>
                <a:spcPct val="0"/>
              </a:spcAft>
              <a:defRPr/>
            </a:pPr>
            <a:r>
              <a:rPr lang="en-CA" dirty="0" smtClean="0"/>
              <a:t>The main goal of AF treatment is to relieve symptoms, improve functional capacity and quality of life, and where possible, improve left ventricular function. Trial results suggest that this can be accomplished by either rate control or rhythm control, without systematic benefit of either strategy in terms of mortality or morbidity. Thus, the choice of rate vs rhythm control must be individualized for each patient. </a:t>
            </a:r>
            <a:r>
              <a:rPr lang="en-CA" baseline="0" dirty="0" smtClean="0"/>
              <a:t>Antiarrhythmic may interfere with other concomitant medications so it is important to speak with the physician or Pharmacist about possible drug (or non-drug) interactions.</a:t>
            </a:r>
          </a:p>
          <a:p>
            <a:endParaRPr lang="en-CA" dirty="0" smtClean="0"/>
          </a:p>
          <a:p>
            <a:r>
              <a:rPr lang="en-CA" dirty="0" smtClean="0"/>
              <a:t>Atul Verma, MD, John A. Cairns, MD, L. Brent Mitchell, MD, Laurent Macle, MD, Ian G. Stiell, MD, David Gladstone, MD, Michael Sean McMurtry, MD, Stuart Connolly, MD, Jafna L. Cox, MD, Paul Dorian, MD, Noah Ivers, MD, Kori Leblanc, PharmD, Stanley Nattel, MD, Jeff S. Healey, MD.  2014 Focused Update of the Canadian Cardiovascular Society Guidelines for the Management of Atrial Fibrillation.  Canadian Journal of Cardiology; 30(10): 1114-1130.  </a:t>
            </a:r>
          </a:p>
          <a:p>
            <a:endParaRPr lang="en-CA" dirty="0" smtClean="0"/>
          </a:p>
          <a:p>
            <a:endParaRPr lang="en-CA" dirty="0" smtClean="0"/>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38</a:t>
            </a:fld>
            <a:endParaRPr lang="en-CA" dirty="0">
              <a:solidFill>
                <a:prstClr val="black"/>
              </a:solidFill>
            </a:endParaRPr>
          </a:p>
        </p:txBody>
      </p:sp>
    </p:spTree>
    <p:extLst>
      <p:ext uri="{BB962C8B-B14F-4D97-AF65-F5344CB8AC3E}">
        <p14:creationId xmlns:p14="http://schemas.microsoft.com/office/powerpoint/2010/main" val="1086241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VRR:</a:t>
            </a:r>
            <a:r>
              <a:rPr lang="en-CA" b="1" baseline="0" dirty="0" smtClean="0"/>
              <a:t> Key Messages</a:t>
            </a:r>
          </a:p>
          <a:p>
            <a:r>
              <a:rPr lang="en-CA" b="0" dirty="0" smtClean="0"/>
              <a:t>Summary</a:t>
            </a:r>
            <a:r>
              <a:rPr lang="en-CA" b="0" baseline="0" dirty="0" smtClean="0"/>
              <a:t> slide – Highlight the key messages discussed in this presentation.</a:t>
            </a:r>
            <a:endParaRPr lang="en-CA" b="0" dirty="0" smtClean="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39</a:t>
            </a:fld>
            <a:endParaRPr lang="en-CA" dirty="0">
              <a:solidFill>
                <a:prstClr val="black"/>
              </a:solidFill>
            </a:endParaRPr>
          </a:p>
        </p:txBody>
      </p:sp>
    </p:spTree>
    <p:extLst>
      <p:ext uri="{BB962C8B-B14F-4D97-AF65-F5344CB8AC3E}">
        <p14:creationId xmlns:p14="http://schemas.microsoft.com/office/powerpoint/2010/main" val="301257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r>
              <a:rPr lang="en-CA" b="1" dirty="0" smtClean="0"/>
              <a:t>Impact of Vascular Disease:</a:t>
            </a:r>
          </a:p>
          <a:p>
            <a:endParaRPr lang="en-CA" b="1" dirty="0" smtClean="0"/>
          </a:p>
          <a:p>
            <a:r>
              <a:rPr lang="en-CA" b="0" u="sng" dirty="0" smtClean="0"/>
              <a:t>Group Game: </a:t>
            </a:r>
            <a:r>
              <a:rPr lang="en-CA" b="0" u="none" dirty="0" smtClean="0"/>
              <a:t>(see instructions).  A number of participants should have both a question card and an answer card (A maximum of 15 participants</a:t>
            </a:r>
            <a:r>
              <a:rPr lang="en-CA" b="0" u="none" baseline="0" dirty="0" smtClean="0"/>
              <a:t> should be dispersed throughout the room)</a:t>
            </a:r>
            <a:r>
              <a:rPr lang="en-CA" b="0" u="none" dirty="0" smtClean="0"/>
              <a:t>.  Dispense these cards at the beginning of</a:t>
            </a:r>
            <a:r>
              <a:rPr lang="en-CA" b="0" u="none" baseline="0" dirty="0" smtClean="0"/>
              <a:t> the session. </a:t>
            </a:r>
            <a:endParaRPr lang="en-CA" b="0" u="sng"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a:t>
            </a:fld>
            <a:endParaRPr lang="en-CA" dirty="0">
              <a:solidFill>
                <a:prstClr val="black"/>
              </a:solidFill>
            </a:endParaRPr>
          </a:p>
        </p:txBody>
      </p:sp>
    </p:spTree>
    <p:extLst>
      <p:ext uri="{BB962C8B-B14F-4D97-AF65-F5344CB8AC3E}">
        <p14:creationId xmlns:p14="http://schemas.microsoft.com/office/powerpoint/2010/main" val="3390856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42</a:t>
            </a:fld>
            <a:endParaRPr lang="en-CA" dirty="0">
              <a:solidFill>
                <a:prstClr val="black"/>
              </a:solidFill>
            </a:endParaRPr>
          </a:p>
        </p:txBody>
      </p:sp>
    </p:spTree>
    <p:extLst>
      <p:ext uri="{BB962C8B-B14F-4D97-AF65-F5344CB8AC3E}">
        <p14:creationId xmlns:p14="http://schemas.microsoft.com/office/powerpoint/2010/main" val="40368702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43</a:t>
            </a:fld>
            <a:endParaRPr lang="en-CA" dirty="0">
              <a:solidFill>
                <a:prstClr val="black"/>
              </a:solidFill>
            </a:endParaRPr>
          </a:p>
        </p:txBody>
      </p:sp>
    </p:spTree>
    <p:extLst>
      <p:ext uri="{BB962C8B-B14F-4D97-AF65-F5344CB8AC3E}">
        <p14:creationId xmlns:p14="http://schemas.microsoft.com/office/powerpoint/2010/main" val="4036870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F15F5B31-67F4-49A4-85AB-5DC521C736A2}" type="slidenum">
              <a:rPr lang="en-US" smtClean="0">
                <a:solidFill>
                  <a:prstClr val="black"/>
                </a:solidFill>
              </a:rPr>
              <a:pPr/>
              <a:t>5</a:t>
            </a:fld>
            <a:endParaRPr lang="en-US" dirty="0" smtClean="0">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CA" b="1" dirty="0" smtClean="0"/>
              <a:t>Vascular Risk Assessment: Addressing Vascular Risk Factors</a:t>
            </a:r>
          </a:p>
          <a:p>
            <a:pPr eaLnBrk="1" hangingPunct="1"/>
            <a:r>
              <a:rPr lang="en-CA" dirty="0" smtClean="0"/>
              <a:t>Assessment of an individual's overall risk status includes determining the degree of overweight (Body Mass Index – (BMI)) and the presence of abdominal obesity (waist circumference), cardiovascular risk factors</a:t>
            </a:r>
            <a:r>
              <a:rPr lang="en-CA" baseline="0" dirty="0" smtClean="0"/>
              <a:t> </a:t>
            </a:r>
            <a:r>
              <a:rPr lang="en-CA" dirty="0" smtClean="0"/>
              <a:t>and other comorbidities. The coexistence of several diseases, including established coronary heart disease (CHD), cerebrovascular disease</a:t>
            </a:r>
            <a:r>
              <a:rPr lang="en-CA" baseline="0" dirty="0" smtClean="0"/>
              <a:t> (previous stroke or TIA) </a:t>
            </a:r>
            <a:r>
              <a:rPr lang="en-CA" dirty="0" smtClean="0"/>
              <a:t>other atherosclerotic disease (peripheral vascular disease, vascular dementia, chronic kidney disease)</a:t>
            </a:r>
            <a:r>
              <a:rPr lang="en-CA" baseline="0" dirty="0" smtClean="0"/>
              <a:t> and </a:t>
            </a:r>
            <a:r>
              <a:rPr lang="en-CA" dirty="0" smtClean="0"/>
              <a:t>type 2 diabetes mellitus</a:t>
            </a:r>
            <a:r>
              <a:rPr lang="en-CA" baseline="0" dirty="0" smtClean="0"/>
              <a:t> </a:t>
            </a:r>
            <a:r>
              <a:rPr lang="en-CA" dirty="0" smtClean="0"/>
              <a:t>places patients in a high-risk category for subsequent mortality.</a:t>
            </a:r>
            <a:endParaRPr lang="en-US" dirty="0" smtClean="0"/>
          </a:p>
        </p:txBody>
      </p:sp>
    </p:spTree>
    <p:extLst>
      <p:ext uri="{BB962C8B-B14F-4D97-AF65-F5344CB8AC3E}">
        <p14:creationId xmlns:p14="http://schemas.microsoft.com/office/powerpoint/2010/main" val="149425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Vascular Disease &amp; Risk Factors:</a:t>
            </a:r>
          </a:p>
          <a:p>
            <a:r>
              <a:rPr lang="en-CA" dirty="0" smtClean="0"/>
              <a:t>The causes</a:t>
            </a:r>
            <a:r>
              <a:rPr lang="en-CA" baseline="0" dirty="0" smtClean="0"/>
              <a:t> of vascular disease are known and preventable, therefore identification, control and management are key.</a:t>
            </a:r>
          </a:p>
          <a:p>
            <a:endParaRPr lang="en-CA" baseline="0" dirty="0" smtClean="0"/>
          </a:p>
          <a:p>
            <a:r>
              <a:rPr lang="en-CA" b="0" i="1" u="sng" baseline="0" dirty="0" smtClean="0"/>
              <a:t>Activity</a:t>
            </a:r>
            <a:r>
              <a:rPr lang="en-CA" b="0" i="1" baseline="0" dirty="0" smtClean="0"/>
              <a:t>:</a:t>
            </a:r>
            <a:r>
              <a:rPr lang="en-CA" b="1" baseline="0" dirty="0" smtClean="0"/>
              <a:t> </a:t>
            </a:r>
            <a:r>
              <a:rPr lang="en-CA" baseline="0" dirty="0" smtClean="0"/>
              <a:t> 	</a:t>
            </a:r>
            <a:r>
              <a:rPr lang="en-CA" i="1" baseline="0" dirty="0" smtClean="0"/>
              <a:t>Group Game – </a:t>
            </a:r>
            <a:r>
              <a:rPr lang="en-CA" i="0" baseline="0" dirty="0" smtClean="0"/>
              <a:t>Have e</a:t>
            </a:r>
            <a:r>
              <a:rPr lang="en-CA" baseline="0" dirty="0" smtClean="0"/>
              <a:t>veryone stand up and stay standing if their answer is ‘Yes’ to each of the following questions:</a:t>
            </a:r>
          </a:p>
          <a:p>
            <a:endParaRPr lang="en-CA" baseline="0" dirty="0" smtClean="0"/>
          </a:p>
          <a:p>
            <a:pPr marL="216233" indent="-216233">
              <a:buFont typeface="+mj-lt"/>
              <a:buAutoNum type="arabicPeriod"/>
            </a:pPr>
            <a:r>
              <a:rPr lang="en-CA" baseline="0" dirty="0" smtClean="0"/>
              <a:t> Do you get 3 out of 4 food groups at every meal (vegetable and fruit, grain products, milk and alternatives, meat and alternatives)</a:t>
            </a:r>
          </a:p>
          <a:p>
            <a:pPr marL="216233" indent="-216233">
              <a:buFont typeface="+mj-lt"/>
              <a:buAutoNum type="arabicPeriod"/>
            </a:pPr>
            <a:r>
              <a:rPr lang="en-CA" baseline="0" dirty="0" smtClean="0"/>
              <a:t> Are you a non-smoker</a:t>
            </a:r>
          </a:p>
          <a:p>
            <a:pPr marL="216233" indent="-216233">
              <a:buFont typeface="+mj-lt"/>
              <a:buAutoNum type="arabicPeriod"/>
            </a:pPr>
            <a:r>
              <a:rPr lang="en-CA" baseline="0" dirty="0" smtClean="0"/>
              <a:t> Did you get 7-8 hours of uninterrupted sleep last night</a:t>
            </a:r>
          </a:p>
          <a:p>
            <a:pPr marL="216233" indent="-216233">
              <a:buFont typeface="+mj-lt"/>
              <a:buAutoNum type="arabicPeriod"/>
            </a:pPr>
            <a:r>
              <a:rPr lang="en-CA" baseline="0" dirty="0" smtClean="0"/>
              <a:t> Do you get 30 mins of physical activity most days</a:t>
            </a:r>
          </a:p>
          <a:p>
            <a:pPr marL="216233" indent="-216233">
              <a:buFont typeface="+mj-lt"/>
              <a:buAutoNum type="arabicPeriod"/>
            </a:pPr>
            <a:r>
              <a:rPr lang="en-CA" baseline="0" dirty="0" smtClean="0"/>
              <a:t> You do NOT use the salt shaker at the dinner table</a:t>
            </a:r>
          </a:p>
          <a:p>
            <a:pPr marL="216233" indent="-216233">
              <a:buFont typeface="+mj-lt"/>
              <a:buAutoNum type="arabicPeriod"/>
            </a:pPr>
            <a:r>
              <a:rPr lang="en-CA" baseline="0" dirty="0" smtClean="0"/>
              <a:t> Do you use healthy interventions, such as tai chi or yoga to cope with stress</a:t>
            </a:r>
          </a:p>
        </p:txBody>
      </p:sp>
      <p:sp>
        <p:nvSpPr>
          <p:cNvPr id="4" name="Slide Number Placeholder 3"/>
          <p:cNvSpPr>
            <a:spLocks noGrp="1"/>
          </p:cNvSpPr>
          <p:nvPr>
            <p:ph type="sldNum" sz="quarter" idx="10"/>
          </p:nvPr>
        </p:nvSpPr>
        <p:spPr/>
        <p:txBody>
          <a:bodyPr/>
          <a:lstStyle/>
          <a:p>
            <a:pPr>
              <a:defRPr/>
            </a:pPr>
            <a:fld id="{C59BA186-B965-41A1-99A1-45A09148F7AD}" type="slidenum">
              <a:rPr lang="en-CA" smtClean="0">
                <a:solidFill>
                  <a:prstClr val="black"/>
                </a:solidFill>
              </a:rPr>
              <a:pPr>
                <a:defRPr/>
              </a:pPr>
              <a:t>6</a:t>
            </a:fld>
            <a:endParaRPr lang="en-CA" dirty="0">
              <a:solidFill>
                <a:prstClr val="black"/>
              </a:solidFill>
            </a:endParaRPr>
          </a:p>
        </p:txBody>
      </p:sp>
    </p:spTree>
    <p:extLst>
      <p:ext uri="{BB962C8B-B14F-4D97-AF65-F5344CB8AC3E}">
        <p14:creationId xmlns:p14="http://schemas.microsoft.com/office/powerpoint/2010/main" val="88183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marL="0" lvl="1"/>
            <a:r>
              <a:rPr lang="en-CA" b="1" dirty="0" smtClean="0"/>
              <a:t>Non-Modifiable Risk Factors:</a:t>
            </a:r>
          </a:p>
          <a:p>
            <a:pPr marL="0" lvl="1"/>
            <a:r>
              <a:rPr lang="en-CA" dirty="0" smtClean="0"/>
              <a:t>These are things your patient cannot change, but it is important to have an awareness of how these fit into the overall risk</a:t>
            </a:r>
          </a:p>
          <a:p>
            <a:pPr marL="0" lvl="1"/>
            <a:r>
              <a:rPr lang="en-CA" dirty="0" smtClean="0"/>
              <a:t>Even though</a:t>
            </a:r>
            <a:r>
              <a:rPr lang="en-CA" baseline="0" dirty="0" smtClean="0"/>
              <a:t> these risk factors may exist, </a:t>
            </a:r>
            <a:r>
              <a:rPr lang="en-CA" dirty="0" smtClean="0"/>
              <a:t> </a:t>
            </a:r>
            <a:r>
              <a:rPr lang="en-CA" baseline="0" dirty="0" smtClean="0"/>
              <a:t>there are a number of actions which can be taken to positively affect overall health and decrease overall risk.</a:t>
            </a:r>
            <a:endParaRPr lang="en-CA" dirty="0" smtClean="0"/>
          </a:p>
          <a:p>
            <a:pPr marL="0" lvl="1"/>
            <a:endParaRPr lang="en-CA" dirty="0" smtClean="0"/>
          </a:p>
          <a:p>
            <a:pPr marL="0" lvl="1"/>
            <a:r>
              <a:rPr lang="en-CA" dirty="0" smtClean="0"/>
              <a:t>IN GENERAL</a:t>
            </a:r>
          </a:p>
          <a:p>
            <a:pPr marL="0" lvl="1"/>
            <a:r>
              <a:rPr lang="en-CA" dirty="0" smtClean="0"/>
              <a:t>Age: Older age = more risk</a:t>
            </a:r>
          </a:p>
          <a:p>
            <a:pPr marL="0" lvl="1"/>
            <a:r>
              <a:rPr lang="en-CA" dirty="0" smtClean="0"/>
              <a:t>Gender: Males generally have more risk, until female reach age 55 (post menopausal)  Then equal risk</a:t>
            </a:r>
          </a:p>
          <a:p>
            <a:pPr marL="0" lvl="1"/>
            <a:r>
              <a:rPr lang="en-CA" dirty="0" smtClean="0"/>
              <a:t>Family History/Genetics: Risk increased if first degree relative have event </a:t>
            </a:r>
            <a:r>
              <a:rPr lang="en-CA" dirty="0" smtClean="0">
                <a:solidFill>
                  <a:srgbClr val="FF0000"/>
                </a:solidFill>
              </a:rPr>
              <a:t>(male &gt; 55yo, female &gt;65 yo)</a:t>
            </a:r>
          </a:p>
          <a:p>
            <a:pPr marL="0" lvl="1"/>
            <a:r>
              <a:rPr lang="en-CA" dirty="0" smtClean="0"/>
              <a:t>Ethnicity: Higher risk for some </a:t>
            </a:r>
            <a:r>
              <a:rPr lang="en-CA" dirty="0" smtClean="0">
                <a:solidFill>
                  <a:srgbClr val="000000"/>
                </a:solidFill>
              </a:rPr>
              <a:t>African or Asian, Native American or Spanish descent.</a:t>
            </a:r>
            <a:endParaRPr lang="en-CA" dirty="0" smtClean="0">
              <a:solidFill>
                <a:srgbClr val="FF0000"/>
              </a:solidFill>
            </a:endParaRPr>
          </a:p>
          <a:p>
            <a:pPr marL="0" lvl="1"/>
            <a:r>
              <a:rPr lang="en-CA" dirty="0" smtClean="0"/>
              <a:t>Previous Event:</a:t>
            </a:r>
            <a:r>
              <a:rPr lang="en-CA" baseline="0" dirty="0" smtClean="0"/>
              <a:t> Higher risk of another event</a:t>
            </a:r>
            <a:endParaRPr lang="en-CA" dirty="0" smtClean="0"/>
          </a:p>
          <a:p>
            <a:endParaRPr lang="en-US" dirty="0" smtClean="0"/>
          </a:p>
        </p:txBody>
      </p:sp>
      <p:sp>
        <p:nvSpPr>
          <p:cNvPr id="33796" name="Slide Number Placeholder 3"/>
          <p:cNvSpPr>
            <a:spLocks noGrp="1"/>
          </p:cNvSpPr>
          <p:nvPr>
            <p:ph type="sldNum" sz="quarter" idx="5"/>
          </p:nvPr>
        </p:nvSpPr>
        <p:spPr>
          <a:noFill/>
        </p:spPr>
        <p:txBody>
          <a:bodyPr/>
          <a:lstStyle/>
          <a:p>
            <a:fld id="{6C5D46B8-BA35-463B-B9AD-A09445AFE4D0}" type="slidenum">
              <a:rPr lang="en-CA" smtClean="0">
                <a:solidFill>
                  <a:prstClr val="black"/>
                </a:solidFill>
              </a:rPr>
              <a:pPr/>
              <a:t>7</a:t>
            </a:fld>
            <a:endParaRPr lang="en-CA" dirty="0" smtClean="0">
              <a:solidFill>
                <a:prstClr val="black"/>
              </a:solidFill>
            </a:endParaRPr>
          </a:p>
        </p:txBody>
      </p:sp>
    </p:spTree>
    <p:extLst>
      <p:ext uri="{BB962C8B-B14F-4D97-AF65-F5344CB8AC3E}">
        <p14:creationId xmlns:p14="http://schemas.microsoft.com/office/powerpoint/2010/main" val="3914539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What are some risk factors we can modify?</a:t>
            </a:r>
          </a:p>
          <a:p>
            <a:r>
              <a:rPr lang="en-CA" b="0" i="1" dirty="0" smtClean="0"/>
              <a:t>Activity: 	Discussion – Question &amp; Answer		</a:t>
            </a:r>
          </a:p>
          <a:p>
            <a:r>
              <a:rPr lang="en-CA" b="0" i="1" dirty="0" smtClean="0"/>
              <a:t>		</a:t>
            </a:r>
          </a:p>
          <a:p>
            <a:r>
              <a:rPr lang="en-CA" dirty="0" smtClean="0"/>
              <a:t>Ask group the above question.</a:t>
            </a:r>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8</a:t>
            </a:fld>
            <a:endParaRPr lang="en-CA" dirty="0">
              <a:solidFill>
                <a:prstClr val="black"/>
              </a:solidFill>
            </a:endParaRPr>
          </a:p>
        </p:txBody>
      </p:sp>
    </p:spTree>
    <p:extLst>
      <p:ext uri="{BB962C8B-B14F-4D97-AF65-F5344CB8AC3E}">
        <p14:creationId xmlns:p14="http://schemas.microsoft.com/office/powerpoint/2010/main" val="389851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CA" b="1" dirty="0" smtClean="0"/>
              <a:t>Modifiable Risk Factors:</a:t>
            </a:r>
            <a:endParaRPr lang="en-CA" dirty="0" smtClean="0"/>
          </a:p>
          <a:p>
            <a:r>
              <a:rPr lang="en-CA" dirty="0" smtClean="0"/>
              <a:t>Certain</a:t>
            </a:r>
            <a:r>
              <a:rPr lang="en-CA" baseline="0" dirty="0" smtClean="0"/>
              <a:t> unhealthy</a:t>
            </a:r>
            <a:r>
              <a:rPr lang="en-CA" dirty="0" smtClean="0"/>
              <a:t> lifestyle behaviours can</a:t>
            </a:r>
            <a:r>
              <a:rPr lang="en-CA" baseline="0" dirty="0" smtClean="0"/>
              <a:t> increase an individual’s risk of vascular disease.  These behaviours can be addressed and modified, or ‘changed’, to reduce vascular risk. </a:t>
            </a:r>
            <a:r>
              <a:rPr lang="en-CA" dirty="0" smtClean="0"/>
              <a:t>Identify and discuss these</a:t>
            </a:r>
            <a:r>
              <a:rPr lang="en-CA" baseline="0" dirty="0" smtClean="0"/>
              <a:t> risk factors which are known to have a significant impact.  Ask participants if they can think of any others risk factors which can be modified?</a:t>
            </a:r>
          </a:p>
          <a:p>
            <a:endParaRPr lang="en-CA" baseline="0" dirty="0" smtClean="0"/>
          </a:p>
          <a:p>
            <a:r>
              <a:rPr lang="en-CA" baseline="0" dirty="0" smtClean="0"/>
              <a:t>An in depth description of recommended healthy lifestyle behaviours is addressed in the slide set “Vascular Risk Reduction: Healthy Lifestyle Behaviours”. Please refer to this presentation for additional information.   </a:t>
            </a:r>
            <a:endParaRPr lang="en-US" dirty="0" smtClean="0"/>
          </a:p>
        </p:txBody>
      </p:sp>
      <p:sp>
        <p:nvSpPr>
          <p:cNvPr id="34820" name="Slide Number Placeholder 3"/>
          <p:cNvSpPr>
            <a:spLocks noGrp="1"/>
          </p:cNvSpPr>
          <p:nvPr>
            <p:ph type="sldNum" sz="quarter" idx="5"/>
          </p:nvPr>
        </p:nvSpPr>
        <p:spPr>
          <a:noFill/>
        </p:spPr>
        <p:txBody>
          <a:bodyPr/>
          <a:lstStyle/>
          <a:p>
            <a:fld id="{A6B9F3AD-B20B-48C8-B7D6-3C701E357A9E}" type="slidenum">
              <a:rPr lang="en-CA" smtClean="0">
                <a:solidFill>
                  <a:prstClr val="black"/>
                </a:solidFill>
              </a:rPr>
              <a:pPr/>
              <a:t>9</a:t>
            </a:fld>
            <a:endParaRPr lang="en-CA" dirty="0" smtClean="0">
              <a:solidFill>
                <a:prstClr val="black"/>
              </a:solidFill>
            </a:endParaRPr>
          </a:p>
        </p:txBody>
      </p:sp>
    </p:spTree>
    <p:extLst>
      <p:ext uri="{BB962C8B-B14F-4D97-AF65-F5344CB8AC3E}">
        <p14:creationId xmlns:p14="http://schemas.microsoft.com/office/powerpoint/2010/main" val="1553076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419661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55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248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59509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30930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Users\susanc\AppData\Local\Microsoft\Windows\Temporary Internet Files\Content.Outlook\S2MZSUDA\Canadian Hypertension Education Program-Header-1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1950" y="6248400"/>
            <a:ext cx="4210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DA64EB80-F16E-45FB-A904-64579DAA851D}" type="datetimeFigureOut">
              <a:rPr lang="en-US"/>
              <a:pPr>
                <a:defRPr/>
              </a:pPr>
              <a:t>7/20/2015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4D24DC-2B20-4E1E-B64F-190FD2CBDFE3}" type="slidenum">
              <a:rPr lang="en-US"/>
              <a:pPr>
                <a:defRPr/>
              </a:pPr>
              <a:t>‹#›</a:t>
            </a:fld>
            <a:endParaRPr lang="en-US" dirty="0"/>
          </a:p>
        </p:txBody>
      </p:sp>
    </p:spTree>
    <p:extLst>
      <p:ext uri="{BB962C8B-B14F-4D97-AF65-F5344CB8AC3E}">
        <p14:creationId xmlns:p14="http://schemas.microsoft.com/office/powerpoint/2010/main" val="1475927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E0CF49-59EF-4737-948E-E087352D8600}" type="datetimeFigureOut">
              <a:rPr lang="en-US"/>
              <a:pPr>
                <a:defRPr/>
              </a:pPr>
              <a:t>7/20/2015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04C785-2B72-4AFA-9040-75127994D5A3}" type="slidenum">
              <a:rPr lang="en-US"/>
              <a:pPr>
                <a:defRPr/>
              </a:pPr>
              <a:t>‹#›</a:t>
            </a:fld>
            <a:endParaRPr lang="en-US" dirty="0"/>
          </a:p>
        </p:txBody>
      </p:sp>
    </p:spTree>
    <p:extLst>
      <p:ext uri="{BB962C8B-B14F-4D97-AF65-F5344CB8AC3E}">
        <p14:creationId xmlns:p14="http://schemas.microsoft.com/office/powerpoint/2010/main" val="379835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BCB337-F5E7-441C-99E3-CA98D0C43424}" type="datetimeFigureOut">
              <a:rPr lang="en-US"/>
              <a:pPr>
                <a:defRPr/>
              </a:pPr>
              <a:t>7/20/2015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8F0802-EE19-4C45-A203-5169F5197135}" type="slidenum">
              <a:rPr lang="en-US"/>
              <a:pPr>
                <a:defRPr/>
              </a:pPr>
              <a:t>‹#›</a:t>
            </a:fld>
            <a:endParaRPr lang="en-US" dirty="0"/>
          </a:p>
        </p:txBody>
      </p:sp>
    </p:spTree>
    <p:extLst>
      <p:ext uri="{BB962C8B-B14F-4D97-AF65-F5344CB8AC3E}">
        <p14:creationId xmlns:p14="http://schemas.microsoft.com/office/powerpoint/2010/main" val="51664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F614E5-C800-46BE-B597-0473700C100C}" type="datetimeFigureOut">
              <a:rPr lang="en-US"/>
              <a:pPr>
                <a:defRPr/>
              </a:pPr>
              <a:t>7/20/2015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03528D-3FD8-4D2B-8D77-8E6BEF17488B}" type="slidenum">
              <a:rPr lang="en-US"/>
              <a:pPr>
                <a:defRPr/>
              </a:pPr>
              <a:t>‹#›</a:t>
            </a:fld>
            <a:endParaRPr lang="en-US" dirty="0"/>
          </a:p>
        </p:txBody>
      </p:sp>
    </p:spTree>
    <p:extLst>
      <p:ext uri="{BB962C8B-B14F-4D97-AF65-F5344CB8AC3E}">
        <p14:creationId xmlns:p14="http://schemas.microsoft.com/office/powerpoint/2010/main" val="256586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61D704-1141-4BEE-93FB-05C483F1A595}" type="datetimeFigureOut">
              <a:rPr lang="en-US"/>
              <a:pPr>
                <a:defRPr/>
              </a:pPr>
              <a:t>7/20/2015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F20BD1A-B6B2-4816-9D98-F9B51A9455BF}" type="slidenum">
              <a:rPr lang="en-US"/>
              <a:pPr>
                <a:defRPr/>
              </a:pPr>
              <a:t>‹#›</a:t>
            </a:fld>
            <a:endParaRPr lang="en-US" dirty="0"/>
          </a:p>
        </p:txBody>
      </p:sp>
    </p:spTree>
    <p:extLst>
      <p:ext uri="{BB962C8B-B14F-4D97-AF65-F5344CB8AC3E}">
        <p14:creationId xmlns:p14="http://schemas.microsoft.com/office/powerpoint/2010/main" val="2117573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F2CE1B-35B2-4111-B419-A72B1CBA0C87}" type="datetimeFigureOut">
              <a:rPr lang="en-US"/>
              <a:pPr>
                <a:defRPr/>
              </a:pPr>
              <a:t>7/20/2015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4D3D3F-DD3C-4869-A721-C1EAB6EAE4A2}" type="slidenum">
              <a:rPr lang="en-US"/>
              <a:pPr>
                <a:defRPr/>
              </a:pPr>
              <a:t>‹#›</a:t>
            </a:fld>
            <a:endParaRPr lang="en-US" dirty="0"/>
          </a:p>
        </p:txBody>
      </p:sp>
    </p:spTree>
    <p:extLst>
      <p:ext uri="{BB962C8B-B14F-4D97-AF65-F5344CB8AC3E}">
        <p14:creationId xmlns:p14="http://schemas.microsoft.com/office/powerpoint/2010/main" val="275082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4283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AD6C37-6B7D-43A8-BAFB-84436D653342}" type="datetimeFigureOut">
              <a:rPr lang="en-US"/>
              <a:pPr>
                <a:defRPr/>
              </a:pPr>
              <a:t>7/20/2015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A2909FD-D74E-4BC2-A31B-B6F4064F8B9F}" type="slidenum">
              <a:rPr lang="en-US"/>
              <a:pPr>
                <a:defRPr/>
              </a:pPr>
              <a:t>‹#›</a:t>
            </a:fld>
            <a:endParaRPr lang="en-US" dirty="0"/>
          </a:p>
        </p:txBody>
      </p:sp>
    </p:spTree>
    <p:extLst>
      <p:ext uri="{BB962C8B-B14F-4D97-AF65-F5344CB8AC3E}">
        <p14:creationId xmlns:p14="http://schemas.microsoft.com/office/powerpoint/2010/main" val="240916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50AAA5-6AE2-4FA3-92C7-4355EC60EAF0}" type="datetimeFigureOut">
              <a:rPr lang="en-US"/>
              <a:pPr>
                <a:defRPr/>
              </a:pPr>
              <a:t>7/20/2015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AB5DB37-D36D-416F-A958-7AC6B4C1047B}" type="slidenum">
              <a:rPr lang="en-US"/>
              <a:pPr>
                <a:defRPr/>
              </a:pPr>
              <a:t>‹#›</a:t>
            </a:fld>
            <a:endParaRPr lang="en-US" dirty="0"/>
          </a:p>
        </p:txBody>
      </p:sp>
    </p:spTree>
    <p:extLst>
      <p:ext uri="{BB962C8B-B14F-4D97-AF65-F5344CB8AC3E}">
        <p14:creationId xmlns:p14="http://schemas.microsoft.com/office/powerpoint/2010/main" val="2364144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6E380D-13A4-40EE-AE19-05D9EDD61FD2}" type="datetimeFigureOut">
              <a:rPr lang="en-US"/>
              <a:pPr>
                <a:defRPr/>
              </a:pPr>
              <a:t>7/20/2015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AA4B11-1DF7-43BA-8919-2178305BB028}" type="slidenum">
              <a:rPr lang="en-US"/>
              <a:pPr>
                <a:defRPr/>
              </a:pPr>
              <a:t>‹#›</a:t>
            </a:fld>
            <a:endParaRPr lang="en-US" dirty="0"/>
          </a:p>
        </p:txBody>
      </p:sp>
    </p:spTree>
    <p:extLst>
      <p:ext uri="{BB962C8B-B14F-4D97-AF65-F5344CB8AC3E}">
        <p14:creationId xmlns:p14="http://schemas.microsoft.com/office/powerpoint/2010/main" val="537263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C65C20-5974-4171-BC1E-99B242605914}" type="datetimeFigureOut">
              <a:rPr lang="en-US"/>
              <a:pPr>
                <a:defRPr/>
              </a:pPr>
              <a:t>7/20/2015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553860-2E6C-4595-8B08-511AA24106CA}" type="slidenum">
              <a:rPr lang="en-US"/>
              <a:pPr>
                <a:defRPr/>
              </a:pPr>
              <a:t>‹#›</a:t>
            </a:fld>
            <a:endParaRPr lang="en-US" dirty="0"/>
          </a:p>
        </p:txBody>
      </p:sp>
    </p:spTree>
    <p:extLst>
      <p:ext uri="{BB962C8B-B14F-4D97-AF65-F5344CB8AC3E}">
        <p14:creationId xmlns:p14="http://schemas.microsoft.com/office/powerpoint/2010/main" val="3110128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4D0EFF-7E8F-4259-8162-AF3EA06F17E3}" type="datetimeFigureOut">
              <a:rPr lang="en-US"/>
              <a:pPr>
                <a:defRPr/>
              </a:pPr>
              <a:t>7/20/2015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9E0665-B029-48ED-9842-5B7A374B4BA1}" type="slidenum">
              <a:rPr lang="en-US"/>
              <a:pPr>
                <a:defRPr/>
              </a:pPr>
              <a:t>‹#›</a:t>
            </a:fld>
            <a:endParaRPr lang="en-US" dirty="0"/>
          </a:p>
        </p:txBody>
      </p:sp>
    </p:spTree>
    <p:extLst>
      <p:ext uri="{BB962C8B-B14F-4D97-AF65-F5344CB8AC3E}">
        <p14:creationId xmlns:p14="http://schemas.microsoft.com/office/powerpoint/2010/main" val="1342254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600200"/>
            <a:ext cx="7772400" cy="4495800"/>
          </a:xfrm>
        </p:spPr>
        <p:txBody>
          <a:bodyPr rtlCol="0">
            <a:normAutofit/>
          </a:bodyPr>
          <a:lstStyle/>
          <a:p>
            <a:pPr lvl="0"/>
            <a:endParaRPr lang="en-CA" noProof="0" dirty="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C63C8D4-D44B-486E-8180-5089F3347C32}" type="slidenum">
              <a:rPr lang="en-US"/>
              <a:pPr>
                <a:defRPr/>
              </a:pPr>
              <a:t>‹#›</a:t>
            </a:fld>
            <a:endParaRPr lang="en-US" dirty="0"/>
          </a:p>
        </p:txBody>
      </p:sp>
    </p:spTree>
    <p:extLst>
      <p:ext uri="{BB962C8B-B14F-4D97-AF65-F5344CB8AC3E}">
        <p14:creationId xmlns:p14="http://schemas.microsoft.com/office/powerpoint/2010/main" val="3015233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600200"/>
            <a:ext cx="7772400" cy="4495800"/>
          </a:xfrm>
        </p:spPr>
        <p:txBody>
          <a:bodyPr rtlCol="0">
            <a:normAutofit/>
          </a:bodyPr>
          <a:lstStyle/>
          <a:p>
            <a:pPr lvl="0"/>
            <a:endParaRPr lang="en-CA" noProof="0" dirty="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0C18865-031B-4248-BBDF-993199D0C150}" type="slidenum">
              <a:rPr lang="en-US"/>
              <a:pPr>
                <a:defRPr/>
              </a:pPr>
              <a:t>‹#›</a:t>
            </a:fld>
            <a:endParaRPr lang="en-US" dirty="0"/>
          </a:p>
        </p:txBody>
      </p:sp>
    </p:spTree>
    <p:extLst>
      <p:ext uri="{BB962C8B-B14F-4D97-AF65-F5344CB8AC3E}">
        <p14:creationId xmlns:p14="http://schemas.microsoft.com/office/powerpoint/2010/main" val="1485572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3077"/>
          </a:xfrm>
          <a:prstGeom prst="rect">
            <a:avLst/>
          </a:prstGeom>
        </p:spPr>
        <p:txBody>
          <a:bodyPr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CA"/>
          </a:p>
        </p:txBody>
      </p:sp>
      <p:sp>
        <p:nvSpPr>
          <p:cNvPr id="4" name="Slide Number Placeholder 3"/>
          <p:cNvSpPr>
            <a:spLocks noGrp="1"/>
          </p:cNvSpPr>
          <p:nvPr>
            <p:ph type="sldNum" sz="quarter" idx="10"/>
          </p:nvPr>
        </p:nvSpPr>
        <p:spPr/>
        <p:txBody>
          <a:bodyPr/>
          <a:lstStyle>
            <a:lvl1pPr defTabSz="457200" fontAlgn="auto">
              <a:spcBef>
                <a:spcPts val="0"/>
              </a:spcBef>
              <a:spcAft>
                <a:spcPts val="0"/>
              </a:spcAft>
              <a:defRPr>
                <a:latin typeface="Calibri" charset="0"/>
                <a:ea typeface="Calibri" charset="0"/>
                <a:cs typeface="Calibri" charset="0"/>
                <a:sym typeface="Calibri" charset="0"/>
              </a:defRPr>
            </a:lvl1pPr>
          </a:lstStyle>
          <a:p>
            <a:pPr>
              <a:defRPr/>
            </a:pPr>
            <a:fld id="{CD85A065-7F23-4178-9A55-83FF36A90E8A}" type="slidenum">
              <a:rPr lang="en-US"/>
              <a:pPr>
                <a:defRPr/>
              </a:pPr>
              <a:t>‹#›</a:t>
            </a:fld>
            <a:endParaRPr lang="en-US" dirty="0"/>
          </a:p>
        </p:txBody>
      </p:sp>
      <p:sp>
        <p:nvSpPr>
          <p:cNvPr id="5" name="Footer Placeholder 5"/>
          <p:cNvSpPr>
            <a:spLocks noGrp="1"/>
          </p:cNvSpPr>
          <p:nvPr>
            <p:ph type="ftr" sz="quarter" idx="11"/>
          </p:nvPr>
        </p:nvSpPr>
        <p:spPr/>
        <p:txBody>
          <a:bodyPr/>
          <a:lstStyle>
            <a:lvl1pPr defTabSz="457200">
              <a:defRPr/>
            </a:lvl1pPr>
          </a:lstStyle>
          <a:p>
            <a:pPr>
              <a:defRPr/>
            </a:pPr>
            <a:r>
              <a:rPr lang="en-CA" dirty="0"/>
              <a:t>2014</a:t>
            </a:r>
          </a:p>
        </p:txBody>
      </p:sp>
    </p:spTree>
    <p:extLst>
      <p:ext uri="{BB962C8B-B14F-4D97-AF65-F5344CB8AC3E}">
        <p14:creationId xmlns:p14="http://schemas.microsoft.com/office/powerpoint/2010/main" val="371068754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6280"/>
          </a:xfrm>
          <a:prstGeom prst="rect">
            <a:avLst/>
          </a:prstGeom>
        </p:spPr>
        <p:txBody>
          <a:bodyPr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defTabSz="457200" fontAlgn="auto">
              <a:spcBef>
                <a:spcPts val="0"/>
              </a:spcBef>
              <a:spcAft>
                <a:spcPts val="0"/>
              </a:spcAft>
              <a:defRPr>
                <a:latin typeface="Calibri" charset="0"/>
                <a:ea typeface="Calibri" charset="0"/>
                <a:cs typeface="Calibri" charset="0"/>
                <a:sym typeface="Calibri" charset="0"/>
              </a:defRPr>
            </a:lvl1pPr>
          </a:lstStyle>
          <a:p>
            <a:pPr>
              <a:defRPr/>
            </a:pPr>
            <a:fld id="{78A9E2E3-DF7A-4AD5-B211-9B99BB890A85}" type="slidenum">
              <a:rPr lang="en-US"/>
              <a:pPr>
                <a:defRPr/>
              </a:pPr>
              <a:t>‹#›</a:t>
            </a:fld>
            <a:endParaRPr lang="en-US" dirty="0"/>
          </a:p>
        </p:txBody>
      </p:sp>
      <p:sp>
        <p:nvSpPr>
          <p:cNvPr id="5" name="Footer Placeholder 5"/>
          <p:cNvSpPr>
            <a:spLocks noGrp="1"/>
          </p:cNvSpPr>
          <p:nvPr>
            <p:ph type="ftr" sz="quarter" idx="11"/>
          </p:nvPr>
        </p:nvSpPr>
        <p:spPr/>
        <p:txBody>
          <a:bodyPr/>
          <a:lstStyle>
            <a:lvl1pPr defTabSz="457200">
              <a:defRPr/>
            </a:lvl1pPr>
          </a:lstStyle>
          <a:p>
            <a:pPr>
              <a:defRPr/>
            </a:pPr>
            <a:r>
              <a:rPr lang="en-CA" dirty="0"/>
              <a:t>2014</a:t>
            </a:r>
          </a:p>
        </p:txBody>
      </p:sp>
    </p:spTree>
    <p:extLst>
      <p:ext uri="{BB962C8B-B14F-4D97-AF65-F5344CB8AC3E}">
        <p14:creationId xmlns:p14="http://schemas.microsoft.com/office/powerpoint/2010/main" val="141252134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CA"/>
          </a:p>
        </p:txBody>
      </p:sp>
      <p:sp>
        <p:nvSpPr>
          <p:cNvPr id="3" name="Text Placeholder 2"/>
          <p:cNvSpPr>
            <a:spLocks noGrp="1"/>
          </p:cNvSpPr>
          <p:nvPr>
            <p:ph type="body" idx="1"/>
          </p:nvPr>
        </p:nvSpPr>
        <p:spPr>
          <a:xfrm>
            <a:off x="722947" y="2906078"/>
            <a:ext cx="7772400" cy="1500188"/>
          </a:xfrm>
          <a:prstGeom prst="rect">
            <a:avLst/>
          </a:prstGeom>
        </p:spPr>
        <p:txBody>
          <a:bodyPr lIns="82296" tIns="41148" rIns="82296" bIns="41148"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defTabSz="457200" fontAlgn="auto">
              <a:spcBef>
                <a:spcPts val="0"/>
              </a:spcBef>
              <a:spcAft>
                <a:spcPts val="0"/>
              </a:spcAft>
              <a:defRPr>
                <a:latin typeface="Calibri" charset="0"/>
                <a:ea typeface="Calibri" charset="0"/>
                <a:cs typeface="Calibri" charset="0"/>
                <a:sym typeface="Calibri" charset="0"/>
              </a:defRPr>
            </a:lvl1pPr>
          </a:lstStyle>
          <a:p>
            <a:pPr>
              <a:defRPr/>
            </a:pPr>
            <a:fld id="{A8E3F1F0-F284-4423-9C6B-DDEB14C1CD4C}" type="slidenum">
              <a:rPr lang="en-US"/>
              <a:pPr>
                <a:defRPr/>
              </a:pPr>
              <a:t>‹#›</a:t>
            </a:fld>
            <a:endParaRPr lang="en-US" dirty="0"/>
          </a:p>
        </p:txBody>
      </p:sp>
      <p:sp>
        <p:nvSpPr>
          <p:cNvPr id="5" name="Footer Placeholder 5"/>
          <p:cNvSpPr>
            <a:spLocks noGrp="1"/>
          </p:cNvSpPr>
          <p:nvPr>
            <p:ph type="ftr" sz="quarter" idx="11"/>
          </p:nvPr>
        </p:nvSpPr>
        <p:spPr/>
        <p:txBody>
          <a:bodyPr/>
          <a:lstStyle>
            <a:lvl1pPr defTabSz="457200">
              <a:defRPr/>
            </a:lvl1pPr>
          </a:lstStyle>
          <a:p>
            <a:pPr>
              <a:defRPr/>
            </a:pPr>
            <a:r>
              <a:rPr lang="en-CA" dirty="0"/>
              <a:t>2014</a:t>
            </a:r>
          </a:p>
        </p:txBody>
      </p:sp>
    </p:spTree>
    <p:extLst>
      <p:ext uri="{BB962C8B-B14F-4D97-AF65-F5344CB8AC3E}">
        <p14:creationId xmlns:p14="http://schemas.microsoft.com/office/powerpoint/2010/main" val="18278624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3185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46220" cy="4526280"/>
          </a:xfrm>
          <a:prstGeom prst="rect">
            <a:avLst/>
          </a:prstGeom>
        </p:spPr>
        <p:txBody>
          <a:bodyPr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0580" y="1600200"/>
            <a:ext cx="4046220" cy="4526280"/>
          </a:xfrm>
          <a:prstGeom prst="rect">
            <a:avLst/>
          </a:prstGeom>
        </p:spPr>
        <p:txBody>
          <a:bodyPr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defTabSz="457200" fontAlgn="auto">
              <a:spcBef>
                <a:spcPts val="0"/>
              </a:spcBef>
              <a:spcAft>
                <a:spcPts val="0"/>
              </a:spcAft>
              <a:defRPr>
                <a:latin typeface="Calibri" charset="0"/>
                <a:ea typeface="Calibri" charset="0"/>
                <a:cs typeface="Calibri" charset="0"/>
                <a:sym typeface="Calibri" charset="0"/>
              </a:defRPr>
            </a:lvl1pPr>
          </a:lstStyle>
          <a:p>
            <a:pPr>
              <a:defRPr/>
            </a:pPr>
            <a:fld id="{F4FAA4C4-753A-476B-B929-C318D1BC2312}" type="slidenum">
              <a:rPr lang="en-US"/>
              <a:pPr>
                <a:defRPr/>
              </a:pPr>
              <a:t>‹#›</a:t>
            </a:fld>
            <a:endParaRPr lang="en-US" dirty="0"/>
          </a:p>
        </p:txBody>
      </p:sp>
      <p:sp>
        <p:nvSpPr>
          <p:cNvPr id="6" name="Footer Placeholder 6"/>
          <p:cNvSpPr>
            <a:spLocks noGrp="1"/>
          </p:cNvSpPr>
          <p:nvPr>
            <p:ph type="ftr" sz="quarter" idx="11"/>
          </p:nvPr>
        </p:nvSpPr>
        <p:spPr/>
        <p:txBody>
          <a:bodyPr/>
          <a:lstStyle>
            <a:lvl1pPr defTabSz="457200">
              <a:defRPr/>
            </a:lvl1pPr>
          </a:lstStyle>
          <a:p>
            <a:pPr>
              <a:defRPr/>
            </a:pPr>
            <a:r>
              <a:rPr lang="en-CA" dirty="0"/>
              <a:t>2014</a:t>
            </a:r>
          </a:p>
        </p:txBody>
      </p:sp>
    </p:spTree>
    <p:extLst>
      <p:ext uri="{BB962C8B-B14F-4D97-AF65-F5344CB8AC3E}">
        <p14:creationId xmlns:p14="http://schemas.microsoft.com/office/powerpoint/2010/main" val="37436491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4478"/>
            <a:ext cx="4040505" cy="640080"/>
          </a:xfrm>
          <a:prstGeom prst="rect">
            <a:avLst/>
          </a:prstGeom>
        </p:spPr>
        <p:txBody>
          <a:bodyPr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a:prstGeom prst="rect">
            <a:avLst/>
          </a:prstGeom>
        </p:spPr>
        <p:txBody>
          <a:bodyPr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4867" y="1534478"/>
            <a:ext cx="4041933" cy="640080"/>
          </a:xfrm>
          <a:prstGeom prst="rect">
            <a:avLst/>
          </a:prstGeom>
        </p:spPr>
        <p:txBody>
          <a:bodyPr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a:prstGeom prst="rect">
            <a:avLst/>
          </a:prstGeom>
        </p:spPr>
        <p:txBody>
          <a:bodyPr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defTabSz="457200" fontAlgn="auto">
              <a:spcBef>
                <a:spcPts val="0"/>
              </a:spcBef>
              <a:spcAft>
                <a:spcPts val="0"/>
              </a:spcAft>
              <a:defRPr>
                <a:latin typeface="Calibri" charset="0"/>
                <a:ea typeface="Calibri" charset="0"/>
                <a:cs typeface="Calibri" charset="0"/>
                <a:sym typeface="Calibri" charset="0"/>
              </a:defRPr>
            </a:lvl1pPr>
          </a:lstStyle>
          <a:p>
            <a:pPr>
              <a:defRPr/>
            </a:pPr>
            <a:fld id="{98E3572C-D7E5-4BC4-AC4B-566E4079145F}" type="slidenum">
              <a:rPr lang="en-US"/>
              <a:pPr>
                <a:defRPr/>
              </a:pPr>
              <a:t>‹#›</a:t>
            </a:fld>
            <a:endParaRPr lang="en-US" dirty="0"/>
          </a:p>
        </p:txBody>
      </p:sp>
      <p:sp>
        <p:nvSpPr>
          <p:cNvPr id="8" name="Footer Placeholder 8"/>
          <p:cNvSpPr>
            <a:spLocks noGrp="1"/>
          </p:cNvSpPr>
          <p:nvPr>
            <p:ph type="ftr" sz="quarter" idx="11"/>
          </p:nvPr>
        </p:nvSpPr>
        <p:spPr/>
        <p:txBody>
          <a:bodyPr/>
          <a:lstStyle>
            <a:lvl1pPr defTabSz="457200">
              <a:defRPr/>
            </a:lvl1pPr>
          </a:lstStyle>
          <a:p>
            <a:pPr>
              <a:defRPr/>
            </a:pPr>
            <a:r>
              <a:rPr lang="en-CA" dirty="0"/>
              <a:t>2014</a:t>
            </a:r>
          </a:p>
        </p:txBody>
      </p:sp>
    </p:spTree>
    <p:extLst>
      <p:ext uri="{BB962C8B-B14F-4D97-AF65-F5344CB8AC3E}">
        <p14:creationId xmlns:p14="http://schemas.microsoft.com/office/powerpoint/2010/main" val="163795069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defTabSz="457200" fontAlgn="auto">
              <a:spcBef>
                <a:spcPts val="0"/>
              </a:spcBef>
              <a:spcAft>
                <a:spcPts val="0"/>
              </a:spcAft>
              <a:defRPr>
                <a:latin typeface="Calibri" charset="0"/>
                <a:ea typeface="Calibri" charset="0"/>
                <a:cs typeface="Calibri" charset="0"/>
                <a:sym typeface="Calibri" charset="0"/>
              </a:defRPr>
            </a:lvl1pPr>
          </a:lstStyle>
          <a:p>
            <a:pPr>
              <a:defRPr/>
            </a:pPr>
            <a:fld id="{1FA58B74-77E3-4489-9874-C28BF35D3E38}" type="slidenum">
              <a:rPr lang="en-US"/>
              <a:pPr>
                <a:defRPr/>
              </a:pPr>
              <a:t>‹#›</a:t>
            </a:fld>
            <a:endParaRPr lang="en-US" dirty="0"/>
          </a:p>
        </p:txBody>
      </p:sp>
      <p:sp>
        <p:nvSpPr>
          <p:cNvPr id="4" name="Footer Placeholder 4"/>
          <p:cNvSpPr>
            <a:spLocks noGrp="1"/>
          </p:cNvSpPr>
          <p:nvPr>
            <p:ph type="ftr" sz="quarter" idx="11"/>
          </p:nvPr>
        </p:nvSpPr>
        <p:spPr/>
        <p:txBody>
          <a:bodyPr/>
          <a:lstStyle>
            <a:lvl1pPr defTabSz="457200">
              <a:defRPr/>
            </a:lvl1pPr>
          </a:lstStyle>
          <a:p>
            <a:pPr>
              <a:defRPr/>
            </a:pPr>
            <a:r>
              <a:rPr lang="en-CA" dirty="0"/>
              <a:t>2014</a:t>
            </a:r>
          </a:p>
        </p:txBody>
      </p:sp>
    </p:spTree>
    <p:extLst>
      <p:ext uri="{BB962C8B-B14F-4D97-AF65-F5344CB8AC3E}">
        <p14:creationId xmlns:p14="http://schemas.microsoft.com/office/powerpoint/2010/main" val="231354937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defTabSz="457200" fontAlgn="auto">
              <a:spcBef>
                <a:spcPts val="0"/>
              </a:spcBef>
              <a:spcAft>
                <a:spcPts val="0"/>
              </a:spcAft>
              <a:defRPr>
                <a:latin typeface="Calibri" charset="0"/>
                <a:ea typeface="Calibri" charset="0"/>
                <a:cs typeface="Calibri" charset="0"/>
                <a:sym typeface="Calibri" charset="0"/>
              </a:defRPr>
            </a:lvl1pPr>
          </a:lstStyle>
          <a:p>
            <a:pPr>
              <a:defRPr/>
            </a:pPr>
            <a:fld id="{7D13E0E6-6022-4762-807E-21114334CE85}" type="slidenum">
              <a:rPr lang="en-US"/>
              <a:pPr>
                <a:defRPr/>
              </a:pPr>
              <a:t>‹#›</a:t>
            </a:fld>
            <a:endParaRPr lang="en-US" dirty="0"/>
          </a:p>
        </p:txBody>
      </p:sp>
      <p:sp>
        <p:nvSpPr>
          <p:cNvPr id="3" name="Footer Placeholder 3"/>
          <p:cNvSpPr>
            <a:spLocks noGrp="1"/>
          </p:cNvSpPr>
          <p:nvPr>
            <p:ph type="ftr" sz="quarter" idx="11"/>
          </p:nvPr>
        </p:nvSpPr>
        <p:spPr/>
        <p:txBody>
          <a:bodyPr/>
          <a:lstStyle>
            <a:lvl1pPr defTabSz="457200">
              <a:defRPr/>
            </a:lvl1pPr>
          </a:lstStyle>
          <a:p>
            <a:pPr>
              <a:defRPr/>
            </a:pPr>
            <a:r>
              <a:rPr lang="en-CA" dirty="0"/>
              <a:t>2014</a:t>
            </a:r>
          </a:p>
        </p:txBody>
      </p:sp>
    </p:spTree>
    <p:extLst>
      <p:ext uri="{BB962C8B-B14F-4D97-AF65-F5344CB8AC3E}">
        <p14:creationId xmlns:p14="http://schemas.microsoft.com/office/powerpoint/2010/main" val="278926892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CA"/>
          </a:p>
        </p:txBody>
      </p:sp>
      <p:sp>
        <p:nvSpPr>
          <p:cNvPr id="3" name="Content Placeholder 2"/>
          <p:cNvSpPr>
            <a:spLocks noGrp="1"/>
          </p:cNvSpPr>
          <p:nvPr>
            <p:ph idx="1"/>
          </p:nvPr>
        </p:nvSpPr>
        <p:spPr>
          <a:xfrm>
            <a:off x="3574733" y="272892"/>
            <a:ext cx="5112068" cy="5853588"/>
          </a:xfrm>
          <a:prstGeom prst="rect">
            <a:avLst/>
          </a:prstGeom>
        </p:spPr>
        <p:txBody>
          <a:bodyPr lIns="82296" tIns="41148" rIns="82296"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4465"/>
            <a:ext cx="3008948" cy="4692015"/>
          </a:xfrm>
          <a:prstGeom prst="rect">
            <a:avLst/>
          </a:prstGeom>
        </p:spPr>
        <p:txBody>
          <a:bodyPr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defTabSz="457200" fontAlgn="auto">
              <a:spcBef>
                <a:spcPts val="0"/>
              </a:spcBef>
              <a:spcAft>
                <a:spcPts val="0"/>
              </a:spcAft>
              <a:defRPr>
                <a:latin typeface="Calibri" charset="0"/>
                <a:ea typeface="Calibri" charset="0"/>
                <a:cs typeface="Calibri" charset="0"/>
                <a:sym typeface="Calibri" charset="0"/>
              </a:defRPr>
            </a:lvl1pPr>
          </a:lstStyle>
          <a:p>
            <a:pPr>
              <a:defRPr/>
            </a:pPr>
            <a:fld id="{8A2B4B14-4422-4A02-B617-D9D70820039D}" type="slidenum">
              <a:rPr lang="en-US"/>
              <a:pPr>
                <a:defRPr/>
              </a:pPr>
              <a:t>‹#›</a:t>
            </a:fld>
            <a:endParaRPr lang="en-US" dirty="0"/>
          </a:p>
        </p:txBody>
      </p:sp>
      <p:sp>
        <p:nvSpPr>
          <p:cNvPr id="6" name="Footer Placeholder 6"/>
          <p:cNvSpPr>
            <a:spLocks noGrp="1"/>
          </p:cNvSpPr>
          <p:nvPr>
            <p:ph type="ftr" sz="quarter" idx="11"/>
          </p:nvPr>
        </p:nvSpPr>
        <p:spPr/>
        <p:txBody>
          <a:bodyPr/>
          <a:lstStyle>
            <a:lvl1pPr defTabSz="457200">
              <a:defRPr/>
            </a:lvl1pPr>
          </a:lstStyle>
          <a:p>
            <a:pPr>
              <a:defRPr/>
            </a:pPr>
            <a:r>
              <a:rPr lang="en-CA" dirty="0"/>
              <a:t>2014</a:t>
            </a:r>
          </a:p>
        </p:txBody>
      </p:sp>
    </p:spTree>
    <p:extLst>
      <p:ext uri="{BB962C8B-B14F-4D97-AF65-F5344CB8AC3E}">
        <p14:creationId xmlns:p14="http://schemas.microsoft.com/office/powerpoint/2010/main" val="395317239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CA"/>
          </a:p>
        </p:txBody>
      </p:sp>
      <p:sp>
        <p:nvSpPr>
          <p:cNvPr id="3" name="Picture Placeholder 2"/>
          <p:cNvSpPr>
            <a:spLocks noGrp="1"/>
          </p:cNvSpPr>
          <p:nvPr>
            <p:ph type="pic" idx="1"/>
          </p:nvPr>
        </p:nvSpPr>
        <p:spPr>
          <a:xfrm>
            <a:off x="1791652" y="612934"/>
            <a:ext cx="5486400" cy="4114800"/>
          </a:xfrm>
          <a:prstGeom prst="rect">
            <a:avLst/>
          </a:prstGeom>
        </p:spPr>
        <p:txBody>
          <a:bodyPr lIns="82296" tIns="41148" rIns="82296" bIns="41148"/>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CA" noProof="0" dirty="0">
              <a:sym typeface="Arial" charset="0"/>
            </a:endParaRPr>
          </a:p>
        </p:txBody>
      </p:sp>
      <p:sp>
        <p:nvSpPr>
          <p:cNvPr id="4" name="Text Placeholder 3"/>
          <p:cNvSpPr>
            <a:spLocks noGrp="1"/>
          </p:cNvSpPr>
          <p:nvPr>
            <p:ph type="body" sz="half" idx="2"/>
          </p:nvPr>
        </p:nvSpPr>
        <p:spPr>
          <a:xfrm>
            <a:off x="1791652" y="5367814"/>
            <a:ext cx="5486400" cy="804386"/>
          </a:xfrm>
          <a:prstGeom prst="rect">
            <a:avLst/>
          </a:prstGeom>
        </p:spPr>
        <p:txBody>
          <a:bodyPr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defTabSz="457200" fontAlgn="auto">
              <a:spcBef>
                <a:spcPts val="0"/>
              </a:spcBef>
              <a:spcAft>
                <a:spcPts val="0"/>
              </a:spcAft>
              <a:defRPr>
                <a:latin typeface="Calibri" charset="0"/>
                <a:ea typeface="Calibri" charset="0"/>
                <a:cs typeface="Calibri" charset="0"/>
                <a:sym typeface="Calibri" charset="0"/>
              </a:defRPr>
            </a:lvl1pPr>
          </a:lstStyle>
          <a:p>
            <a:pPr>
              <a:defRPr/>
            </a:pPr>
            <a:fld id="{5E7C02AA-5238-45DE-829D-3272EAC87E5E}" type="slidenum">
              <a:rPr lang="en-US"/>
              <a:pPr>
                <a:defRPr/>
              </a:pPr>
              <a:t>‹#›</a:t>
            </a:fld>
            <a:endParaRPr lang="en-US" dirty="0"/>
          </a:p>
        </p:txBody>
      </p:sp>
      <p:sp>
        <p:nvSpPr>
          <p:cNvPr id="6" name="Footer Placeholder 6"/>
          <p:cNvSpPr>
            <a:spLocks noGrp="1"/>
          </p:cNvSpPr>
          <p:nvPr>
            <p:ph type="ftr" sz="quarter" idx="11"/>
          </p:nvPr>
        </p:nvSpPr>
        <p:spPr/>
        <p:txBody>
          <a:bodyPr/>
          <a:lstStyle>
            <a:lvl1pPr defTabSz="457200">
              <a:defRPr/>
            </a:lvl1pPr>
          </a:lstStyle>
          <a:p>
            <a:pPr>
              <a:defRPr/>
            </a:pPr>
            <a:r>
              <a:rPr lang="en-CA" dirty="0"/>
              <a:t>2014</a:t>
            </a:r>
          </a:p>
        </p:txBody>
      </p:sp>
    </p:spTree>
    <p:extLst>
      <p:ext uri="{BB962C8B-B14F-4D97-AF65-F5344CB8AC3E}">
        <p14:creationId xmlns:p14="http://schemas.microsoft.com/office/powerpoint/2010/main" val="263595223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defTabSz="457200" fontAlgn="auto">
              <a:spcBef>
                <a:spcPts val="0"/>
              </a:spcBef>
              <a:spcAft>
                <a:spcPts val="0"/>
              </a:spcAft>
              <a:defRPr>
                <a:latin typeface="Calibri" charset="0"/>
                <a:ea typeface="Calibri" charset="0"/>
                <a:cs typeface="Calibri" charset="0"/>
                <a:sym typeface="Calibri" charset="0"/>
              </a:defRPr>
            </a:lvl1pPr>
          </a:lstStyle>
          <a:p>
            <a:pPr>
              <a:defRPr/>
            </a:pPr>
            <a:fld id="{F41A1A0B-B80C-436A-B80D-237AFB79548F}" type="slidenum">
              <a:rPr lang="en-US"/>
              <a:pPr>
                <a:defRPr/>
              </a:pPr>
              <a:t>‹#›</a:t>
            </a:fld>
            <a:endParaRPr lang="en-US" dirty="0"/>
          </a:p>
        </p:txBody>
      </p:sp>
      <p:sp>
        <p:nvSpPr>
          <p:cNvPr id="5" name="Footer Placeholder 5"/>
          <p:cNvSpPr>
            <a:spLocks noGrp="1"/>
          </p:cNvSpPr>
          <p:nvPr>
            <p:ph type="ftr" sz="quarter" idx="11"/>
          </p:nvPr>
        </p:nvSpPr>
        <p:spPr/>
        <p:txBody>
          <a:bodyPr/>
          <a:lstStyle>
            <a:lvl1pPr defTabSz="457200">
              <a:defRPr/>
            </a:lvl1pPr>
          </a:lstStyle>
          <a:p>
            <a:pPr>
              <a:defRPr/>
            </a:pPr>
            <a:r>
              <a:rPr lang="en-CA" dirty="0"/>
              <a:t>2014</a:t>
            </a:r>
          </a:p>
        </p:txBody>
      </p:sp>
    </p:spTree>
    <p:extLst>
      <p:ext uri="{BB962C8B-B14F-4D97-AF65-F5344CB8AC3E}">
        <p14:creationId xmlns:p14="http://schemas.microsoft.com/office/powerpoint/2010/main" val="233812257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5216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320"/>
            <a:ext cx="6035040" cy="585216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defTabSz="457200" fontAlgn="auto">
              <a:spcBef>
                <a:spcPts val="0"/>
              </a:spcBef>
              <a:spcAft>
                <a:spcPts val="0"/>
              </a:spcAft>
              <a:defRPr>
                <a:latin typeface="Calibri" charset="0"/>
                <a:ea typeface="Calibri" charset="0"/>
                <a:cs typeface="Calibri" charset="0"/>
                <a:sym typeface="Calibri" charset="0"/>
              </a:defRPr>
            </a:lvl1pPr>
          </a:lstStyle>
          <a:p>
            <a:pPr>
              <a:defRPr/>
            </a:pPr>
            <a:fld id="{8A7A2455-C165-4006-91A4-3CDBB9E603F6}" type="slidenum">
              <a:rPr lang="en-US"/>
              <a:pPr>
                <a:defRPr/>
              </a:pPr>
              <a:t>‹#›</a:t>
            </a:fld>
            <a:endParaRPr lang="en-US" dirty="0"/>
          </a:p>
        </p:txBody>
      </p:sp>
      <p:sp>
        <p:nvSpPr>
          <p:cNvPr id="5" name="Footer Placeholder 5"/>
          <p:cNvSpPr>
            <a:spLocks noGrp="1"/>
          </p:cNvSpPr>
          <p:nvPr>
            <p:ph type="ftr" sz="quarter" idx="11"/>
          </p:nvPr>
        </p:nvSpPr>
        <p:spPr/>
        <p:txBody>
          <a:bodyPr/>
          <a:lstStyle>
            <a:lvl1pPr defTabSz="457200">
              <a:defRPr/>
            </a:lvl1pPr>
          </a:lstStyle>
          <a:p>
            <a:pPr>
              <a:defRPr/>
            </a:pPr>
            <a:r>
              <a:rPr lang="en-CA" dirty="0"/>
              <a:t>2014</a:t>
            </a:r>
          </a:p>
        </p:txBody>
      </p:sp>
    </p:spTree>
    <p:extLst>
      <p:ext uri="{BB962C8B-B14F-4D97-AF65-F5344CB8AC3E}">
        <p14:creationId xmlns:p14="http://schemas.microsoft.com/office/powerpoint/2010/main" val="31358119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2310589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186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7765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1407892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0605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9219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1284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868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1952712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887968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5298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8054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80002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156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11902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Users\susanc\AppData\Local\Microsoft\Windows\Temporary Internet Files\Content.Outlook\S2MZSUDA\Canadian Hypertension Education Program-Header-1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1950" y="6248400"/>
            <a:ext cx="4210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7C197937-5CD3-43DC-9BA5-41D15FBFD2D5}" type="datetimeFigureOut">
              <a:rPr lang="en-US"/>
              <a:pPr>
                <a:defRPr/>
              </a:pPr>
              <a:t>7/20/2015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DE213C-70E1-43BA-A388-927C47CD62D0}" type="slidenum">
              <a:rPr lang="en-US"/>
              <a:pPr>
                <a:defRPr/>
              </a:pPr>
              <a:t>‹#›</a:t>
            </a:fld>
            <a:endParaRPr lang="en-US" dirty="0"/>
          </a:p>
        </p:txBody>
      </p:sp>
    </p:spTree>
    <p:extLst>
      <p:ext uri="{BB962C8B-B14F-4D97-AF65-F5344CB8AC3E}">
        <p14:creationId xmlns:p14="http://schemas.microsoft.com/office/powerpoint/2010/main" val="16611252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8224BA-F153-4709-94A1-AD132632910E}" type="datetimeFigureOut">
              <a:rPr lang="en-US"/>
              <a:pPr>
                <a:defRPr/>
              </a:pPr>
              <a:t>7/20/2015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E181C3-2ECA-4A81-8A36-701F51265246}" type="slidenum">
              <a:rPr lang="en-US"/>
              <a:pPr>
                <a:defRPr/>
              </a:pPr>
              <a:t>‹#›</a:t>
            </a:fld>
            <a:endParaRPr lang="en-US" dirty="0"/>
          </a:p>
        </p:txBody>
      </p:sp>
    </p:spTree>
    <p:extLst>
      <p:ext uri="{BB962C8B-B14F-4D97-AF65-F5344CB8AC3E}">
        <p14:creationId xmlns:p14="http://schemas.microsoft.com/office/powerpoint/2010/main" val="913630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070022-88C9-4B3D-BE5B-B5D053EBBEF1}" type="datetimeFigureOut">
              <a:rPr lang="en-US"/>
              <a:pPr>
                <a:defRPr/>
              </a:pPr>
              <a:t>7/20/2015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62B3AB-1DE3-446D-AE5B-9B5D96D8F89D}" type="slidenum">
              <a:rPr lang="en-US"/>
              <a:pPr>
                <a:defRPr/>
              </a:pPr>
              <a:t>‹#›</a:t>
            </a:fld>
            <a:endParaRPr lang="en-US" dirty="0"/>
          </a:p>
        </p:txBody>
      </p:sp>
    </p:spTree>
    <p:extLst>
      <p:ext uri="{BB962C8B-B14F-4D97-AF65-F5344CB8AC3E}">
        <p14:creationId xmlns:p14="http://schemas.microsoft.com/office/powerpoint/2010/main" val="508573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20EBB6-DBF6-4526-B614-D46F12BA95BB}" type="datetimeFigureOut">
              <a:rPr lang="en-US"/>
              <a:pPr>
                <a:defRPr/>
              </a:pPr>
              <a:t>7/20/2015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0418478-DB9C-44CC-B90A-1F0E210008BD}" type="slidenum">
              <a:rPr lang="en-US"/>
              <a:pPr>
                <a:defRPr/>
              </a:pPr>
              <a:t>‹#›</a:t>
            </a:fld>
            <a:endParaRPr lang="en-US" dirty="0"/>
          </a:p>
        </p:txBody>
      </p:sp>
    </p:spTree>
    <p:extLst>
      <p:ext uri="{BB962C8B-B14F-4D97-AF65-F5344CB8AC3E}">
        <p14:creationId xmlns:p14="http://schemas.microsoft.com/office/powerpoint/2010/main" val="839332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F5E2FB-16C8-48A2-A419-EDC2254D4DF7}" type="datetimeFigureOut">
              <a:rPr lang="en-US"/>
              <a:pPr>
                <a:defRPr/>
              </a:pPr>
              <a:t>7/20/2015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00CE3EA-0364-417E-AA1F-895D9FAA27A9}" type="slidenum">
              <a:rPr lang="en-US"/>
              <a:pPr>
                <a:defRPr/>
              </a:pPr>
              <a:t>‹#›</a:t>
            </a:fld>
            <a:endParaRPr lang="en-US" dirty="0"/>
          </a:p>
        </p:txBody>
      </p:sp>
    </p:spTree>
    <p:extLst>
      <p:ext uri="{BB962C8B-B14F-4D97-AF65-F5344CB8AC3E}">
        <p14:creationId xmlns:p14="http://schemas.microsoft.com/office/powerpoint/2010/main" val="164640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7C0D99-2ED0-445A-8C43-2E43F7F2EE7F}" type="datetimeFigureOut">
              <a:rPr lang="en-US"/>
              <a:pPr>
                <a:defRPr/>
              </a:pPr>
              <a:t>7/20/2015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7010CF-1A0F-4D68-86F6-90F546EA876A}" type="slidenum">
              <a:rPr lang="en-US"/>
              <a:pPr>
                <a:defRPr/>
              </a:pPr>
              <a:t>‹#›</a:t>
            </a:fld>
            <a:endParaRPr lang="en-US" dirty="0"/>
          </a:p>
        </p:txBody>
      </p:sp>
    </p:spTree>
    <p:extLst>
      <p:ext uri="{BB962C8B-B14F-4D97-AF65-F5344CB8AC3E}">
        <p14:creationId xmlns:p14="http://schemas.microsoft.com/office/powerpoint/2010/main" val="3027509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18B93D-CBF2-40CD-8625-5D33231F8D3D}" type="datetimeFigureOut">
              <a:rPr lang="en-US"/>
              <a:pPr>
                <a:defRPr/>
              </a:pPr>
              <a:t>7/20/2015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79019C5-EAAE-409D-BC02-6FFB392720AD}" type="slidenum">
              <a:rPr lang="en-US"/>
              <a:pPr>
                <a:defRPr/>
              </a:pPr>
              <a:t>‹#›</a:t>
            </a:fld>
            <a:endParaRPr lang="en-US" dirty="0"/>
          </a:p>
        </p:txBody>
      </p:sp>
    </p:spTree>
    <p:extLst>
      <p:ext uri="{BB962C8B-B14F-4D97-AF65-F5344CB8AC3E}">
        <p14:creationId xmlns:p14="http://schemas.microsoft.com/office/powerpoint/2010/main" val="3602917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8FAFF0-FBC6-4518-A741-631DA8D80DF9}" type="datetimeFigureOut">
              <a:rPr lang="en-US"/>
              <a:pPr>
                <a:defRPr/>
              </a:pPr>
              <a:t>7/20/2015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A897AA-377B-48CF-8715-5B22738DEFE2}" type="slidenum">
              <a:rPr lang="en-US"/>
              <a:pPr>
                <a:defRPr/>
              </a:pPr>
              <a:t>‹#›</a:t>
            </a:fld>
            <a:endParaRPr lang="en-US" dirty="0"/>
          </a:p>
        </p:txBody>
      </p:sp>
    </p:spTree>
    <p:extLst>
      <p:ext uri="{BB962C8B-B14F-4D97-AF65-F5344CB8AC3E}">
        <p14:creationId xmlns:p14="http://schemas.microsoft.com/office/powerpoint/2010/main" val="4112877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C05FC2-FD49-4FB8-A324-6A9E4401E6E2}" type="datetimeFigureOut">
              <a:rPr lang="en-US"/>
              <a:pPr>
                <a:defRPr/>
              </a:pPr>
              <a:t>7/20/2015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80F490-3F37-4907-94C3-C93F196C00FD}" type="slidenum">
              <a:rPr lang="en-US"/>
              <a:pPr>
                <a:defRPr/>
              </a:pPr>
              <a:t>‹#›</a:t>
            </a:fld>
            <a:endParaRPr lang="en-US" dirty="0"/>
          </a:p>
        </p:txBody>
      </p:sp>
    </p:spTree>
    <p:extLst>
      <p:ext uri="{BB962C8B-B14F-4D97-AF65-F5344CB8AC3E}">
        <p14:creationId xmlns:p14="http://schemas.microsoft.com/office/powerpoint/2010/main" val="206714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8298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B1D0C9-18E0-42E1-B844-306D1578C292}" type="datetimeFigureOut">
              <a:rPr lang="en-US"/>
              <a:pPr>
                <a:defRPr/>
              </a:pPr>
              <a:t>7/20/2015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A728C7-6C8B-4B12-95D0-687D1EE8F2D0}" type="slidenum">
              <a:rPr lang="en-US"/>
              <a:pPr>
                <a:defRPr/>
              </a:pPr>
              <a:t>‹#›</a:t>
            </a:fld>
            <a:endParaRPr lang="en-US" dirty="0"/>
          </a:p>
        </p:txBody>
      </p:sp>
    </p:spTree>
    <p:extLst>
      <p:ext uri="{BB962C8B-B14F-4D97-AF65-F5344CB8AC3E}">
        <p14:creationId xmlns:p14="http://schemas.microsoft.com/office/powerpoint/2010/main" val="392102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490E6A-2912-4662-8FBB-5D333D00E5B6}" type="datetimeFigureOut">
              <a:rPr lang="en-US"/>
              <a:pPr>
                <a:defRPr/>
              </a:pPr>
              <a:t>7/20/2015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C7DEBD-A29E-4376-BA5F-9170E21645C5}" type="slidenum">
              <a:rPr lang="en-US"/>
              <a:pPr>
                <a:defRPr/>
              </a:pPr>
              <a:t>‹#›</a:t>
            </a:fld>
            <a:endParaRPr lang="en-US" dirty="0"/>
          </a:p>
        </p:txBody>
      </p:sp>
    </p:spTree>
    <p:extLst>
      <p:ext uri="{BB962C8B-B14F-4D97-AF65-F5344CB8AC3E}">
        <p14:creationId xmlns:p14="http://schemas.microsoft.com/office/powerpoint/2010/main" val="32344607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600200"/>
            <a:ext cx="7772400" cy="4495800"/>
          </a:xfrm>
        </p:spPr>
        <p:txBody>
          <a:bodyPr rtlCol="0">
            <a:normAutofit/>
          </a:bodyPr>
          <a:lstStyle/>
          <a:p>
            <a:pPr lvl="0"/>
            <a:endParaRPr lang="en-CA" noProof="0" dirty="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D8E217A-DCBB-4342-99EC-3B9F4EA2E0CE}" type="slidenum">
              <a:rPr lang="en-US"/>
              <a:pPr>
                <a:defRPr/>
              </a:pPr>
              <a:t>‹#›</a:t>
            </a:fld>
            <a:endParaRPr lang="en-US" dirty="0"/>
          </a:p>
        </p:txBody>
      </p:sp>
    </p:spTree>
    <p:extLst>
      <p:ext uri="{BB962C8B-B14F-4D97-AF65-F5344CB8AC3E}">
        <p14:creationId xmlns:p14="http://schemas.microsoft.com/office/powerpoint/2010/main" val="37522020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600200"/>
            <a:ext cx="7772400" cy="4495800"/>
          </a:xfrm>
        </p:spPr>
        <p:txBody>
          <a:bodyPr rtlCol="0">
            <a:normAutofit/>
          </a:bodyPr>
          <a:lstStyle/>
          <a:p>
            <a:pPr lvl="0"/>
            <a:endParaRPr lang="en-CA" noProof="0" dirty="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54468CC-E694-40C9-A7A6-7323E0FA238E}" type="slidenum">
              <a:rPr lang="en-US"/>
              <a:pPr>
                <a:defRPr/>
              </a:pPr>
              <a:t>‹#›</a:t>
            </a:fld>
            <a:endParaRPr lang="en-US" dirty="0"/>
          </a:p>
        </p:txBody>
      </p:sp>
    </p:spTree>
    <p:extLst>
      <p:ext uri="{BB962C8B-B14F-4D97-AF65-F5344CB8AC3E}">
        <p14:creationId xmlns:p14="http://schemas.microsoft.com/office/powerpoint/2010/main" val="34889354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143768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582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2200623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6518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11952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444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1390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26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3890397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549976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0975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97664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5777691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0662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103926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362009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3.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2988566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420813"/>
            <a:ext cx="82296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3D25666B-AFE9-4083-B3B6-37E17BF3B14A}" type="datetimeFigureOut">
              <a:rPr lang="en-US">
                <a:ea typeface="MS PGothic" pitchFamily="34" charset="-128"/>
              </a:rPr>
              <a:pPr defTabSz="457200" fontAlgn="base">
                <a:spcBef>
                  <a:spcPct val="0"/>
                </a:spcBef>
                <a:spcAft>
                  <a:spcPct val="0"/>
                </a:spcAft>
                <a:defRPr/>
              </a:pPr>
              <a:t>7/20/2015</a:t>
            </a:fld>
            <a:endParaRPr lang="en-US" dirty="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112AF15D-BCBF-44AE-A108-AC6696DBA985}" type="slidenum">
              <a:rPr lang="en-US">
                <a:ea typeface="MS PGothic" pitchFamily="34" charset="-128"/>
              </a:rPr>
              <a:pPr defTabSz="457200" fontAlgn="base">
                <a:spcBef>
                  <a:spcPct val="0"/>
                </a:spcBef>
                <a:spcAft>
                  <a:spcPct val="0"/>
                </a:spcAft>
                <a:defRPr/>
              </a:pPr>
              <a:t>‹#›</a:t>
            </a:fld>
            <a:endParaRPr lang="en-US" dirty="0">
              <a:ea typeface="MS PGothic" pitchFamily="34" charset="-128"/>
            </a:endParaRPr>
          </a:p>
        </p:txBody>
      </p:sp>
    </p:spTree>
    <p:extLst>
      <p:ext uri="{BB962C8B-B14F-4D97-AF65-F5344CB8AC3E}">
        <p14:creationId xmlns:p14="http://schemas.microsoft.com/office/powerpoint/2010/main" val="19257019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57200" rtl="0" eaLnBrk="0" fontAlgn="base" hangingPunct="0">
        <a:spcBef>
          <a:spcPct val="0"/>
        </a:spcBef>
        <a:spcAft>
          <a:spcPct val="0"/>
        </a:spcAft>
        <a:defRPr sz="2800" kern="1200">
          <a:solidFill>
            <a:schemeClr val="tx1"/>
          </a:solidFill>
          <a:latin typeface="Arial"/>
          <a:ea typeface="MS PGothic" pitchFamily="34" charset="-128"/>
          <a:cs typeface="+mj-cs"/>
        </a:defRPr>
      </a:lvl1pPr>
      <a:lvl2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28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28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28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28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34290" rIns="34290" bIns="34290" numCol="1" anchor="ctr" anchorCtr="0" compatLnSpc="1">
            <a:prstTxWarp prst="textNoShape">
              <a:avLst/>
            </a:prstTxWarp>
          </a:bodyPr>
          <a:lstStyle/>
          <a:p>
            <a:pPr lvl="0"/>
            <a:r>
              <a:rPr lang="en-US" altLang="en-US" smtClean="0">
                <a:sym typeface="Arial" pitchFamily="34" charset="0"/>
              </a:rPr>
              <a:t>Click to edit Master title style</a:t>
            </a:r>
          </a:p>
        </p:txBody>
      </p:sp>
      <p:sp>
        <p:nvSpPr>
          <p:cNvPr id="1026" name="Text Box 2"/>
          <p:cNvSpPr txBox="1">
            <a:spLocks noGrp="1" noChangeArrowheads="1"/>
          </p:cNvSpPr>
          <p:nvPr>
            <p:ph type="sldNum" sz="quarter" idx="4"/>
          </p:nvPr>
        </p:nvSpPr>
        <p:spPr bwMode="auto">
          <a:xfrm>
            <a:off x="6948488" y="6381750"/>
            <a:ext cx="220662" cy="228600"/>
          </a:xfrm>
          <a:prstGeom prst="rect">
            <a:avLst/>
          </a:prstGeom>
          <a:noFill/>
          <a:ln>
            <a:noFill/>
          </a:ln>
          <a:effectLst/>
          <a:extLst/>
        </p:spPr>
        <p:txBody>
          <a:bodyPr vert="horz" wrap="none" lIns="82296" tIns="41148" rIns="82296" bIns="41148" numCol="1" anchor="ctr" anchorCtr="0" compatLnSpc="1">
            <a:prstTxWarp prst="textNoShape">
              <a:avLst/>
            </a:prstTxWarp>
          </a:bodyPr>
          <a:lstStyle>
            <a:lvl1pPr algn="r" defTabSz="914400">
              <a:defRPr sz="1100">
                <a:solidFill>
                  <a:srgbClr val="878787"/>
                </a:solidFill>
                <a:latin typeface="Calibri" pitchFamily="34" charset="0"/>
                <a:cs typeface="Arial" pitchFamily="34" charset="0"/>
                <a:sym typeface="Calibri" pitchFamily="34" charset="0"/>
              </a:defRPr>
            </a:lvl1pPr>
          </a:lstStyle>
          <a:p>
            <a:pPr fontAlgn="base">
              <a:spcBef>
                <a:spcPct val="0"/>
              </a:spcBef>
              <a:spcAft>
                <a:spcPct val="0"/>
              </a:spcAft>
              <a:defRPr/>
            </a:pPr>
            <a:fld id="{8198E109-DFA5-4D37-820A-7ADA42249CC3}" type="slidenum">
              <a:rPr lang="en-US">
                <a:ea typeface="MS PGothic" pitchFamily="34" charset="-128"/>
              </a:rPr>
              <a:pPr fontAlgn="base">
                <a:spcBef>
                  <a:spcPct val="0"/>
                </a:spcBef>
                <a:spcAft>
                  <a:spcPct val="0"/>
                </a:spcAft>
                <a:defRPr/>
              </a:pPr>
              <a:t>‹#›</a:t>
            </a:fld>
            <a:endParaRPr lang="en-US" dirty="0">
              <a:ea typeface="MS PGothic" pitchFamily="34" charset="-128"/>
            </a:endParaRPr>
          </a:p>
        </p:txBody>
      </p:sp>
      <p:sp>
        <p:nvSpPr>
          <p:cNvPr id="2" name="Footer Placeholder 1"/>
          <p:cNvSpPr>
            <a:spLocks noGrp="1"/>
          </p:cNvSpPr>
          <p:nvPr>
            <p:ph type="ftr" sz="quarter" idx="3"/>
          </p:nvPr>
        </p:nvSpPr>
        <p:spPr>
          <a:xfrm>
            <a:off x="8172450" y="6529388"/>
            <a:ext cx="584200" cy="312737"/>
          </a:xfrm>
          <a:prstGeom prst="rect">
            <a:avLst/>
          </a:prstGeom>
        </p:spPr>
        <p:txBody>
          <a:bodyPr vert="horz" lIns="91440" tIns="45720" rIns="91440" bIns="45720" rtlCol="0" anchor="ctr"/>
          <a:lstStyle>
            <a:lvl1pPr algn="r" defTabSz="914400" fontAlgn="auto">
              <a:spcBef>
                <a:spcPts val="0"/>
              </a:spcBef>
              <a:spcAft>
                <a:spcPts val="0"/>
              </a:spcAft>
              <a:defRPr sz="1000">
                <a:solidFill>
                  <a:srgbClr val="000000"/>
                </a:solidFill>
                <a:latin typeface="+mn-lt"/>
              </a:defRPr>
            </a:lvl1pPr>
          </a:lstStyle>
          <a:p>
            <a:pPr>
              <a:defRPr/>
            </a:pPr>
            <a:r>
              <a:rPr lang="en-CA" dirty="0">
                <a:ea typeface="MS PGothic" pitchFamily="34" charset="-128"/>
              </a:rPr>
              <a:t>2014</a:t>
            </a:r>
          </a:p>
        </p:txBody>
      </p:sp>
    </p:spTree>
    <p:extLst>
      <p:ext uri="{BB962C8B-B14F-4D97-AF65-F5344CB8AC3E}">
        <p14:creationId xmlns:p14="http://schemas.microsoft.com/office/powerpoint/2010/main" val="21504370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hf sldNum="0" hdr="0" dt="0"/>
  <p:txStyles>
    <p:titleStyle>
      <a:lvl1pPr algn="ctr" rtl="0" eaLnBrk="0" fontAlgn="base" hangingPunct="0">
        <a:spcBef>
          <a:spcPct val="0"/>
        </a:spcBef>
        <a:spcAft>
          <a:spcPct val="0"/>
        </a:spcAft>
        <a:defRPr sz="2700">
          <a:solidFill>
            <a:schemeClr val="tx1"/>
          </a:solidFill>
          <a:latin typeface="+mj-lt"/>
          <a:ea typeface="+mj-ea"/>
          <a:cs typeface="+mj-cs"/>
          <a:sym typeface="Arial" pitchFamily="34" charset="0"/>
        </a:defRPr>
      </a:lvl1pPr>
      <a:lvl2pPr algn="ctr" rtl="0" eaLnBrk="0" fontAlgn="base" hangingPunct="0">
        <a:spcBef>
          <a:spcPct val="0"/>
        </a:spcBef>
        <a:spcAft>
          <a:spcPct val="0"/>
        </a:spcAft>
        <a:defRPr sz="2700">
          <a:solidFill>
            <a:schemeClr val="tx1"/>
          </a:solidFill>
          <a:latin typeface="Arial" charset="0"/>
          <a:ea typeface="ヒラギノ角ゴ ProN W3" charset="0"/>
          <a:cs typeface="ヒラギノ角ゴ ProN W3" charset="0"/>
          <a:sym typeface="Arial" pitchFamily="34" charset="0"/>
        </a:defRPr>
      </a:lvl2pPr>
      <a:lvl3pPr algn="ctr" rtl="0" eaLnBrk="0" fontAlgn="base" hangingPunct="0">
        <a:spcBef>
          <a:spcPct val="0"/>
        </a:spcBef>
        <a:spcAft>
          <a:spcPct val="0"/>
        </a:spcAft>
        <a:defRPr sz="2700">
          <a:solidFill>
            <a:schemeClr val="tx1"/>
          </a:solidFill>
          <a:latin typeface="Arial" charset="0"/>
          <a:ea typeface="ヒラギノ角ゴ ProN W3" charset="0"/>
          <a:cs typeface="ヒラギノ角ゴ ProN W3" charset="0"/>
          <a:sym typeface="Arial" pitchFamily="34" charset="0"/>
        </a:defRPr>
      </a:lvl3pPr>
      <a:lvl4pPr algn="ctr" rtl="0" eaLnBrk="0" fontAlgn="base" hangingPunct="0">
        <a:spcBef>
          <a:spcPct val="0"/>
        </a:spcBef>
        <a:spcAft>
          <a:spcPct val="0"/>
        </a:spcAft>
        <a:defRPr sz="2700">
          <a:solidFill>
            <a:schemeClr val="tx1"/>
          </a:solidFill>
          <a:latin typeface="Arial" charset="0"/>
          <a:ea typeface="ヒラギノ角ゴ ProN W3" charset="0"/>
          <a:cs typeface="ヒラギノ角ゴ ProN W3" charset="0"/>
          <a:sym typeface="Arial" pitchFamily="34" charset="0"/>
        </a:defRPr>
      </a:lvl4pPr>
      <a:lvl5pPr algn="ctr" rtl="0" eaLnBrk="0" fontAlgn="base" hangingPunct="0">
        <a:spcBef>
          <a:spcPct val="0"/>
        </a:spcBef>
        <a:spcAft>
          <a:spcPct val="0"/>
        </a:spcAft>
        <a:defRPr sz="2700">
          <a:solidFill>
            <a:schemeClr val="tx1"/>
          </a:solidFill>
          <a:latin typeface="Arial" charset="0"/>
          <a:ea typeface="ヒラギノ角ゴ ProN W3" charset="0"/>
          <a:cs typeface="ヒラギノ角ゴ ProN W3" charset="0"/>
          <a:sym typeface="Arial" pitchFamily="34" charset="0"/>
        </a:defRPr>
      </a:lvl5pPr>
      <a:lvl6pPr marL="411480" algn="ctr" rtl="0" fontAlgn="base">
        <a:spcBef>
          <a:spcPct val="0"/>
        </a:spcBef>
        <a:spcAft>
          <a:spcPct val="0"/>
        </a:spcAft>
        <a:defRPr sz="2700">
          <a:solidFill>
            <a:schemeClr val="tx1"/>
          </a:solidFill>
          <a:latin typeface="Arial" charset="0"/>
          <a:ea typeface="ヒラギノ角ゴ ProN W3" charset="0"/>
          <a:cs typeface="ヒラギノ角ゴ ProN W3" charset="0"/>
          <a:sym typeface="Arial" charset="0"/>
        </a:defRPr>
      </a:lvl6pPr>
      <a:lvl7pPr marL="822960" algn="ctr" rtl="0" fontAlgn="base">
        <a:spcBef>
          <a:spcPct val="0"/>
        </a:spcBef>
        <a:spcAft>
          <a:spcPct val="0"/>
        </a:spcAft>
        <a:defRPr sz="2700">
          <a:solidFill>
            <a:schemeClr val="tx1"/>
          </a:solidFill>
          <a:latin typeface="Arial" charset="0"/>
          <a:ea typeface="ヒラギノ角ゴ ProN W3" charset="0"/>
          <a:cs typeface="ヒラギノ角ゴ ProN W3" charset="0"/>
          <a:sym typeface="Arial" charset="0"/>
        </a:defRPr>
      </a:lvl7pPr>
      <a:lvl8pPr marL="1234440" algn="ctr" rtl="0" fontAlgn="base">
        <a:spcBef>
          <a:spcPct val="0"/>
        </a:spcBef>
        <a:spcAft>
          <a:spcPct val="0"/>
        </a:spcAft>
        <a:defRPr sz="2700">
          <a:solidFill>
            <a:schemeClr val="tx1"/>
          </a:solidFill>
          <a:latin typeface="Arial" charset="0"/>
          <a:ea typeface="ヒラギノ角ゴ ProN W3" charset="0"/>
          <a:cs typeface="ヒラギノ角ゴ ProN W3" charset="0"/>
          <a:sym typeface="Arial" charset="0"/>
        </a:defRPr>
      </a:lvl8pPr>
      <a:lvl9pPr marL="1645920" algn="ctr" rtl="0" fontAlgn="base">
        <a:spcBef>
          <a:spcPct val="0"/>
        </a:spcBef>
        <a:spcAft>
          <a:spcPct val="0"/>
        </a:spcAft>
        <a:defRPr sz="2700">
          <a:solidFill>
            <a:schemeClr val="tx1"/>
          </a:solidFill>
          <a:latin typeface="Arial" charset="0"/>
          <a:ea typeface="ヒラギノ角ゴ ProN W3" charset="0"/>
          <a:cs typeface="ヒラギノ角ゴ ProN W3" charset="0"/>
          <a:sym typeface="Arial" charset="0"/>
        </a:defRPr>
      </a:lvl9pPr>
    </p:titleStyle>
    <p:bodyStyle>
      <a:lvl1pPr marL="307975" indent="-307975" algn="l" rtl="0" eaLnBrk="0" fontAlgn="base" hangingPunct="0">
        <a:spcBef>
          <a:spcPts val="538"/>
        </a:spcBef>
        <a:spcAft>
          <a:spcPct val="0"/>
        </a:spcAft>
        <a:buClr>
          <a:srgbClr val="000000"/>
        </a:buClr>
        <a:buSzPct val="100000"/>
        <a:buFont typeface="Arial" pitchFamily="34" charset="0"/>
        <a:buChar char="•"/>
        <a:defRPr sz="2300">
          <a:solidFill>
            <a:schemeClr val="tx1"/>
          </a:solidFill>
          <a:latin typeface="+mn-lt"/>
          <a:ea typeface="+mn-ea"/>
          <a:cs typeface="+mn-cs"/>
          <a:sym typeface="Arial" pitchFamily="34" charset="0"/>
        </a:defRPr>
      </a:lvl1pPr>
      <a:lvl2pPr marL="668338" indent="-257175" algn="l" rtl="0" eaLnBrk="0" fontAlgn="base" hangingPunct="0">
        <a:spcBef>
          <a:spcPts val="538"/>
        </a:spcBef>
        <a:spcAft>
          <a:spcPct val="0"/>
        </a:spcAft>
        <a:buClr>
          <a:srgbClr val="000000"/>
        </a:buClr>
        <a:buSzPct val="100000"/>
        <a:buFont typeface="Arial" pitchFamily="34" charset="0"/>
        <a:buChar char="–"/>
        <a:defRPr sz="2300">
          <a:solidFill>
            <a:schemeClr val="tx1"/>
          </a:solidFill>
          <a:latin typeface="+mn-lt"/>
          <a:ea typeface="+mn-ea"/>
          <a:cs typeface="+mn-cs"/>
          <a:sym typeface="Arial" pitchFamily="34" charset="0"/>
        </a:defRPr>
      </a:lvl2pPr>
      <a:lvl3pPr marL="1028700" indent="-204788" algn="l" rtl="0" eaLnBrk="0" fontAlgn="base" hangingPunct="0">
        <a:spcBef>
          <a:spcPts val="538"/>
        </a:spcBef>
        <a:spcAft>
          <a:spcPct val="0"/>
        </a:spcAft>
        <a:buClr>
          <a:srgbClr val="000000"/>
        </a:buClr>
        <a:buSzPct val="100000"/>
        <a:buFont typeface="Arial" pitchFamily="34" charset="0"/>
        <a:buChar char="•"/>
        <a:defRPr sz="2300">
          <a:solidFill>
            <a:schemeClr val="tx1"/>
          </a:solidFill>
          <a:latin typeface="+mn-lt"/>
          <a:ea typeface="+mn-ea"/>
          <a:cs typeface="+mn-cs"/>
          <a:sym typeface="Arial" pitchFamily="34" charset="0"/>
        </a:defRPr>
      </a:lvl3pPr>
      <a:lvl4pPr marL="1439863" indent="-204788" algn="l" rtl="0" eaLnBrk="0" fontAlgn="base" hangingPunct="0">
        <a:spcBef>
          <a:spcPts val="538"/>
        </a:spcBef>
        <a:spcAft>
          <a:spcPct val="0"/>
        </a:spcAft>
        <a:buClr>
          <a:srgbClr val="000000"/>
        </a:buClr>
        <a:buSzPct val="100000"/>
        <a:buFont typeface="Arial" pitchFamily="34" charset="0"/>
        <a:buChar char="–"/>
        <a:defRPr sz="2300">
          <a:solidFill>
            <a:schemeClr val="tx1"/>
          </a:solidFill>
          <a:latin typeface="+mn-lt"/>
          <a:ea typeface="+mn-ea"/>
          <a:cs typeface="+mn-cs"/>
          <a:sym typeface="Arial" pitchFamily="34" charset="0"/>
        </a:defRPr>
      </a:lvl4pPr>
      <a:lvl5pPr marL="1851025" indent="-204788" algn="l" rtl="0" eaLnBrk="0" fontAlgn="base" hangingPunct="0">
        <a:spcBef>
          <a:spcPts val="538"/>
        </a:spcBef>
        <a:spcAft>
          <a:spcPct val="0"/>
        </a:spcAft>
        <a:buClr>
          <a:srgbClr val="000000"/>
        </a:buClr>
        <a:buSzPct val="100000"/>
        <a:buFont typeface="Arial" pitchFamily="34" charset="0"/>
        <a:buChar char="»"/>
        <a:defRPr sz="2300">
          <a:solidFill>
            <a:schemeClr val="tx1"/>
          </a:solidFill>
          <a:latin typeface="+mn-lt"/>
          <a:ea typeface="+mn-ea"/>
          <a:cs typeface="+mn-cs"/>
          <a:sym typeface="Arial" pitchFamily="34" charset="0"/>
        </a:defRPr>
      </a:lvl5pPr>
      <a:lvl6pPr marL="2263140" indent="-205740" algn="l" rtl="0" fontAlgn="base">
        <a:spcBef>
          <a:spcPts val="540"/>
        </a:spcBef>
        <a:spcAft>
          <a:spcPct val="0"/>
        </a:spcAft>
        <a:buClr>
          <a:srgbClr val="000000"/>
        </a:buClr>
        <a:buSzPct val="100000"/>
        <a:buFont typeface="Arial" charset="0"/>
        <a:buChar char="»"/>
        <a:defRPr sz="2300">
          <a:solidFill>
            <a:schemeClr val="tx1"/>
          </a:solidFill>
          <a:latin typeface="+mn-lt"/>
          <a:ea typeface="+mn-ea"/>
          <a:cs typeface="+mn-cs"/>
          <a:sym typeface="Arial" charset="0"/>
        </a:defRPr>
      </a:lvl6pPr>
      <a:lvl7pPr marL="2674620" indent="-205740" algn="l" rtl="0" fontAlgn="base">
        <a:spcBef>
          <a:spcPts val="540"/>
        </a:spcBef>
        <a:spcAft>
          <a:spcPct val="0"/>
        </a:spcAft>
        <a:buClr>
          <a:srgbClr val="000000"/>
        </a:buClr>
        <a:buSzPct val="100000"/>
        <a:buFont typeface="Arial" charset="0"/>
        <a:buChar char="»"/>
        <a:defRPr sz="2300">
          <a:solidFill>
            <a:schemeClr val="tx1"/>
          </a:solidFill>
          <a:latin typeface="+mn-lt"/>
          <a:ea typeface="+mn-ea"/>
          <a:cs typeface="+mn-cs"/>
          <a:sym typeface="Arial" charset="0"/>
        </a:defRPr>
      </a:lvl7pPr>
      <a:lvl8pPr marL="3086100" indent="-205740" algn="l" rtl="0" fontAlgn="base">
        <a:spcBef>
          <a:spcPts val="540"/>
        </a:spcBef>
        <a:spcAft>
          <a:spcPct val="0"/>
        </a:spcAft>
        <a:buClr>
          <a:srgbClr val="000000"/>
        </a:buClr>
        <a:buSzPct val="100000"/>
        <a:buFont typeface="Arial" charset="0"/>
        <a:buChar char="»"/>
        <a:defRPr sz="2300">
          <a:solidFill>
            <a:schemeClr val="tx1"/>
          </a:solidFill>
          <a:latin typeface="+mn-lt"/>
          <a:ea typeface="+mn-ea"/>
          <a:cs typeface="+mn-cs"/>
          <a:sym typeface="Arial" charset="0"/>
        </a:defRPr>
      </a:lvl8pPr>
      <a:lvl9pPr marL="3497580" indent="-205740" algn="l" rtl="0" fontAlgn="base">
        <a:spcBef>
          <a:spcPts val="540"/>
        </a:spcBef>
        <a:spcAft>
          <a:spcPct val="0"/>
        </a:spcAft>
        <a:buClr>
          <a:srgbClr val="000000"/>
        </a:buClr>
        <a:buSzPct val="100000"/>
        <a:buFont typeface="Arial" charset="0"/>
        <a:buChar char="»"/>
        <a:defRPr sz="2300">
          <a:solidFill>
            <a:schemeClr val="tx1"/>
          </a:solidFill>
          <a:latin typeface="+mn-lt"/>
          <a:ea typeface="+mn-ea"/>
          <a:cs typeface="+mn-cs"/>
          <a:sym typeface="Arial" charset="0"/>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11303994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420813"/>
            <a:ext cx="82296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C45403A1-1AAD-4C60-BE22-4B26808E58E1}" type="datetimeFigureOut">
              <a:rPr lang="en-US">
                <a:ea typeface="MS PGothic" pitchFamily="34" charset="-128"/>
              </a:rPr>
              <a:pPr defTabSz="457200" fontAlgn="base">
                <a:spcBef>
                  <a:spcPct val="0"/>
                </a:spcBef>
                <a:spcAft>
                  <a:spcPct val="0"/>
                </a:spcAft>
                <a:defRPr/>
              </a:pPr>
              <a:t>7/20/2015</a:t>
            </a:fld>
            <a:endParaRPr lang="en-US" dirty="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8799CD3D-64AB-4A89-9AA4-C307F521A79D}" type="slidenum">
              <a:rPr lang="en-US">
                <a:ea typeface="MS PGothic" pitchFamily="34" charset="-128"/>
              </a:rPr>
              <a:pPr defTabSz="457200" fontAlgn="base">
                <a:spcBef>
                  <a:spcPct val="0"/>
                </a:spcBef>
                <a:spcAft>
                  <a:spcPct val="0"/>
                </a:spcAft>
                <a:defRPr/>
              </a:pPr>
              <a:t>‹#›</a:t>
            </a:fld>
            <a:endParaRPr lang="en-US" dirty="0">
              <a:ea typeface="MS PGothic" pitchFamily="34" charset="-128"/>
            </a:endParaRPr>
          </a:p>
        </p:txBody>
      </p:sp>
    </p:spTree>
    <p:extLst>
      <p:ext uri="{BB962C8B-B14F-4D97-AF65-F5344CB8AC3E}">
        <p14:creationId xmlns:p14="http://schemas.microsoft.com/office/powerpoint/2010/main" val="20633666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defTabSz="457200" rtl="0" eaLnBrk="0" fontAlgn="base" hangingPunct="0">
        <a:spcBef>
          <a:spcPct val="0"/>
        </a:spcBef>
        <a:spcAft>
          <a:spcPct val="0"/>
        </a:spcAft>
        <a:defRPr sz="2800" kern="1200">
          <a:solidFill>
            <a:schemeClr val="tx1"/>
          </a:solidFill>
          <a:latin typeface="Arial"/>
          <a:ea typeface="MS PGothic" pitchFamily="34" charset="-128"/>
          <a:cs typeface="+mj-cs"/>
        </a:defRPr>
      </a:lvl1pPr>
      <a:lvl2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28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28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28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28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421339296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39.xml"/><Relationship Id="rId4" Type="http://schemas.openxmlformats.org/officeDocument/2006/relationships/image" Target="../media/image25.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4.xml"/><Relationship Id="rId1" Type="http://schemas.openxmlformats.org/officeDocument/2006/relationships/slideLayout" Target="../slideLayouts/slideLayout39.xml"/><Relationship Id="rId5" Type="http://schemas.openxmlformats.org/officeDocument/2006/relationships/image" Target="../media/image32.jpeg"/><Relationship Id="rId4" Type="http://schemas.openxmlformats.org/officeDocument/2006/relationships/hyperlink" Target="http://itunes.apple.com/ca/app/ccs-atrial-fibrillation-guidelines/id442154533?mt=8"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hyperlink" Target="http://www.ccs.ca/index.php/en/" TargetMode="External"/><Relationship Id="rId2" Type="http://schemas.openxmlformats.org/officeDocument/2006/relationships/notesSlide" Target="../notesSlides/notesSlide40.xml"/><Relationship Id="rId1" Type="http://schemas.openxmlformats.org/officeDocument/2006/relationships/slideLayout" Target="../slideLayouts/slideLayout39.xml"/><Relationship Id="rId6" Type="http://schemas.openxmlformats.org/officeDocument/2006/relationships/hyperlink" Target="http://heartandstroke.com/" TargetMode="External"/><Relationship Id="rId5" Type="http://schemas.openxmlformats.org/officeDocument/2006/relationships/hyperlink" Target="http://www.cmaj.ca/" TargetMode="External"/><Relationship Id="rId4" Type="http://schemas.openxmlformats.org/officeDocument/2006/relationships/hyperlink" Target="http://www.c-changecrc.ca/"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hypertension.ca/en/chep" TargetMode="External"/><Relationship Id="rId2" Type="http://schemas.openxmlformats.org/officeDocument/2006/relationships/notesSlide" Target="../notesSlides/notesSlide41.xml"/><Relationship Id="rId1" Type="http://schemas.openxmlformats.org/officeDocument/2006/relationships/slideLayout" Target="../slideLayouts/slideLayout39.xml"/><Relationship Id="rId4" Type="http://schemas.openxmlformats.org/officeDocument/2006/relationships/hyperlink" Target="http://www.albertahealthservices.ca/10585.asp"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2800" dirty="0" smtClean="0"/>
              <a:t>Vascular Risk Reduction:</a:t>
            </a:r>
            <a:br>
              <a:rPr lang="en-CA" sz="2800" dirty="0" smtClean="0"/>
            </a:br>
            <a:r>
              <a:rPr lang="en-CA" sz="2800" dirty="0" smtClean="0"/>
              <a:t>Addressing Vascular Risk</a:t>
            </a:r>
            <a:endParaRPr lang="en-CA" sz="2800" dirty="0"/>
          </a:p>
        </p:txBody>
      </p:sp>
      <p:pic>
        <p:nvPicPr>
          <p:cNvPr id="5" name="Picture 7" descr="http://stop.pk/file/pic/gallery/109064.jpg"/>
          <p:cNvPicPr>
            <a:picLocks noChangeAspect="1" noChangeArrowheads="1"/>
          </p:cNvPicPr>
          <p:nvPr/>
        </p:nvPicPr>
        <p:blipFill>
          <a:blip r:embed="rId3" cstate="print"/>
          <a:srcRect l="7214" t="13734" r="6186" b="14172"/>
          <a:stretch>
            <a:fillRect/>
          </a:stretch>
        </p:blipFill>
        <p:spPr bwMode="auto">
          <a:xfrm>
            <a:off x="2246312" y="2634342"/>
            <a:ext cx="4404859" cy="3549718"/>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85539"/>
            <a:ext cx="60594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965" y="6247655"/>
            <a:ext cx="30241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061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1520" y="764704"/>
            <a:ext cx="8631238" cy="1143000"/>
          </a:xfrm>
        </p:spPr>
        <p:txBody>
          <a:bodyPr/>
          <a:lstStyle/>
          <a:p>
            <a:pPr eaLnBrk="1" hangingPunct="1"/>
            <a:r>
              <a:rPr lang="en-CA" dirty="0" smtClean="0"/>
              <a:t> “Manageable” Risk Factors</a:t>
            </a:r>
            <a:endParaRPr lang="en-US" dirty="0" smtClean="0"/>
          </a:p>
        </p:txBody>
      </p:sp>
      <p:sp>
        <p:nvSpPr>
          <p:cNvPr id="28675" name="Rectangle 3"/>
          <p:cNvSpPr>
            <a:spLocks noGrp="1" noChangeArrowheads="1"/>
          </p:cNvSpPr>
          <p:nvPr>
            <p:ph type="body" idx="1"/>
          </p:nvPr>
        </p:nvSpPr>
        <p:spPr>
          <a:xfrm>
            <a:off x="531816" y="2002221"/>
            <a:ext cx="8118475" cy="4001707"/>
          </a:xfrm>
        </p:spPr>
        <p:txBody>
          <a:bodyPr/>
          <a:lstStyle/>
          <a:p>
            <a:pPr eaLnBrk="1" hangingPunct="1"/>
            <a:r>
              <a:rPr lang="en-CA" sz="2800" dirty="0" smtClean="0"/>
              <a:t>Hypertension (High Blood Pressure)</a:t>
            </a:r>
          </a:p>
          <a:p>
            <a:pPr eaLnBrk="1" hangingPunct="1"/>
            <a:r>
              <a:rPr lang="en-CA" sz="2800" dirty="0" smtClean="0"/>
              <a:t>Dyslipidemia (High Cholesterol)</a:t>
            </a:r>
          </a:p>
          <a:p>
            <a:pPr eaLnBrk="1" hangingPunct="1"/>
            <a:r>
              <a:rPr lang="en-CA" sz="2800" dirty="0"/>
              <a:t>“Metabolic Syndrome</a:t>
            </a:r>
            <a:r>
              <a:rPr lang="en-CA" sz="2800" dirty="0" smtClean="0"/>
              <a:t>”</a:t>
            </a:r>
          </a:p>
          <a:p>
            <a:pPr eaLnBrk="1" hangingPunct="1"/>
            <a:r>
              <a:rPr lang="en-CA" sz="2800" dirty="0" smtClean="0"/>
              <a:t>Diabetes</a:t>
            </a:r>
          </a:p>
          <a:p>
            <a:pPr eaLnBrk="1" hangingPunct="1"/>
            <a:r>
              <a:rPr lang="en-CA" sz="2800" dirty="0" smtClean="0"/>
              <a:t>Cardiac Disease: Atrial Fibrillation</a:t>
            </a:r>
          </a:p>
          <a:p>
            <a:pPr eaLnBrk="1" hangingPunct="1"/>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647496"/>
            <a:ext cx="1440160" cy="138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doctormurray.com/wp-content/uploads/2010/12/high-cholesterol-and-hearing-loss-13916410479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085" y="4787747"/>
            <a:ext cx="1966875" cy="10927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octormurray.com/wp-content/uploads/2013/10/type-2-diabet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990" r="36351" b="36653"/>
          <a:stretch/>
        </p:blipFill>
        <p:spPr bwMode="auto">
          <a:xfrm>
            <a:off x="4598449" y="4908600"/>
            <a:ext cx="1773751" cy="9718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ecgguru.com/sites/default/files/styles/scale_650px_width/public/105%20A%20Fib%20Rapid%20Resp.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1936"/>
          <a:stretch/>
        </p:blipFill>
        <p:spPr bwMode="auto">
          <a:xfrm>
            <a:off x="6804248" y="5018193"/>
            <a:ext cx="2088232" cy="8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2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2762" y="764704"/>
            <a:ext cx="8631238" cy="1143000"/>
          </a:xfrm>
        </p:spPr>
        <p:txBody>
          <a:bodyPr/>
          <a:lstStyle/>
          <a:p>
            <a:r>
              <a:rPr lang="en-CA" dirty="0" smtClean="0"/>
              <a:t>Hypertension (HTN)</a:t>
            </a:r>
            <a:endParaRPr lang="en-US" dirty="0"/>
          </a:p>
        </p:txBody>
      </p:sp>
      <p:sp>
        <p:nvSpPr>
          <p:cNvPr id="3" name="Content Placeholder 2"/>
          <p:cNvSpPr>
            <a:spLocks noGrp="1"/>
          </p:cNvSpPr>
          <p:nvPr>
            <p:ph idx="1"/>
          </p:nvPr>
        </p:nvSpPr>
        <p:spPr>
          <a:xfrm>
            <a:off x="531816" y="1876097"/>
            <a:ext cx="8118475" cy="4127831"/>
          </a:xfrm>
        </p:spPr>
        <p:txBody>
          <a:bodyPr/>
          <a:lstStyle/>
          <a:p>
            <a:pPr>
              <a:buFont typeface="Arial" pitchFamily="34" charset="0"/>
              <a:buChar char="•"/>
            </a:pPr>
            <a:r>
              <a:rPr lang="en-CA" b="1" dirty="0" smtClean="0"/>
              <a:t>#1 risk for Stroke and major risk for Heart Disease</a:t>
            </a:r>
          </a:p>
          <a:p>
            <a:pPr lvl="1">
              <a:buFont typeface="Arial" pitchFamily="34" charset="0"/>
              <a:buChar char="•"/>
            </a:pPr>
            <a:r>
              <a:rPr lang="en-CA" dirty="0" smtClean="0"/>
              <a:t>#1 risk of death and disability</a:t>
            </a:r>
            <a:endParaRPr lang="en-CA" dirty="0"/>
          </a:p>
          <a:p>
            <a:pPr marL="457059" lvl="1" indent="0">
              <a:buFont typeface="Arial" pitchFamily="34" charset="0"/>
              <a:buChar char="•"/>
            </a:pPr>
            <a:endParaRPr lang="en-CA" dirty="0" smtClean="0"/>
          </a:p>
          <a:p>
            <a:pPr>
              <a:buFont typeface="Arial" pitchFamily="34" charset="0"/>
              <a:buChar char="•"/>
            </a:pPr>
            <a:r>
              <a:rPr lang="en-CA" dirty="0" smtClean="0"/>
              <a:t>Manage HTN, by addressing modifiable risk factors (healthy lifestyle behaviours)</a:t>
            </a:r>
          </a:p>
          <a:p>
            <a:pPr>
              <a:buFont typeface="Arial" pitchFamily="34" charset="0"/>
              <a:buChar char="•"/>
            </a:pPr>
            <a:endParaRPr lang="en-CA" dirty="0" smtClean="0"/>
          </a:p>
          <a:p>
            <a:pPr>
              <a:buFont typeface="Arial" pitchFamily="34" charset="0"/>
              <a:buChar char="•"/>
            </a:pPr>
            <a:r>
              <a:rPr lang="en-CA" dirty="0" smtClean="0"/>
              <a:t>Antihypertensive therapy should be strongly considered if blood pressure is not within target</a:t>
            </a:r>
          </a:p>
          <a:p>
            <a:pPr>
              <a:buNone/>
            </a:pPr>
            <a:endParaRPr lang="en-CA" dirty="0" smtClean="0"/>
          </a:p>
          <a:p>
            <a:pPr>
              <a:buNone/>
            </a:pPr>
            <a:endParaRPr lang="en-US" dirty="0"/>
          </a:p>
        </p:txBody>
      </p:sp>
    </p:spTree>
    <p:extLst>
      <p:ext uri="{BB962C8B-B14F-4D97-AF65-F5344CB8AC3E}">
        <p14:creationId xmlns:p14="http://schemas.microsoft.com/office/powerpoint/2010/main" val="2737114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764704"/>
            <a:ext cx="8631238" cy="1143000"/>
          </a:xfrm>
        </p:spPr>
        <p:txBody>
          <a:bodyPr/>
          <a:lstStyle/>
          <a:p>
            <a:r>
              <a:rPr lang="en-CA" dirty="0" smtClean="0"/>
              <a:t>  Hypertension Targets</a:t>
            </a:r>
            <a:endParaRPr lang="en-US" dirty="0"/>
          </a:p>
        </p:txBody>
      </p:sp>
      <p:pic>
        <p:nvPicPr>
          <p:cNvPr id="4" name="Content Placeholder 3" descr="Hypertension Flow Chart_Page_1.jpg"/>
          <p:cNvPicPr>
            <a:picLocks noGrp="1" noChangeAspect="1"/>
          </p:cNvPicPr>
          <p:nvPr>
            <p:ph idx="4294967295"/>
          </p:nvPr>
        </p:nvPicPr>
        <p:blipFill>
          <a:blip r:embed="rId3" cstate="print"/>
          <a:stretch>
            <a:fillRect/>
          </a:stretch>
        </p:blipFill>
        <p:spPr>
          <a:xfrm>
            <a:off x="646406" y="1765300"/>
            <a:ext cx="7851775" cy="4477845"/>
          </a:xfrm>
        </p:spPr>
      </p:pic>
      <p:pic>
        <p:nvPicPr>
          <p:cNvPr id="6" name="Picture 2" descr="http://www.mums.ac.ir/shares/emamreza/movassater/cardiology/canadian%20cardiovascular.gif"/>
          <p:cNvPicPr>
            <a:picLocks noChangeAspect="1" noChangeArrowheads="1"/>
          </p:cNvPicPr>
          <p:nvPr/>
        </p:nvPicPr>
        <p:blipFill>
          <a:blip r:embed="rId4" cstate="print"/>
          <a:srcRect/>
          <a:stretch>
            <a:fillRect/>
          </a:stretch>
        </p:blipFill>
        <p:spPr bwMode="auto">
          <a:xfrm>
            <a:off x="6980973" y="178165"/>
            <a:ext cx="1695450" cy="723900"/>
          </a:xfrm>
          <a:prstGeom prst="rect">
            <a:avLst/>
          </a:prstGeom>
          <a:noFill/>
        </p:spPr>
      </p:pic>
    </p:spTree>
    <p:extLst>
      <p:ext uri="{BB962C8B-B14F-4D97-AF65-F5344CB8AC3E}">
        <p14:creationId xmlns:p14="http://schemas.microsoft.com/office/powerpoint/2010/main" val="305943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2626242" y="497922"/>
            <a:ext cx="6060558"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u="sng" dirty="0" smtClean="0">
                <a:latin typeface="Arial" pitchFamily="34" charset="0"/>
              </a:rPr>
              <a:t>Exogenous</a:t>
            </a:r>
            <a:r>
              <a:rPr lang="en-US" sz="3200" b="1" dirty="0" smtClean="0">
                <a:latin typeface="Arial" pitchFamily="34" charset="0"/>
              </a:rPr>
              <a:t> Factors That Can </a:t>
            </a:r>
            <a:br>
              <a:rPr lang="en-US" sz="3200" b="1" dirty="0" smtClean="0">
                <a:latin typeface="Arial" pitchFamily="34" charset="0"/>
              </a:rPr>
            </a:br>
            <a:r>
              <a:rPr lang="en-US" sz="3200" b="1" dirty="0" smtClean="0">
                <a:latin typeface="Arial" pitchFamily="34" charset="0"/>
              </a:rPr>
              <a:t>Elevate Blood Pressure</a:t>
            </a:r>
            <a:endParaRPr lang="en-CA" sz="3200" b="1" dirty="0" smtClean="0">
              <a:latin typeface="Arial" pitchFamily="34" charset="0"/>
            </a:endParaRPr>
          </a:p>
        </p:txBody>
      </p:sp>
      <p:sp>
        <p:nvSpPr>
          <p:cNvPr id="140291" name="Rectangle 3"/>
          <p:cNvSpPr>
            <a:spLocks noGrp="1" noChangeArrowheads="1"/>
          </p:cNvSpPr>
          <p:nvPr>
            <p:ph type="body" idx="1"/>
          </p:nvPr>
        </p:nvSpPr>
        <p:spPr bwMode="auto">
          <a:xfrm>
            <a:off x="531816" y="1834110"/>
            <a:ext cx="8118475" cy="39465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Prescription Drugs:</a:t>
            </a:r>
          </a:p>
          <a:p>
            <a:pPr lvl="1" eaLnBrk="1" hangingPunct="1"/>
            <a:r>
              <a:rPr lang="en-US" dirty="0" smtClean="0"/>
              <a:t>NSAIDS, including Cox II inhibitors</a:t>
            </a:r>
          </a:p>
          <a:p>
            <a:pPr lvl="1" eaLnBrk="1" hangingPunct="1"/>
            <a:r>
              <a:rPr lang="en-US" dirty="0" smtClean="0"/>
              <a:t>Corticosteroids and anabolic steroids</a:t>
            </a:r>
          </a:p>
          <a:p>
            <a:pPr lvl="1" eaLnBrk="1" hangingPunct="1"/>
            <a:r>
              <a:rPr lang="en-US" dirty="0" smtClean="0"/>
              <a:t>Oral contraceptives and other hormonal therapy</a:t>
            </a:r>
          </a:p>
          <a:p>
            <a:pPr lvl="1" eaLnBrk="1" hangingPunct="1"/>
            <a:r>
              <a:rPr lang="en-US" dirty="0" smtClean="0"/>
              <a:t>Vasoconstricting/sympathominetic decongestants</a:t>
            </a:r>
          </a:p>
          <a:p>
            <a:pPr lvl="1" eaLnBrk="1" hangingPunct="1"/>
            <a:r>
              <a:rPr lang="en-US" dirty="0" smtClean="0"/>
              <a:t>Calcineurin inhibitors (cyclosporins, tacrolimus)</a:t>
            </a:r>
          </a:p>
          <a:p>
            <a:pPr lvl="1" eaLnBrk="1" hangingPunct="1"/>
            <a:r>
              <a:rPr lang="en-US" dirty="0" smtClean="0"/>
              <a:t>Erythropoietin and analogues</a:t>
            </a:r>
          </a:p>
          <a:p>
            <a:pPr lvl="1" eaLnBrk="1" hangingPunct="1"/>
            <a:r>
              <a:rPr lang="en-US" dirty="0" smtClean="0"/>
              <a:t>MAOI’s – Monoamine Oxidase Inhibitors (Marplan, Nardil, Parnate)</a:t>
            </a:r>
          </a:p>
          <a:p>
            <a:pPr lvl="1" eaLnBrk="1" hangingPunct="1"/>
            <a:r>
              <a:rPr lang="en-US" dirty="0" smtClean="0"/>
              <a:t>Midodrine</a:t>
            </a:r>
          </a:p>
          <a:p>
            <a:pPr eaLnBrk="1" hangingPunct="1"/>
            <a:endParaRPr lang="en-CA" sz="2800" dirty="0" smtClean="0">
              <a:latin typeface="Arial" pitchFamily="34" charset="0"/>
            </a:endParaRPr>
          </a:p>
        </p:txBody>
      </p:sp>
    </p:spTree>
    <p:extLst>
      <p:ext uri="{BB962C8B-B14F-4D97-AF65-F5344CB8AC3E}">
        <p14:creationId xmlns:p14="http://schemas.microsoft.com/office/powerpoint/2010/main" val="272880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lvl="0" eaLnBrk="1" hangingPunct="1"/>
            <a:r>
              <a:rPr lang="en-US" dirty="0" smtClean="0">
                <a:solidFill>
                  <a:srgbClr val="000000"/>
                </a:solidFill>
              </a:rPr>
              <a:t>Others</a:t>
            </a:r>
            <a:endParaRPr lang="en-US" dirty="0" smtClean="0">
              <a:latin typeface="Arial" pitchFamily="34" charset="0"/>
            </a:endParaRPr>
          </a:p>
          <a:p>
            <a:pPr lvl="1" eaLnBrk="1" hangingPunct="1">
              <a:buFontTx/>
              <a:buNone/>
            </a:pPr>
            <a:r>
              <a:rPr lang="en-US" dirty="0" smtClean="0">
                <a:latin typeface="Arial" pitchFamily="34" charset="0"/>
              </a:rPr>
              <a:t>		       Licorice Root</a:t>
            </a:r>
          </a:p>
          <a:p>
            <a:pPr lvl="1" eaLnBrk="1" hangingPunct="1">
              <a:buFontTx/>
              <a:buNone/>
            </a:pPr>
            <a:r>
              <a:rPr lang="en-US" dirty="0" smtClean="0">
                <a:latin typeface="Arial" pitchFamily="34" charset="0"/>
              </a:rPr>
              <a:t>		       Stimulants including cocaine</a:t>
            </a:r>
          </a:p>
          <a:p>
            <a:pPr lvl="1" eaLnBrk="1" hangingPunct="1">
              <a:buFontTx/>
              <a:buNone/>
            </a:pPr>
            <a:r>
              <a:rPr lang="en-US" dirty="0" smtClean="0">
                <a:latin typeface="Arial" pitchFamily="34" charset="0"/>
              </a:rPr>
              <a:t>		       Sodium</a:t>
            </a:r>
          </a:p>
          <a:p>
            <a:pPr lvl="1" eaLnBrk="1" hangingPunct="1">
              <a:buFontTx/>
              <a:buNone/>
            </a:pPr>
            <a:r>
              <a:rPr lang="en-US" dirty="0" smtClean="0">
                <a:latin typeface="Arial" pitchFamily="34" charset="0"/>
              </a:rPr>
              <a:t>            Excessive Alcohol</a:t>
            </a:r>
          </a:p>
          <a:p>
            <a:pPr lvl="1" eaLnBrk="1" hangingPunct="1">
              <a:buFontTx/>
              <a:buNone/>
            </a:pPr>
            <a:r>
              <a:rPr lang="en-US" dirty="0" smtClean="0">
                <a:latin typeface="Arial" pitchFamily="34" charset="0"/>
              </a:rPr>
              <a:t>            </a:t>
            </a:r>
            <a:r>
              <a:rPr lang="en-CA" dirty="0" smtClean="0">
                <a:latin typeface="Arial" pitchFamily="34" charset="0"/>
              </a:rPr>
              <a:t>Sleep Apnea</a:t>
            </a:r>
          </a:p>
          <a:p>
            <a:pPr eaLnBrk="1" hangingPunct="1"/>
            <a:endParaRPr lang="en-CA" dirty="0" smtClean="0">
              <a:latin typeface="Arial" pitchFamily="34" charset="0"/>
            </a:endParaRPr>
          </a:p>
        </p:txBody>
      </p:sp>
      <p:sp>
        <p:nvSpPr>
          <p:cNvPr id="4" name="Rectangle 2"/>
          <p:cNvSpPr>
            <a:spLocks noGrp="1" noChangeArrowheads="1"/>
          </p:cNvSpPr>
          <p:nvPr>
            <p:ph type="title"/>
          </p:nvPr>
        </p:nvSpPr>
        <p:spPr bwMode="auto">
          <a:xfrm>
            <a:off x="2626242" y="497922"/>
            <a:ext cx="6060558"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u="sng" dirty="0" smtClean="0">
                <a:latin typeface="Arial" pitchFamily="34" charset="0"/>
              </a:rPr>
              <a:t>Exogenous</a:t>
            </a:r>
            <a:r>
              <a:rPr lang="en-US" sz="3200" b="1" dirty="0" smtClean="0">
                <a:latin typeface="Arial" pitchFamily="34" charset="0"/>
              </a:rPr>
              <a:t> Factors That Can </a:t>
            </a:r>
            <a:br>
              <a:rPr lang="en-US" sz="3200" b="1" dirty="0" smtClean="0">
                <a:latin typeface="Arial" pitchFamily="34" charset="0"/>
              </a:rPr>
            </a:br>
            <a:r>
              <a:rPr lang="en-US" sz="3200" b="1" dirty="0" smtClean="0">
                <a:latin typeface="Arial" pitchFamily="34" charset="0"/>
              </a:rPr>
              <a:t>Elevate Blood Pressure</a:t>
            </a:r>
            <a:endParaRPr lang="en-CA" sz="3200" b="1" dirty="0" smtClean="0">
              <a:latin typeface="Arial" pitchFamily="34" charset="0"/>
            </a:endParaRPr>
          </a:p>
        </p:txBody>
      </p:sp>
    </p:spTree>
    <p:extLst>
      <p:ext uri="{BB962C8B-B14F-4D97-AF65-F5344CB8AC3E}">
        <p14:creationId xmlns:p14="http://schemas.microsoft.com/office/powerpoint/2010/main" val="233944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39"/>
          <p:cNvSpPr>
            <a:spLocks noGrp="1" noChangeArrowheads="1"/>
          </p:cNvSpPr>
          <p:nvPr>
            <p:ph type="title"/>
          </p:nvPr>
        </p:nvSpPr>
        <p:spPr>
          <a:xfrm>
            <a:off x="190500" y="187325"/>
            <a:ext cx="8763000" cy="762000"/>
          </a:xfrm>
        </p:spPr>
        <p:txBody>
          <a:bodyPr/>
          <a:lstStyle/>
          <a:p>
            <a:pPr eaLnBrk="1" hangingPunct="1"/>
            <a:r>
              <a:rPr lang="en-US" altLang="en-US" sz="3200" dirty="0" smtClean="0">
                <a:latin typeface="Arial" pitchFamily="34" charset="0"/>
              </a:rPr>
              <a:t>Recommended Health Behaviours in Adults with Hypertension:</a:t>
            </a:r>
          </a:p>
        </p:txBody>
      </p:sp>
      <p:graphicFrame>
        <p:nvGraphicFramePr>
          <p:cNvPr id="264236" name="Group 44"/>
          <p:cNvGraphicFramePr>
            <a:graphicFrameLocks noGrp="1"/>
          </p:cNvGraphicFramePr>
          <p:nvPr>
            <p:ph idx="1"/>
          </p:nvPr>
        </p:nvGraphicFramePr>
        <p:xfrm>
          <a:off x="685800" y="1812925"/>
          <a:ext cx="7772400" cy="3444876"/>
        </p:xfrm>
        <a:graphic>
          <a:graphicData uri="http://schemas.openxmlformats.org/drawingml/2006/table">
            <a:tbl>
              <a:tblPr>
                <a:tableStyleId>{BDBED569-4797-4DF1-A0F4-6AAB3CD982D8}</a:tableStyleId>
              </a:tblPr>
              <a:tblGrid>
                <a:gridCol w="2589213"/>
                <a:gridCol w="1016000"/>
                <a:gridCol w="4167187"/>
              </a:tblGrid>
              <a:tr h="56037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1" i="0" u="none" strike="noStrike" kern="1200" cap="none" normalizeH="0" baseline="0" dirty="0" smtClean="0">
                          <a:ln>
                            <a:noFill/>
                          </a:ln>
                          <a:solidFill>
                            <a:schemeClr val="tx2">
                              <a:lumMod val="75000"/>
                            </a:schemeClr>
                          </a:solidFill>
                          <a:effectLst/>
                          <a:latin typeface="Arial" charset="0"/>
                          <a:ea typeface="MS PGothic" pitchFamily="34" charset="-128"/>
                          <a:cs typeface="+mn-cs"/>
                        </a:rPr>
                        <a:t>Intervention </a:t>
                      </a: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2000" b="1" i="0" u="none" strike="noStrike" kern="1200" cap="none" normalizeH="0" baseline="0" dirty="0" smtClean="0">
                        <a:ln>
                          <a:noFill/>
                        </a:ln>
                        <a:solidFill>
                          <a:schemeClr val="tx2">
                            <a:lumMod val="75000"/>
                          </a:schemeClr>
                        </a:solidFill>
                        <a:effectLst/>
                        <a:latin typeface="Arial" charset="0"/>
                        <a:ea typeface="MS PGothic" pitchFamily="34" charset="-128"/>
                        <a:cs typeface="+mn-cs"/>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228600" marR="0" lvl="0" indent="-228600" algn="l" defTabSz="914400" rtl="0" eaLnBrk="1" fontAlgn="base" latinLnBrk="0" hangingPunct="1">
                        <a:lnSpc>
                          <a:spcPct val="90000"/>
                        </a:lnSpc>
                        <a:spcBef>
                          <a:spcPct val="20000"/>
                        </a:spcBef>
                        <a:spcAft>
                          <a:spcPct val="0"/>
                        </a:spcAft>
                        <a:buClrTx/>
                        <a:buSzTx/>
                        <a:buFontTx/>
                        <a:buNone/>
                        <a:tabLst/>
                      </a:pPr>
                      <a:r>
                        <a:rPr kumimoji="0" lang="en-US" sz="2000" b="1" i="0" u="none" strike="noStrike" kern="1200" cap="none" normalizeH="0" baseline="0" dirty="0" smtClean="0">
                          <a:ln>
                            <a:noFill/>
                          </a:ln>
                          <a:solidFill>
                            <a:schemeClr val="tx2">
                              <a:lumMod val="75000"/>
                            </a:schemeClr>
                          </a:solidFill>
                          <a:effectLst/>
                          <a:latin typeface="Arial" charset="0"/>
                          <a:ea typeface="MS PGothic" pitchFamily="34" charset="-128"/>
                          <a:cs typeface="+mn-cs"/>
                        </a:rPr>
                        <a:t>Target</a:t>
                      </a: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85212">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Reduce foods with added sodium</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400" u="none" strike="noStrike" cap="none" normalizeH="0" baseline="0" dirty="0" smtClean="0">
                          <a:ln>
                            <a:noFill/>
                          </a:ln>
                          <a:effectLst/>
                          <a:latin typeface="Arial" pitchFamily="34" charset="0"/>
                          <a:cs typeface="Arial" pitchFamily="34" charset="0"/>
                        </a:rPr>
                        <a:t> → </a:t>
                      </a:r>
                      <a:r>
                        <a:rPr kumimoji="0" lang="en-US" sz="1800" u="none" strike="noStrike" cap="none" normalizeH="0" baseline="0" dirty="0" smtClean="0">
                          <a:ln>
                            <a:noFill/>
                          </a:ln>
                          <a:effectLst/>
                          <a:latin typeface="Arial" pitchFamily="34" charset="0"/>
                          <a:cs typeface="Arial" pitchFamily="34" charset="0"/>
                        </a:rPr>
                        <a:t>2000 mg /day</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4130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Weight loss</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BMI &lt;25 kg/m</a:t>
                      </a:r>
                      <a:r>
                        <a:rPr kumimoji="0" lang="en-US" sz="1800" u="none" strike="noStrike" cap="none" normalizeH="0" baseline="30000" dirty="0" smtClean="0">
                          <a:ln>
                            <a:noFill/>
                          </a:ln>
                          <a:effectLst/>
                          <a:latin typeface="Arial" pitchFamily="34" charset="0"/>
                          <a:cs typeface="Arial" pitchFamily="34" charset="0"/>
                        </a:rPr>
                        <a:t>2</a:t>
                      </a:r>
                      <a:endParaRPr kumimoji="0" lang="en-US" sz="18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17504">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Alcohol restriction</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sng" strike="noStrike" cap="none" normalizeH="0" baseline="0" dirty="0" smtClean="0">
                          <a:ln>
                            <a:noFill/>
                          </a:ln>
                          <a:effectLst/>
                          <a:latin typeface="Arial" pitchFamily="34" charset="0"/>
                          <a:cs typeface="Arial" pitchFamily="34" charset="0"/>
                        </a:rPr>
                        <a:t>&lt;</a:t>
                      </a:r>
                      <a:r>
                        <a:rPr kumimoji="0" lang="en-US" sz="1800" u="none" strike="noStrike" cap="none" normalizeH="0" baseline="0" dirty="0" smtClean="0">
                          <a:ln>
                            <a:noFill/>
                          </a:ln>
                          <a:effectLst/>
                          <a:latin typeface="Arial" pitchFamily="34" charset="0"/>
                          <a:cs typeface="Arial" pitchFamily="34" charset="0"/>
                        </a:rPr>
                        <a:t> 2 drinks/day</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4130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Physical activity</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30-60 minutes 4-7 days/week</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4130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Dietary patterns</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DASH diet</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92114">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Smoking cessation</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Smoke free environment</a:t>
                      </a:r>
                      <a:endParaRPr kumimoji="0" lang="en-US"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657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latin typeface="Arial" pitchFamily="34" charset="0"/>
                          <a:cs typeface="Arial" pitchFamily="34" charset="0"/>
                        </a:rPr>
                        <a:t>Waist circumference </a:t>
                      </a:r>
                      <a:endParaRPr lang="en-US" sz="1800" b="0" kern="1200" dirty="0" smtClean="0">
                        <a:solidFill>
                          <a:schemeClr val="tx1"/>
                        </a:solidFill>
                        <a:latin typeface="Arial" pitchFamily="34" charset="0"/>
                        <a:ea typeface="+mn-ea"/>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lang="en-US" sz="1800" dirty="0" smtClean="0">
                          <a:latin typeface="Arial" pitchFamily="34" charset="0"/>
                          <a:cs typeface="Arial" pitchFamily="34" charset="0"/>
                        </a:rPr>
                        <a:t>Men &lt;102 cm 	Women</a:t>
                      </a:r>
                      <a:r>
                        <a:rPr lang="en-US" sz="1600" dirty="0" smtClean="0">
                          <a:latin typeface="Arial" pitchFamily="34" charset="0"/>
                          <a:cs typeface="Arial" pitchFamily="34" charset="0"/>
                        </a:rPr>
                        <a:t>	</a:t>
                      </a:r>
                      <a:r>
                        <a:rPr lang="en-US" sz="1800" kern="1200" dirty="0" smtClean="0">
                          <a:solidFill>
                            <a:schemeClr val="tx1"/>
                          </a:solidFill>
                          <a:latin typeface="Arial" pitchFamily="34" charset="0"/>
                          <a:ea typeface="+mn-ea"/>
                          <a:cs typeface="Arial" pitchFamily="34" charset="0"/>
                        </a:rPr>
                        <a:t>&lt;88 cm</a:t>
                      </a: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bl>
          </a:graphicData>
        </a:graphic>
      </p:graphicFrame>
      <p:pic>
        <p:nvPicPr>
          <p:cNvPr id="788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2414588"/>
            <a:ext cx="4079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78" name="Footer Placeholder 1"/>
          <p:cNvSpPr>
            <a:spLocks noGrp="1"/>
          </p:cNvSpPr>
          <p:nvPr>
            <p:ph type="ftr" sz="quarter" idx="11"/>
          </p:nvPr>
        </p:nvSpPr>
        <p:spPr bwMode="auto">
          <a:xfrm>
            <a:off x="7956550" y="6488113"/>
            <a:ext cx="800100" cy="369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altLang="en-US" dirty="0" smtClean="0">
                <a:solidFill>
                  <a:srgbClr val="898989"/>
                </a:solidFill>
              </a:rPr>
              <a:t>2014</a:t>
            </a:r>
          </a:p>
        </p:txBody>
      </p:sp>
    </p:spTree>
    <p:extLst>
      <p:ext uri="{BB962C8B-B14F-4D97-AF65-F5344CB8AC3E}">
        <p14:creationId xmlns:p14="http://schemas.microsoft.com/office/powerpoint/2010/main" val="16770319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457200" y="188913"/>
            <a:ext cx="8229600" cy="868362"/>
          </a:xfrm>
        </p:spPr>
        <p:txBody>
          <a:bodyPr/>
          <a:lstStyle/>
          <a:p>
            <a:r>
              <a:rPr lang="en-US" altLang="en-US" sz="3200" dirty="0" smtClean="0"/>
              <a:t>Impact of Health </a:t>
            </a:r>
            <a:r>
              <a:rPr lang="en-US" altLang="en-US" sz="3200" dirty="0"/>
              <a:t>B</a:t>
            </a:r>
            <a:r>
              <a:rPr lang="en-US" altLang="en-US" sz="3200" dirty="0" smtClean="0"/>
              <a:t>ehaviours on </a:t>
            </a:r>
            <a:br>
              <a:rPr lang="en-US" altLang="en-US" sz="3200" dirty="0" smtClean="0"/>
            </a:br>
            <a:r>
              <a:rPr lang="en-US" altLang="en-US" sz="3200" dirty="0" smtClean="0"/>
              <a:t>Blood  </a:t>
            </a:r>
            <a:r>
              <a:rPr lang="en-US" altLang="en-US" sz="3200" dirty="0"/>
              <a:t>P</a:t>
            </a:r>
            <a:r>
              <a:rPr lang="en-US" altLang="en-US" sz="3200" dirty="0" smtClean="0"/>
              <a:t>ressure</a:t>
            </a:r>
          </a:p>
        </p:txBody>
      </p:sp>
      <p:graphicFrame>
        <p:nvGraphicFramePr>
          <p:cNvPr id="2050" name="Group 2"/>
          <p:cNvGraphicFramePr>
            <a:graphicFrameLocks noGrp="1"/>
          </p:cNvGraphicFramePr>
          <p:nvPr/>
        </p:nvGraphicFramePr>
        <p:xfrm>
          <a:off x="358775" y="1676400"/>
          <a:ext cx="8258175" cy="4129088"/>
        </p:xfrm>
        <a:graphic>
          <a:graphicData uri="http://schemas.openxmlformats.org/drawingml/2006/table">
            <a:tbl>
              <a:tblPr/>
              <a:tblGrid>
                <a:gridCol w="3997907"/>
                <a:gridCol w="1868689"/>
                <a:gridCol w="2391579"/>
              </a:tblGrid>
              <a:tr h="62865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200" b="1" i="0" u="none" strike="noStrike" cap="none" normalizeH="0" baseline="0" dirty="0" smtClean="0">
                          <a:ln>
                            <a:noFill/>
                          </a:ln>
                          <a:solidFill>
                            <a:schemeClr val="tx1"/>
                          </a:solidFill>
                          <a:effectLst/>
                          <a:latin typeface="Calibri" charset="0"/>
                          <a:ea typeface="Calibri" charset="0"/>
                          <a:cs typeface="Calibri" charset="0"/>
                          <a:sym typeface="Calibri" charset="0"/>
                        </a:rPr>
                        <a:t>Intervention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1" i="0" u="none" strike="noStrike" cap="none" normalizeH="0" baseline="0" dirty="0" smtClean="0">
                          <a:ln>
                            <a:noFill/>
                          </a:ln>
                          <a:solidFill>
                            <a:schemeClr val="tx1"/>
                          </a:solidFill>
                          <a:effectLst/>
                          <a:latin typeface="Calibri" charset="0"/>
                          <a:ea typeface="Calibri" charset="0"/>
                          <a:cs typeface="Calibri" charset="0"/>
                          <a:sym typeface="Calibri" charset="0"/>
                        </a:rPr>
                        <a:t>Systolic BP</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(mmHg)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1" i="0" u="none" strike="noStrike" cap="none" normalizeH="0" baseline="0" dirty="0" smtClean="0">
                          <a:ln>
                            <a:noFill/>
                          </a:ln>
                          <a:solidFill>
                            <a:schemeClr val="tx1"/>
                          </a:solidFill>
                          <a:effectLst/>
                          <a:latin typeface="Calibri" charset="0"/>
                          <a:ea typeface="Calibri" charset="0"/>
                          <a:cs typeface="Calibri" charset="0"/>
                          <a:sym typeface="Calibri" charset="0"/>
                        </a:rPr>
                        <a:t>Diastolic BP</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(mmHg)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291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Diet and weight control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-6.0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-4.8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6291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Reduced salt/sodium intake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AC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- 5.4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AC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- 2.8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AC00"/>
                    </a:solidFill>
                  </a:tcPr>
                </a:tc>
              </a:tr>
              <a:tr h="722948">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Reduced alcohol intake (heavy drinkers)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-3.4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-3.4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6291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DASH diet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-11.4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6291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Physical activity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-3.1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-1.8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6291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Relaxation therapies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-3.7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-3.5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6291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Multiple interventions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000" b="0" i="0" u="none" strike="noStrike" cap="none" normalizeH="0" baseline="0" dirty="0" smtClean="0">
                          <a:ln>
                            <a:noFill/>
                          </a:ln>
                          <a:solidFill>
                            <a:schemeClr val="tx1"/>
                          </a:solidFill>
                          <a:effectLst/>
                          <a:latin typeface="Calibri" charset="0"/>
                          <a:ea typeface="Calibri" charset="0"/>
                          <a:cs typeface="Calibri" charset="0"/>
                          <a:sym typeface="Calibri" charset="0"/>
                        </a:rPr>
                        <a:t>-4.5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7865" name="Rectangle 86"/>
          <p:cNvSpPr>
            <a:spLocks/>
          </p:cNvSpPr>
          <p:nvPr/>
        </p:nvSpPr>
        <p:spPr bwMode="auto">
          <a:xfrm>
            <a:off x="1828800" y="6172200"/>
            <a:ext cx="477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22325" eaLnBrk="0" hangingPunct="0">
              <a:tabLst>
                <a:tab pos="354013" algn="l"/>
                <a:tab pos="708025" algn="l"/>
                <a:tab pos="1062038" algn="l"/>
                <a:tab pos="1416050" algn="l"/>
                <a:tab pos="1782763" algn="l"/>
                <a:tab pos="2136775" algn="l"/>
                <a:tab pos="2490788" algn="l"/>
                <a:tab pos="2844800" algn="l"/>
                <a:tab pos="3198813" algn="l"/>
                <a:tab pos="3554413" algn="l"/>
                <a:tab pos="3908425" algn="l"/>
                <a:tab pos="4262438" algn="l"/>
              </a:tabLst>
              <a:defRPr>
                <a:solidFill>
                  <a:schemeClr val="tx1"/>
                </a:solidFill>
                <a:latin typeface="Calibri" pitchFamily="34" charset="0"/>
                <a:ea typeface="MS PGothic" pitchFamily="34" charset="-128"/>
              </a:defRPr>
            </a:lvl1pPr>
            <a:lvl2pPr marL="742950" indent="-285750" defTabSz="822325" eaLnBrk="0" hangingPunct="0">
              <a:tabLst>
                <a:tab pos="354013" algn="l"/>
                <a:tab pos="708025" algn="l"/>
                <a:tab pos="1062038" algn="l"/>
                <a:tab pos="1416050" algn="l"/>
                <a:tab pos="1782763" algn="l"/>
                <a:tab pos="2136775" algn="l"/>
                <a:tab pos="2490788" algn="l"/>
                <a:tab pos="2844800" algn="l"/>
                <a:tab pos="3198813" algn="l"/>
                <a:tab pos="3554413" algn="l"/>
                <a:tab pos="3908425" algn="l"/>
                <a:tab pos="4262438" algn="l"/>
              </a:tabLst>
              <a:defRPr>
                <a:solidFill>
                  <a:schemeClr val="tx1"/>
                </a:solidFill>
                <a:latin typeface="Calibri" pitchFamily="34" charset="0"/>
                <a:ea typeface="MS PGothic" pitchFamily="34" charset="-128"/>
              </a:defRPr>
            </a:lvl2pPr>
            <a:lvl3pPr marL="1143000" indent="-228600" defTabSz="822325" eaLnBrk="0" hangingPunct="0">
              <a:tabLst>
                <a:tab pos="354013" algn="l"/>
                <a:tab pos="708025" algn="l"/>
                <a:tab pos="1062038" algn="l"/>
                <a:tab pos="1416050" algn="l"/>
                <a:tab pos="1782763" algn="l"/>
                <a:tab pos="2136775" algn="l"/>
                <a:tab pos="2490788" algn="l"/>
                <a:tab pos="2844800" algn="l"/>
                <a:tab pos="3198813" algn="l"/>
                <a:tab pos="3554413" algn="l"/>
                <a:tab pos="3908425" algn="l"/>
                <a:tab pos="4262438" algn="l"/>
              </a:tabLst>
              <a:defRPr>
                <a:solidFill>
                  <a:schemeClr val="tx1"/>
                </a:solidFill>
                <a:latin typeface="Calibri" pitchFamily="34" charset="0"/>
                <a:ea typeface="MS PGothic" pitchFamily="34" charset="-128"/>
              </a:defRPr>
            </a:lvl3pPr>
            <a:lvl4pPr marL="1600200" indent="-228600" defTabSz="822325" eaLnBrk="0" hangingPunct="0">
              <a:tabLst>
                <a:tab pos="354013" algn="l"/>
                <a:tab pos="708025" algn="l"/>
                <a:tab pos="1062038" algn="l"/>
                <a:tab pos="1416050" algn="l"/>
                <a:tab pos="1782763" algn="l"/>
                <a:tab pos="2136775" algn="l"/>
                <a:tab pos="2490788" algn="l"/>
                <a:tab pos="2844800" algn="l"/>
                <a:tab pos="3198813" algn="l"/>
                <a:tab pos="3554413" algn="l"/>
                <a:tab pos="3908425" algn="l"/>
                <a:tab pos="4262438" algn="l"/>
              </a:tabLst>
              <a:defRPr>
                <a:solidFill>
                  <a:schemeClr val="tx1"/>
                </a:solidFill>
                <a:latin typeface="Calibri" pitchFamily="34" charset="0"/>
                <a:ea typeface="MS PGothic" pitchFamily="34" charset="-128"/>
              </a:defRPr>
            </a:lvl4pPr>
            <a:lvl5pPr marL="2057400" indent="-228600" defTabSz="822325" eaLnBrk="0" hangingPunct="0">
              <a:tabLst>
                <a:tab pos="354013" algn="l"/>
                <a:tab pos="708025" algn="l"/>
                <a:tab pos="1062038" algn="l"/>
                <a:tab pos="1416050" algn="l"/>
                <a:tab pos="1782763" algn="l"/>
                <a:tab pos="2136775" algn="l"/>
                <a:tab pos="2490788" algn="l"/>
                <a:tab pos="2844800" algn="l"/>
                <a:tab pos="3198813" algn="l"/>
                <a:tab pos="3554413" algn="l"/>
                <a:tab pos="3908425" algn="l"/>
                <a:tab pos="4262438" algn="l"/>
              </a:tabLst>
              <a:defRPr>
                <a:solidFill>
                  <a:schemeClr val="tx1"/>
                </a:solidFill>
                <a:latin typeface="Calibri" pitchFamily="34" charset="0"/>
                <a:ea typeface="MS PGothic" pitchFamily="34" charset="-128"/>
              </a:defRPr>
            </a:lvl5pPr>
            <a:lvl6pPr marL="2514600" indent="-228600" defTabSz="822325" eaLnBrk="0" fontAlgn="base" hangingPunct="0">
              <a:spcBef>
                <a:spcPct val="0"/>
              </a:spcBef>
              <a:spcAft>
                <a:spcPct val="0"/>
              </a:spcAft>
              <a:tabLst>
                <a:tab pos="354013" algn="l"/>
                <a:tab pos="708025" algn="l"/>
                <a:tab pos="1062038" algn="l"/>
                <a:tab pos="1416050" algn="l"/>
                <a:tab pos="1782763" algn="l"/>
                <a:tab pos="2136775" algn="l"/>
                <a:tab pos="2490788" algn="l"/>
                <a:tab pos="2844800" algn="l"/>
                <a:tab pos="3198813" algn="l"/>
                <a:tab pos="3554413" algn="l"/>
                <a:tab pos="3908425" algn="l"/>
                <a:tab pos="4262438" algn="l"/>
              </a:tabLst>
              <a:defRPr>
                <a:solidFill>
                  <a:schemeClr val="tx1"/>
                </a:solidFill>
                <a:latin typeface="Calibri" pitchFamily="34" charset="0"/>
                <a:ea typeface="MS PGothic" pitchFamily="34" charset="-128"/>
              </a:defRPr>
            </a:lvl6pPr>
            <a:lvl7pPr marL="2971800" indent="-228600" defTabSz="822325" eaLnBrk="0" fontAlgn="base" hangingPunct="0">
              <a:spcBef>
                <a:spcPct val="0"/>
              </a:spcBef>
              <a:spcAft>
                <a:spcPct val="0"/>
              </a:spcAft>
              <a:tabLst>
                <a:tab pos="354013" algn="l"/>
                <a:tab pos="708025" algn="l"/>
                <a:tab pos="1062038" algn="l"/>
                <a:tab pos="1416050" algn="l"/>
                <a:tab pos="1782763" algn="l"/>
                <a:tab pos="2136775" algn="l"/>
                <a:tab pos="2490788" algn="l"/>
                <a:tab pos="2844800" algn="l"/>
                <a:tab pos="3198813" algn="l"/>
                <a:tab pos="3554413" algn="l"/>
                <a:tab pos="3908425" algn="l"/>
                <a:tab pos="4262438" algn="l"/>
              </a:tabLst>
              <a:defRPr>
                <a:solidFill>
                  <a:schemeClr val="tx1"/>
                </a:solidFill>
                <a:latin typeface="Calibri" pitchFamily="34" charset="0"/>
                <a:ea typeface="MS PGothic" pitchFamily="34" charset="-128"/>
              </a:defRPr>
            </a:lvl7pPr>
            <a:lvl8pPr marL="3429000" indent="-228600" defTabSz="822325" eaLnBrk="0" fontAlgn="base" hangingPunct="0">
              <a:spcBef>
                <a:spcPct val="0"/>
              </a:spcBef>
              <a:spcAft>
                <a:spcPct val="0"/>
              </a:spcAft>
              <a:tabLst>
                <a:tab pos="354013" algn="l"/>
                <a:tab pos="708025" algn="l"/>
                <a:tab pos="1062038" algn="l"/>
                <a:tab pos="1416050" algn="l"/>
                <a:tab pos="1782763" algn="l"/>
                <a:tab pos="2136775" algn="l"/>
                <a:tab pos="2490788" algn="l"/>
                <a:tab pos="2844800" algn="l"/>
                <a:tab pos="3198813" algn="l"/>
                <a:tab pos="3554413" algn="l"/>
                <a:tab pos="3908425" algn="l"/>
                <a:tab pos="4262438" algn="l"/>
              </a:tabLst>
              <a:defRPr>
                <a:solidFill>
                  <a:schemeClr val="tx1"/>
                </a:solidFill>
                <a:latin typeface="Calibri" pitchFamily="34" charset="0"/>
                <a:ea typeface="MS PGothic" pitchFamily="34" charset="-128"/>
              </a:defRPr>
            </a:lvl8pPr>
            <a:lvl9pPr marL="3886200" indent="-228600" defTabSz="822325" eaLnBrk="0" fontAlgn="base" hangingPunct="0">
              <a:spcBef>
                <a:spcPct val="0"/>
              </a:spcBef>
              <a:spcAft>
                <a:spcPct val="0"/>
              </a:spcAft>
              <a:tabLst>
                <a:tab pos="354013" algn="l"/>
                <a:tab pos="708025" algn="l"/>
                <a:tab pos="1062038" algn="l"/>
                <a:tab pos="1416050" algn="l"/>
                <a:tab pos="1782763" algn="l"/>
                <a:tab pos="2136775" algn="l"/>
                <a:tab pos="2490788" algn="l"/>
                <a:tab pos="2844800" algn="l"/>
                <a:tab pos="3198813" algn="l"/>
                <a:tab pos="3554413" algn="l"/>
                <a:tab pos="3908425" algn="l"/>
                <a:tab pos="4262438" algn="l"/>
              </a:tabLst>
              <a:defRPr>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en-US" altLang="en-US" sz="1100" dirty="0" smtClean="0">
                <a:solidFill>
                  <a:srgbClr val="000000"/>
                </a:solidFill>
                <a:ea typeface="ヒラギノ角ゴ ProN W3" charset="-128"/>
                <a:sym typeface="Calibri" pitchFamily="34" charset="0"/>
              </a:rPr>
              <a:t>Clinical Guideline </a:t>
            </a:r>
            <a:r>
              <a:rPr lang="en-US" altLang="en-US" sz="1100" dirty="0" smtClean="0">
                <a:solidFill>
                  <a:srgbClr val="000000"/>
                </a:solidFill>
                <a:latin typeface="Helvetica" charset="0"/>
                <a:ea typeface="ヒラギノ角ゴ ProN W3" charset="-128"/>
                <a:sym typeface="Helvetica" charset="0"/>
              </a:rPr>
              <a:t>: </a:t>
            </a:r>
            <a:r>
              <a:rPr lang="en-US" altLang="en-US" sz="1100" dirty="0" smtClean="0">
                <a:solidFill>
                  <a:srgbClr val="000000"/>
                </a:solidFill>
                <a:ea typeface="ヒラギノ角ゴ ProN W3" charset="-128"/>
                <a:sym typeface="Calibri" pitchFamily="34" charset="0"/>
              </a:rPr>
              <a:t>Methods, evidence and recommendations National Institute for Health and Clinical Excellence (NICE) May 2011 </a:t>
            </a:r>
          </a:p>
        </p:txBody>
      </p:sp>
      <p:sp>
        <p:nvSpPr>
          <p:cNvPr id="88106" name="Footer Placeholder 1"/>
          <p:cNvSpPr>
            <a:spLocks noGrp="1"/>
          </p:cNvSpPr>
          <p:nvPr>
            <p:ph type="ftr" sz="quarter" idx="11"/>
          </p:nvPr>
        </p:nvSpPr>
        <p:spPr bwMode="auto">
          <a:xfrm>
            <a:off x="7956550" y="6488113"/>
            <a:ext cx="800100" cy="3698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989"/>
                </a:solidFill>
              </a:rPr>
              <a:t>2014</a:t>
            </a:r>
          </a:p>
        </p:txBody>
      </p:sp>
    </p:spTree>
    <p:extLst>
      <p:ext uri="{BB962C8B-B14F-4D97-AF65-F5344CB8AC3E}">
        <p14:creationId xmlns:p14="http://schemas.microsoft.com/office/powerpoint/2010/main" val="41963682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CA" dirty="0" smtClean="0"/>
          </a:p>
        </p:txBody>
      </p:sp>
      <p:pic>
        <p:nvPicPr>
          <p:cNvPr id="143363" name="Picture 2"/>
          <p:cNvPicPr>
            <a:picLocks noGrp="1" noChangeAspect="1" noChangeArrowheads="1"/>
          </p:cNvPicPr>
          <p:nvPr>
            <p:ph idx="1"/>
          </p:nvPr>
        </p:nvPicPr>
        <p:blipFill>
          <a:blip r:embed="rId3" cstate="print"/>
          <a:srcRect t="4494" r="1500" b="3371"/>
          <a:stretch>
            <a:fillRect/>
          </a:stretch>
        </p:blipFill>
        <p:spPr bwMode="auto">
          <a:xfrm>
            <a:off x="0" y="0"/>
            <a:ext cx="9144000" cy="6858000"/>
          </a:xfrm>
          <a:noFill/>
          <a:ln>
            <a:miter lim="800000"/>
            <a:headEnd/>
            <a:tailEnd/>
          </a:ln>
        </p:spPr>
      </p:pic>
    </p:spTree>
    <p:extLst>
      <p:ext uri="{BB962C8B-B14F-4D97-AF65-F5344CB8AC3E}">
        <p14:creationId xmlns:p14="http://schemas.microsoft.com/office/powerpoint/2010/main" val="291601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bwMode="auto">
          <a:xfrm>
            <a:off x="478465" y="880693"/>
            <a:ext cx="8229600" cy="735456"/>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000" b="1" dirty="0" smtClean="0">
                <a:latin typeface="Arial" pitchFamily="34" charset="0"/>
              </a:rPr>
              <a:t> Medication Recommendations</a:t>
            </a:r>
          </a:p>
        </p:txBody>
      </p:sp>
      <p:sp>
        <p:nvSpPr>
          <p:cNvPr id="144387" name="Rectangle 3"/>
          <p:cNvSpPr>
            <a:spLocks noGrp="1" noChangeArrowheads="1"/>
          </p:cNvSpPr>
          <p:nvPr>
            <p:ph type="body" idx="1"/>
          </p:nvPr>
        </p:nvSpPr>
        <p:spPr bwMode="auto">
          <a:xfrm>
            <a:off x="287079" y="2046767"/>
            <a:ext cx="8686800" cy="2791047"/>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pitchFamily="34" charset="0"/>
              <a:buChar char="•"/>
            </a:pPr>
            <a:r>
              <a:rPr lang="en-CA" dirty="0" smtClean="0">
                <a:latin typeface="Arial" pitchFamily="34" charset="0"/>
              </a:rPr>
              <a:t> Low doses of multiple drugs may be  more   effective and better tolerated than higher doses of fewer drugs.</a:t>
            </a:r>
          </a:p>
          <a:p>
            <a:pPr eaLnBrk="1" hangingPunct="1">
              <a:buFont typeface="Arial" pitchFamily="34" charset="0"/>
              <a:buChar char="•"/>
            </a:pPr>
            <a:endParaRPr lang="en-CA" dirty="0" smtClean="0">
              <a:latin typeface="Arial" pitchFamily="34" charset="0"/>
            </a:endParaRPr>
          </a:p>
          <a:p>
            <a:pPr eaLnBrk="1" hangingPunct="1">
              <a:buFont typeface="Arial" pitchFamily="34" charset="0"/>
              <a:buChar char="•"/>
            </a:pPr>
            <a:r>
              <a:rPr lang="en-CA" dirty="0" smtClean="0">
                <a:latin typeface="Arial" pitchFamily="34" charset="0"/>
              </a:rPr>
              <a:t> A combination of two first line drugs may also be considered as initial treatment if SBP 20 mmHg above target or is DBP is 10 mmHg above target.</a:t>
            </a:r>
          </a:p>
        </p:txBody>
      </p:sp>
    </p:spTree>
    <p:extLst>
      <p:ext uri="{BB962C8B-B14F-4D97-AF65-F5344CB8AC3E}">
        <p14:creationId xmlns:p14="http://schemas.microsoft.com/office/powerpoint/2010/main" val="102158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6258" name="AutoShape 2"/>
          <p:cNvCxnSpPr>
            <a:cxnSpLocks noChangeShapeType="1"/>
            <a:stCxn id="96294" idx="2"/>
            <a:endCxn id="96266" idx="0"/>
          </p:cNvCxnSpPr>
          <p:nvPr/>
        </p:nvCxnSpPr>
        <p:spPr bwMode="auto">
          <a:xfrm rot="16200000" flipH="1">
            <a:off x="2754313" y="2443162"/>
            <a:ext cx="534988" cy="3319463"/>
          </a:xfrm>
          <a:prstGeom prst="bentConnector3">
            <a:avLst>
              <a:gd name="adj1" fmla="val 49852"/>
            </a:avLst>
          </a:prstGeom>
          <a:noFill/>
          <a:ln w="19050">
            <a:solidFill>
              <a:schemeClr val="accent2"/>
            </a:solidFill>
            <a:miter lim="800000"/>
            <a:headEnd/>
            <a:tailEnd type="triangle" w="med" len="med"/>
          </a:ln>
          <a:extLst>
            <a:ext uri="{909E8E84-426E-40DD-AFC4-6F175D3DCCD1}">
              <a14:hiddenFill xmlns:a14="http://schemas.microsoft.com/office/drawing/2010/main">
                <a:noFill/>
              </a14:hiddenFill>
            </a:ext>
          </a:extLst>
        </p:spPr>
      </p:cxnSp>
      <p:cxnSp>
        <p:nvCxnSpPr>
          <p:cNvPr id="96259" name="AutoShape 3"/>
          <p:cNvCxnSpPr>
            <a:cxnSpLocks noChangeShapeType="1"/>
            <a:stCxn id="96292" idx="2"/>
            <a:endCxn id="96266" idx="0"/>
          </p:cNvCxnSpPr>
          <p:nvPr/>
        </p:nvCxnSpPr>
        <p:spPr bwMode="auto">
          <a:xfrm rot="16200000" flipH="1">
            <a:off x="3410744" y="3099594"/>
            <a:ext cx="534988" cy="2006600"/>
          </a:xfrm>
          <a:prstGeom prst="bentConnector3">
            <a:avLst>
              <a:gd name="adj1" fmla="val 49852"/>
            </a:avLst>
          </a:prstGeom>
          <a:noFill/>
          <a:ln w="19050">
            <a:solidFill>
              <a:schemeClr val="accent2"/>
            </a:solidFill>
            <a:miter lim="800000"/>
            <a:headEnd/>
            <a:tailEnd type="triangle" w="med" len="med"/>
          </a:ln>
          <a:extLst>
            <a:ext uri="{909E8E84-426E-40DD-AFC4-6F175D3DCCD1}">
              <a14:hiddenFill xmlns:a14="http://schemas.microsoft.com/office/drawing/2010/main">
                <a:noFill/>
              </a14:hiddenFill>
            </a:ext>
          </a:extLst>
        </p:spPr>
      </p:cxnSp>
      <p:cxnSp>
        <p:nvCxnSpPr>
          <p:cNvPr id="96260" name="AutoShape 4"/>
          <p:cNvCxnSpPr>
            <a:cxnSpLocks noChangeShapeType="1"/>
            <a:stCxn id="96290" idx="2"/>
            <a:endCxn id="96266" idx="0"/>
          </p:cNvCxnSpPr>
          <p:nvPr/>
        </p:nvCxnSpPr>
        <p:spPr bwMode="auto">
          <a:xfrm rot="5400000">
            <a:off x="4677569" y="3839369"/>
            <a:ext cx="534988" cy="527050"/>
          </a:xfrm>
          <a:prstGeom prst="bentConnector3">
            <a:avLst>
              <a:gd name="adj1" fmla="val 49852"/>
            </a:avLst>
          </a:prstGeom>
          <a:noFill/>
          <a:ln w="19050">
            <a:solidFill>
              <a:schemeClr val="accent2"/>
            </a:solidFill>
            <a:miter lim="800000"/>
            <a:headEnd/>
            <a:tailEnd type="triangle" w="med" len="med"/>
          </a:ln>
          <a:extLst>
            <a:ext uri="{909E8E84-426E-40DD-AFC4-6F175D3DCCD1}">
              <a14:hiddenFill xmlns:a14="http://schemas.microsoft.com/office/drawing/2010/main">
                <a:noFill/>
              </a14:hiddenFill>
            </a:ext>
          </a:extLst>
        </p:spPr>
      </p:cxnSp>
      <p:cxnSp>
        <p:nvCxnSpPr>
          <p:cNvPr id="96261" name="AutoShape 5"/>
          <p:cNvCxnSpPr>
            <a:cxnSpLocks noChangeShapeType="1"/>
            <a:endCxn id="96266" idx="0"/>
          </p:cNvCxnSpPr>
          <p:nvPr/>
        </p:nvCxnSpPr>
        <p:spPr bwMode="auto">
          <a:xfrm rot="5400000">
            <a:off x="5372894" y="3144044"/>
            <a:ext cx="534988" cy="1917700"/>
          </a:xfrm>
          <a:prstGeom prst="bentConnector3">
            <a:avLst>
              <a:gd name="adj1" fmla="val 49852"/>
            </a:avLst>
          </a:prstGeom>
          <a:noFill/>
          <a:ln w="19050">
            <a:solidFill>
              <a:schemeClr val="accent2"/>
            </a:solidFill>
            <a:miter lim="800000"/>
            <a:headEnd/>
            <a:tailEnd type="triangle" w="med" len="med"/>
          </a:ln>
          <a:extLst>
            <a:ext uri="{909E8E84-426E-40DD-AFC4-6F175D3DCCD1}">
              <a14:hiddenFill xmlns:a14="http://schemas.microsoft.com/office/drawing/2010/main">
                <a:noFill/>
              </a14:hiddenFill>
            </a:ext>
          </a:extLst>
        </p:spPr>
      </p:cxnSp>
      <p:sp>
        <p:nvSpPr>
          <p:cNvPr id="71686" name="Rectangle 41"/>
          <p:cNvSpPr>
            <a:spLocks noGrp="1" noChangeArrowheads="1"/>
          </p:cNvSpPr>
          <p:nvPr>
            <p:ph type="title"/>
          </p:nvPr>
        </p:nvSpPr>
        <p:spPr/>
        <p:txBody>
          <a:bodyPr rtlCol="0">
            <a:normAutofit fontScale="90000"/>
          </a:bodyPr>
          <a:lstStyle/>
          <a:p>
            <a:pPr eaLnBrk="1" fontAlgn="auto" hangingPunct="1">
              <a:spcAft>
                <a:spcPts val="0"/>
              </a:spcAft>
              <a:defRPr/>
            </a:pPr>
            <a:r>
              <a:rPr lang="en-CA" sz="3100" dirty="0" smtClean="0">
                <a:ea typeface="+mj-ea"/>
              </a:rPr>
              <a:t>Treatment of </a:t>
            </a:r>
            <a:r>
              <a:rPr lang="en-US" sz="3100" dirty="0" smtClean="0">
                <a:ea typeface="+mj-ea"/>
              </a:rPr>
              <a:t>Systolic-Diastolic </a:t>
            </a:r>
            <a:r>
              <a:rPr lang="en-CA" sz="3100" dirty="0" smtClean="0">
                <a:ea typeface="+mj-ea"/>
              </a:rPr>
              <a:t>Hypertension without Other Compelling Indications</a:t>
            </a:r>
            <a:endParaRPr lang="en-US" sz="3100" dirty="0" smtClean="0">
              <a:ea typeface="+mj-ea"/>
            </a:endParaRPr>
          </a:p>
        </p:txBody>
      </p:sp>
      <p:sp>
        <p:nvSpPr>
          <p:cNvPr id="96263" name="AutoShape 7"/>
          <p:cNvSpPr>
            <a:spLocks/>
          </p:cNvSpPr>
          <p:nvPr/>
        </p:nvSpPr>
        <p:spPr bwMode="auto">
          <a:xfrm>
            <a:off x="2471738" y="4267200"/>
            <a:ext cx="330200" cy="1752600"/>
          </a:xfrm>
          <a:prstGeom prst="rightBrace">
            <a:avLst>
              <a:gd name="adj1" fmla="val 44231"/>
              <a:gd name="adj2" fmla="val 50000"/>
            </a:avLst>
          </a:pr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50000"/>
              </a:spcBef>
              <a:spcAft>
                <a:spcPct val="0"/>
              </a:spcAft>
              <a:buFontTx/>
              <a:buNone/>
            </a:pPr>
            <a:endParaRPr lang="en-CA" altLang="en-US" sz="1300" dirty="0">
              <a:solidFill>
                <a:srgbClr val="000000"/>
              </a:solidFill>
              <a:latin typeface="Verdana" pitchFamily="34" charset="0"/>
            </a:endParaRPr>
          </a:p>
        </p:txBody>
      </p:sp>
      <p:sp>
        <p:nvSpPr>
          <p:cNvPr id="71688" name="Text Box 8"/>
          <p:cNvSpPr txBox="1">
            <a:spLocks noChangeArrowheads="1"/>
          </p:cNvSpPr>
          <p:nvPr/>
        </p:nvSpPr>
        <p:spPr bwMode="auto">
          <a:xfrm>
            <a:off x="379413" y="4414838"/>
            <a:ext cx="1935162" cy="1466850"/>
          </a:xfrm>
          <a:prstGeom prst="rect">
            <a:avLst/>
          </a:prstGeom>
          <a:solidFill>
            <a:schemeClr val="accent3">
              <a:lumMod val="60000"/>
              <a:lumOff val="40000"/>
            </a:schemeClr>
          </a:solidFill>
          <a:ln w="12700">
            <a:solidFill>
              <a:srgbClr val="FFFF00"/>
            </a:solidFill>
            <a:miter lim="800000"/>
            <a:headEnd/>
            <a:tailEnd/>
          </a:ln>
        </p:spPr>
        <p:txBody>
          <a:bodyPr/>
          <a:lstStyle>
            <a:lvl1pPr marL="114300" indent="-114300">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a:defRPr/>
            </a:pPr>
            <a:r>
              <a:rPr lang="en-US" sz="1400" b="1" dirty="0">
                <a:solidFill>
                  <a:srgbClr val="000000"/>
                </a:solidFill>
              </a:rPr>
              <a:t>CONSIDER</a:t>
            </a:r>
            <a:endParaRPr lang="en-US" sz="1400" dirty="0">
              <a:solidFill>
                <a:srgbClr val="000000"/>
              </a:solidFill>
            </a:endParaRPr>
          </a:p>
          <a:p>
            <a:pPr defTabSz="457200">
              <a:spcBef>
                <a:spcPct val="40000"/>
              </a:spcBef>
              <a:buFontTx/>
              <a:buChar char="•"/>
              <a:defRPr/>
            </a:pPr>
            <a:r>
              <a:rPr lang="en-US" sz="1400" dirty="0">
                <a:solidFill>
                  <a:srgbClr val="000000"/>
                </a:solidFill>
              </a:rPr>
              <a:t>Nonadherence</a:t>
            </a:r>
          </a:p>
          <a:p>
            <a:pPr defTabSz="457200">
              <a:buFontTx/>
              <a:buChar char="•"/>
              <a:defRPr/>
            </a:pPr>
            <a:r>
              <a:rPr lang="en-US" sz="1400" dirty="0">
                <a:solidFill>
                  <a:srgbClr val="000000"/>
                </a:solidFill>
              </a:rPr>
              <a:t>Secondary HTN</a:t>
            </a:r>
          </a:p>
          <a:p>
            <a:pPr defTabSz="457200">
              <a:buFontTx/>
              <a:buChar char="•"/>
              <a:defRPr/>
            </a:pPr>
            <a:r>
              <a:rPr lang="en-US" sz="1400" dirty="0">
                <a:solidFill>
                  <a:srgbClr val="000000"/>
                </a:solidFill>
              </a:rPr>
              <a:t>Interfering drugs or lifestyle</a:t>
            </a:r>
          </a:p>
          <a:p>
            <a:pPr defTabSz="457200">
              <a:buFontTx/>
              <a:buChar char="•"/>
              <a:defRPr/>
            </a:pPr>
            <a:r>
              <a:rPr lang="en-US" sz="1400" dirty="0">
                <a:solidFill>
                  <a:srgbClr val="000000"/>
                </a:solidFill>
              </a:rPr>
              <a:t>White coat effect</a:t>
            </a:r>
            <a:endParaRPr lang="en-US" sz="1400" b="1" dirty="0">
              <a:solidFill>
                <a:srgbClr val="000000"/>
              </a:solidFill>
            </a:endParaRPr>
          </a:p>
        </p:txBody>
      </p:sp>
      <p:sp>
        <p:nvSpPr>
          <p:cNvPr id="96265" name="Line 9"/>
          <p:cNvSpPr>
            <a:spLocks noChangeShapeType="1"/>
          </p:cNvSpPr>
          <p:nvPr/>
        </p:nvSpPr>
        <p:spPr bwMode="auto">
          <a:xfrm>
            <a:off x="327025" y="4733925"/>
            <a:ext cx="1931988"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CA" dirty="0">
              <a:solidFill>
                <a:prstClr val="black"/>
              </a:solidFill>
              <a:ea typeface="MS PGothic" pitchFamily="34" charset="-128"/>
            </a:endParaRPr>
          </a:p>
        </p:txBody>
      </p:sp>
      <p:sp>
        <p:nvSpPr>
          <p:cNvPr id="96266" name="Rectangle 10"/>
          <p:cNvSpPr>
            <a:spLocks noChangeArrowheads="1"/>
          </p:cNvSpPr>
          <p:nvPr/>
        </p:nvSpPr>
        <p:spPr bwMode="auto">
          <a:xfrm>
            <a:off x="3506788" y="4383088"/>
            <a:ext cx="2347912" cy="668337"/>
          </a:xfrm>
          <a:prstGeom prst="rect">
            <a:avLst/>
          </a:prstGeom>
          <a:solidFill>
            <a:srgbClr val="AEFFB3"/>
          </a:solidFill>
          <a:ln w="25400">
            <a:solidFill>
              <a:srgbClr val="339966"/>
            </a:solidFill>
            <a:miter lim="800000"/>
            <a:headEnd/>
            <a:tailEnd/>
          </a:ln>
        </p:spPr>
        <p:txBody>
          <a:bodyPr anchor="ct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CA" altLang="en-US" sz="1600" b="1" dirty="0">
                <a:solidFill>
                  <a:srgbClr val="000000"/>
                </a:solidFill>
                <a:cs typeface="Arial" pitchFamily="34" charset="0"/>
              </a:rPr>
              <a:t>Dual Combination</a:t>
            </a:r>
            <a:r>
              <a:rPr lang="en-CA" altLang="en-US" sz="1400" b="1" dirty="0">
                <a:solidFill>
                  <a:srgbClr val="000000"/>
                </a:solidFill>
                <a:cs typeface="Arial" pitchFamily="34" charset="0"/>
              </a:rPr>
              <a:t>  </a:t>
            </a:r>
            <a:endParaRPr lang="en-US" altLang="en-US" sz="1300" b="1" dirty="0">
              <a:solidFill>
                <a:srgbClr val="000000"/>
              </a:solidFill>
              <a:cs typeface="Arial" pitchFamily="34" charset="0"/>
            </a:endParaRPr>
          </a:p>
        </p:txBody>
      </p:sp>
      <p:sp>
        <p:nvSpPr>
          <p:cNvPr id="96267" name="Rectangle 11"/>
          <p:cNvSpPr>
            <a:spLocks noChangeArrowheads="1"/>
          </p:cNvSpPr>
          <p:nvPr/>
        </p:nvSpPr>
        <p:spPr bwMode="auto">
          <a:xfrm>
            <a:off x="3424238" y="5373688"/>
            <a:ext cx="2514600" cy="530225"/>
          </a:xfrm>
          <a:prstGeom prst="rect">
            <a:avLst/>
          </a:prstGeom>
          <a:solidFill>
            <a:srgbClr val="AEFFB3"/>
          </a:solidFill>
          <a:ln w="25400">
            <a:solidFill>
              <a:srgbClr val="339966"/>
            </a:solidFill>
            <a:miter lim="800000"/>
            <a:headEnd/>
            <a:tailEnd/>
          </a:ln>
        </p:spPr>
        <p:txBody>
          <a:bodyPr anchor="ct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50000"/>
              </a:spcBef>
              <a:spcAft>
                <a:spcPct val="0"/>
              </a:spcAft>
              <a:buFontTx/>
              <a:buNone/>
            </a:pPr>
            <a:r>
              <a:rPr lang="en-US" altLang="en-US" sz="1400" b="1" dirty="0">
                <a:solidFill>
                  <a:srgbClr val="000000"/>
                </a:solidFill>
                <a:cs typeface="Arial" pitchFamily="34" charset="0"/>
              </a:rPr>
              <a:t>Triple or Quadruple Therapy</a:t>
            </a:r>
            <a:endParaRPr lang="en-US" altLang="en-US" sz="1300" b="1" dirty="0">
              <a:solidFill>
                <a:srgbClr val="000000"/>
              </a:solidFill>
              <a:cs typeface="Arial" pitchFamily="34" charset="0"/>
            </a:endParaRPr>
          </a:p>
        </p:txBody>
      </p:sp>
      <p:sp>
        <p:nvSpPr>
          <p:cNvPr id="71692" name="Freeform 12"/>
          <p:cNvSpPr>
            <a:spLocks/>
          </p:cNvSpPr>
          <p:nvPr/>
        </p:nvSpPr>
        <p:spPr bwMode="auto">
          <a:xfrm>
            <a:off x="3141663" y="1703388"/>
            <a:ext cx="3079750" cy="515937"/>
          </a:xfrm>
          <a:custGeom>
            <a:avLst/>
            <a:gdLst>
              <a:gd name="T0" fmla="*/ 0 w 2372"/>
              <a:gd name="T1" fmla="*/ 0 h 679"/>
              <a:gd name="T2" fmla="*/ 2147483647 w 2372"/>
              <a:gd name="T3" fmla="*/ 0 h 679"/>
              <a:gd name="T4" fmla="*/ 2147483647 w 2372"/>
              <a:gd name="T5" fmla="*/ 2147483647 h 679"/>
              <a:gd name="T6" fmla="*/ 2147483647 w 2372"/>
              <a:gd name="T7" fmla="*/ 2147483647 h 679"/>
              <a:gd name="T8" fmla="*/ 0 w 2372"/>
              <a:gd name="T9" fmla="*/ 2147483647 h 679"/>
              <a:gd name="T10" fmla="*/ 0 w 2372"/>
              <a:gd name="T11" fmla="*/ 0 h 679"/>
              <a:gd name="T12" fmla="*/ 0 60000 65536"/>
              <a:gd name="T13" fmla="*/ 0 60000 65536"/>
              <a:gd name="T14" fmla="*/ 0 60000 65536"/>
              <a:gd name="T15" fmla="*/ 0 60000 65536"/>
              <a:gd name="T16" fmla="*/ 0 60000 65536"/>
              <a:gd name="T17" fmla="*/ 0 60000 65536"/>
              <a:gd name="T18" fmla="*/ 0 w 2372"/>
              <a:gd name="T19" fmla="*/ 0 h 679"/>
              <a:gd name="T20" fmla="*/ 2372 w 2372"/>
              <a:gd name="T21" fmla="*/ 679 h 679"/>
            </a:gdLst>
            <a:ahLst/>
            <a:cxnLst>
              <a:cxn ang="T12">
                <a:pos x="T0" y="T1"/>
              </a:cxn>
              <a:cxn ang="T13">
                <a:pos x="T2" y="T3"/>
              </a:cxn>
              <a:cxn ang="T14">
                <a:pos x="T4" y="T5"/>
              </a:cxn>
              <a:cxn ang="T15">
                <a:pos x="T6" y="T7"/>
              </a:cxn>
              <a:cxn ang="T16">
                <a:pos x="T8" y="T9"/>
              </a:cxn>
              <a:cxn ang="T17">
                <a:pos x="T10" y="T11"/>
              </a:cxn>
            </a:cxnLst>
            <a:rect l="T18" t="T19" r="T20" b="T21"/>
            <a:pathLst>
              <a:path w="2372" h="679">
                <a:moveTo>
                  <a:pt x="0" y="0"/>
                </a:moveTo>
                <a:lnTo>
                  <a:pt x="2372" y="0"/>
                </a:lnTo>
                <a:lnTo>
                  <a:pt x="2372" y="344"/>
                </a:lnTo>
                <a:lnTo>
                  <a:pt x="1191" y="679"/>
                </a:lnTo>
                <a:lnTo>
                  <a:pt x="0" y="344"/>
                </a:lnTo>
                <a:lnTo>
                  <a:pt x="0" y="0"/>
                </a:lnTo>
                <a:close/>
              </a:path>
            </a:pathLst>
          </a:custGeom>
          <a:solidFill>
            <a:schemeClr val="accent3">
              <a:lumMod val="60000"/>
              <a:lumOff val="40000"/>
            </a:schemeClr>
          </a:solidFill>
          <a:ln w="25400">
            <a:solidFill>
              <a:srgbClr val="FFFF00"/>
            </a:solidFill>
            <a:round/>
            <a:headEnd/>
            <a:tailEnd/>
          </a:ln>
        </p:spPr>
        <p:txBody>
          <a:bodyPr/>
          <a:lstStyle/>
          <a:p>
            <a:pPr defTabSz="457200">
              <a:defRPr/>
            </a:pPr>
            <a:endParaRPr lang="en-CA" dirty="0">
              <a:solidFill>
                <a:prstClr val="black"/>
              </a:solidFill>
              <a:latin typeface="Arial" pitchFamily="34" charset="0"/>
              <a:ea typeface="MS PGothic" pitchFamily="34" charset="-128"/>
              <a:cs typeface="Arial" pitchFamily="34" charset="0"/>
            </a:endParaRPr>
          </a:p>
        </p:txBody>
      </p:sp>
      <p:sp>
        <p:nvSpPr>
          <p:cNvPr id="96269" name="Rectangle 13"/>
          <p:cNvSpPr>
            <a:spLocks noChangeArrowheads="1"/>
          </p:cNvSpPr>
          <p:nvPr/>
        </p:nvSpPr>
        <p:spPr bwMode="auto">
          <a:xfrm>
            <a:off x="3762375" y="1795463"/>
            <a:ext cx="1838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CA" altLang="en-US" sz="1400" b="1" dirty="0">
                <a:solidFill>
                  <a:srgbClr val="000000"/>
                </a:solidFill>
                <a:cs typeface="Arial" pitchFamily="34" charset="0"/>
              </a:rPr>
              <a:t>Lifestyle modification</a:t>
            </a:r>
          </a:p>
        </p:txBody>
      </p:sp>
      <p:cxnSp>
        <p:nvCxnSpPr>
          <p:cNvPr id="96270" name="AutoShape 14"/>
          <p:cNvCxnSpPr>
            <a:cxnSpLocks noChangeShapeType="1"/>
            <a:stCxn id="71707" idx="2"/>
            <a:endCxn id="96294" idx="0"/>
          </p:cNvCxnSpPr>
          <p:nvPr/>
        </p:nvCxnSpPr>
        <p:spPr bwMode="auto">
          <a:xfrm rot="5400000">
            <a:off x="2784476" y="1347787"/>
            <a:ext cx="474662" cy="3319463"/>
          </a:xfrm>
          <a:prstGeom prst="bentConnector3">
            <a:avLst>
              <a:gd name="adj1" fmla="val 50000"/>
            </a:avLst>
          </a:prstGeom>
          <a:noFill/>
          <a:ln w="19050">
            <a:solidFill>
              <a:schemeClr val="accent2"/>
            </a:solidFill>
            <a:miter lim="800000"/>
            <a:headEnd/>
            <a:tailEnd type="triangle" w="med" len="med"/>
          </a:ln>
          <a:extLst>
            <a:ext uri="{909E8E84-426E-40DD-AFC4-6F175D3DCCD1}">
              <a14:hiddenFill xmlns:a14="http://schemas.microsoft.com/office/drawing/2010/main">
                <a:noFill/>
              </a14:hiddenFill>
            </a:ext>
          </a:extLst>
        </p:spPr>
      </p:cxnSp>
      <p:grpSp>
        <p:nvGrpSpPr>
          <p:cNvPr id="96271" name="Group 15"/>
          <p:cNvGrpSpPr>
            <a:grpSpLocks/>
          </p:cNvGrpSpPr>
          <p:nvPr/>
        </p:nvGrpSpPr>
        <p:grpSpPr bwMode="auto">
          <a:xfrm>
            <a:off x="741363" y="3244850"/>
            <a:ext cx="1241425" cy="577850"/>
            <a:chOff x="799" y="1952"/>
            <a:chExt cx="782" cy="364"/>
          </a:xfrm>
        </p:grpSpPr>
        <p:sp>
          <p:nvSpPr>
            <p:cNvPr id="96294" name="Rectangle 16"/>
            <p:cNvSpPr>
              <a:spLocks noChangeArrowheads="1"/>
            </p:cNvSpPr>
            <p:nvPr/>
          </p:nvSpPr>
          <p:spPr bwMode="auto">
            <a:xfrm>
              <a:off x="799" y="1952"/>
              <a:ext cx="782" cy="364"/>
            </a:xfrm>
            <a:prstGeom prst="rect">
              <a:avLst/>
            </a:prstGeom>
            <a:solidFill>
              <a:srgbClr val="B3FFFF"/>
            </a:solidFill>
            <a:ln w="25400">
              <a:solidFill>
                <a:srgbClr val="00FFFF"/>
              </a:solidFill>
              <a:miter lim="800000"/>
              <a:headEnd/>
              <a:tailEnd/>
            </a:ln>
          </p:spPr>
          <p:txBody>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50000"/>
                </a:spcBef>
                <a:spcAft>
                  <a:spcPct val="0"/>
                </a:spcAft>
                <a:buFontTx/>
                <a:buNone/>
              </a:pPr>
              <a:endParaRPr lang="en-CA" altLang="en-US" sz="1300" dirty="0">
                <a:solidFill>
                  <a:srgbClr val="000000"/>
                </a:solidFill>
                <a:cs typeface="Arial" pitchFamily="34" charset="0"/>
              </a:endParaRPr>
            </a:p>
          </p:txBody>
        </p:sp>
        <p:sp>
          <p:nvSpPr>
            <p:cNvPr id="96295" name="Rectangle 17"/>
            <p:cNvSpPr>
              <a:spLocks noChangeArrowheads="1"/>
            </p:cNvSpPr>
            <p:nvPr/>
          </p:nvSpPr>
          <p:spPr bwMode="auto">
            <a:xfrm>
              <a:off x="966" y="2013"/>
              <a:ext cx="44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lnSpc>
                  <a:spcPct val="90000"/>
                </a:lnSpc>
                <a:spcBef>
                  <a:spcPct val="0"/>
                </a:spcBef>
                <a:spcAft>
                  <a:spcPct val="0"/>
                </a:spcAft>
                <a:buFontTx/>
                <a:buNone/>
              </a:pPr>
              <a:r>
                <a:rPr lang="en-CA" altLang="en-US" sz="1400" b="1" dirty="0">
                  <a:solidFill>
                    <a:srgbClr val="000000"/>
                  </a:solidFill>
                  <a:cs typeface="Arial" pitchFamily="34" charset="0"/>
                </a:rPr>
                <a:t>Thiazide</a:t>
              </a:r>
            </a:p>
            <a:p>
              <a:pPr algn="ctr" defTabSz="457200" eaLnBrk="1" fontAlgn="base" hangingPunct="1">
                <a:lnSpc>
                  <a:spcPct val="90000"/>
                </a:lnSpc>
                <a:spcBef>
                  <a:spcPct val="0"/>
                </a:spcBef>
                <a:spcAft>
                  <a:spcPct val="0"/>
                </a:spcAft>
                <a:buFontTx/>
                <a:buNone/>
              </a:pPr>
              <a:r>
                <a:rPr lang="en-CA" altLang="en-US" sz="1400" b="1" dirty="0">
                  <a:solidFill>
                    <a:srgbClr val="000000"/>
                  </a:solidFill>
                  <a:cs typeface="Arial" pitchFamily="34" charset="0"/>
                </a:rPr>
                <a:t>diuretic</a:t>
              </a:r>
              <a:endParaRPr lang="en-CA" altLang="en-US" sz="1800" dirty="0">
                <a:solidFill>
                  <a:srgbClr val="000000"/>
                </a:solidFill>
                <a:cs typeface="Arial" pitchFamily="34" charset="0"/>
              </a:endParaRPr>
            </a:p>
          </p:txBody>
        </p:sp>
      </p:grpSp>
      <p:cxnSp>
        <p:nvCxnSpPr>
          <p:cNvPr id="96272" name="AutoShape 18"/>
          <p:cNvCxnSpPr>
            <a:cxnSpLocks noChangeShapeType="1"/>
            <a:stCxn id="96266" idx="2"/>
            <a:endCxn id="96267" idx="0"/>
          </p:cNvCxnSpPr>
          <p:nvPr/>
        </p:nvCxnSpPr>
        <p:spPr bwMode="auto">
          <a:xfrm>
            <a:off x="4681538" y="5064125"/>
            <a:ext cx="0" cy="296863"/>
          </a:xfrm>
          <a:prstGeom prst="straightConnector1">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cxnSp>
      <p:grpSp>
        <p:nvGrpSpPr>
          <p:cNvPr id="96273" name="Group 19"/>
          <p:cNvGrpSpPr>
            <a:grpSpLocks/>
          </p:cNvGrpSpPr>
          <p:nvPr/>
        </p:nvGrpSpPr>
        <p:grpSpPr bwMode="auto">
          <a:xfrm>
            <a:off x="2105025" y="3244850"/>
            <a:ext cx="1139825" cy="577850"/>
            <a:chOff x="1716" y="1951"/>
            <a:chExt cx="532" cy="364"/>
          </a:xfrm>
        </p:grpSpPr>
        <p:sp>
          <p:nvSpPr>
            <p:cNvPr id="96292" name="Rectangle 20"/>
            <p:cNvSpPr>
              <a:spLocks noChangeArrowheads="1"/>
            </p:cNvSpPr>
            <p:nvPr/>
          </p:nvSpPr>
          <p:spPr bwMode="auto">
            <a:xfrm>
              <a:off x="1716" y="1951"/>
              <a:ext cx="532" cy="364"/>
            </a:xfrm>
            <a:prstGeom prst="rect">
              <a:avLst/>
            </a:prstGeom>
            <a:solidFill>
              <a:srgbClr val="B3FFFF"/>
            </a:solidFill>
            <a:ln w="25400">
              <a:solidFill>
                <a:srgbClr val="00FFFF"/>
              </a:solidFill>
              <a:miter lim="800000"/>
              <a:headEnd/>
              <a:tailEnd/>
            </a:ln>
          </p:spPr>
          <p:txBody>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50000"/>
                </a:spcBef>
                <a:spcAft>
                  <a:spcPct val="0"/>
                </a:spcAft>
                <a:buFontTx/>
                <a:buNone/>
              </a:pPr>
              <a:endParaRPr lang="en-CA" altLang="en-US" sz="1300" dirty="0">
                <a:solidFill>
                  <a:srgbClr val="000000"/>
                </a:solidFill>
                <a:cs typeface="Arial" pitchFamily="34" charset="0"/>
              </a:endParaRPr>
            </a:p>
          </p:txBody>
        </p:sp>
        <p:sp>
          <p:nvSpPr>
            <p:cNvPr id="96293" name="Rectangle 21"/>
            <p:cNvSpPr>
              <a:spLocks noChangeArrowheads="1"/>
            </p:cNvSpPr>
            <p:nvPr/>
          </p:nvSpPr>
          <p:spPr bwMode="auto">
            <a:xfrm>
              <a:off x="1847" y="2072"/>
              <a:ext cx="24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lnSpc>
                  <a:spcPct val="90000"/>
                </a:lnSpc>
                <a:spcBef>
                  <a:spcPct val="0"/>
                </a:spcBef>
                <a:spcAft>
                  <a:spcPct val="0"/>
                </a:spcAft>
                <a:buFontTx/>
                <a:buNone/>
              </a:pPr>
              <a:r>
                <a:rPr lang="en-CA" altLang="en-US" sz="1400" dirty="0">
                  <a:solidFill>
                    <a:srgbClr val="000000"/>
                  </a:solidFill>
                  <a:latin typeface="Calibri" pitchFamily="34" charset="0"/>
                </a:rPr>
                <a:t> </a:t>
              </a:r>
              <a:r>
                <a:rPr lang="en-CA" altLang="en-US" sz="1400" b="1" dirty="0">
                  <a:solidFill>
                    <a:srgbClr val="000000"/>
                  </a:solidFill>
                  <a:cs typeface="Arial" pitchFamily="34" charset="0"/>
                </a:rPr>
                <a:t>ACEI</a:t>
              </a:r>
              <a:r>
                <a:rPr lang="en-CA" altLang="en-US" sz="1400" b="1" dirty="0">
                  <a:solidFill>
                    <a:srgbClr val="000000"/>
                  </a:solidFill>
                  <a:latin typeface="Calibri" pitchFamily="34" charset="0"/>
                </a:rPr>
                <a:t> </a:t>
              </a:r>
              <a:endParaRPr lang="en-CA" altLang="en-US" sz="1800" dirty="0">
                <a:solidFill>
                  <a:srgbClr val="000000"/>
                </a:solidFill>
                <a:latin typeface="Helvetica" charset="0"/>
              </a:endParaRPr>
            </a:p>
          </p:txBody>
        </p:sp>
      </p:grpSp>
      <p:cxnSp>
        <p:nvCxnSpPr>
          <p:cNvPr id="96274" name="AutoShape 22"/>
          <p:cNvCxnSpPr>
            <a:cxnSpLocks noChangeShapeType="1"/>
            <a:stCxn id="71707" idx="2"/>
            <a:endCxn id="96292" idx="0"/>
          </p:cNvCxnSpPr>
          <p:nvPr/>
        </p:nvCxnSpPr>
        <p:spPr bwMode="auto">
          <a:xfrm rot="5400000">
            <a:off x="3440907" y="2004219"/>
            <a:ext cx="474662" cy="2006600"/>
          </a:xfrm>
          <a:prstGeom prst="bentConnector3">
            <a:avLst>
              <a:gd name="adj1" fmla="val 50000"/>
            </a:avLst>
          </a:prstGeom>
          <a:noFill/>
          <a:ln w="19050">
            <a:solidFill>
              <a:schemeClr val="accent2"/>
            </a:solidFill>
            <a:miter lim="800000"/>
            <a:headEnd/>
            <a:tailEnd type="triangle" w="med" len="med"/>
          </a:ln>
          <a:extLst>
            <a:ext uri="{909E8E84-426E-40DD-AFC4-6F175D3DCCD1}">
              <a14:hiddenFill xmlns:a14="http://schemas.microsoft.com/office/drawing/2010/main">
                <a:noFill/>
              </a14:hiddenFill>
            </a:ext>
          </a:extLst>
        </p:spPr>
      </p:cxnSp>
      <p:grpSp>
        <p:nvGrpSpPr>
          <p:cNvPr id="96275" name="Group 23"/>
          <p:cNvGrpSpPr>
            <a:grpSpLocks/>
          </p:cNvGrpSpPr>
          <p:nvPr/>
        </p:nvGrpSpPr>
        <p:grpSpPr bwMode="auto">
          <a:xfrm>
            <a:off x="4605338" y="3244850"/>
            <a:ext cx="1206500" cy="577850"/>
            <a:chOff x="3027" y="1951"/>
            <a:chExt cx="966" cy="364"/>
          </a:xfrm>
        </p:grpSpPr>
        <p:sp>
          <p:nvSpPr>
            <p:cNvPr id="96290" name="Rectangle 24"/>
            <p:cNvSpPr>
              <a:spLocks noChangeArrowheads="1"/>
            </p:cNvSpPr>
            <p:nvPr/>
          </p:nvSpPr>
          <p:spPr bwMode="auto">
            <a:xfrm>
              <a:off x="3027" y="1951"/>
              <a:ext cx="966" cy="364"/>
            </a:xfrm>
            <a:prstGeom prst="rect">
              <a:avLst/>
            </a:prstGeom>
            <a:solidFill>
              <a:srgbClr val="B3FFFF"/>
            </a:solidFill>
            <a:ln w="25400">
              <a:solidFill>
                <a:srgbClr val="00FFFF"/>
              </a:solidFill>
              <a:miter lim="800000"/>
              <a:headEnd/>
              <a:tailEnd/>
            </a:ln>
          </p:spPr>
          <p:txBody>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50000"/>
                </a:spcBef>
                <a:spcAft>
                  <a:spcPct val="0"/>
                </a:spcAft>
                <a:buFontTx/>
                <a:buNone/>
              </a:pPr>
              <a:endParaRPr lang="en-CA" altLang="en-US" sz="1300" dirty="0">
                <a:solidFill>
                  <a:srgbClr val="000000"/>
                </a:solidFill>
                <a:cs typeface="Arial" pitchFamily="34" charset="0"/>
              </a:endParaRPr>
            </a:p>
          </p:txBody>
        </p:sp>
        <p:sp>
          <p:nvSpPr>
            <p:cNvPr id="96291" name="Rectangle 25"/>
            <p:cNvSpPr>
              <a:spLocks noChangeArrowheads="1"/>
            </p:cNvSpPr>
            <p:nvPr/>
          </p:nvSpPr>
          <p:spPr bwMode="auto">
            <a:xfrm>
              <a:off x="3102" y="2012"/>
              <a:ext cx="81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lnSpc>
                  <a:spcPct val="90000"/>
                </a:lnSpc>
                <a:spcBef>
                  <a:spcPct val="0"/>
                </a:spcBef>
                <a:spcAft>
                  <a:spcPct val="0"/>
                </a:spcAft>
                <a:buFontTx/>
                <a:buNone/>
              </a:pPr>
              <a:r>
                <a:rPr lang="en-CA" altLang="en-US" sz="1400" b="1" dirty="0">
                  <a:solidFill>
                    <a:srgbClr val="000000"/>
                  </a:solidFill>
                  <a:cs typeface="Arial" pitchFamily="34" charset="0"/>
                </a:rPr>
                <a:t>Long-acting</a:t>
              </a:r>
            </a:p>
            <a:p>
              <a:pPr algn="ctr" defTabSz="457200" eaLnBrk="1" fontAlgn="base" hangingPunct="1">
                <a:lnSpc>
                  <a:spcPct val="90000"/>
                </a:lnSpc>
                <a:spcBef>
                  <a:spcPct val="0"/>
                </a:spcBef>
                <a:spcAft>
                  <a:spcPct val="0"/>
                </a:spcAft>
                <a:buFontTx/>
                <a:buNone/>
              </a:pPr>
              <a:r>
                <a:rPr lang="en-CA" altLang="en-US" sz="1400" b="1" dirty="0">
                  <a:solidFill>
                    <a:srgbClr val="000000"/>
                  </a:solidFill>
                  <a:cs typeface="Arial" pitchFamily="34" charset="0"/>
                </a:rPr>
                <a:t>CCB</a:t>
              </a:r>
              <a:endParaRPr lang="en-CA" altLang="en-US" sz="1800" dirty="0">
                <a:solidFill>
                  <a:srgbClr val="000000"/>
                </a:solidFill>
                <a:cs typeface="Arial" pitchFamily="34" charset="0"/>
              </a:endParaRPr>
            </a:p>
          </p:txBody>
        </p:sp>
      </p:grpSp>
      <p:cxnSp>
        <p:nvCxnSpPr>
          <p:cNvPr id="96276" name="AutoShape 26"/>
          <p:cNvCxnSpPr>
            <a:cxnSpLocks noChangeShapeType="1"/>
            <a:stCxn id="71707" idx="2"/>
            <a:endCxn id="96290" idx="0"/>
          </p:cNvCxnSpPr>
          <p:nvPr/>
        </p:nvCxnSpPr>
        <p:spPr bwMode="auto">
          <a:xfrm rot="16200000" flipH="1">
            <a:off x="4707732" y="2743994"/>
            <a:ext cx="474662" cy="527050"/>
          </a:xfrm>
          <a:prstGeom prst="bentConnector3">
            <a:avLst>
              <a:gd name="adj1" fmla="val 50000"/>
            </a:avLst>
          </a:prstGeom>
          <a:noFill/>
          <a:ln w="19050">
            <a:solidFill>
              <a:schemeClr val="accent2"/>
            </a:solidFill>
            <a:miter lim="800000"/>
            <a:headEnd/>
            <a:tailEnd type="triangle" w="med" len="med"/>
          </a:ln>
          <a:extLst>
            <a:ext uri="{909E8E84-426E-40DD-AFC4-6F175D3DCCD1}">
              <a14:hiddenFill xmlns:a14="http://schemas.microsoft.com/office/drawing/2010/main">
                <a:noFill/>
              </a14:hiddenFill>
            </a:ext>
          </a:extLst>
        </p:spPr>
      </p:cxnSp>
      <p:cxnSp>
        <p:nvCxnSpPr>
          <p:cNvPr id="96277" name="AutoShape 30"/>
          <p:cNvCxnSpPr>
            <a:cxnSpLocks noChangeShapeType="1"/>
            <a:stCxn id="71707" idx="2"/>
          </p:cNvCxnSpPr>
          <p:nvPr/>
        </p:nvCxnSpPr>
        <p:spPr bwMode="auto">
          <a:xfrm rot="16200000" flipH="1">
            <a:off x="5403057" y="2048669"/>
            <a:ext cx="474662" cy="1917700"/>
          </a:xfrm>
          <a:prstGeom prst="bentConnector3">
            <a:avLst>
              <a:gd name="adj1" fmla="val 50000"/>
            </a:avLst>
          </a:prstGeom>
          <a:noFill/>
          <a:ln w="19050">
            <a:solidFill>
              <a:schemeClr val="accent2"/>
            </a:solidFill>
            <a:miter lim="800000"/>
            <a:headEnd/>
            <a:tailEnd type="triangle" w="med" len="med"/>
          </a:ln>
          <a:extLst>
            <a:ext uri="{909E8E84-426E-40DD-AFC4-6F175D3DCCD1}">
              <a14:hiddenFill xmlns:a14="http://schemas.microsoft.com/office/drawing/2010/main">
                <a:noFill/>
              </a14:hiddenFill>
            </a:ext>
          </a:extLst>
        </p:spPr>
      </p:cxnSp>
      <p:sp>
        <p:nvSpPr>
          <p:cNvPr id="96278" name="Rectangle 31"/>
          <p:cNvSpPr>
            <a:spLocks noChangeArrowheads="1"/>
          </p:cNvSpPr>
          <p:nvPr/>
        </p:nvSpPr>
        <p:spPr bwMode="auto">
          <a:xfrm>
            <a:off x="3282950" y="1319213"/>
            <a:ext cx="2795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50000"/>
              </a:spcBef>
              <a:spcAft>
                <a:spcPct val="0"/>
              </a:spcAft>
              <a:buFontTx/>
              <a:buNone/>
            </a:pPr>
            <a:r>
              <a:rPr lang="en-US" altLang="en-US" sz="1800" b="1" dirty="0">
                <a:solidFill>
                  <a:srgbClr val="333399"/>
                </a:solidFill>
                <a:cs typeface="Arial" pitchFamily="34" charset="0"/>
              </a:rPr>
              <a:t>TARGET &lt;140/90 mmHg</a:t>
            </a:r>
          </a:p>
        </p:txBody>
      </p:sp>
      <p:grpSp>
        <p:nvGrpSpPr>
          <p:cNvPr id="96279" name="Group 32"/>
          <p:cNvGrpSpPr>
            <a:grpSpLocks/>
          </p:cNvGrpSpPr>
          <p:nvPr/>
        </p:nvGrpSpPr>
        <p:grpSpPr bwMode="auto">
          <a:xfrm>
            <a:off x="3363913" y="3244850"/>
            <a:ext cx="1106487" cy="577850"/>
            <a:chOff x="2316" y="1951"/>
            <a:chExt cx="532" cy="364"/>
          </a:xfrm>
        </p:grpSpPr>
        <p:sp>
          <p:nvSpPr>
            <p:cNvPr id="96288" name="Rectangle 33"/>
            <p:cNvSpPr>
              <a:spLocks noChangeArrowheads="1"/>
            </p:cNvSpPr>
            <p:nvPr/>
          </p:nvSpPr>
          <p:spPr bwMode="auto">
            <a:xfrm>
              <a:off x="2316" y="1951"/>
              <a:ext cx="532" cy="364"/>
            </a:xfrm>
            <a:prstGeom prst="rect">
              <a:avLst/>
            </a:prstGeom>
            <a:solidFill>
              <a:srgbClr val="B3FFFF"/>
            </a:solidFill>
            <a:ln w="25400">
              <a:solidFill>
                <a:srgbClr val="00FFFF"/>
              </a:solidFill>
              <a:miter lim="800000"/>
              <a:headEnd/>
              <a:tailEnd/>
            </a:ln>
          </p:spPr>
          <p:txBody>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50000"/>
                </a:spcBef>
                <a:spcAft>
                  <a:spcPct val="0"/>
                </a:spcAft>
                <a:buFontTx/>
                <a:buNone/>
              </a:pPr>
              <a:endParaRPr lang="en-CA" altLang="en-US" sz="1300" dirty="0">
                <a:solidFill>
                  <a:srgbClr val="000000"/>
                </a:solidFill>
                <a:cs typeface="Arial" pitchFamily="34" charset="0"/>
              </a:endParaRPr>
            </a:p>
          </p:txBody>
        </p:sp>
        <p:sp>
          <p:nvSpPr>
            <p:cNvPr id="96289" name="Rectangle 34"/>
            <p:cNvSpPr>
              <a:spLocks noChangeArrowheads="1"/>
            </p:cNvSpPr>
            <p:nvPr/>
          </p:nvSpPr>
          <p:spPr bwMode="auto">
            <a:xfrm>
              <a:off x="2489" y="2072"/>
              <a:ext cx="18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lnSpc>
                  <a:spcPct val="90000"/>
                </a:lnSpc>
                <a:spcBef>
                  <a:spcPct val="0"/>
                </a:spcBef>
                <a:spcAft>
                  <a:spcPct val="0"/>
                </a:spcAft>
                <a:buFontTx/>
                <a:buNone/>
              </a:pPr>
              <a:r>
                <a:rPr lang="en-CA" altLang="en-US" sz="1400" b="1" dirty="0">
                  <a:solidFill>
                    <a:srgbClr val="000000"/>
                  </a:solidFill>
                  <a:cs typeface="Arial" pitchFamily="34" charset="0"/>
                </a:rPr>
                <a:t>ARB</a:t>
              </a:r>
              <a:endParaRPr lang="en-CA" altLang="en-US" sz="1800" b="1" dirty="0">
                <a:solidFill>
                  <a:srgbClr val="000000"/>
                </a:solidFill>
                <a:cs typeface="Arial" pitchFamily="34" charset="0"/>
              </a:endParaRPr>
            </a:p>
          </p:txBody>
        </p:sp>
      </p:grpSp>
      <p:sp>
        <p:nvSpPr>
          <p:cNvPr id="96280" name="Rectangle 35"/>
          <p:cNvSpPr>
            <a:spLocks noChangeArrowheads="1"/>
          </p:cNvSpPr>
          <p:nvPr/>
        </p:nvSpPr>
        <p:spPr bwMode="auto">
          <a:xfrm>
            <a:off x="6665913" y="5284788"/>
            <a:ext cx="21986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50000"/>
              </a:spcBef>
              <a:spcAft>
                <a:spcPct val="0"/>
              </a:spcAft>
              <a:buFontTx/>
              <a:buNone/>
            </a:pPr>
            <a:r>
              <a:rPr lang="en-US" altLang="en-US" sz="1300" b="1" dirty="0">
                <a:solidFill>
                  <a:srgbClr val="000000"/>
                </a:solidFill>
                <a:cs typeface="Arial" pitchFamily="34" charset="0"/>
              </a:rPr>
              <a:t>*Not indicated as first line therapy over 60 y</a:t>
            </a:r>
          </a:p>
        </p:txBody>
      </p:sp>
      <p:cxnSp>
        <p:nvCxnSpPr>
          <p:cNvPr id="96281" name="AutoShape 40"/>
          <p:cNvCxnSpPr>
            <a:cxnSpLocks noChangeShapeType="1"/>
            <a:stCxn id="96288" idx="2"/>
            <a:endCxn id="96266" idx="0"/>
          </p:cNvCxnSpPr>
          <p:nvPr/>
        </p:nvCxnSpPr>
        <p:spPr bwMode="auto">
          <a:xfrm rot="16200000" flipH="1">
            <a:off x="4032250" y="3721100"/>
            <a:ext cx="534988" cy="763588"/>
          </a:xfrm>
          <a:prstGeom prst="bentConnector3">
            <a:avLst>
              <a:gd name="adj1" fmla="val 49852"/>
            </a:avLst>
          </a:prstGeom>
          <a:noFill/>
          <a:ln w="19050">
            <a:solidFill>
              <a:schemeClr val="accent2"/>
            </a:solidFill>
            <a:miter lim="800000"/>
            <a:headEnd/>
            <a:tailEnd type="triangle" w="med" len="med"/>
          </a:ln>
          <a:extLst>
            <a:ext uri="{909E8E84-426E-40DD-AFC4-6F175D3DCCD1}">
              <a14:hiddenFill xmlns:a14="http://schemas.microsoft.com/office/drawing/2010/main">
                <a:noFill/>
              </a14:hiddenFill>
            </a:ext>
          </a:extLst>
        </p:spPr>
      </p:cxnSp>
      <p:sp>
        <p:nvSpPr>
          <p:cNvPr id="71707" name="Rectangle 42"/>
          <p:cNvSpPr>
            <a:spLocks noChangeArrowheads="1"/>
          </p:cNvSpPr>
          <p:nvPr/>
        </p:nvSpPr>
        <p:spPr bwMode="auto">
          <a:xfrm>
            <a:off x="4030663" y="2462213"/>
            <a:ext cx="1300162" cy="307975"/>
          </a:xfrm>
          <a:prstGeom prst="rect">
            <a:avLst/>
          </a:prstGeom>
          <a:solidFill>
            <a:schemeClr val="accent3">
              <a:lumMod val="60000"/>
              <a:lumOff val="40000"/>
            </a:schemeClr>
          </a:solidFill>
          <a:ln w="38100">
            <a:solidFill>
              <a:srgbClr val="FFFF00"/>
            </a:solidFill>
            <a:miter lim="800000"/>
            <a:headEnd/>
            <a:tailEnd/>
          </a:ln>
        </p:spPr>
        <p:txBody>
          <a:bodyPr wrap="none" anchor="ctr">
            <a:spAutoFit/>
          </a:bodyPr>
          <a:lstStyle/>
          <a:p>
            <a:pPr algn="ctr" defTabSz="457200">
              <a:spcBef>
                <a:spcPct val="50000"/>
              </a:spcBef>
              <a:defRPr/>
            </a:pPr>
            <a:r>
              <a:rPr lang="en-CA" sz="1400" b="1" dirty="0">
                <a:solidFill>
                  <a:srgbClr val="000000"/>
                </a:solidFill>
                <a:ea typeface="MS PGothic" pitchFamily="34" charset="-128"/>
              </a:rPr>
              <a:t>Initial </a:t>
            </a:r>
            <a:r>
              <a:rPr lang="en-CA" sz="1400" b="1" dirty="0">
                <a:solidFill>
                  <a:srgbClr val="000000"/>
                </a:solidFill>
                <a:latin typeface="Arial" pitchFamily="34" charset="0"/>
                <a:ea typeface="MS PGothic" pitchFamily="34" charset="-128"/>
                <a:cs typeface="Arial" pitchFamily="34" charset="0"/>
              </a:rPr>
              <a:t>therapy</a:t>
            </a:r>
          </a:p>
        </p:txBody>
      </p:sp>
      <p:cxnSp>
        <p:nvCxnSpPr>
          <p:cNvPr id="96283" name="AutoShape 45"/>
          <p:cNvCxnSpPr>
            <a:cxnSpLocks noChangeShapeType="1"/>
            <a:stCxn id="71707" idx="2"/>
            <a:endCxn id="96288" idx="0"/>
          </p:cNvCxnSpPr>
          <p:nvPr/>
        </p:nvCxnSpPr>
        <p:spPr bwMode="auto">
          <a:xfrm rot="5400000">
            <a:off x="4062413" y="2625725"/>
            <a:ext cx="474662" cy="763588"/>
          </a:xfrm>
          <a:prstGeom prst="bentConnector3">
            <a:avLst>
              <a:gd name="adj1" fmla="val 50000"/>
            </a:avLst>
          </a:prstGeom>
          <a:noFill/>
          <a:ln w="19050">
            <a:solidFill>
              <a:schemeClr val="accent2"/>
            </a:solidFill>
            <a:miter lim="800000"/>
            <a:headEnd/>
            <a:tailEnd type="triangle" w="med" len="med"/>
          </a:ln>
          <a:extLst>
            <a:ext uri="{909E8E84-426E-40DD-AFC4-6F175D3DCCD1}">
              <a14:hiddenFill xmlns:a14="http://schemas.microsoft.com/office/drawing/2010/main">
                <a:noFill/>
              </a14:hiddenFill>
            </a:ext>
          </a:extLst>
        </p:spPr>
      </p:cxnSp>
      <p:sp>
        <p:nvSpPr>
          <p:cNvPr id="96284" name="Text Box 46"/>
          <p:cNvSpPr txBox="1">
            <a:spLocks noChangeArrowheads="1"/>
          </p:cNvSpPr>
          <p:nvPr/>
        </p:nvSpPr>
        <p:spPr bwMode="auto">
          <a:xfrm>
            <a:off x="6100763" y="1981200"/>
            <a:ext cx="3043237" cy="923925"/>
          </a:xfrm>
          <a:prstGeom prst="rect">
            <a:avLst/>
          </a:prstGeom>
          <a:solidFill>
            <a:schemeClr val="bg1"/>
          </a:solidFill>
          <a:ln w="38100">
            <a:solidFill>
              <a:srgbClr val="FF0000"/>
            </a:solidFill>
            <a:miter lim="800000"/>
            <a:headEnd/>
            <a:tailEnd/>
          </a:ln>
        </p:spPr>
        <p:txBody>
          <a:bodyP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50000"/>
              </a:spcBef>
              <a:spcAft>
                <a:spcPct val="0"/>
              </a:spcAft>
              <a:buFontTx/>
              <a:buNone/>
            </a:pPr>
            <a:r>
              <a:rPr lang="en-US" altLang="en-US" sz="1300" dirty="0">
                <a:solidFill>
                  <a:srgbClr val="000000"/>
                </a:solidFill>
              </a:rPr>
              <a:t>A combination of 2 first line drugs may be considered as initial therapy if the blood pressure is </a:t>
            </a:r>
            <a:r>
              <a:rPr lang="en-US" altLang="en-US" sz="1300" u="sng" dirty="0">
                <a:solidFill>
                  <a:srgbClr val="000000"/>
                </a:solidFill>
              </a:rPr>
              <a:t>&gt;</a:t>
            </a:r>
            <a:r>
              <a:rPr lang="en-US" altLang="en-US" sz="1300" dirty="0">
                <a:solidFill>
                  <a:srgbClr val="000000"/>
                </a:solidFill>
              </a:rPr>
              <a:t>20 mmHg systolic or </a:t>
            </a:r>
            <a:r>
              <a:rPr lang="en-US" altLang="en-US" sz="1300" u="sng" dirty="0">
                <a:solidFill>
                  <a:srgbClr val="000000"/>
                </a:solidFill>
                <a:latin typeface="Verdana" pitchFamily="34" charset="0"/>
              </a:rPr>
              <a:t>&gt;</a:t>
            </a:r>
            <a:r>
              <a:rPr lang="en-US" altLang="en-US" sz="1300" dirty="0">
                <a:solidFill>
                  <a:srgbClr val="000000"/>
                </a:solidFill>
              </a:rPr>
              <a:t>10 mmHg diastolic above target</a:t>
            </a:r>
          </a:p>
        </p:txBody>
      </p:sp>
      <p:grpSp>
        <p:nvGrpSpPr>
          <p:cNvPr id="96285" name="Group 23"/>
          <p:cNvGrpSpPr>
            <a:grpSpLocks/>
          </p:cNvGrpSpPr>
          <p:nvPr/>
        </p:nvGrpSpPr>
        <p:grpSpPr bwMode="auto">
          <a:xfrm>
            <a:off x="6100763" y="3257550"/>
            <a:ext cx="1065212" cy="577850"/>
            <a:chOff x="3027" y="1951"/>
            <a:chExt cx="966" cy="364"/>
          </a:xfrm>
        </p:grpSpPr>
        <p:sp>
          <p:nvSpPr>
            <p:cNvPr id="96286" name="Rectangle 24"/>
            <p:cNvSpPr>
              <a:spLocks noChangeArrowheads="1"/>
            </p:cNvSpPr>
            <p:nvPr/>
          </p:nvSpPr>
          <p:spPr bwMode="auto">
            <a:xfrm>
              <a:off x="3027" y="1951"/>
              <a:ext cx="966" cy="364"/>
            </a:xfrm>
            <a:prstGeom prst="rect">
              <a:avLst/>
            </a:prstGeom>
            <a:solidFill>
              <a:srgbClr val="B3FFFF"/>
            </a:solidFill>
            <a:ln w="25400">
              <a:solidFill>
                <a:srgbClr val="00FFFF"/>
              </a:solidFill>
              <a:miter lim="800000"/>
              <a:headEnd/>
              <a:tailEnd/>
            </a:ln>
          </p:spPr>
          <p:txBody>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50000"/>
                </a:spcBef>
                <a:spcAft>
                  <a:spcPct val="0"/>
                </a:spcAft>
                <a:buFontTx/>
                <a:buNone/>
              </a:pPr>
              <a:endParaRPr lang="en-CA" altLang="en-US" sz="1300" dirty="0">
                <a:solidFill>
                  <a:srgbClr val="000000"/>
                </a:solidFill>
                <a:cs typeface="Arial" pitchFamily="34" charset="0"/>
              </a:endParaRPr>
            </a:p>
          </p:txBody>
        </p:sp>
        <p:sp>
          <p:nvSpPr>
            <p:cNvPr id="96287" name="Rectangle 25"/>
            <p:cNvSpPr>
              <a:spLocks noChangeArrowheads="1"/>
            </p:cNvSpPr>
            <p:nvPr/>
          </p:nvSpPr>
          <p:spPr bwMode="auto">
            <a:xfrm>
              <a:off x="3191" y="2012"/>
              <a:ext cx="641"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lnSpc>
                  <a:spcPct val="90000"/>
                </a:lnSpc>
                <a:spcBef>
                  <a:spcPct val="0"/>
                </a:spcBef>
                <a:spcAft>
                  <a:spcPct val="0"/>
                </a:spcAft>
                <a:buFontTx/>
                <a:buNone/>
              </a:pPr>
              <a:r>
                <a:rPr lang="en-CA" altLang="en-US" sz="1400" b="1" dirty="0">
                  <a:solidFill>
                    <a:srgbClr val="000000"/>
                  </a:solidFill>
                  <a:cs typeface="Arial" pitchFamily="34" charset="0"/>
                </a:rPr>
                <a:t>Beta-</a:t>
              </a:r>
            </a:p>
            <a:p>
              <a:pPr algn="ctr" defTabSz="457200" eaLnBrk="1" fontAlgn="base" hangingPunct="1">
                <a:lnSpc>
                  <a:spcPct val="90000"/>
                </a:lnSpc>
                <a:spcBef>
                  <a:spcPct val="0"/>
                </a:spcBef>
                <a:spcAft>
                  <a:spcPct val="0"/>
                </a:spcAft>
                <a:buFontTx/>
                <a:buNone/>
              </a:pPr>
              <a:r>
                <a:rPr lang="en-CA" altLang="en-US" sz="1400" b="1" dirty="0">
                  <a:solidFill>
                    <a:srgbClr val="000000"/>
                  </a:solidFill>
                  <a:cs typeface="Arial" pitchFamily="34" charset="0"/>
                </a:rPr>
                <a:t>blocker*</a:t>
              </a:r>
              <a:endParaRPr lang="en-CA" altLang="en-US" sz="1800" dirty="0">
                <a:solidFill>
                  <a:srgbClr val="000000"/>
                </a:solidFill>
                <a:cs typeface="Arial" pitchFamily="34" charset="0"/>
              </a:endParaRPr>
            </a:p>
          </p:txBody>
        </p:sp>
      </p:grpSp>
    </p:spTree>
    <p:extLst>
      <p:ext uri="{BB962C8B-B14F-4D97-AF65-F5344CB8AC3E}">
        <p14:creationId xmlns:p14="http://schemas.microsoft.com/office/powerpoint/2010/main" val="18226054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631238" cy="1143000"/>
          </a:xfrm>
        </p:spPr>
        <p:txBody>
          <a:bodyPr/>
          <a:lstStyle/>
          <a:p>
            <a:r>
              <a:rPr lang="en-CA" dirty="0" smtClean="0"/>
              <a:t>  Vascular Risk Reduction (VRR)</a:t>
            </a:r>
            <a:endParaRPr lang="en-CA" dirty="0"/>
          </a:p>
        </p:txBody>
      </p:sp>
      <p:sp>
        <p:nvSpPr>
          <p:cNvPr id="5" name="Content Placeholder 2"/>
          <p:cNvSpPr>
            <a:spLocks noGrp="1"/>
          </p:cNvSpPr>
          <p:nvPr>
            <p:ph idx="1"/>
          </p:nvPr>
        </p:nvSpPr>
        <p:spPr>
          <a:xfrm>
            <a:off x="539552" y="1988840"/>
            <a:ext cx="7538225" cy="4019946"/>
          </a:xfrm>
        </p:spPr>
        <p:txBody>
          <a:bodyPr/>
          <a:lstStyle/>
          <a:p>
            <a:pPr>
              <a:buNone/>
            </a:pPr>
            <a:r>
              <a:rPr lang="en-CA" dirty="0" smtClean="0"/>
              <a:t>Welcome!</a:t>
            </a:r>
          </a:p>
          <a:p>
            <a:pPr>
              <a:buNone/>
            </a:pPr>
            <a:endParaRPr lang="en-CA" dirty="0" smtClean="0"/>
          </a:p>
          <a:p>
            <a:r>
              <a:rPr lang="en-CA" dirty="0" smtClean="0"/>
              <a:t>Presentation &amp; Activities</a:t>
            </a:r>
          </a:p>
          <a:p>
            <a:pPr>
              <a:buNone/>
            </a:pPr>
            <a:endParaRPr lang="en-CA" dirty="0" smtClean="0"/>
          </a:p>
          <a:p>
            <a:r>
              <a:rPr lang="en-CA" dirty="0" smtClean="0"/>
              <a:t>Focus: Managing known risk factors for vascular disease.</a:t>
            </a:r>
          </a:p>
          <a:p>
            <a:pPr marL="0" indent="0">
              <a:buNone/>
            </a:pPr>
            <a:endParaRPr lang="en-CA" dirty="0" smtClean="0"/>
          </a:p>
          <a:p>
            <a:r>
              <a:rPr lang="en-CA" dirty="0" smtClean="0"/>
              <a:t>Engage, collaborate and have fun!</a:t>
            </a:r>
          </a:p>
          <a:p>
            <a:endParaRPr lang="en-CA" dirty="0" smtClean="0"/>
          </a:p>
          <a:p>
            <a:endParaRPr lang="en-CA" dirty="0" smtClean="0"/>
          </a:p>
          <a:p>
            <a:endParaRPr lang="en-CA" dirty="0"/>
          </a:p>
        </p:txBody>
      </p:sp>
    </p:spTree>
    <p:extLst>
      <p:ext uri="{BB962C8B-B14F-4D97-AF65-F5344CB8AC3E}">
        <p14:creationId xmlns:p14="http://schemas.microsoft.com/office/powerpoint/2010/main" val="89703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21572" y="504496"/>
            <a:ext cx="6022427" cy="638503"/>
          </a:xfrm>
        </p:spPr>
        <p:txBody>
          <a:bodyPr/>
          <a:lstStyle/>
          <a:p>
            <a:pPr algn="ctr"/>
            <a:r>
              <a:rPr lang="en-CA" dirty="0" smtClean="0"/>
              <a:t>HTN Treatment with </a:t>
            </a:r>
            <a:br>
              <a:rPr lang="en-CA" dirty="0" smtClean="0"/>
            </a:br>
            <a:r>
              <a:rPr lang="en-CA" dirty="0" smtClean="0"/>
              <a:t>Co-morbidities</a:t>
            </a:r>
            <a:br>
              <a:rPr lang="en-CA" dirty="0" smtClean="0"/>
            </a:br>
            <a:endParaRPr lang="en-US" dirty="0"/>
          </a:p>
        </p:txBody>
      </p:sp>
      <p:pic>
        <p:nvPicPr>
          <p:cNvPr id="6" name="Content Placeholder 5" descr="HTN Therapy - cormorbidity.jpg"/>
          <p:cNvPicPr>
            <a:picLocks noGrp="1" noChangeAspect="1"/>
          </p:cNvPicPr>
          <p:nvPr>
            <p:ph idx="1"/>
          </p:nvPr>
        </p:nvPicPr>
        <p:blipFill>
          <a:blip r:embed="rId3" cstate="print"/>
          <a:stretch>
            <a:fillRect/>
          </a:stretch>
        </p:blipFill>
        <p:spPr>
          <a:xfrm>
            <a:off x="520262" y="1218632"/>
            <a:ext cx="8292661" cy="4929920"/>
          </a:xfrm>
        </p:spPr>
      </p:pic>
    </p:spTree>
    <p:extLst>
      <p:ext uri="{BB962C8B-B14F-4D97-AF65-F5344CB8AC3E}">
        <p14:creationId xmlns:p14="http://schemas.microsoft.com/office/powerpoint/2010/main" val="22426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bwMode="auto">
          <a:xfrm>
            <a:off x="512762" y="692696"/>
            <a:ext cx="8631238"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altLang="en-US" sz="3200" dirty="0" smtClean="0">
                <a:latin typeface="Arial" charset="0"/>
                <a:ea typeface="ＭＳ Ｐゴシック" pitchFamily="-106" charset="-128"/>
              </a:rPr>
              <a:t>Vascular Protection for </a:t>
            </a:r>
            <a:br>
              <a:rPr lang="en-US" altLang="en-US" sz="3200" dirty="0" smtClean="0">
                <a:latin typeface="Arial" charset="0"/>
                <a:ea typeface="ＭＳ Ｐゴシック" pitchFamily="-106" charset="-128"/>
              </a:rPr>
            </a:br>
            <a:r>
              <a:rPr lang="en-US" altLang="en-US" sz="3200" dirty="0" smtClean="0">
                <a:latin typeface="Arial" charset="0"/>
                <a:ea typeface="ＭＳ Ｐゴシック" pitchFamily="-106" charset="-128"/>
              </a:rPr>
              <a:t>Hypertensive Patients: ASA</a:t>
            </a:r>
          </a:p>
        </p:txBody>
      </p:sp>
      <p:sp>
        <p:nvSpPr>
          <p:cNvPr id="36867" name="Rectangle 7"/>
          <p:cNvSpPr>
            <a:spLocks noChangeArrowheads="1"/>
          </p:cNvSpPr>
          <p:nvPr/>
        </p:nvSpPr>
        <p:spPr bwMode="auto">
          <a:xfrm>
            <a:off x="1719263" y="2392363"/>
            <a:ext cx="5484812" cy="1465262"/>
          </a:xfrm>
          <a:prstGeom prst="rect">
            <a:avLst/>
          </a:prstGeom>
          <a:solidFill>
            <a:srgbClr val="B3FFFF"/>
          </a:solidFill>
          <a:ln w="25400">
            <a:solidFill>
              <a:srgbClr val="00FFFF"/>
            </a:solidFill>
            <a:miter lim="800000"/>
            <a:headEnd/>
            <a:tailEnd/>
          </a:ln>
        </p:spPr>
        <p:txBody>
          <a:bodyPr anchor="ctr"/>
          <a:lstStyle/>
          <a:p>
            <a:pPr algn="ctr">
              <a:spcBef>
                <a:spcPct val="50000"/>
              </a:spcBef>
            </a:pPr>
            <a:r>
              <a:rPr lang="en-US" altLang="en-US" b="1" dirty="0" smtClean="0">
                <a:solidFill>
                  <a:srgbClr val="000000"/>
                </a:solidFill>
                <a:cs typeface="Arial" charset="0"/>
              </a:rPr>
              <a:t>Low Dose </a:t>
            </a:r>
            <a:r>
              <a:rPr lang="en-US" altLang="en-US" b="1" dirty="0">
                <a:solidFill>
                  <a:srgbClr val="000000"/>
                </a:solidFill>
                <a:cs typeface="Arial" charset="0"/>
              </a:rPr>
              <a:t>ASA in patients </a:t>
            </a:r>
            <a:r>
              <a:rPr lang="en-US" altLang="en-US" b="1" dirty="0" smtClean="0">
                <a:solidFill>
                  <a:srgbClr val="000000"/>
                </a:solidFill>
                <a:cs typeface="Arial" charset="0"/>
              </a:rPr>
              <a:t>≥ 50 </a:t>
            </a:r>
            <a:r>
              <a:rPr lang="en-US" altLang="en-US" b="1" dirty="0">
                <a:solidFill>
                  <a:srgbClr val="000000"/>
                </a:solidFill>
                <a:cs typeface="Arial" charset="0"/>
              </a:rPr>
              <a:t>years </a:t>
            </a:r>
            <a:endParaRPr lang="en-US" altLang="en-US" b="1" dirty="0" smtClean="0">
              <a:solidFill>
                <a:srgbClr val="000000"/>
              </a:solidFill>
              <a:cs typeface="Arial" charset="0"/>
            </a:endParaRPr>
          </a:p>
        </p:txBody>
      </p:sp>
      <p:sp>
        <p:nvSpPr>
          <p:cNvPr id="36868" name="Rectangle 11"/>
          <p:cNvSpPr>
            <a:spLocks noChangeArrowheads="1"/>
          </p:cNvSpPr>
          <p:nvPr/>
        </p:nvSpPr>
        <p:spPr bwMode="auto">
          <a:xfrm>
            <a:off x="1371600" y="4252913"/>
            <a:ext cx="6402388" cy="396875"/>
          </a:xfrm>
          <a:prstGeom prst="rect">
            <a:avLst/>
          </a:prstGeom>
          <a:noFill/>
          <a:ln w="9525">
            <a:noFill/>
            <a:miter lim="800000"/>
            <a:headEnd/>
            <a:tailEnd/>
          </a:ln>
        </p:spPr>
        <p:txBody>
          <a:bodyPr wrap="none">
            <a:spAutoFit/>
          </a:bodyPr>
          <a:lstStyle/>
          <a:p>
            <a:pPr>
              <a:spcBef>
                <a:spcPct val="50000"/>
              </a:spcBef>
            </a:pPr>
            <a:r>
              <a:rPr lang="en-US" altLang="en-US" sz="2000" b="1" i="1" dirty="0">
                <a:solidFill>
                  <a:srgbClr val="000000"/>
                </a:solidFill>
                <a:cs typeface="Arial" charset="0"/>
              </a:rPr>
              <a:t>Caution should be exercised if BP is not controlled.</a:t>
            </a:r>
          </a:p>
        </p:txBody>
      </p:sp>
      <p:sp>
        <p:nvSpPr>
          <p:cNvPr id="105478" name="Footer Placeholder 1"/>
          <p:cNvSpPr>
            <a:spLocks noGrp="1"/>
          </p:cNvSpPr>
          <p:nvPr>
            <p:ph type="ftr" sz="quarter" idx="4294967295"/>
          </p:nvPr>
        </p:nvSpPr>
        <p:spPr bwMode="auto">
          <a:xfrm>
            <a:off x="7956550" y="6488113"/>
            <a:ext cx="800100" cy="369887"/>
          </a:xfrm>
          <a:prstGeom prst="rect">
            <a:avLst/>
          </a:prstGeom>
          <a:ln>
            <a:miter lim="800000"/>
            <a:headEnd/>
            <a:tailEnd/>
          </a:ln>
        </p:spPr>
        <p:txBody>
          <a:bodyPr/>
          <a:lstStyle/>
          <a:p>
            <a:pPr fontAlgn="base">
              <a:spcBef>
                <a:spcPct val="0"/>
              </a:spcBef>
              <a:spcAft>
                <a:spcPct val="0"/>
              </a:spcAft>
              <a:defRPr/>
            </a:pPr>
            <a:r>
              <a:rPr lang="en-US" dirty="0" smtClean="0">
                <a:solidFill>
                  <a:srgbClr val="898989"/>
                </a:solidFill>
              </a:rPr>
              <a:t>2014</a:t>
            </a:r>
          </a:p>
        </p:txBody>
      </p:sp>
    </p:spTree>
    <p:extLst>
      <p:ext uri="{BB962C8B-B14F-4D97-AF65-F5344CB8AC3E}">
        <p14:creationId xmlns:p14="http://schemas.microsoft.com/office/powerpoint/2010/main" val="312967787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Title 1"/>
          <p:cNvSpPr>
            <a:spLocks noGrp="1"/>
          </p:cNvSpPr>
          <p:nvPr>
            <p:ph type="title"/>
          </p:nvPr>
        </p:nvSpPr>
        <p:spPr bwMode="auto">
          <a:xfrm>
            <a:off x="512762" y="1052736"/>
            <a:ext cx="8631238"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 Reminder ***</a:t>
            </a:r>
          </a:p>
        </p:txBody>
      </p:sp>
      <p:sp>
        <p:nvSpPr>
          <p:cNvPr id="14541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a:p>
            <a:r>
              <a:rPr lang="en-US" dirty="0" smtClean="0"/>
              <a:t>ACE and ARB combinations are not recommended except for HTN with heart failure refractory to an ACE alone.</a:t>
            </a:r>
          </a:p>
        </p:txBody>
      </p:sp>
    </p:spTree>
    <p:extLst>
      <p:ext uri="{BB962C8B-B14F-4D97-AF65-F5344CB8AC3E}">
        <p14:creationId xmlns:p14="http://schemas.microsoft.com/office/powerpoint/2010/main" val="1422174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How do I monitor and follow up?</a:t>
            </a:r>
            <a:endParaRPr lang="en-US" dirty="0"/>
          </a:p>
        </p:txBody>
      </p:sp>
      <p:sp>
        <p:nvSpPr>
          <p:cNvPr id="3" name="Content Placeholder 2"/>
          <p:cNvSpPr>
            <a:spLocks noGrp="1"/>
          </p:cNvSpPr>
          <p:nvPr>
            <p:ph idx="1"/>
          </p:nvPr>
        </p:nvSpPr>
        <p:spPr>
          <a:xfrm>
            <a:off x="531816" y="1970689"/>
            <a:ext cx="8118475" cy="4033239"/>
          </a:xfrm>
        </p:spPr>
        <p:txBody>
          <a:bodyPr/>
          <a:lstStyle/>
          <a:p>
            <a:r>
              <a:rPr lang="en-CA" dirty="0" smtClean="0"/>
              <a:t>Recommend regular home BP monitoring and keeping a log</a:t>
            </a:r>
          </a:p>
          <a:p>
            <a:r>
              <a:rPr lang="en-CA" dirty="0" smtClean="0"/>
              <a:t>Ask about potential symptoms (dizziness)</a:t>
            </a:r>
          </a:p>
          <a:p>
            <a:r>
              <a:rPr lang="en-CA" dirty="0" smtClean="0"/>
              <a:t>Encourage lifestyle modification at every visit</a:t>
            </a:r>
            <a:endParaRPr lang="en-US" dirty="0" smtClean="0"/>
          </a:p>
          <a:p>
            <a:r>
              <a:rPr lang="en-CA" dirty="0" smtClean="0"/>
              <a:t>Additional blood tests may include serum creatinine, potassium, HbA1C in patients with diabetes</a:t>
            </a:r>
            <a:endParaRPr lang="en-US" dirty="0"/>
          </a:p>
        </p:txBody>
      </p:sp>
    </p:spTree>
    <p:extLst>
      <p:ext uri="{BB962C8B-B14F-4D97-AF65-F5344CB8AC3E}">
        <p14:creationId xmlns:p14="http://schemas.microsoft.com/office/powerpoint/2010/main" val="2575330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8631238" cy="1143000"/>
          </a:xfrm>
        </p:spPr>
        <p:txBody>
          <a:bodyPr/>
          <a:lstStyle/>
          <a:p>
            <a:r>
              <a:rPr lang="en-CA" dirty="0" smtClean="0"/>
              <a:t>  Dyslipidemia</a:t>
            </a:r>
            <a:endParaRPr lang="en-US" dirty="0"/>
          </a:p>
        </p:txBody>
      </p:sp>
      <p:sp>
        <p:nvSpPr>
          <p:cNvPr id="3" name="Content Placeholder 2"/>
          <p:cNvSpPr>
            <a:spLocks noGrp="1"/>
          </p:cNvSpPr>
          <p:nvPr>
            <p:ph idx="1"/>
          </p:nvPr>
        </p:nvSpPr>
        <p:spPr>
          <a:xfrm>
            <a:off x="160420" y="1828801"/>
            <a:ext cx="9048303" cy="4175128"/>
          </a:xfrm>
        </p:spPr>
        <p:txBody>
          <a:bodyPr/>
          <a:lstStyle/>
          <a:p>
            <a:r>
              <a:rPr lang="en-CA" dirty="0" smtClean="0"/>
              <a:t>High cholesterol can contribute to atherosclerosis</a:t>
            </a:r>
            <a:endParaRPr lang="en-US" dirty="0" smtClean="0"/>
          </a:p>
          <a:p>
            <a:pPr>
              <a:buFont typeface="Wingdings" pitchFamily="2" charset="2"/>
              <a:buChar char="Ø"/>
            </a:pPr>
            <a:endParaRPr lang="en-US" dirty="0" smtClean="0"/>
          </a:p>
          <a:p>
            <a:r>
              <a:rPr lang="en-US" dirty="0" smtClean="0"/>
              <a:t>Treatment targets are based on the level of risk</a:t>
            </a:r>
          </a:p>
          <a:p>
            <a:pPr>
              <a:buNone/>
            </a:pPr>
            <a:r>
              <a:rPr lang="en-CA" sz="2200" i="1" dirty="0" smtClean="0"/>
              <a:t>	- Known Vascular Disease or High cardiovascular risk (FRS &gt; 20%) </a:t>
            </a:r>
            <a:endParaRPr lang="en-CA" sz="2200" b="1" i="1" dirty="0" smtClean="0"/>
          </a:p>
          <a:p>
            <a:pPr>
              <a:buNone/>
            </a:pPr>
            <a:r>
              <a:rPr lang="en-CA" sz="2200" i="1" dirty="0" smtClean="0"/>
              <a:t>			</a:t>
            </a:r>
            <a:r>
              <a:rPr lang="en-CA" sz="2200" b="1" i="1" dirty="0" smtClean="0"/>
              <a:t>Lifestyle modification + Statin therapy</a:t>
            </a:r>
            <a:endParaRPr lang="en-US" sz="2200" b="1" i="1" dirty="0" smtClean="0"/>
          </a:p>
          <a:p>
            <a:pPr>
              <a:buFont typeface="Wingdings" pitchFamily="2" charset="2"/>
              <a:buChar char="Ø"/>
            </a:pPr>
            <a:endParaRPr lang="en-CA" dirty="0" smtClean="0"/>
          </a:p>
          <a:p>
            <a:r>
              <a:rPr lang="en-CA" dirty="0" smtClean="0"/>
              <a:t>For those not already treated and FRS 10-19%, Statin therapy will reduce risk</a:t>
            </a:r>
            <a:endParaRPr lang="en-US" dirty="0" smtClean="0"/>
          </a:p>
          <a:p>
            <a:pPr>
              <a:buNone/>
            </a:pPr>
            <a:endParaRPr lang="en-US" dirty="0" smtClean="0"/>
          </a:p>
        </p:txBody>
      </p:sp>
    </p:spTree>
    <p:extLst>
      <p:ext uri="{BB962C8B-B14F-4D97-AF65-F5344CB8AC3E}">
        <p14:creationId xmlns:p14="http://schemas.microsoft.com/office/powerpoint/2010/main" val="3090837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Dyslipidemia Flow Chart_Page_3.jpg"/>
          <p:cNvPicPr>
            <a:picLocks noGrp="1" noChangeAspect="1"/>
          </p:cNvPicPr>
          <p:nvPr>
            <p:ph idx="1"/>
          </p:nvPr>
        </p:nvPicPr>
        <p:blipFill>
          <a:blip r:embed="rId3" cstate="print"/>
          <a:stretch>
            <a:fillRect/>
          </a:stretch>
        </p:blipFill>
        <p:spPr>
          <a:xfrm>
            <a:off x="65035" y="1017458"/>
            <a:ext cx="8952064" cy="5223322"/>
          </a:xfrm>
        </p:spPr>
      </p:pic>
      <p:sp>
        <p:nvSpPr>
          <p:cNvPr id="2" name="Title 1"/>
          <p:cNvSpPr>
            <a:spLocks noGrp="1"/>
          </p:cNvSpPr>
          <p:nvPr>
            <p:ph type="title"/>
          </p:nvPr>
        </p:nvSpPr>
        <p:spPr>
          <a:xfrm>
            <a:off x="1020863" y="502938"/>
            <a:ext cx="6692082" cy="1355835"/>
          </a:xfrm>
        </p:spPr>
        <p:txBody>
          <a:bodyPr/>
          <a:lstStyle/>
          <a:p>
            <a:pPr marL="0" indent="0" algn="ctr"/>
            <a:r>
              <a:rPr lang="en-CA" dirty="0" smtClean="0"/>
              <a:t>Dyslipidemia </a:t>
            </a:r>
            <a:br>
              <a:rPr lang="en-CA" dirty="0" smtClean="0"/>
            </a:br>
            <a:r>
              <a:rPr lang="en-CA" dirty="0" smtClean="0"/>
              <a:t>Treatment Recommendations</a:t>
            </a:r>
            <a:endParaRPr lang="en-US" dirty="0"/>
          </a:p>
        </p:txBody>
      </p:sp>
      <p:pic>
        <p:nvPicPr>
          <p:cNvPr id="5" name="Picture 2" descr="http://www.mums.ac.ir/shares/emamreza/movassater/cardiology/canadian%20cardiovascular.gif"/>
          <p:cNvPicPr>
            <a:picLocks noChangeAspect="1" noChangeArrowheads="1"/>
          </p:cNvPicPr>
          <p:nvPr/>
        </p:nvPicPr>
        <p:blipFill>
          <a:blip r:embed="rId4" cstate="print"/>
          <a:srcRect/>
          <a:stretch>
            <a:fillRect/>
          </a:stretch>
        </p:blipFill>
        <p:spPr bwMode="auto">
          <a:xfrm>
            <a:off x="6980973" y="178165"/>
            <a:ext cx="1695450" cy="723900"/>
          </a:xfrm>
          <a:prstGeom prst="rect">
            <a:avLst/>
          </a:prstGeom>
          <a:noFill/>
        </p:spPr>
      </p:pic>
    </p:spTree>
    <p:extLst>
      <p:ext uri="{BB962C8B-B14F-4D97-AF65-F5344CB8AC3E}">
        <p14:creationId xmlns:p14="http://schemas.microsoft.com/office/powerpoint/2010/main" val="1713625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980" y="755472"/>
            <a:ext cx="9200441" cy="1143000"/>
          </a:xfrm>
        </p:spPr>
        <p:txBody>
          <a:bodyPr/>
          <a:lstStyle/>
          <a:p>
            <a:r>
              <a:rPr lang="en-CA" dirty="0" smtClean="0"/>
              <a:t>Statins: “Myth Busting” for Patients</a:t>
            </a:r>
            <a:endParaRPr lang="en-CA" dirty="0"/>
          </a:p>
        </p:txBody>
      </p:sp>
      <p:sp>
        <p:nvSpPr>
          <p:cNvPr id="3" name="Content Placeholder 2"/>
          <p:cNvSpPr txBox="1">
            <a:spLocks/>
          </p:cNvSpPr>
          <p:nvPr/>
        </p:nvSpPr>
        <p:spPr>
          <a:xfrm>
            <a:off x="531816" y="1809822"/>
            <a:ext cx="8118475" cy="4768778"/>
          </a:xfrm>
          <a:prstGeom prst="rect">
            <a:avLst/>
          </a:prstGeom>
        </p:spPr>
        <p:txBody>
          <a:bodyPr/>
          <a:lstStyle/>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My cholesterol is normal, why do I need a statin?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Does changing my diet work as well as taking a statin?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What kind of side effects do statins have?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Is it true that statins cause serious muscle problems?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Is it true that statins can damage the liver?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Do I have to take a statin for the rest of my life?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Are natural health products a good option to statins?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If taking a statin, Do I have to take coenzyme Q10?</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When is the best time of day to take a statin?</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Is Lipitor more harmful compared to other statins?</a:t>
            </a:r>
          </a:p>
          <a:p>
            <a:pPr marL="457200" indent="-457200" eaLnBrk="0" fontAlgn="base" hangingPunct="0">
              <a:spcBef>
                <a:spcPct val="20000"/>
              </a:spcBef>
              <a:spcAft>
                <a:spcPct val="0"/>
              </a:spcAft>
              <a:buFont typeface="+mj-lt"/>
              <a:buAutoNum type="arabicPeriod"/>
              <a:defRPr/>
            </a:pPr>
            <a:endParaRPr lang="en-CA" sz="2400" kern="0" dirty="0">
              <a:solidFill>
                <a:srgbClr val="000000"/>
              </a:solidFill>
              <a:ea typeface="ＭＳ Ｐゴシック" charset="0"/>
              <a:cs typeface="ＭＳ Ｐゴシック" charset="0"/>
            </a:endParaRPr>
          </a:p>
          <a:p>
            <a:pPr marL="457200" indent="-457200" eaLnBrk="0" fontAlgn="base" hangingPunct="0">
              <a:spcBef>
                <a:spcPct val="20000"/>
              </a:spcBef>
              <a:spcAft>
                <a:spcPct val="0"/>
              </a:spcAft>
              <a:buFont typeface="+mj-lt"/>
              <a:buAutoNum type="arabicPeriod"/>
              <a:defRPr/>
            </a:pPr>
            <a:endParaRPr lang="en-CA" sz="2400" kern="0" dirty="0">
              <a:solidFill>
                <a:srgbClr val="000000"/>
              </a:solidFill>
              <a:ea typeface="ＭＳ Ｐゴシック" charset="0"/>
              <a:cs typeface="ＭＳ Ｐゴシック" charset="0"/>
            </a:endParaRPr>
          </a:p>
          <a:p>
            <a:pPr marL="457200" indent="-457200" eaLnBrk="0" fontAlgn="base" hangingPunct="0">
              <a:spcBef>
                <a:spcPct val="20000"/>
              </a:spcBef>
              <a:spcAft>
                <a:spcPct val="0"/>
              </a:spcAft>
              <a:buFont typeface="+mj-lt"/>
              <a:buAutoNum type="arabicPeriod"/>
              <a:defRPr/>
            </a:pPr>
            <a:endParaRPr lang="en-CA" sz="2400" kern="0" dirty="0">
              <a:solidFill>
                <a:srgbClr val="000000"/>
              </a:solidFill>
              <a:ea typeface="ＭＳ Ｐゴシック" charset="0"/>
              <a:cs typeface="ＭＳ Ｐゴシック" charset="0"/>
            </a:endParaRPr>
          </a:p>
          <a:p>
            <a:pPr marL="457200" indent="-457200" eaLnBrk="0" fontAlgn="base" hangingPunct="0">
              <a:spcBef>
                <a:spcPct val="20000"/>
              </a:spcBef>
              <a:spcAft>
                <a:spcPct val="0"/>
              </a:spcAft>
              <a:buFont typeface="+mj-lt"/>
              <a:buAutoNum type="arabicPeriod"/>
              <a:defRPr/>
            </a:pPr>
            <a:endParaRPr lang="en-CA" sz="2400" kern="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216943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6492" y="755474"/>
            <a:ext cx="8465986" cy="1143000"/>
          </a:xfrm>
        </p:spPr>
        <p:txBody>
          <a:bodyPr/>
          <a:lstStyle/>
          <a:p>
            <a:r>
              <a:rPr lang="en-CA" dirty="0" smtClean="0"/>
              <a:t>Statins:“Myth Busting” for HCPs</a:t>
            </a:r>
            <a:endParaRPr lang="en-CA" dirty="0"/>
          </a:p>
        </p:txBody>
      </p:sp>
      <p:sp>
        <p:nvSpPr>
          <p:cNvPr id="3" name="Content Placeholder 2"/>
          <p:cNvSpPr txBox="1">
            <a:spLocks/>
          </p:cNvSpPr>
          <p:nvPr/>
        </p:nvSpPr>
        <p:spPr>
          <a:xfrm>
            <a:off x="282435" y="1864529"/>
            <a:ext cx="8861566" cy="4873456"/>
          </a:xfrm>
          <a:prstGeom prst="rect">
            <a:avLst/>
          </a:prstGeom>
        </p:spPr>
        <p:txBody>
          <a:bodyPr/>
          <a:lstStyle/>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Should statins be used in elderly patients?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If CK is elevated, should the statin be stopped?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If myalgias without CK elevation, should statin be stopped?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If not at LDL-C target with a statin, is adding a fibrate OK?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Does high-dose statin therapy increase  risk of myopathy?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Do statins cause diabetes?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Do statins cause cognitive impairment?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Do statins cause cancer? </a:t>
            </a:r>
          </a:p>
          <a:p>
            <a:pPr marL="457200" indent="-457200" eaLnBrk="0" fontAlgn="base" hangingPunct="0">
              <a:spcBef>
                <a:spcPct val="20000"/>
              </a:spcBef>
              <a:spcAft>
                <a:spcPct val="0"/>
              </a:spcAft>
              <a:buFont typeface="+mj-lt"/>
              <a:buAutoNum type="arabicPeriod"/>
              <a:defRPr/>
            </a:pPr>
            <a:r>
              <a:rPr lang="en-CA" sz="2400" kern="0" dirty="0">
                <a:solidFill>
                  <a:srgbClr val="000000"/>
                </a:solidFill>
                <a:ea typeface="ＭＳ Ｐゴシック" charset="0"/>
                <a:cs typeface="ＭＳ Ｐゴシック" charset="0"/>
              </a:rPr>
              <a:t>Does the dose of statin matter in primary prevention? </a:t>
            </a:r>
          </a:p>
          <a:p>
            <a:pPr eaLnBrk="0" fontAlgn="base" hangingPunct="0">
              <a:spcBef>
                <a:spcPct val="20000"/>
              </a:spcBef>
              <a:spcAft>
                <a:spcPct val="0"/>
              </a:spcAft>
              <a:defRPr/>
            </a:pPr>
            <a:endParaRPr lang="en-CA" sz="2400" kern="0" dirty="0">
              <a:solidFill>
                <a:srgbClr val="000000"/>
              </a:solidFill>
              <a:ea typeface="ＭＳ Ｐゴシック" charset="0"/>
              <a:cs typeface="ＭＳ Ｐゴシック" charset="0"/>
            </a:endParaRPr>
          </a:p>
          <a:p>
            <a:pPr marL="457200" indent="-457200" eaLnBrk="0" fontAlgn="base" hangingPunct="0">
              <a:spcBef>
                <a:spcPct val="20000"/>
              </a:spcBef>
              <a:spcAft>
                <a:spcPct val="0"/>
              </a:spcAft>
              <a:buFont typeface="+mj-lt"/>
              <a:buAutoNum type="arabicPeriod"/>
              <a:defRPr/>
            </a:pPr>
            <a:endParaRPr lang="en-CA" sz="2400" kern="0" dirty="0">
              <a:solidFill>
                <a:srgbClr val="000000"/>
              </a:solidFill>
              <a:ea typeface="ＭＳ Ｐゴシック" charset="0"/>
              <a:cs typeface="ＭＳ Ｐゴシック" charset="0"/>
            </a:endParaRPr>
          </a:p>
          <a:p>
            <a:pPr marL="342795" indent="-342795" eaLnBrk="0" fontAlgn="base" hangingPunct="0">
              <a:spcBef>
                <a:spcPct val="20000"/>
              </a:spcBef>
              <a:spcAft>
                <a:spcPct val="0"/>
              </a:spcAft>
              <a:buFontTx/>
              <a:buChar char="•"/>
            </a:pPr>
            <a:endParaRPr lang="en-CA" sz="2400" dirty="0">
              <a:solidFill>
                <a:srgbClr val="000000"/>
              </a:solidFill>
              <a:ea typeface="ＭＳ Ｐゴシック" pitchFamily="1" charset="-128"/>
            </a:endParaRPr>
          </a:p>
          <a:p>
            <a:pPr marL="342795" indent="-342795" eaLnBrk="0" fontAlgn="base" hangingPunct="0">
              <a:spcBef>
                <a:spcPct val="20000"/>
              </a:spcBef>
              <a:spcAft>
                <a:spcPct val="0"/>
              </a:spcAft>
              <a:buFontTx/>
              <a:buChar char="•"/>
            </a:pPr>
            <a:endParaRPr lang="en-US" sz="2400" kern="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216128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8631238" cy="1143000"/>
          </a:xfrm>
        </p:spPr>
        <p:txBody>
          <a:bodyPr/>
          <a:lstStyle/>
          <a:p>
            <a:r>
              <a:rPr lang="en-CA" dirty="0" smtClean="0"/>
              <a:t>  Metabolic Syndrome </a:t>
            </a:r>
            <a:r>
              <a:rPr lang="en-CA" sz="3000" dirty="0" smtClean="0"/>
              <a:t>(aka Syndrome X) </a:t>
            </a:r>
            <a:endParaRPr lang="en-US" sz="3000" dirty="0"/>
          </a:p>
        </p:txBody>
      </p:sp>
      <p:sp>
        <p:nvSpPr>
          <p:cNvPr id="3" name="Content Placeholder 2"/>
          <p:cNvSpPr>
            <a:spLocks noGrp="1"/>
          </p:cNvSpPr>
          <p:nvPr>
            <p:ph idx="1"/>
          </p:nvPr>
        </p:nvSpPr>
        <p:spPr>
          <a:xfrm>
            <a:off x="531816" y="1828800"/>
            <a:ext cx="8118475" cy="4382813"/>
          </a:xfrm>
        </p:spPr>
        <p:txBody>
          <a:bodyPr/>
          <a:lstStyle/>
          <a:p>
            <a:pPr>
              <a:buNone/>
            </a:pPr>
            <a:r>
              <a:rPr lang="en-CA" dirty="0" smtClean="0"/>
              <a:t>May be diagnosed if ≥ 3 of the following conditions:</a:t>
            </a:r>
          </a:p>
          <a:p>
            <a:pPr>
              <a:buNone/>
            </a:pPr>
            <a:endParaRPr lang="en-CA" sz="800" dirty="0" smtClean="0"/>
          </a:p>
          <a:p>
            <a:pPr lvl="1">
              <a:spcBef>
                <a:spcPts val="300"/>
              </a:spcBef>
              <a:spcAft>
                <a:spcPts val="300"/>
              </a:spcAft>
              <a:buFont typeface="Wingdings" pitchFamily="2" charset="2"/>
              <a:buChar char="v"/>
            </a:pPr>
            <a:r>
              <a:rPr lang="en-CA" dirty="0" smtClean="0"/>
              <a:t>Fasting Glucose 	&gt;5.6 mmol/L</a:t>
            </a:r>
          </a:p>
          <a:p>
            <a:pPr lvl="1">
              <a:spcBef>
                <a:spcPts val="300"/>
              </a:spcBef>
              <a:spcAft>
                <a:spcPts val="300"/>
              </a:spcAft>
              <a:buFont typeface="Wingdings" pitchFamily="2" charset="2"/>
              <a:buChar char="v"/>
            </a:pPr>
            <a:r>
              <a:rPr lang="en-CA" dirty="0" smtClean="0"/>
              <a:t>Blood Pressure 	&gt;130/85 mmHg</a:t>
            </a:r>
          </a:p>
          <a:p>
            <a:pPr lvl="1">
              <a:spcBef>
                <a:spcPts val="300"/>
              </a:spcBef>
              <a:spcAft>
                <a:spcPts val="300"/>
              </a:spcAft>
              <a:buFont typeface="Wingdings" pitchFamily="2" charset="2"/>
              <a:buChar char="v"/>
            </a:pPr>
            <a:r>
              <a:rPr lang="en-CA" dirty="0" smtClean="0"/>
              <a:t>Triglycerides		&gt;1.7 mmol/L</a:t>
            </a:r>
          </a:p>
          <a:p>
            <a:pPr lvl="1">
              <a:spcBef>
                <a:spcPts val="300"/>
              </a:spcBef>
              <a:spcAft>
                <a:spcPts val="300"/>
              </a:spcAft>
              <a:buFont typeface="Wingdings" pitchFamily="2" charset="2"/>
              <a:buChar char="v"/>
            </a:pPr>
            <a:r>
              <a:rPr lang="en-CA" dirty="0" smtClean="0"/>
              <a:t>HDL			&lt;1.0 mmol/L in men</a:t>
            </a:r>
          </a:p>
          <a:p>
            <a:pPr lvl="1">
              <a:spcBef>
                <a:spcPts val="300"/>
              </a:spcBef>
              <a:spcAft>
                <a:spcPts val="300"/>
              </a:spcAft>
              <a:buNone/>
            </a:pPr>
            <a:r>
              <a:rPr lang="en-CA" dirty="0" smtClean="0"/>
              <a:t>					&lt;1.3 mmol/L in women</a:t>
            </a:r>
          </a:p>
          <a:p>
            <a:pPr lvl="1">
              <a:spcBef>
                <a:spcPts val="300"/>
              </a:spcBef>
              <a:spcAft>
                <a:spcPts val="300"/>
              </a:spcAft>
              <a:buFont typeface="Wingdings" pitchFamily="2" charset="2"/>
              <a:buChar char="v"/>
            </a:pPr>
            <a:r>
              <a:rPr lang="en-CA" dirty="0" smtClean="0"/>
              <a:t>Abdominal Obesity </a:t>
            </a:r>
            <a:r>
              <a:rPr lang="en-CA" sz="1800" dirty="0" smtClean="0"/>
              <a:t>(Caucasians)</a:t>
            </a:r>
            <a:endParaRPr lang="en-CA" dirty="0" smtClean="0"/>
          </a:p>
          <a:p>
            <a:pPr>
              <a:spcBef>
                <a:spcPts val="0"/>
              </a:spcBef>
              <a:spcAft>
                <a:spcPts val="0"/>
              </a:spcAft>
              <a:buNone/>
            </a:pPr>
            <a:r>
              <a:rPr lang="en-CA" dirty="0" smtClean="0"/>
              <a:t>	   Waist Circumference	&gt;102 cm in men</a:t>
            </a:r>
          </a:p>
          <a:p>
            <a:pPr>
              <a:spcBef>
                <a:spcPts val="0"/>
              </a:spcBef>
              <a:spcAft>
                <a:spcPts val="0"/>
              </a:spcAft>
              <a:buNone/>
            </a:pPr>
            <a:r>
              <a:rPr lang="en-CA" dirty="0" smtClean="0"/>
              <a:t>					&gt;88 cm in women</a:t>
            </a:r>
          </a:p>
          <a:p>
            <a:pPr>
              <a:spcBef>
                <a:spcPts val="300"/>
              </a:spcBef>
              <a:spcAft>
                <a:spcPts val="300"/>
              </a:spcAft>
              <a:buNone/>
            </a:pPr>
            <a:endParaRPr lang="en-CA" dirty="0" smtClean="0"/>
          </a:p>
        </p:txBody>
      </p:sp>
    </p:spTree>
    <p:extLst>
      <p:ext uri="{BB962C8B-B14F-4D97-AF65-F5344CB8AC3E}">
        <p14:creationId xmlns:p14="http://schemas.microsoft.com/office/powerpoint/2010/main" val="1406178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2762" y="764704"/>
            <a:ext cx="8631238" cy="1143000"/>
          </a:xfrm>
        </p:spPr>
        <p:txBody>
          <a:bodyPr/>
          <a:lstStyle/>
          <a:p>
            <a:r>
              <a:rPr lang="en-CA" dirty="0" smtClean="0"/>
              <a:t>Metabolic Syndrome – Cont’d</a:t>
            </a:r>
            <a:endParaRPr lang="en-US" dirty="0"/>
          </a:p>
        </p:txBody>
      </p:sp>
      <p:sp>
        <p:nvSpPr>
          <p:cNvPr id="3" name="Content Placeholder 2"/>
          <p:cNvSpPr>
            <a:spLocks noGrp="1"/>
          </p:cNvSpPr>
          <p:nvPr>
            <p:ph idx="1"/>
          </p:nvPr>
        </p:nvSpPr>
        <p:spPr>
          <a:xfrm>
            <a:off x="531816" y="1813035"/>
            <a:ext cx="8118475" cy="4303986"/>
          </a:xfrm>
        </p:spPr>
        <p:txBody>
          <a:bodyPr/>
          <a:lstStyle/>
          <a:p>
            <a:pPr>
              <a:buNone/>
            </a:pPr>
            <a:r>
              <a:rPr lang="en-CA" dirty="0" smtClean="0"/>
              <a:t>The good news... even modest improvements can improve health and reduce poor health outcomes</a:t>
            </a:r>
          </a:p>
          <a:p>
            <a:pPr>
              <a:buNone/>
            </a:pPr>
            <a:endParaRPr lang="en-CA" sz="1200" dirty="0" smtClean="0"/>
          </a:p>
          <a:p>
            <a:pPr>
              <a:buNone/>
            </a:pPr>
            <a:r>
              <a:rPr lang="en-CA" dirty="0" smtClean="0"/>
              <a:t>Research has shown:</a:t>
            </a:r>
          </a:p>
          <a:p>
            <a:pPr>
              <a:buNone/>
            </a:pPr>
            <a:r>
              <a:rPr lang="en-CA" dirty="0" smtClean="0"/>
              <a:t>↓ body weight 5-7% and ↑ physical activity to 150 mins/wk could reduce the risk of developing Type 2 DM in obese patients</a:t>
            </a:r>
          </a:p>
          <a:p>
            <a:pPr>
              <a:buNone/>
            </a:pPr>
            <a:endParaRPr lang="en-CA" dirty="0" smtClean="0"/>
          </a:p>
          <a:p>
            <a:pPr>
              <a:buNone/>
            </a:pPr>
            <a:r>
              <a:rPr lang="en-CA" dirty="0" smtClean="0"/>
              <a:t>Management includes targeting modifiable risk factors (diet, activity, weight) </a:t>
            </a:r>
            <a:r>
              <a:rPr lang="en-CA" u="sng" dirty="0" smtClean="0"/>
              <a:t>and</a:t>
            </a:r>
            <a:r>
              <a:rPr lang="en-CA" dirty="0" smtClean="0"/>
              <a:t> monitoring blood glucose, cholesterol and blood pressure regularly</a:t>
            </a:r>
            <a:endParaRPr lang="en-US" dirty="0"/>
          </a:p>
        </p:txBody>
      </p:sp>
    </p:spTree>
    <p:extLst>
      <p:ext uri="{BB962C8B-B14F-4D97-AF65-F5344CB8AC3E}">
        <p14:creationId xmlns:p14="http://schemas.microsoft.com/office/powerpoint/2010/main" val="3790782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631238" cy="1143000"/>
          </a:xfrm>
        </p:spPr>
        <p:txBody>
          <a:bodyPr/>
          <a:lstStyle/>
          <a:p>
            <a:r>
              <a:rPr lang="en-CA" dirty="0" smtClean="0"/>
              <a:t>  Vascular Risk Reduction</a:t>
            </a:r>
            <a:endParaRPr lang="en-CA" dirty="0"/>
          </a:p>
        </p:txBody>
      </p:sp>
      <p:sp>
        <p:nvSpPr>
          <p:cNvPr id="5" name="Content Placeholder 2"/>
          <p:cNvSpPr>
            <a:spLocks noGrp="1"/>
          </p:cNvSpPr>
          <p:nvPr>
            <p:ph idx="1"/>
          </p:nvPr>
        </p:nvSpPr>
        <p:spPr>
          <a:xfrm>
            <a:off x="562864" y="1694254"/>
            <a:ext cx="8091273" cy="4327033"/>
          </a:xfrm>
        </p:spPr>
        <p:txBody>
          <a:bodyPr/>
          <a:lstStyle/>
          <a:p>
            <a:pPr>
              <a:buNone/>
            </a:pPr>
            <a:endParaRPr lang="en-CA" dirty="0" smtClean="0"/>
          </a:p>
          <a:p>
            <a:pPr>
              <a:buNone/>
            </a:pPr>
            <a:r>
              <a:rPr lang="en-CA" dirty="0" smtClean="0"/>
              <a:t>Objectives:</a:t>
            </a:r>
          </a:p>
          <a:p>
            <a:pPr>
              <a:buNone/>
            </a:pPr>
            <a:endParaRPr lang="en-CA" dirty="0" smtClean="0"/>
          </a:p>
          <a:p>
            <a:r>
              <a:rPr lang="en-CA" dirty="0" smtClean="0"/>
              <a:t>Discuss the impact of vascular disease in Canada.</a:t>
            </a:r>
          </a:p>
          <a:p>
            <a:pPr marL="0" indent="0">
              <a:buNone/>
            </a:pPr>
            <a:endParaRPr lang="en-CA" dirty="0" smtClean="0"/>
          </a:p>
          <a:p>
            <a:r>
              <a:rPr lang="en-CA" dirty="0" smtClean="0"/>
              <a:t>Identify non-modifiable, modifiable and manageable vascular risk factors.</a:t>
            </a:r>
          </a:p>
          <a:p>
            <a:pPr marL="0" indent="0">
              <a:buNone/>
            </a:pPr>
            <a:endParaRPr lang="en-CA" dirty="0" smtClean="0"/>
          </a:p>
          <a:p>
            <a:r>
              <a:rPr lang="en-CA" dirty="0" smtClean="0"/>
              <a:t>Describe appropriate management of known vascular risk factors . </a:t>
            </a:r>
          </a:p>
          <a:p>
            <a:endParaRPr lang="en-CA" dirty="0" smtClean="0"/>
          </a:p>
          <a:p>
            <a:endParaRPr lang="en-CA" dirty="0"/>
          </a:p>
        </p:txBody>
      </p:sp>
    </p:spTree>
    <p:extLst>
      <p:ext uri="{BB962C8B-B14F-4D97-AF65-F5344CB8AC3E}">
        <p14:creationId xmlns:p14="http://schemas.microsoft.com/office/powerpoint/2010/main" val="976730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631238" cy="1143000"/>
          </a:xfrm>
        </p:spPr>
        <p:txBody>
          <a:bodyPr/>
          <a:lstStyle/>
          <a:p>
            <a:r>
              <a:rPr lang="en-CA" dirty="0" smtClean="0"/>
              <a:t>Diabetes - Assessing Plasma Glucose</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endParaRPr lang="en-US" dirty="0"/>
          </a:p>
        </p:txBody>
      </p:sp>
      <p:graphicFrame>
        <p:nvGraphicFramePr>
          <p:cNvPr id="4" name="Table 3"/>
          <p:cNvGraphicFramePr>
            <a:graphicFrameLocks noGrp="1"/>
          </p:cNvGraphicFramePr>
          <p:nvPr/>
        </p:nvGraphicFramePr>
        <p:xfrm>
          <a:off x="562302" y="2153744"/>
          <a:ext cx="8156028" cy="3206532"/>
        </p:xfrm>
        <a:graphic>
          <a:graphicData uri="http://schemas.openxmlformats.org/drawingml/2006/table">
            <a:tbl>
              <a:tblPr firstRow="1" bandRow="1">
                <a:tableStyleId>{5C22544A-7EE6-4342-B048-85BDC9FD1C3A}</a:tableStyleId>
              </a:tblPr>
              <a:tblGrid>
                <a:gridCol w="1676401"/>
                <a:gridCol w="2049518"/>
                <a:gridCol w="2301765"/>
                <a:gridCol w="2128344"/>
              </a:tblGrid>
              <a:tr h="791770">
                <a:tc>
                  <a:txBody>
                    <a:bodyPr/>
                    <a:lstStyle/>
                    <a:p>
                      <a:r>
                        <a:rPr lang="en-CA" b="1" dirty="0" smtClean="0"/>
                        <a:t>Test Result</a:t>
                      </a:r>
                      <a:endParaRPr lang="en-US" b="1" dirty="0"/>
                    </a:p>
                  </a:txBody>
                  <a:tcPr/>
                </a:tc>
                <a:tc>
                  <a:txBody>
                    <a:bodyPr/>
                    <a:lstStyle/>
                    <a:p>
                      <a:r>
                        <a:rPr lang="en-CA" b="1" dirty="0" smtClean="0"/>
                        <a:t>FPG (mmol/l)</a:t>
                      </a:r>
                      <a:endParaRPr lang="en-US" b="1" dirty="0"/>
                    </a:p>
                  </a:txBody>
                  <a:tcPr/>
                </a:tc>
                <a:tc>
                  <a:txBody>
                    <a:bodyPr/>
                    <a:lstStyle/>
                    <a:p>
                      <a:r>
                        <a:rPr lang="en-CA" b="1" dirty="0" smtClean="0"/>
                        <a:t>OGTT (mmol/l)</a:t>
                      </a:r>
                      <a:endParaRPr lang="en-US" b="1" dirty="0"/>
                    </a:p>
                  </a:txBody>
                  <a:tcPr/>
                </a:tc>
                <a:tc>
                  <a:txBody>
                    <a:bodyPr/>
                    <a:lstStyle/>
                    <a:p>
                      <a:r>
                        <a:rPr lang="en-CA" b="1" dirty="0" smtClean="0"/>
                        <a:t>HbA1C (%)</a:t>
                      </a:r>
                      <a:endParaRPr lang="en-US" b="1" dirty="0"/>
                    </a:p>
                  </a:txBody>
                  <a:tcPr/>
                </a:tc>
              </a:tr>
              <a:tr h="790914">
                <a:tc>
                  <a:txBody>
                    <a:bodyPr/>
                    <a:lstStyle/>
                    <a:p>
                      <a:r>
                        <a:rPr lang="en-CA" b="1" dirty="0" smtClean="0"/>
                        <a:t>Normal</a:t>
                      </a:r>
                      <a:endParaRPr lang="en-US" b="1" dirty="0"/>
                    </a:p>
                  </a:txBody>
                  <a:tcPr/>
                </a:tc>
                <a:tc>
                  <a:txBody>
                    <a:bodyPr/>
                    <a:lstStyle/>
                    <a:p>
                      <a:r>
                        <a:rPr lang="en-CA" dirty="0" smtClean="0"/>
                        <a:t> FPG</a:t>
                      </a:r>
                      <a:r>
                        <a:rPr lang="en-CA" baseline="0" dirty="0" smtClean="0"/>
                        <a:t> ≤ 6</a:t>
                      </a:r>
                      <a:endParaRPr lang="en-US" dirty="0"/>
                    </a:p>
                  </a:txBody>
                  <a:tcPr/>
                </a:tc>
                <a:tc>
                  <a:txBody>
                    <a:bodyPr/>
                    <a:lstStyle/>
                    <a:p>
                      <a:r>
                        <a:rPr lang="en-US" dirty="0" smtClean="0"/>
                        <a:t>OGTT &lt; 7.8 </a:t>
                      </a:r>
                      <a:endParaRPr lang="en-US" dirty="0"/>
                    </a:p>
                  </a:txBody>
                  <a:tcPr/>
                </a:tc>
                <a:tc>
                  <a:txBody>
                    <a:bodyPr/>
                    <a:lstStyle/>
                    <a:p>
                      <a:r>
                        <a:rPr lang="en-US" dirty="0" smtClean="0"/>
                        <a:t>HbA1c &lt; 6 </a:t>
                      </a:r>
                      <a:endParaRPr lang="en-US" dirty="0"/>
                    </a:p>
                  </a:txBody>
                  <a:tcPr/>
                </a:tc>
              </a:tr>
              <a:tr h="791770">
                <a:tc>
                  <a:txBody>
                    <a:bodyPr/>
                    <a:lstStyle/>
                    <a:p>
                      <a:r>
                        <a:rPr lang="en-CA" b="1" dirty="0" smtClean="0"/>
                        <a:t>Impaired</a:t>
                      </a:r>
                      <a:endParaRPr lang="en-US" b="1" dirty="0"/>
                    </a:p>
                  </a:txBody>
                  <a:tcPr/>
                </a:tc>
                <a:tc>
                  <a:txBody>
                    <a:bodyPr/>
                    <a:lstStyle/>
                    <a:p>
                      <a:r>
                        <a:rPr lang="en-US" dirty="0" smtClean="0"/>
                        <a:t>6.1 ≤ FPG &lt; 7 </a:t>
                      </a:r>
                      <a:endParaRPr lang="en-US" dirty="0"/>
                    </a:p>
                  </a:txBody>
                  <a:tcPr/>
                </a:tc>
                <a:tc>
                  <a:txBody>
                    <a:bodyPr/>
                    <a:lstStyle/>
                    <a:p>
                      <a:r>
                        <a:rPr lang="en-US" dirty="0" smtClean="0"/>
                        <a:t>7.8 ≤ OGTT &lt; 11.1 </a:t>
                      </a:r>
                      <a:endParaRPr lang="en-US" dirty="0"/>
                    </a:p>
                  </a:txBody>
                  <a:tcPr/>
                </a:tc>
                <a:tc>
                  <a:txBody>
                    <a:bodyPr/>
                    <a:lstStyle/>
                    <a:p>
                      <a:r>
                        <a:rPr lang="en-US" dirty="0" smtClean="0"/>
                        <a:t>6 ≤ HbA1c ≤ 6.4 </a:t>
                      </a:r>
                      <a:endParaRPr lang="en-US" dirty="0"/>
                    </a:p>
                  </a:txBody>
                  <a:tcPr/>
                </a:tc>
              </a:tr>
              <a:tr h="832078">
                <a:tc>
                  <a:txBody>
                    <a:bodyPr/>
                    <a:lstStyle/>
                    <a:p>
                      <a:r>
                        <a:rPr lang="en-CA" b="1" dirty="0" smtClean="0"/>
                        <a:t>Diabetes</a:t>
                      </a:r>
                      <a:endParaRPr lang="en-US" b="1" dirty="0"/>
                    </a:p>
                  </a:txBody>
                  <a:tcPr/>
                </a:tc>
                <a:tc>
                  <a:txBody>
                    <a:bodyPr/>
                    <a:lstStyle/>
                    <a:p>
                      <a:r>
                        <a:rPr lang="en-US" dirty="0" smtClean="0"/>
                        <a:t>FPG ≥ 7 </a:t>
                      </a:r>
                      <a:endParaRPr lang="en-US" dirty="0"/>
                    </a:p>
                  </a:txBody>
                  <a:tcPr/>
                </a:tc>
                <a:tc>
                  <a:txBody>
                    <a:bodyPr/>
                    <a:lstStyle/>
                    <a:p>
                      <a:r>
                        <a:rPr lang="en-US" dirty="0" smtClean="0"/>
                        <a:t>OGTT ≥ 11.1 </a:t>
                      </a:r>
                      <a:endParaRPr lang="en-US" dirty="0"/>
                    </a:p>
                  </a:txBody>
                  <a:tcPr/>
                </a:tc>
                <a:tc>
                  <a:txBody>
                    <a:bodyPr/>
                    <a:lstStyle/>
                    <a:p>
                      <a:r>
                        <a:rPr lang="en-US" dirty="0" smtClean="0"/>
                        <a:t>HbA1c ≥ 6.5 	</a:t>
                      </a:r>
                      <a:endParaRPr lang="en-US" dirty="0"/>
                    </a:p>
                  </a:txBody>
                  <a:tcPr/>
                </a:tc>
              </a:tr>
            </a:tbl>
          </a:graphicData>
        </a:graphic>
      </p:graphicFrame>
      <p:sp>
        <p:nvSpPr>
          <p:cNvPr id="5" name="Rectangle 4"/>
          <p:cNvSpPr/>
          <p:nvPr/>
        </p:nvSpPr>
        <p:spPr>
          <a:xfrm>
            <a:off x="536022" y="5407574"/>
            <a:ext cx="8071945" cy="923330"/>
          </a:xfrm>
          <a:prstGeom prst="rect">
            <a:avLst/>
          </a:prstGeom>
        </p:spPr>
        <p:txBody>
          <a:bodyPr wrap="square">
            <a:spAutoFit/>
          </a:bodyPr>
          <a:lstStyle/>
          <a:p>
            <a:pPr fontAlgn="base">
              <a:spcBef>
                <a:spcPct val="0"/>
              </a:spcBef>
              <a:spcAft>
                <a:spcPct val="0"/>
              </a:spcAft>
            </a:pPr>
            <a:r>
              <a:rPr lang="en-US" dirty="0">
                <a:solidFill>
                  <a:srgbClr val="000000"/>
                </a:solidFill>
                <a:ea typeface="ＭＳ Ｐゴシック" pitchFamily="1" charset="-128"/>
              </a:rPr>
              <a:t> *If one of these measurements was indicating diabetes without any hyperglycemia symptoms, the test should be repeated on another day to confirm the diagnosis </a:t>
            </a:r>
          </a:p>
        </p:txBody>
      </p:sp>
    </p:spTree>
    <p:extLst>
      <p:ext uri="{BB962C8B-B14F-4D97-AF65-F5344CB8AC3E}">
        <p14:creationId xmlns:p14="http://schemas.microsoft.com/office/powerpoint/2010/main" val="2986801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2762" y="764704"/>
            <a:ext cx="8631238" cy="1143000"/>
          </a:xfrm>
        </p:spPr>
        <p:txBody>
          <a:bodyPr/>
          <a:lstStyle/>
          <a:p>
            <a:r>
              <a:rPr lang="en-CA" dirty="0" smtClean="0"/>
              <a:t>Glycemic Control Targets</a:t>
            </a:r>
            <a:endParaRPr lang="en-US" dirty="0"/>
          </a:p>
        </p:txBody>
      </p:sp>
      <p:sp>
        <p:nvSpPr>
          <p:cNvPr id="3" name="Content Placeholder 2"/>
          <p:cNvSpPr>
            <a:spLocks noGrp="1"/>
          </p:cNvSpPr>
          <p:nvPr>
            <p:ph idx="1"/>
          </p:nvPr>
        </p:nvSpPr>
        <p:spPr>
          <a:xfrm>
            <a:off x="531816" y="1813035"/>
            <a:ext cx="8118475" cy="4190894"/>
          </a:xfrm>
        </p:spPr>
        <p:txBody>
          <a:bodyPr/>
          <a:lstStyle/>
          <a:p>
            <a:pPr marL="0" indent="0">
              <a:buNone/>
            </a:pPr>
            <a:r>
              <a:rPr lang="en-US" dirty="0" smtClean="0"/>
              <a:t>Glycemic control targets should be </a:t>
            </a:r>
            <a:r>
              <a:rPr lang="en-US" u="sng" dirty="0" smtClean="0"/>
              <a:t>individualized</a:t>
            </a:r>
            <a:r>
              <a:rPr lang="en-US" dirty="0" smtClean="0"/>
              <a:t> based on the following: </a:t>
            </a:r>
          </a:p>
          <a:p>
            <a:pPr lvl="1">
              <a:buNone/>
            </a:pPr>
            <a:r>
              <a:rPr lang="en-US" dirty="0" smtClean="0"/>
              <a:t>• Age </a:t>
            </a:r>
          </a:p>
          <a:p>
            <a:pPr lvl="1">
              <a:buNone/>
            </a:pPr>
            <a:r>
              <a:rPr lang="en-US" dirty="0" smtClean="0"/>
              <a:t>• Diabetes duration </a:t>
            </a:r>
          </a:p>
          <a:p>
            <a:pPr lvl="1">
              <a:buNone/>
            </a:pPr>
            <a:r>
              <a:rPr lang="en-US" dirty="0" smtClean="0"/>
              <a:t>• Life expectancy </a:t>
            </a:r>
          </a:p>
          <a:p>
            <a:pPr lvl="1">
              <a:buNone/>
            </a:pPr>
            <a:r>
              <a:rPr lang="en-US" dirty="0" smtClean="0"/>
              <a:t>• Risk of severe hypoglycemia </a:t>
            </a:r>
          </a:p>
          <a:p>
            <a:pPr lvl="1">
              <a:buNone/>
            </a:pPr>
            <a:r>
              <a:rPr lang="en-US" dirty="0" smtClean="0"/>
              <a:t>• Presence or absence of cardiovascular disease </a:t>
            </a:r>
          </a:p>
          <a:p>
            <a:pPr>
              <a:buNone/>
            </a:pPr>
            <a:endParaRPr lang="en-US" sz="1200" dirty="0" smtClean="0"/>
          </a:p>
          <a:p>
            <a:pPr algn="ctr">
              <a:buNone/>
            </a:pPr>
            <a:r>
              <a:rPr lang="en-US" b="1" dirty="0" smtClean="0"/>
              <a:t>A target of HbA1c ≤ 7% is recommend in </a:t>
            </a:r>
          </a:p>
          <a:p>
            <a:pPr algn="ctr">
              <a:buNone/>
            </a:pPr>
            <a:r>
              <a:rPr lang="en-US" b="1" dirty="0" smtClean="0"/>
              <a:t>most patients with diabetes</a:t>
            </a:r>
            <a:endParaRPr lang="en-US" b="1" dirty="0"/>
          </a:p>
        </p:txBody>
      </p:sp>
    </p:spTree>
    <p:extLst>
      <p:ext uri="{BB962C8B-B14F-4D97-AF65-F5344CB8AC3E}">
        <p14:creationId xmlns:p14="http://schemas.microsoft.com/office/powerpoint/2010/main" val="4029421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Diabetes Management</a:t>
            </a:r>
            <a:endParaRPr lang="en-US" dirty="0"/>
          </a:p>
        </p:txBody>
      </p:sp>
      <p:sp>
        <p:nvSpPr>
          <p:cNvPr id="3" name="Content Placeholder 2"/>
          <p:cNvSpPr>
            <a:spLocks noGrp="1"/>
          </p:cNvSpPr>
          <p:nvPr>
            <p:ph idx="1"/>
          </p:nvPr>
        </p:nvSpPr>
        <p:spPr>
          <a:xfrm>
            <a:off x="531816" y="1828801"/>
            <a:ext cx="8118475" cy="4175128"/>
          </a:xfrm>
        </p:spPr>
        <p:txBody>
          <a:bodyPr/>
          <a:lstStyle/>
          <a:p>
            <a:pPr>
              <a:buNone/>
            </a:pPr>
            <a:r>
              <a:rPr lang="en-CA" dirty="0" smtClean="0"/>
              <a:t>Optimal glucose control is very important in diabetes treatment.  Diabetes can be treated by:</a:t>
            </a:r>
          </a:p>
          <a:p>
            <a:pPr marL="1257060" lvl="2" indent="-457200">
              <a:buFont typeface="+mj-lt"/>
              <a:buAutoNum type="arabicPeriod"/>
            </a:pPr>
            <a:r>
              <a:rPr lang="en-CA" dirty="0" smtClean="0"/>
              <a:t>Lifestyle Adjustments</a:t>
            </a:r>
          </a:p>
          <a:p>
            <a:pPr marL="1257060" lvl="2" indent="-457200">
              <a:buFont typeface="+mj-lt"/>
              <a:buAutoNum type="arabicPeriod"/>
            </a:pPr>
            <a:r>
              <a:rPr lang="en-CA" dirty="0" smtClean="0"/>
              <a:t>Oral Antihyperglycemic medications</a:t>
            </a:r>
          </a:p>
          <a:p>
            <a:pPr marL="1257060" lvl="2" indent="-457200">
              <a:buFont typeface="+mj-lt"/>
              <a:buAutoNum type="arabicPeriod"/>
            </a:pPr>
            <a:r>
              <a:rPr lang="en-CA" dirty="0" smtClean="0"/>
              <a:t>Insulin</a:t>
            </a:r>
            <a:br>
              <a:rPr lang="en-CA" dirty="0" smtClean="0"/>
            </a:br>
            <a:endParaRPr lang="en-CA" dirty="0" smtClean="0"/>
          </a:p>
          <a:p>
            <a:pPr marL="457200" indent="-457200">
              <a:buNone/>
            </a:pPr>
            <a:r>
              <a:rPr lang="en-US" dirty="0" smtClean="0"/>
              <a:t>Type 2 diabetes treatment should start with lifestyle adjustment; if lifestyle adjustment fails to achieve the target blood glucose after 2-3 months, antihyperglycemic medication should be started</a:t>
            </a:r>
            <a:endParaRPr lang="en-US" dirty="0"/>
          </a:p>
        </p:txBody>
      </p:sp>
    </p:spTree>
    <p:extLst>
      <p:ext uri="{BB962C8B-B14F-4D97-AF65-F5344CB8AC3E}">
        <p14:creationId xmlns:p14="http://schemas.microsoft.com/office/powerpoint/2010/main" val="1131919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631238" cy="1143000"/>
          </a:xfrm>
        </p:spPr>
        <p:txBody>
          <a:bodyPr/>
          <a:lstStyle/>
          <a:p>
            <a:r>
              <a:rPr lang="en-CA" dirty="0" smtClean="0"/>
              <a:t> Diabetes – Medical Management</a:t>
            </a:r>
            <a:endParaRPr lang="en-US" dirty="0"/>
          </a:p>
        </p:txBody>
      </p:sp>
      <p:sp>
        <p:nvSpPr>
          <p:cNvPr id="3" name="Content Placeholder 2"/>
          <p:cNvSpPr>
            <a:spLocks noGrp="1"/>
          </p:cNvSpPr>
          <p:nvPr>
            <p:ph idx="1"/>
          </p:nvPr>
        </p:nvSpPr>
        <p:spPr>
          <a:xfrm>
            <a:off x="531816" y="1860331"/>
            <a:ext cx="8118475" cy="4143597"/>
          </a:xfrm>
        </p:spPr>
        <p:txBody>
          <a:bodyPr/>
          <a:lstStyle/>
          <a:p>
            <a:pPr>
              <a:buNone/>
            </a:pPr>
            <a:r>
              <a:rPr lang="en-US" dirty="0" smtClean="0"/>
              <a:t>Diabetes treatment should be individualized based on the properties of the antihyperglycemic medications, e.g. efficacy, contraindications, side effects and risk of hypoglycemia </a:t>
            </a:r>
          </a:p>
          <a:p>
            <a:pPr>
              <a:buNone/>
            </a:pPr>
            <a:endParaRPr lang="en-CA" dirty="0" smtClean="0"/>
          </a:p>
          <a:p>
            <a:pPr>
              <a:buNone/>
            </a:pPr>
            <a:r>
              <a:rPr lang="en-CA" dirty="0" smtClean="0"/>
              <a:t>For more information on specific pharmacotherapy recommendations, go to the Canadian Diabetes Association 2013 Clinical Practice Guidelines at:</a:t>
            </a:r>
            <a:endParaRPr lang="en-US" dirty="0" smtClean="0"/>
          </a:p>
          <a:p>
            <a:pPr>
              <a:buNone/>
            </a:pPr>
            <a:r>
              <a:rPr lang="en-US" dirty="0" smtClean="0">
                <a:solidFill>
                  <a:srgbClr val="FF0000"/>
                </a:solidFill>
              </a:rPr>
              <a:t>			http://guidelines.diabetes.ca/</a:t>
            </a:r>
            <a:endParaRPr lang="en-US" dirty="0">
              <a:solidFill>
                <a:srgbClr val="FF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6687152" y="5205194"/>
            <a:ext cx="1952625" cy="704850"/>
          </a:xfrm>
          <a:prstGeom prst="rect">
            <a:avLst/>
          </a:prstGeom>
          <a:noFill/>
          <a:ln w="9525">
            <a:noFill/>
            <a:miter lim="800000"/>
            <a:headEnd/>
            <a:tailEnd/>
          </a:ln>
          <a:effectLst/>
        </p:spPr>
      </p:pic>
    </p:spTree>
    <p:extLst>
      <p:ext uri="{BB962C8B-B14F-4D97-AF65-F5344CB8AC3E}">
        <p14:creationId xmlns:p14="http://schemas.microsoft.com/office/powerpoint/2010/main" val="2729095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Atrial Fibrillation</a:t>
            </a:r>
            <a:endParaRPr lang="en-US" dirty="0"/>
          </a:p>
        </p:txBody>
      </p:sp>
      <p:sp>
        <p:nvSpPr>
          <p:cNvPr id="3" name="Content Placeholder 2"/>
          <p:cNvSpPr>
            <a:spLocks noGrp="1"/>
          </p:cNvSpPr>
          <p:nvPr>
            <p:ph idx="1"/>
          </p:nvPr>
        </p:nvSpPr>
        <p:spPr>
          <a:xfrm>
            <a:off x="441434" y="1781504"/>
            <a:ext cx="8702566" cy="4414344"/>
          </a:xfrm>
        </p:spPr>
        <p:txBody>
          <a:bodyPr/>
          <a:lstStyle/>
          <a:p>
            <a:pPr>
              <a:buNone/>
            </a:pPr>
            <a:r>
              <a:rPr lang="en-CA" dirty="0" smtClean="0"/>
              <a:t>Irregular rhythm / contraction of the atrium muscles </a:t>
            </a:r>
            <a:endParaRPr lang="en-US" dirty="0" smtClean="0"/>
          </a:p>
          <a:p>
            <a:pPr lvl="1">
              <a:buNone/>
            </a:pPr>
            <a:endParaRPr lang="en-CA" sz="1400" dirty="0" smtClean="0"/>
          </a:p>
          <a:p>
            <a:pPr>
              <a:buNone/>
            </a:pPr>
            <a:r>
              <a:rPr lang="en-CA" dirty="0" smtClean="0"/>
              <a:t>Why is it important to treat?</a:t>
            </a:r>
          </a:p>
          <a:p>
            <a:pPr lvl="1">
              <a:buFont typeface="Arial" pitchFamily="34" charset="0"/>
              <a:buChar char="•"/>
            </a:pPr>
            <a:r>
              <a:rPr lang="en-CA" dirty="0"/>
              <a:t>Formation of blood clots              Stroke / TIA</a:t>
            </a:r>
          </a:p>
          <a:p>
            <a:pPr lvl="1">
              <a:buFont typeface="Arial" pitchFamily="34" charset="0"/>
              <a:buChar char="•"/>
            </a:pPr>
            <a:r>
              <a:rPr lang="en-CA" dirty="0"/>
              <a:t>Worsening of other cardiac conditions (i.e. heart failure</a:t>
            </a:r>
            <a:r>
              <a:rPr lang="en-CA" dirty="0" smtClean="0"/>
              <a:t>)</a:t>
            </a:r>
          </a:p>
          <a:p>
            <a:pPr lvl="1">
              <a:buFont typeface="Wingdings" pitchFamily="2" charset="2"/>
              <a:buChar char="Ø"/>
            </a:pPr>
            <a:endParaRPr lang="en-CA" dirty="0"/>
          </a:p>
          <a:p>
            <a:pPr>
              <a:buNone/>
            </a:pPr>
            <a:r>
              <a:rPr lang="en-CA" dirty="0" smtClean="0"/>
              <a:t>When is it important to treat?</a:t>
            </a:r>
          </a:p>
          <a:p>
            <a:pPr lvl="1">
              <a:buFont typeface="Arial" pitchFamily="34" charset="0"/>
              <a:buChar char="•"/>
            </a:pPr>
            <a:r>
              <a:rPr lang="en-CA" dirty="0" smtClean="0">
                <a:solidFill>
                  <a:srgbClr val="000000"/>
                </a:solidFill>
              </a:rPr>
              <a:t>Decision </a:t>
            </a:r>
            <a:r>
              <a:rPr lang="en-CA" dirty="0">
                <a:solidFill>
                  <a:srgbClr val="000000"/>
                </a:solidFill>
              </a:rPr>
              <a:t>tools (CHADS2 </a:t>
            </a:r>
            <a:r>
              <a:rPr lang="en-CA" dirty="0" smtClean="0">
                <a:solidFill>
                  <a:srgbClr val="000000"/>
                </a:solidFill>
              </a:rPr>
              <a:t> </a:t>
            </a:r>
            <a:r>
              <a:rPr lang="en-CA" dirty="0">
                <a:solidFill>
                  <a:srgbClr val="000000"/>
                </a:solidFill>
              </a:rPr>
              <a:t>or </a:t>
            </a:r>
            <a:r>
              <a:rPr lang="en-CA" dirty="0" smtClean="0">
                <a:solidFill>
                  <a:srgbClr val="000000"/>
                </a:solidFill>
              </a:rPr>
              <a:t>CHA2DS2-VASc)</a:t>
            </a:r>
            <a:endParaRPr lang="en-CA" dirty="0">
              <a:solidFill>
                <a:srgbClr val="000000"/>
              </a:solidFill>
            </a:endParaRPr>
          </a:p>
          <a:p>
            <a:pPr lvl="1">
              <a:buFont typeface="Arial" pitchFamily="34" charset="0"/>
              <a:buChar char="•"/>
            </a:pPr>
            <a:r>
              <a:rPr lang="en-CA" dirty="0" smtClean="0">
                <a:solidFill>
                  <a:srgbClr val="000000"/>
                </a:solidFill>
              </a:rPr>
              <a:t>CCS Algorithm</a:t>
            </a:r>
            <a:endParaRPr lang="en-CA" dirty="0" smtClean="0"/>
          </a:p>
          <a:p>
            <a:pPr>
              <a:buNone/>
            </a:pPr>
            <a:endParaRPr lang="en-CA" dirty="0" smtClean="0"/>
          </a:p>
          <a:p>
            <a:pPr>
              <a:buNone/>
            </a:pPr>
            <a:endParaRPr lang="en-CA" dirty="0" smtClean="0"/>
          </a:p>
        </p:txBody>
      </p:sp>
      <p:pic>
        <p:nvPicPr>
          <p:cNvPr id="5122" name="Picture 2" descr="C:\Documents and Settings\erathgeber\Local Settings\Temporary Internet Files\Content.IE5\9NFUD844\MC900366618[1].wmf"/>
          <p:cNvPicPr>
            <a:picLocks noChangeAspect="1" noChangeArrowheads="1"/>
          </p:cNvPicPr>
          <p:nvPr/>
        </p:nvPicPr>
        <p:blipFill>
          <a:blip r:embed="rId3" cstate="print"/>
          <a:srcRect/>
          <a:stretch>
            <a:fillRect/>
          </a:stretch>
        </p:blipFill>
        <p:spPr bwMode="auto">
          <a:xfrm>
            <a:off x="7156424" y="399514"/>
            <a:ext cx="1230831" cy="1277497"/>
          </a:xfrm>
          <a:prstGeom prst="rect">
            <a:avLst/>
          </a:prstGeom>
          <a:noFill/>
        </p:spPr>
      </p:pic>
      <p:sp>
        <p:nvSpPr>
          <p:cNvPr id="4" name="Right Arrow 3"/>
          <p:cNvSpPr/>
          <p:nvPr/>
        </p:nvSpPr>
        <p:spPr>
          <a:xfrm>
            <a:off x="4684295" y="3146660"/>
            <a:ext cx="834189" cy="45719"/>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pic>
        <p:nvPicPr>
          <p:cNvPr id="8194" name="Picture 2" descr="icon_a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7894" y="5302028"/>
            <a:ext cx="758530" cy="75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03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Atrial Fibrillation: Treatment</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83" y="1763713"/>
            <a:ext cx="6090808" cy="445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5067300" y="5753497"/>
            <a:ext cx="4064000" cy="469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5pPr>
            <a:lvl6pPr marL="25146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6pPr>
            <a:lvl7pPr marL="29718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7pPr>
            <a:lvl8pPr marL="34290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8pPr>
            <a:lvl9pPr marL="38862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9pPr>
          </a:lstStyle>
          <a:p>
            <a:pPr defTabSz="457200">
              <a:buClr>
                <a:srgbClr val="000000"/>
              </a:buClr>
              <a:buSzPct val="100000"/>
              <a:buFont typeface="Times New Roman" pitchFamily="18" charset="0"/>
              <a:buNone/>
              <a:defRPr/>
            </a:pPr>
            <a:r>
              <a:rPr lang="en-US" altLang="en-US" sz="1200" i="1" kern="0" dirty="0" smtClean="0">
                <a:solidFill>
                  <a:srgbClr val="000000"/>
                </a:solidFill>
              </a:rPr>
              <a:t>Canadian Journal of Cardiology</a:t>
            </a:r>
            <a:r>
              <a:rPr lang="en-US" altLang="en-US" sz="1200" kern="0" dirty="0" smtClean="0">
                <a:solidFill>
                  <a:srgbClr val="000000"/>
                </a:solidFill>
              </a:rPr>
              <a:t> </a:t>
            </a:r>
          </a:p>
          <a:p>
            <a:pPr defTabSz="457200">
              <a:buClr>
                <a:srgbClr val="000000"/>
              </a:buClr>
              <a:buSzPct val="100000"/>
              <a:buFont typeface="Times New Roman" pitchFamily="18" charset="0"/>
              <a:buNone/>
              <a:defRPr/>
            </a:pPr>
            <a:r>
              <a:rPr lang="en-US" altLang="en-US" sz="1200" kern="0" dirty="0" smtClean="0">
                <a:solidFill>
                  <a:srgbClr val="000000"/>
                </a:solidFill>
              </a:rPr>
              <a:t>2014 30, 1114-1130DOI: (10.1016/j.cjca.2014.08.001</a:t>
            </a:r>
            <a:r>
              <a:rPr lang="en-US" altLang="en-US" sz="900" kern="0" dirty="0" smtClean="0">
                <a:solidFill>
                  <a:srgbClr val="000000"/>
                </a:solidFill>
              </a:rPr>
              <a:t>) </a:t>
            </a:r>
          </a:p>
        </p:txBody>
      </p:sp>
    </p:spTree>
    <p:extLst>
      <p:ext uri="{BB962C8B-B14F-4D97-AF65-F5344CB8AC3E}">
        <p14:creationId xmlns:p14="http://schemas.microsoft.com/office/powerpoint/2010/main" val="1784749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9143997" cy="1143000"/>
          </a:xfrm>
        </p:spPr>
        <p:txBody>
          <a:bodyPr/>
          <a:lstStyle/>
          <a:p>
            <a:r>
              <a:rPr lang="en-CA" dirty="0" smtClean="0"/>
              <a:t>Atrial Fibrillation: Treatment (in the ED)</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23" y="1728733"/>
            <a:ext cx="6350000" cy="4440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3"/>
          <p:cNvSpPr txBox="1">
            <a:spLocks noChangeArrowheads="1"/>
          </p:cNvSpPr>
          <p:nvPr/>
        </p:nvSpPr>
        <p:spPr bwMode="auto">
          <a:xfrm>
            <a:off x="6773913" y="5544104"/>
            <a:ext cx="2349063" cy="469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5pPr>
            <a:lvl6pPr marL="25146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6pPr>
            <a:lvl7pPr marL="29718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7pPr>
            <a:lvl8pPr marL="34290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8pPr>
            <a:lvl9pPr marL="38862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9pPr>
          </a:lstStyle>
          <a:p>
            <a:pPr defTabSz="457200">
              <a:buClr>
                <a:srgbClr val="000000"/>
              </a:buClr>
              <a:buSzPct val="100000"/>
              <a:buFont typeface="Times New Roman" pitchFamily="18" charset="0"/>
              <a:buNone/>
              <a:defRPr/>
            </a:pPr>
            <a:r>
              <a:rPr lang="en-US" altLang="en-US" sz="1200" i="1" kern="0" dirty="0" smtClean="0">
                <a:solidFill>
                  <a:srgbClr val="000000"/>
                </a:solidFill>
              </a:rPr>
              <a:t>Canadian Journal of Cardiology</a:t>
            </a:r>
            <a:r>
              <a:rPr lang="en-US" altLang="en-US" sz="1200" kern="0" dirty="0" smtClean="0">
                <a:solidFill>
                  <a:srgbClr val="000000"/>
                </a:solidFill>
              </a:rPr>
              <a:t> </a:t>
            </a:r>
          </a:p>
          <a:p>
            <a:pPr defTabSz="457200">
              <a:buClr>
                <a:srgbClr val="000000"/>
              </a:buClr>
              <a:buSzPct val="100000"/>
              <a:buFont typeface="Times New Roman" pitchFamily="18" charset="0"/>
              <a:buNone/>
              <a:defRPr/>
            </a:pPr>
            <a:r>
              <a:rPr lang="en-US" altLang="en-US" sz="1200" kern="0" dirty="0" smtClean="0">
                <a:solidFill>
                  <a:srgbClr val="000000"/>
                </a:solidFill>
              </a:rPr>
              <a:t>2014 30, 1114-1130DOI: (10.1016/j.cjca.2014.08.001</a:t>
            </a:r>
            <a:r>
              <a:rPr lang="en-US" altLang="en-US" sz="900" kern="0" dirty="0" smtClean="0">
                <a:solidFill>
                  <a:srgbClr val="000000"/>
                </a:solidFill>
              </a:rPr>
              <a:t>) </a:t>
            </a:r>
          </a:p>
        </p:txBody>
      </p:sp>
    </p:spTree>
    <p:extLst>
      <p:ext uri="{BB962C8B-B14F-4D97-AF65-F5344CB8AC3E}">
        <p14:creationId xmlns:p14="http://schemas.microsoft.com/office/powerpoint/2010/main" val="126999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Atrial Fibrillation: Treatment</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83" y="1758949"/>
            <a:ext cx="6350000" cy="4513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3"/>
          <p:cNvSpPr txBox="1">
            <a:spLocks noChangeArrowheads="1"/>
          </p:cNvSpPr>
          <p:nvPr/>
        </p:nvSpPr>
        <p:spPr bwMode="auto">
          <a:xfrm>
            <a:off x="6675939" y="5533218"/>
            <a:ext cx="2349063" cy="469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5pPr>
            <a:lvl6pPr marL="25146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6pPr>
            <a:lvl7pPr marL="29718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7pPr>
            <a:lvl8pPr marL="34290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8pPr>
            <a:lvl9pPr marL="38862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MS PGothic" pitchFamily="34" charset="-128"/>
              </a:defRPr>
            </a:lvl9pPr>
          </a:lstStyle>
          <a:p>
            <a:pPr defTabSz="457200">
              <a:buClr>
                <a:srgbClr val="000000"/>
              </a:buClr>
              <a:buSzPct val="100000"/>
              <a:buFont typeface="Times New Roman" pitchFamily="18" charset="0"/>
              <a:buNone/>
              <a:defRPr/>
            </a:pPr>
            <a:r>
              <a:rPr lang="en-US" altLang="en-US" sz="1200" i="1" kern="0" dirty="0" smtClean="0">
                <a:solidFill>
                  <a:srgbClr val="000000"/>
                </a:solidFill>
              </a:rPr>
              <a:t>Canadian Journal of Cardiology</a:t>
            </a:r>
            <a:r>
              <a:rPr lang="en-US" altLang="en-US" sz="1200" kern="0" dirty="0" smtClean="0">
                <a:solidFill>
                  <a:srgbClr val="000000"/>
                </a:solidFill>
              </a:rPr>
              <a:t> </a:t>
            </a:r>
          </a:p>
          <a:p>
            <a:pPr defTabSz="457200">
              <a:buClr>
                <a:srgbClr val="000000"/>
              </a:buClr>
              <a:buSzPct val="100000"/>
              <a:buFont typeface="Times New Roman" pitchFamily="18" charset="0"/>
              <a:buNone/>
              <a:defRPr/>
            </a:pPr>
            <a:r>
              <a:rPr lang="en-US" altLang="en-US" sz="1200" kern="0" dirty="0" smtClean="0">
                <a:solidFill>
                  <a:srgbClr val="000000"/>
                </a:solidFill>
              </a:rPr>
              <a:t>2014 30, 1114-1130DOI: (10.1016/j.cjca.2014.08.001</a:t>
            </a:r>
            <a:r>
              <a:rPr lang="en-US" altLang="en-US" sz="900" kern="0" dirty="0" smtClean="0">
                <a:solidFill>
                  <a:srgbClr val="000000"/>
                </a:solidFill>
              </a:rPr>
              <a:t>) </a:t>
            </a:r>
          </a:p>
        </p:txBody>
      </p:sp>
    </p:spTree>
    <p:extLst>
      <p:ext uri="{BB962C8B-B14F-4D97-AF65-F5344CB8AC3E}">
        <p14:creationId xmlns:p14="http://schemas.microsoft.com/office/powerpoint/2010/main" val="3131083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Atrial Fibrillation: Treatment</a:t>
            </a:r>
            <a:endParaRPr lang="en-US" dirty="0"/>
          </a:p>
        </p:txBody>
      </p:sp>
      <p:sp>
        <p:nvSpPr>
          <p:cNvPr id="3" name="Content Placeholder 2"/>
          <p:cNvSpPr>
            <a:spLocks noGrp="1"/>
          </p:cNvSpPr>
          <p:nvPr>
            <p:ph idx="1"/>
          </p:nvPr>
        </p:nvSpPr>
        <p:spPr>
          <a:xfrm>
            <a:off x="531816" y="1749972"/>
            <a:ext cx="8118475" cy="4494711"/>
          </a:xfrm>
        </p:spPr>
        <p:txBody>
          <a:bodyPr/>
          <a:lstStyle/>
          <a:p>
            <a:pPr>
              <a:buNone/>
            </a:pPr>
            <a:r>
              <a:rPr lang="en-CA" dirty="0" smtClean="0"/>
              <a:t>Anti-coagulants</a:t>
            </a:r>
          </a:p>
          <a:p>
            <a:pPr lvl="1">
              <a:buFont typeface="Arial" pitchFamily="34" charset="0"/>
              <a:buChar char="•"/>
            </a:pPr>
            <a:r>
              <a:rPr lang="en-CA" dirty="0" smtClean="0"/>
              <a:t>NOACs (novel </a:t>
            </a:r>
            <a:r>
              <a:rPr lang="en-CA" dirty="0"/>
              <a:t>oral </a:t>
            </a:r>
            <a:r>
              <a:rPr lang="en-CA" dirty="0" smtClean="0"/>
              <a:t>anticoagulant)</a:t>
            </a:r>
            <a:endParaRPr lang="en-CA" dirty="0"/>
          </a:p>
          <a:p>
            <a:pPr lvl="2">
              <a:buFont typeface="Arial" pitchFamily="34" charset="0"/>
              <a:buChar char="•"/>
            </a:pPr>
            <a:r>
              <a:rPr lang="en-CA" sz="2000" dirty="0" smtClean="0"/>
              <a:t>include </a:t>
            </a:r>
            <a:r>
              <a:rPr lang="en-CA" sz="2000" dirty="0"/>
              <a:t>Dabigatran (Pradex), Rivaroxaban (Xarelto) &amp; Apixaban (Eliquis)</a:t>
            </a:r>
          </a:p>
          <a:p>
            <a:pPr lvl="1">
              <a:buFont typeface="Arial" pitchFamily="34" charset="0"/>
              <a:buChar char="•"/>
            </a:pPr>
            <a:r>
              <a:rPr lang="en-CA" dirty="0" smtClean="0"/>
              <a:t>Warfarin (Coumadin)</a:t>
            </a:r>
          </a:p>
          <a:p>
            <a:pPr lvl="1">
              <a:buFont typeface="Arial" pitchFamily="34" charset="0"/>
              <a:buChar char="•"/>
            </a:pPr>
            <a:endParaRPr lang="en-CA" dirty="0" smtClean="0"/>
          </a:p>
          <a:p>
            <a:pPr>
              <a:buNone/>
            </a:pPr>
            <a:r>
              <a:rPr lang="en-CA" dirty="0" smtClean="0"/>
              <a:t>Rhythm and Rate control</a:t>
            </a:r>
          </a:p>
          <a:p>
            <a:pPr lvl="1">
              <a:buFont typeface="Arial" pitchFamily="34" charset="0"/>
              <a:buChar char="•"/>
            </a:pPr>
            <a:r>
              <a:rPr lang="en-CA" dirty="0" smtClean="0"/>
              <a:t>Beta-blockers, CCB’s (Digoxin), Amiodarone</a:t>
            </a:r>
          </a:p>
          <a:p>
            <a:pPr lvl="1">
              <a:buFont typeface="Arial" pitchFamily="34" charset="0"/>
              <a:buChar char="•"/>
            </a:pPr>
            <a:endParaRPr lang="en-CA" dirty="0" smtClean="0"/>
          </a:p>
          <a:p>
            <a:pPr>
              <a:buNone/>
            </a:pPr>
            <a:r>
              <a:rPr lang="en-US" b="1" dirty="0" smtClean="0"/>
              <a:t>*Individuals with atrial fibrillation have a risk of stroke that is 3 to 5 times greater than those without AF.</a:t>
            </a:r>
          </a:p>
          <a:p>
            <a:pPr>
              <a:buNone/>
            </a:pPr>
            <a:endParaRPr lang="en-US" dirty="0"/>
          </a:p>
        </p:txBody>
      </p:sp>
    </p:spTree>
    <p:extLst>
      <p:ext uri="{BB962C8B-B14F-4D97-AF65-F5344CB8AC3E}">
        <p14:creationId xmlns:p14="http://schemas.microsoft.com/office/powerpoint/2010/main" val="1645773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Addressing Vascular Risk </a:t>
            </a:r>
            <a:endParaRPr lang="en-CA" dirty="0"/>
          </a:p>
        </p:txBody>
      </p:sp>
      <p:sp>
        <p:nvSpPr>
          <p:cNvPr id="5" name="Content Placeholder 2"/>
          <p:cNvSpPr>
            <a:spLocks noGrp="1"/>
          </p:cNvSpPr>
          <p:nvPr>
            <p:ph idx="1"/>
          </p:nvPr>
        </p:nvSpPr>
        <p:spPr>
          <a:xfrm>
            <a:off x="288032" y="1857326"/>
            <a:ext cx="8676456" cy="4019946"/>
          </a:xfrm>
        </p:spPr>
        <p:txBody>
          <a:bodyPr/>
          <a:lstStyle/>
          <a:p>
            <a:pPr>
              <a:buNone/>
            </a:pPr>
            <a:r>
              <a:rPr lang="en-CA" dirty="0" smtClean="0"/>
              <a:t>Key Messages:</a:t>
            </a:r>
          </a:p>
          <a:p>
            <a:r>
              <a:rPr lang="en-CA" dirty="0" smtClean="0">
                <a:solidFill>
                  <a:srgbClr val="000000"/>
                </a:solidFill>
              </a:rPr>
              <a:t>Support Healthy Lifestyle Behaviours to reduce vascular risk</a:t>
            </a:r>
          </a:p>
          <a:p>
            <a:r>
              <a:rPr lang="en-CA" dirty="0" smtClean="0"/>
              <a:t>Strongly consider </a:t>
            </a:r>
            <a:r>
              <a:rPr lang="en-CA" dirty="0"/>
              <a:t>a</a:t>
            </a:r>
            <a:r>
              <a:rPr lang="en-CA" dirty="0" smtClean="0"/>
              <a:t>ntihypertensive </a:t>
            </a:r>
            <a:r>
              <a:rPr lang="en-CA" dirty="0"/>
              <a:t>therapy </a:t>
            </a:r>
            <a:r>
              <a:rPr lang="en-CA" dirty="0" smtClean="0"/>
              <a:t>if </a:t>
            </a:r>
            <a:r>
              <a:rPr lang="en-CA" dirty="0"/>
              <a:t>blood pressure is not within </a:t>
            </a:r>
            <a:r>
              <a:rPr lang="en-CA" dirty="0" smtClean="0"/>
              <a:t>target</a:t>
            </a:r>
          </a:p>
          <a:p>
            <a:r>
              <a:rPr lang="en-US" dirty="0" smtClean="0"/>
              <a:t>Base </a:t>
            </a:r>
            <a:r>
              <a:rPr lang="en-CA" dirty="0" smtClean="0"/>
              <a:t>dyslipidemia </a:t>
            </a:r>
            <a:r>
              <a:rPr lang="en-US" dirty="0" smtClean="0"/>
              <a:t>treatment on level of vascular risk</a:t>
            </a:r>
          </a:p>
          <a:p>
            <a:pPr lvl="1">
              <a:buFontTx/>
              <a:buChar char="-"/>
            </a:pPr>
            <a:r>
              <a:rPr lang="en-CA" sz="2000" i="1" dirty="0" smtClean="0"/>
              <a:t>Those with </a:t>
            </a:r>
            <a:r>
              <a:rPr lang="en-CA" sz="2000" b="1" i="1" u="sng" dirty="0" smtClean="0"/>
              <a:t>High Cardiovascular Risk </a:t>
            </a:r>
            <a:r>
              <a:rPr lang="en-CA" sz="2000" i="1" dirty="0" smtClean="0"/>
              <a:t>or known </a:t>
            </a:r>
            <a:r>
              <a:rPr lang="en-CA" sz="2000" b="1" i="1" u="sng" dirty="0" smtClean="0"/>
              <a:t>Vascular Disease</a:t>
            </a:r>
            <a:r>
              <a:rPr lang="en-CA" sz="2000" i="1" u="sng" dirty="0" smtClean="0"/>
              <a:t> </a:t>
            </a:r>
            <a:r>
              <a:rPr lang="en-CA" sz="2000" i="1" dirty="0" smtClean="0"/>
              <a:t>should be treated with </a:t>
            </a:r>
            <a:r>
              <a:rPr lang="en-CA" sz="2000" b="1" i="1" u="sng" dirty="0" smtClean="0"/>
              <a:t>statin therapy</a:t>
            </a:r>
            <a:r>
              <a:rPr lang="en-CA" sz="2000" b="1" i="1" dirty="0" smtClean="0"/>
              <a:t> </a:t>
            </a:r>
            <a:endParaRPr lang="en-CA" dirty="0" smtClean="0"/>
          </a:p>
          <a:p>
            <a:r>
              <a:rPr lang="en-CA" dirty="0" smtClean="0">
                <a:solidFill>
                  <a:srgbClr val="000000"/>
                </a:solidFill>
              </a:rPr>
              <a:t>Optimal </a:t>
            </a:r>
            <a:r>
              <a:rPr lang="en-CA" dirty="0">
                <a:solidFill>
                  <a:srgbClr val="000000"/>
                </a:solidFill>
              </a:rPr>
              <a:t>glucose control is </a:t>
            </a:r>
            <a:r>
              <a:rPr lang="en-CA" dirty="0" smtClean="0">
                <a:solidFill>
                  <a:srgbClr val="000000"/>
                </a:solidFill>
              </a:rPr>
              <a:t>important </a:t>
            </a:r>
            <a:r>
              <a:rPr lang="en-CA" dirty="0">
                <a:solidFill>
                  <a:srgbClr val="000000"/>
                </a:solidFill>
              </a:rPr>
              <a:t>in diabetes treatment</a:t>
            </a:r>
            <a:r>
              <a:rPr lang="en-CA" dirty="0" smtClean="0">
                <a:solidFill>
                  <a:srgbClr val="000000"/>
                </a:solidFill>
              </a:rPr>
              <a:t>.</a:t>
            </a:r>
          </a:p>
          <a:p>
            <a:r>
              <a:rPr lang="en-CA" dirty="0" smtClean="0">
                <a:solidFill>
                  <a:srgbClr val="000000"/>
                </a:solidFill>
              </a:rPr>
              <a:t>Treat atrial fibrillation when indicated</a:t>
            </a:r>
            <a:endParaRPr lang="en-CA" dirty="0" smtClean="0"/>
          </a:p>
          <a:p>
            <a:pPr marL="457059" lvl="1" indent="0">
              <a:buNone/>
            </a:pPr>
            <a:endParaRPr lang="en-CA" b="1" i="1" dirty="0"/>
          </a:p>
          <a:p>
            <a:pPr>
              <a:buNone/>
            </a:pPr>
            <a:endParaRPr lang="en-US" b="1" i="1" dirty="0"/>
          </a:p>
          <a:p>
            <a:endParaRPr lang="en-CA" dirty="0" smtClean="0">
              <a:solidFill>
                <a:srgbClr val="000000"/>
              </a:solidFill>
            </a:endParaRPr>
          </a:p>
          <a:p>
            <a:pPr marL="0" indent="0">
              <a:buNone/>
            </a:pPr>
            <a:endParaRPr lang="en-CA" dirty="0" smtClean="0"/>
          </a:p>
          <a:p>
            <a:endParaRPr lang="en-CA" dirty="0" smtClean="0"/>
          </a:p>
          <a:p>
            <a:pPr marL="0" indent="0">
              <a:buNone/>
            </a:pPr>
            <a:endParaRPr lang="en-CA" dirty="0" smtClean="0"/>
          </a:p>
          <a:p>
            <a:endParaRPr lang="en-CA" dirty="0" smtClean="0"/>
          </a:p>
          <a:p>
            <a:endParaRPr lang="en-CA" dirty="0"/>
          </a:p>
        </p:txBody>
      </p:sp>
    </p:spTree>
    <p:extLst>
      <p:ext uri="{BB962C8B-B14F-4D97-AF65-F5344CB8AC3E}">
        <p14:creationId xmlns:p14="http://schemas.microsoft.com/office/powerpoint/2010/main" val="3010052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Impact of Vascular Disease</a:t>
            </a:r>
            <a:endParaRPr lang="en-CA" dirty="0"/>
          </a:p>
        </p:txBody>
      </p:sp>
      <p:sp>
        <p:nvSpPr>
          <p:cNvPr id="5" name="Content Placeholder 2"/>
          <p:cNvSpPr>
            <a:spLocks noGrp="1"/>
          </p:cNvSpPr>
          <p:nvPr>
            <p:ph idx="1"/>
          </p:nvPr>
        </p:nvSpPr>
        <p:spPr>
          <a:xfrm>
            <a:off x="584636" y="1792226"/>
            <a:ext cx="7971530" cy="4292886"/>
          </a:xfrm>
        </p:spPr>
        <p:txBody>
          <a:bodyPr/>
          <a:lstStyle/>
          <a:p>
            <a:pPr>
              <a:buNone/>
            </a:pPr>
            <a:r>
              <a:rPr lang="en-CA" dirty="0" smtClean="0"/>
              <a:t>Vascular Risk Round Up:</a:t>
            </a:r>
          </a:p>
          <a:p>
            <a:pPr>
              <a:buNone/>
            </a:pPr>
            <a:endParaRPr lang="en-CA" sz="2000" dirty="0" smtClean="0"/>
          </a:p>
          <a:p>
            <a:pPr marL="457065" indent="-457065">
              <a:spcBef>
                <a:spcPts val="800"/>
              </a:spcBef>
              <a:buFont typeface="Rockwell" pitchFamily="18" charset="0"/>
              <a:buAutoNum type="arabicPeriod"/>
            </a:pPr>
            <a:r>
              <a:rPr lang="en-US" sz="2000" dirty="0" smtClean="0">
                <a:latin typeface="Arial" pitchFamily="34" charset="0"/>
              </a:rPr>
              <a:t>Volunteer reads </a:t>
            </a:r>
            <a:r>
              <a:rPr lang="en-US" sz="2000" u="sng" dirty="0" smtClean="0">
                <a:latin typeface="Arial" pitchFamily="34" charset="0"/>
              </a:rPr>
              <a:t>Question </a:t>
            </a:r>
            <a:r>
              <a:rPr lang="en-US" sz="2000" dirty="0" smtClean="0">
                <a:latin typeface="Arial" pitchFamily="34" charset="0"/>
              </a:rPr>
              <a:t>card.</a:t>
            </a:r>
            <a:endParaRPr lang="en-US" sz="2000" i="1" dirty="0" smtClean="0">
              <a:latin typeface="Arial" pitchFamily="34" charset="0"/>
            </a:endParaRPr>
          </a:p>
          <a:p>
            <a:pPr marL="457065" indent="-457065">
              <a:spcBef>
                <a:spcPts val="800"/>
              </a:spcBef>
              <a:buFont typeface="Rockwell" pitchFamily="18" charset="0"/>
              <a:buAutoNum type="arabicPeriod"/>
            </a:pPr>
            <a:r>
              <a:rPr lang="en-US" sz="2000" dirty="0" smtClean="0">
                <a:latin typeface="Arial" pitchFamily="34" charset="0"/>
              </a:rPr>
              <a:t>The person with the correct </a:t>
            </a:r>
            <a:r>
              <a:rPr lang="en-US" sz="2000" u="sng" dirty="0" smtClean="0">
                <a:latin typeface="Arial" pitchFamily="34" charset="0"/>
              </a:rPr>
              <a:t>Answer</a:t>
            </a:r>
            <a:r>
              <a:rPr lang="en-US" sz="2000" dirty="0" smtClean="0">
                <a:latin typeface="Arial" pitchFamily="34" charset="0"/>
              </a:rPr>
              <a:t> card must wave it and read the answer aloud. </a:t>
            </a:r>
          </a:p>
          <a:p>
            <a:pPr marL="457065" indent="-457065">
              <a:spcBef>
                <a:spcPts val="800"/>
              </a:spcBef>
              <a:buFont typeface="Rockwell" pitchFamily="18" charset="0"/>
              <a:buAutoNum type="arabicPeriod"/>
            </a:pPr>
            <a:r>
              <a:rPr lang="en-US" sz="2000" dirty="0" smtClean="0">
                <a:latin typeface="Arial" pitchFamily="34" charset="0"/>
              </a:rPr>
              <a:t>If correct, it will be his/her turn to read out the question </a:t>
            </a:r>
            <a:br>
              <a:rPr lang="en-US" sz="2000" dirty="0" smtClean="0">
                <a:latin typeface="Arial" pitchFamily="34" charset="0"/>
              </a:rPr>
            </a:br>
            <a:r>
              <a:rPr lang="en-US" sz="2000" dirty="0" smtClean="0">
                <a:latin typeface="Arial" pitchFamily="34" charset="0"/>
              </a:rPr>
              <a:t>on the Question card.</a:t>
            </a:r>
          </a:p>
          <a:p>
            <a:pPr marL="457065" indent="-457065">
              <a:spcBef>
                <a:spcPts val="800"/>
              </a:spcBef>
              <a:buFont typeface="Rockwell" pitchFamily="18" charset="0"/>
              <a:buAutoNum type="arabicPeriod"/>
            </a:pPr>
            <a:r>
              <a:rPr lang="en-US" sz="2000" dirty="0" smtClean="0">
                <a:latin typeface="Arial" pitchFamily="34" charset="0"/>
              </a:rPr>
              <a:t>If not correct, everyone must agree on the correct answer, then ask the person with the correct Answer card to read out his/her question. </a:t>
            </a:r>
          </a:p>
          <a:p>
            <a:pPr marL="457065" indent="-457065">
              <a:spcBef>
                <a:spcPts val="800"/>
              </a:spcBef>
              <a:buFont typeface="Rockwell" pitchFamily="18" charset="0"/>
              <a:buAutoNum type="arabicPeriod"/>
            </a:pPr>
            <a:r>
              <a:rPr lang="en-US" sz="2000" dirty="0" smtClean="0">
                <a:latin typeface="Arial" pitchFamily="34" charset="0"/>
              </a:rPr>
              <a:t>Play continues until all questions have been read, along with their correct answers.</a:t>
            </a:r>
          </a:p>
          <a:p>
            <a:endParaRPr lang="en-CA" dirty="0" smtClean="0"/>
          </a:p>
          <a:p>
            <a:endParaRPr lang="en-CA" dirty="0" smtClean="0"/>
          </a:p>
          <a:p>
            <a:endParaRPr lang="en-CA" dirty="0"/>
          </a:p>
        </p:txBody>
      </p:sp>
    </p:spTree>
    <p:extLst>
      <p:ext uri="{BB962C8B-B14F-4D97-AF65-F5344CB8AC3E}">
        <p14:creationId xmlns:p14="http://schemas.microsoft.com/office/powerpoint/2010/main" val="759548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CA" dirty="0" smtClean="0"/>
              <a:t>Questions?</a:t>
            </a:r>
            <a:endParaRPr lang="en-US" dirty="0" smtClean="0"/>
          </a:p>
        </p:txBody>
      </p:sp>
      <p:pic>
        <p:nvPicPr>
          <p:cNvPr id="30724" name="Picture 4" descr="C:\Documents and Settings\erathgeber\Local Settings\Temporary Internet Files\Content.IE5\1HM5RZGX\MC900441902[1].wmf"/>
          <p:cNvPicPr>
            <a:picLocks noGrp="1" noChangeAspect="1" noChangeArrowheads="1"/>
          </p:cNvPicPr>
          <p:nvPr>
            <p:ph idx="1"/>
          </p:nvPr>
        </p:nvPicPr>
        <p:blipFill>
          <a:blip r:embed="rId2" cstate="print"/>
          <a:srcRect/>
          <a:stretch>
            <a:fillRect/>
          </a:stretch>
        </p:blipFill>
        <p:spPr bwMode="auto">
          <a:xfrm>
            <a:off x="2793996" y="1918028"/>
            <a:ext cx="3301999" cy="3901735"/>
          </a:xfrm>
          <a:prstGeom prst="rect">
            <a:avLst/>
          </a:prstGeom>
          <a:noFill/>
        </p:spPr>
      </p:pic>
    </p:spTree>
    <p:extLst>
      <p:ext uri="{BB962C8B-B14F-4D97-AF65-F5344CB8AC3E}">
        <p14:creationId xmlns:p14="http://schemas.microsoft.com/office/powerpoint/2010/main" val="729590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 Special Thanks to:</a:t>
            </a:r>
            <a:endParaRPr lang="en-US" dirty="0"/>
          </a:p>
        </p:txBody>
      </p:sp>
      <p:sp>
        <p:nvSpPr>
          <p:cNvPr id="3" name="Content Placeholder 2"/>
          <p:cNvSpPr>
            <a:spLocks noGrp="1"/>
          </p:cNvSpPr>
          <p:nvPr>
            <p:ph idx="1"/>
          </p:nvPr>
        </p:nvSpPr>
        <p:spPr>
          <a:xfrm>
            <a:off x="497947" y="1891862"/>
            <a:ext cx="8118475" cy="3993532"/>
          </a:xfrm>
        </p:spPr>
        <p:txBody>
          <a:bodyPr/>
          <a:lstStyle/>
          <a:p>
            <a:pPr algn="ctr">
              <a:spcBef>
                <a:spcPts val="200"/>
              </a:spcBef>
              <a:spcAft>
                <a:spcPts val="200"/>
              </a:spcAft>
              <a:buNone/>
            </a:pPr>
            <a:r>
              <a:rPr lang="en-CA" b="1" dirty="0" smtClean="0"/>
              <a:t>The Calgary &amp; Lethbridge Vascular Risk Reduction</a:t>
            </a:r>
          </a:p>
          <a:p>
            <a:pPr algn="ctr">
              <a:spcBef>
                <a:spcPts val="200"/>
              </a:spcBef>
              <a:spcAft>
                <a:spcPts val="200"/>
              </a:spcAft>
              <a:buNone/>
            </a:pPr>
            <a:r>
              <a:rPr lang="en-CA" b="1" dirty="0" smtClean="0"/>
              <a:t>Programs and the CvHS SCN - VRR RxEACH Project,</a:t>
            </a:r>
            <a:endParaRPr lang="en-US" b="1" dirty="0" smtClean="0"/>
          </a:p>
          <a:p>
            <a:pPr algn="ctr">
              <a:spcBef>
                <a:spcPts val="200"/>
              </a:spcBef>
              <a:spcAft>
                <a:spcPts val="200"/>
              </a:spcAft>
              <a:buNone/>
            </a:pPr>
            <a:r>
              <a:rPr lang="en-CA" b="1" dirty="0" smtClean="0"/>
              <a:t>for their support and collaboration.</a:t>
            </a:r>
          </a:p>
        </p:txBody>
      </p:sp>
      <p:pic>
        <p:nvPicPr>
          <p:cNvPr id="61442" name="Picture 2" descr="http://xoombi.com/wp-content/uploads/2013/04/Thank-you-post-it.jpg"/>
          <p:cNvPicPr>
            <a:picLocks noChangeAspect="1" noChangeArrowheads="1"/>
          </p:cNvPicPr>
          <p:nvPr/>
        </p:nvPicPr>
        <p:blipFill>
          <a:blip r:embed="rId2" cstate="print"/>
          <a:srcRect/>
          <a:stretch>
            <a:fillRect/>
          </a:stretch>
        </p:blipFill>
        <p:spPr bwMode="auto">
          <a:xfrm>
            <a:off x="2303533" y="3347885"/>
            <a:ext cx="4536934" cy="2834776"/>
          </a:xfrm>
          <a:prstGeom prst="rect">
            <a:avLst/>
          </a:prstGeom>
          <a:noFill/>
        </p:spPr>
      </p:pic>
    </p:spTree>
    <p:extLst>
      <p:ext uri="{BB962C8B-B14F-4D97-AF65-F5344CB8AC3E}">
        <p14:creationId xmlns:p14="http://schemas.microsoft.com/office/powerpoint/2010/main" val="64762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CA" dirty="0" smtClean="0"/>
              <a:t>References:</a:t>
            </a:r>
            <a:endParaRPr lang="en-US" dirty="0" smtClean="0"/>
          </a:p>
        </p:txBody>
      </p:sp>
      <p:sp>
        <p:nvSpPr>
          <p:cNvPr id="31747" name="Content Placeholder 2"/>
          <p:cNvSpPr>
            <a:spLocks noGrp="1"/>
          </p:cNvSpPr>
          <p:nvPr>
            <p:ph idx="1"/>
          </p:nvPr>
        </p:nvSpPr>
        <p:spPr>
          <a:xfrm>
            <a:off x="531816" y="1628800"/>
            <a:ext cx="8118475" cy="4968552"/>
          </a:xfrm>
        </p:spPr>
        <p:txBody>
          <a:bodyPr/>
          <a:lstStyle/>
          <a:p>
            <a:pPr lvl="0">
              <a:spcBef>
                <a:spcPts val="300"/>
              </a:spcBef>
              <a:spcAft>
                <a:spcPts val="300"/>
              </a:spcAft>
              <a:buNone/>
            </a:pPr>
            <a:endParaRPr lang="en-US" dirty="0" smtClean="0">
              <a:solidFill>
                <a:srgbClr val="000000"/>
              </a:solidFill>
            </a:endParaRPr>
          </a:p>
          <a:p>
            <a:pPr>
              <a:spcBef>
                <a:spcPts val="300"/>
              </a:spcBef>
              <a:spcAft>
                <a:spcPts val="300"/>
              </a:spcAft>
              <a:buFontTx/>
              <a:buNone/>
            </a:pPr>
            <a:r>
              <a:rPr lang="en-CA" dirty="0" smtClean="0"/>
              <a:t>Canadian </a:t>
            </a:r>
            <a:r>
              <a:rPr lang="en-CA" dirty="0"/>
              <a:t>Cardiovascular Society:</a:t>
            </a:r>
          </a:p>
          <a:p>
            <a:pPr>
              <a:spcBef>
                <a:spcPts val="300"/>
              </a:spcBef>
              <a:spcAft>
                <a:spcPts val="300"/>
              </a:spcAft>
              <a:buFontTx/>
              <a:buNone/>
            </a:pPr>
            <a:r>
              <a:rPr lang="en-CA" dirty="0"/>
              <a:t>	</a:t>
            </a:r>
            <a:r>
              <a:rPr lang="en-CA" u="sng" dirty="0">
                <a:solidFill>
                  <a:schemeClr val="accent1">
                    <a:lumMod val="50000"/>
                  </a:schemeClr>
                </a:solidFill>
                <a:hlinkClick r:id="rId3"/>
              </a:rPr>
              <a:t>http://www.ccs.ca/index.php/en/</a:t>
            </a:r>
            <a:endParaRPr lang="en-CA" u="sng" dirty="0">
              <a:solidFill>
                <a:schemeClr val="accent1">
                  <a:lumMod val="50000"/>
                </a:schemeClr>
              </a:solidFill>
            </a:endParaRPr>
          </a:p>
          <a:p>
            <a:pPr>
              <a:spcBef>
                <a:spcPts val="300"/>
              </a:spcBef>
              <a:spcAft>
                <a:spcPts val="300"/>
              </a:spcAft>
              <a:buFontTx/>
              <a:buNone/>
            </a:pPr>
            <a:r>
              <a:rPr lang="en-CA" dirty="0" smtClean="0"/>
              <a:t>C-CHANGE Clinical Resource Centre:</a:t>
            </a:r>
          </a:p>
          <a:p>
            <a:pPr>
              <a:spcBef>
                <a:spcPts val="300"/>
              </a:spcBef>
              <a:spcAft>
                <a:spcPts val="300"/>
              </a:spcAft>
              <a:buFontTx/>
              <a:buNone/>
            </a:pPr>
            <a:r>
              <a:rPr lang="en-CA" dirty="0" smtClean="0"/>
              <a:t>	</a:t>
            </a:r>
            <a:r>
              <a:rPr lang="en-CA" u="sng" dirty="0">
                <a:solidFill>
                  <a:schemeClr val="accent1">
                    <a:lumMod val="50000"/>
                  </a:schemeClr>
                </a:solidFill>
                <a:hlinkClick r:id="rId4"/>
              </a:rPr>
              <a:t>http://www.c-changecrc.ca</a:t>
            </a:r>
            <a:r>
              <a:rPr lang="en-CA" u="sng" dirty="0" smtClean="0">
                <a:solidFill>
                  <a:schemeClr val="accent1">
                    <a:lumMod val="50000"/>
                  </a:schemeClr>
                </a:solidFill>
                <a:hlinkClick r:id="rId4"/>
              </a:rPr>
              <a:t>/</a:t>
            </a:r>
            <a:endParaRPr lang="en-CA" u="sng" dirty="0" smtClean="0">
              <a:solidFill>
                <a:schemeClr val="accent1">
                  <a:lumMod val="50000"/>
                </a:schemeClr>
              </a:solidFill>
            </a:endParaRPr>
          </a:p>
          <a:p>
            <a:pPr lvl="0">
              <a:spcBef>
                <a:spcPts val="300"/>
              </a:spcBef>
              <a:spcAft>
                <a:spcPts val="300"/>
              </a:spcAft>
              <a:buNone/>
            </a:pPr>
            <a:r>
              <a:rPr lang="en-US" dirty="0">
                <a:solidFill>
                  <a:srgbClr val="000000"/>
                </a:solidFill>
              </a:rPr>
              <a:t>Harmonization of guidelines for the prevention and treatment of cardiovascular disease: the C-CHANGE Initiative – </a:t>
            </a:r>
            <a:r>
              <a:rPr lang="en-US" dirty="0">
                <a:solidFill>
                  <a:srgbClr val="000000"/>
                </a:solidFill>
                <a:hlinkClick r:id="rId5"/>
              </a:rPr>
              <a:t>www.cmaj.ca</a:t>
            </a:r>
            <a:r>
              <a:rPr lang="en-US" dirty="0">
                <a:solidFill>
                  <a:srgbClr val="000000"/>
                </a:solidFill>
              </a:rPr>
              <a:t> (November 18, 2014)</a:t>
            </a:r>
          </a:p>
          <a:p>
            <a:pPr lvl="0">
              <a:spcBef>
                <a:spcPts val="300"/>
              </a:spcBef>
              <a:spcAft>
                <a:spcPts val="300"/>
              </a:spcAft>
              <a:buNone/>
            </a:pPr>
            <a:r>
              <a:rPr lang="en-CA" dirty="0">
                <a:solidFill>
                  <a:srgbClr val="000000"/>
                </a:solidFill>
              </a:rPr>
              <a:t>Heart and Stroke Foundation of Canada: </a:t>
            </a:r>
            <a:r>
              <a:rPr lang="en-CA" dirty="0">
                <a:solidFill>
                  <a:srgbClr val="000000"/>
                </a:solidFill>
                <a:hlinkClick r:id="rId6"/>
              </a:rPr>
              <a:t>http://heartandstroke.com</a:t>
            </a:r>
            <a:r>
              <a:rPr lang="en-CA" dirty="0">
                <a:solidFill>
                  <a:srgbClr val="000000"/>
                </a:solidFill>
              </a:rPr>
              <a:t>	</a:t>
            </a:r>
          </a:p>
          <a:p>
            <a:pPr>
              <a:spcBef>
                <a:spcPts val="300"/>
              </a:spcBef>
              <a:spcAft>
                <a:spcPts val="300"/>
              </a:spcAft>
              <a:buFontTx/>
              <a:buNone/>
            </a:pPr>
            <a:endParaRPr lang="en-CA" u="sng" dirty="0" smtClean="0">
              <a:solidFill>
                <a:schemeClr val="accent1">
                  <a:lumMod val="50000"/>
                </a:schemeClr>
              </a:solidFill>
            </a:endParaRPr>
          </a:p>
        </p:txBody>
      </p:sp>
    </p:spTree>
    <p:extLst>
      <p:ext uri="{BB962C8B-B14F-4D97-AF65-F5344CB8AC3E}">
        <p14:creationId xmlns:p14="http://schemas.microsoft.com/office/powerpoint/2010/main" val="3934767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CA" dirty="0" smtClean="0"/>
              <a:t>References:</a:t>
            </a:r>
            <a:endParaRPr lang="en-US" dirty="0" smtClean="0"/>
          </a:p>
        </p:txBody>
      </p:sp>
      <p:sp>
        <p:nvSpPr>
          <p:cNvPr id="31747" name="Content Placeholder 2"/>
          <p:cNvSpPr>
            <a:spLocks noGrp="1"/>
          </p:cNvSpPr>
          <p:nvPr>
            <p:ph idx="1"/>
          </p:nvPr>
        </p:nvSpPr>
        <p:spPr>
          <a:xfrm>
            <a:off x="531816" y="1797269"/>
            <a:ext cx="8118475" cy="4414345"/>
          </a:xfrm>
        </p:spPr>
        <p:txBody>
          <a:bodyPr/>
          <a:lstStyle/>
          <a:p>
            <a:pPr lvl="0">
              <a:spcBef>
                <a:spcPts val="300"/>
              </a:spcBef>
              <a:spcAft>
                <a:spcPts val="300"/>
              </a:spcAft>
              <a:buNone/>
            </a:pPr>
            <a:r>
              <a:rPr lang="en-CA" dirty="0" smtClean="0"/>
              <a:t>	</a:t>
            </a:r>
          </a:p>
          <a:p>
            <a:pPr lvl="0">
              <a:spcBef>
                <a:spcPts val="300"/>
              </a:spcBef>
              <a:spcAft>
                <a:spcPts val="300"/>
              </a:spcAft>
              <a:buNone/>
            </a:pPr>
            <a:r>
              <a:rPr lang="en-CA" dirty="0" smtClean="0">
                <a:solidFill>
                  <a:srgbClr val="000000"/>
                </a:solidFill>
              </a:rPr>
              <a:t>Hypertension </a:t>
            </a:r>
            <a:r>
              <a:rPr lang="en-CA" dirty="0">
                <a:solidFill>
                  <a:srgbClr val="000000"/>
                </a:solidFill>
              </a:rPr>
              <a:t>Canada (CHEP recommendations): </a:t>
            </a:r>
            <a:r>
              <a:rPr lang="en-CA" u="sng" dirty="0">
                <a:solidFill>
                  <a:srgbClr val="BBE0E3">
                    <a:lumMod val="50000"/>
                  </a:srgbClr>
                </a:solidFill>
                <a:hlinkClick r:id="rId3"/>
              </a:rPr>
              <a:t>http://hypertension.ca</a:t>
            </a:r>
            <a:r>
              <a:rPr lang="en-CA" dirty="0">
                <a:solidFill>
                  <a:srgbClr val="000000"/>
                </a:solidFill>
              </a:rPr>
              <a:t>	</a:t>
            </a:r>
            <a:endParaRPr lang="en-US" u="sng" dirty="0" smtClean="0">
              <a:solidFill>
                <a:schemeClr val="accent1">
                  <a:lumMod val="50000"/>
                </a:schemeClr>
              </a:solidFill>
            </a:endParaRPr>
          </a:p>
          <a:p>
            <a:pPr lvl="0">
              <a:spcBef>
                <a:spcPts val="300"/>
              </a:spcBef>
              <a:spcAft>
                <a:spcPts val="300"/>
              </a:spcAft>
              <a:buNone/>
            </a:pPr>
            <a:r>
              <a:rPr lang="en-US" dirty="0">
                <a:solidFill>
                  <a:srgbClr val="000000"/>
                </a:solidFill>
              </a:rPr>
              <a:t>Vascular Risk Reduction Resource:</a:t>
            </a:r>
          </a:p>
          <a:p>
            <a:pPr lvl="0">
              <a:spcBef>
                <a:spcPts val="300"/>
              </a:spcBef>
              <a:spcAft>
                <a:spcPts val="300"/>
              </a:spcAft>
              <a:buNone/>
            </a:pPr>
            <a:r>
              <a:rPr lang="en-US" dirty="0">
                <a:solidFill>
                  <a:srgbClr val="000000"/>
                </a:solidFill>
              </a:rPr>
              <a:t>    </a:t>
            </a:r>
            <a:r>
              <a:rPr lang="en-US" dirty="0">
                <a:solidFill>
                  <a:srgbClr val="000000"/>
                </a:solidFill>
                <a:hlinkClick r:id="rId4"/>
              </a:rPr>
              <a:t>http://</a:t>
            </a:r>
            <a:r>
              <a:rPr lang="en-US" dirty="0" smtClean="0">
                <a:solidFill>
                  <a:srgbClr val="000000"/>
                </a:solidFill>
                <a:hlinkClick r:id="rId4"/>
              </a:rPr>
              <a:t>www.albertahealthservices.ca/10585.asp</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26270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281354" y="1110003"/>
            <a:ext cx="8658878" cy="1920875"/>
          </a:xfrm>
        </p:spPr>
        <p:txBody>
          <a:bodyPr/>
          <a:lstStyle/>
          <a:p>
            <a:pPr eaLnBrk="1" hangingPunct="1">
              <a:defRPr/>
            </a:pPr>
            <a:r>
              <a:rPr lang="en-US" dirty="0" smtClean="0">
                <a:latin typeface="Textile" charset="0"/>
              </a:rPr>
              <a:t>Addressing Vascular Risk Factors</a:t>
            </a:r>
            <a:endParaRPr lang="en-US" dirty="0" smtClean="0"/>
          </a:p>
        </p:txBody>
      </p:sp>
      <p:pic>
        <p:nvPicPr>
          <p:cNvPr id="107522" name="Picture 2" descr="http://ts4.mm.bing.net/th?id=HN.608052727914694667&amp;w=104&amp;h=148&amp;c=7&amp;rs=1&amp;pid=1.7"/>
          <p:cNvPicPr>
            <a:picLocks noChangeAspect="1" noChangeArrowheads="1"/>
          </p:cNvPicPr>
          <p:nvPr/>
        </p:nvPicPr>
        <p:blipFill>
          <a:blip r:embed="rId3" cstate="print"/>
          <a:srcRect/>
          <a:stretch>
            <a:fillRect/>
          </a:stretch>
        </p:blipFill>
        <p:spPr bwMode="auto">
          <a:xfrm>
            <a:off x="6549390" y="2917932"/>
            <a:ext cx="1163944" cy="1656382"/>
          </a:xfrm>
          <a:prstGeom prst="rect">
            <a:avLst/>
          </a:prstGeom>
          <a:noFill/>
        </p:spPr>
      </p:pic>
      <p:pic>
        <p:nvPicPr>
          <p:cNvPr id="107524" name="Picture 4" descr="http://ts4.explicit.bing.net/th?id=HN.608021095481279785&amp;w=234&amp;h=151&amp;c=7&amp;rs=1&amp;pid=1.7"/>
          <p:cNvPicPr>
            <a:picLocks noChangeAspect="1" noChangeArrowheads="1"/>
          </p:cNvPicPr>
          <p:nvPr/>
        </p:nvPicPr>
        <p:blipFill>
          <a:blip r:embed="rId4" cstate="print"/>
          <a:srcRect/>
          <a:stretch>
            <a:fillRect/>
          </a:stretch>
        </p:blipFill>
        <p:spPr bwMode="auto">
          <a:xfrm>
            <a:off x="436040" y="4760498"/>
            <a:ext cx="2228850" cy="1438275"/>
          </a:xfrm>
          <a:prstGeom prst="rect">
            <a:avLst/>
          </a:prstGeom>
          <a:noFill/>
        </p:spPr>
      </p:pic>
      <p:pic>
        <p:nvPicPr>
          <p:cNvPr id="7" name="Picture 2" descr="C:\Documents and Settings\erathgeber\Local Settings\Temporary Internet Files\Content.IE5\DAMAHH1X\MC900290955[1].wmf"/>
          <p:cNvPicPr>
            <a:picLocks noChangeAspect="1" noChangeArrowheads="1"/>
          </p:cNvPicPr>
          <p:nvPr/>
        </p:nvPicPr>
        <p:blipFill>
          <a:blip r:embed="rId5" cstate="print"/>
          <a:srcRect/>
          <a:stretch>
            <a:fillRect/>
          </a:stretch>
        </p:blipFill>
        <p:spPr bwMode="auto">
          <a:xfrm>
            <a:off x="6452210" y="4739116"/>
            <a:ext cx="1606990" cy="1258432"/>
          </a:xfrm>
          <a:prstGeom prst="rect">
            <a:avLst/>
          </a:prstGeom>
          <a:noFill/>
        </p:spPr>
      </p:pic>
      <p:pic>
        <p:nvPicPr>
          <p:cNvPr id="107526" name="Picture 6" descr="http://ts2.mm.bing.net/th?id=HN.608039619682830941&amp;w=199&amp;h=140&amp;c=7&amp;rs=1&amp;pid=1.7"/>
          <p:cNvPicPr>
            <a:picLocks noChangeAspect="1" noChangeArrowheads="1"/>
          </p:cNvPicPr>
          <p:nvPr/>
        </p:nvPicPr>
        <p:blipFill>
          <a:blip r:embed="rId6" cstate="print"/>
          <a:srcRect/>
          <a:stretch>
            <a:fillRect/>
          </a:stretch>
        </p:blipFill>
        <p:spPr bwMode="auto">
          <a:xfrm>
            <a:off x="0" y="2777491"/>
            <a:ext cx="2682111" cy="1886914"/>
          </a:xfrm>
          <a:prstGeom prst="rect">
            <a:avLst/>
          </a:prstGeom>
          <a:noFill/>
        </p:spPr>
      </p:pic>
      <p:pic>
        <p:nvPicPr>
          <p:cNvPr id="107528" name="Picture 8" descr="http://ts2.mm.bing.net/th?id=HN.608051718605114380&amp;w=217&amp;h=146&amp;c=7&amp;rs=1&amp;pid=1.7"/>
          <p:cNvPicPr>
            <a:picLocks noChangeAspect="1" noChangeArrowheads="1"/>
          </p:cNvPicPr>
          <p:nvPr/>
        </p:nvPicPr>
        <p:blipFill>
          <a:blip r:embed="rId7" cstate="print"/>
          <a:srcRect/>
          <a:stretch>
            <a:fillRect/>
          </a:stretch>
        </p:blipFill>
        <p:spPr bwMode="auto">
          <a:xfrm>
            <a:off x="3178660" y="4684989"/>
            <a:ext cx="2182010" cy="1468082"/>
          </a:xfrm>
          <a:prstGeom prst="rect">
            <a:avLst/>
          </a:prstGeom>
          <a:noFill/>
        </p:spPr>
      </p:pic>
      <p:pic>
        <p:nvPicPr>
          <p:cNvPr id="107530" name="Picture 10" descr="http://ts4.mm.bing.net/th?id=HN.608031338981360408&amp;w=107&amp;h=138&amp;c=7&amp;rs=1&amp;pid=1.7"/>
          <p:cNvPicPr>
            <a:picLocks noChangeAspect="1" noChangeArrowheads="1"/>
          </p:cNvPicPr>
          <p:nvPr/>
        </p:nvPicPr>
        <p:blipFill>
          <a:blip r:embed="rId8" cstate="print"/>
          <a:srcRect/>
          <a:stretch>
            <a:fillRect/>
          </a:stretch>
        </p:blipFill>
        <p:spPr bwMode="auto">
          <a:xfrm>
            <a:off x="3598470" y="2872142"/>
            <a:ext cx="1350720" cy="1742051"/>
          </a:xfrm>
          <a:prstGeom prst="rect">
            <a:avLst/>
          </a:prstGeom>
          <a:noFill/>
        </p:spPr>
      </p:pic>
    </p:spTree>
    <p:extLst>
      <p:ext uri="{BB962C8B-B14F-4D97-AF65-F5344CB8AC3E}">
        <p14:creationId xmlns:p14="http://schemas.microsoft.com/office/powerpoint/2010/main" val="308049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a:xfrm>
            <a:off x="512762" y="764704"/>
            <a:ext cx="8631238" cy="1143000"/>
          </a:xfrm>
        </p:spPr>
        <p:txBody>
          <a:bodyPr/>
          <a:lstStyle/>
          <a:p>
            <a:r>
              <a:rPr lang="en-CA" dirty="0" smtClean="0"/>
              <a:t>Vascular Disease &amp; Risk Factors</a:t>
            </a:r>
            <a:endParaRPr lang="en-US" dirty="0" smtClean="0"/>
          </a:p>
        </p:txBody>
      </p:sp>
      <p:sp>
        <p:nvSpPr>
          <p:cNvPr id="4099" name="Content Placeholder 2"/>
          <p:cNvSpPr>
            <a:spLocks noGrp="1"/>
          </p:cNvSpPr>
          <p:nvPr>
            <p:ph idx="1"/>
          </p:nvPr>
        </p:nvSpPr>
        <p:spPr>
          <a:xfrm>
            <a:off x="531813" y="1807029"/>
            <a:ext cx="8118475" cy="4196896"/>
          </a:xfrm>
        </p:spPr>
        <p:txBody>
          <a:bodyPr/>
          <a:lstStyle/>
          <a:p>
            <a:pPr>
              <a:buFontTx/>
              <a:buNone/>
            </a:pPr>
            <a:r>
              <a:rPr lang="en-CA" dirty="0" smtClean="0"/>
              <a:t>Most vascular disease(s) can be prevented or managed by addressing the risk factors</a:t>
            </a:r>
          </a:p>
          <a:p>
            <a:pPr>
              <a:buFontTx/>
              <a:buNone/>
            </a:pPr>
            <a:endParaRPr lang="en-CA" sz="800" dirty="0" smtClean="0"/>
          </a:p>
          <a:p>
            <a:pPr>
              <a:buFontTx/>
              <a:buNone/>
            </a:pPr>
            <a:r>
              <a:rPr lang="en-CA" dirty="0" smtClean="0"/>
              <a:t>Why are risk factors such a big deal??</a:t>
            </a:r>
          </a:p>
          <a:p>
            <a:pPr lvl="1">
              <a:buFont typeface="Arial" pitchFamily="34" charset="0"/>
              <a:buChar char="•"/>
            </a:pPr>
            <a:r>
              <a:rPr lang="en-CA" sz="2300" dirty="0" smtClean="0"/>
              <a:t>Over 90% of Canadians have one or more risk factors</a:t>
            </a:r>
          </a:p>
          <a:p>
            <a:pPr lvl="1">
              <a:buFont typeface="Arial" pitchFamily="34" charset="0"/>
              <a:buChar char="•"/>
            </a:pPr>
            <a:r>
              <a:rPr lang="en-CA" dirty="0" smtClean="0"/>
              <a:t>Almost every person you come across can have increased risk for vascular disease</a:t>
            </a:r>
          </a:p>
          <a:p>
            <a:pPr>
              <a:buNone/>
            </a:pPr>
            <a:endParaRPr lang="en-CA" dirty="0" smtClean="0"/>
          </a:p>
        </p:txBody>
      </p:sp>
      <p:pic>
        <p:nvPicPr>
          <p:cNvPr id="4" name="Picture 4" descr="C:\Documents and Settings\erathgeber\Local Settings\Temporary Internet Files\Content.IE5\EFNV1YZ3\MC900233362[1].wmf"/>
          <p:cNvPicPr>
            <a:picLocks noChangeAspect="1" noChangeArrowheads="1"/>
          </p:cNvPicPr>
          <p:nvPr/>
        </p:nvPicPr>
        <p:blipFill>
          <a:blip r:embed="rId3" cstate="print"/>
          <a:srcRect/>
          <a:stretch>
            <a:fillRect/>
          </a:stretch>
        </p:blipFill>
        <p:spPr bwMode="auto">
          <a:xfrm>
            <a:off x="451532" y="4839832"/>
            <a:ext cx="1389386" cy="1299709"/>
          </a:xfrm>
          <a:prstGeom prst="rect">
            <a:avLst/>
          </a:prstGeom>
          <a:noFill/>
          <a:ln w="9525">
            <a:noFill/>
            <a:miter lim="800000"/>
            <a:headEnd/>
            <a:tailEnd/>
          </a:ln>
        </p:spPr>
      </p:pic>
      <p:pic>
        <p:nvPicPr>
          <p:cNvPr id="6" name="Picture 11" descr="http://www.healthylifestyleart.com/wp-content/uploads/2012/04/couch-potato.jpg"/>
          <p:cNvPicPr>
            <a:picLocks noChangeAspect="1" noChangeArrowheads="1"/>
          </p:cNvPicPr>
          <p:nvPr/>
        </p:nvPicPr>
        <p:blipFill>
          <a:blip r:embed="rId4" cstate="print"/>
          <a:srcRect/>
          <a:stretch>
            <a:fillRect/>
          </a:stretch>
        </p:blipFill>
        <p:spPr bwMode="auto">
          <a:xfrm>
            <a:off x="6443209" y="4615770"/>
            <a:ext cx="2287133" cy="1632824"/>
          </a:xfrm>
          <a:prstGeom prst="rect">
            <a:avLst/>
          </a:prstGeom>
          <a:noFill/>
          <a:ln w="9525">
            <a:noFill/>
            <a:miter lim="800000"/>
            <a:headEnd/>
            <a:tailEnd/>
          </a:ln>
        </p:spPr>
      </p:pic>
      <p:pic>
        <p:nvPicPr>
          <p:cNvPr id="8" name="Picture 13" descr="http://altered-states.net/barry/newsletter446/bp6.jpg"/>
          <p:cNvPicPr>
            <a:picLocks noChangeAspect="1" noChangeArrowheads="1"/>
          </p:cNvPicPr>
          <p:nvPr/>
        </p:nvPicPr>
        <p:blipFill>
          <a:blip r:embed="rId5" cstate="print"/>
          <a:srcRect/>
          <a:stretch>
            <a:fillRect/>
          </a:stretch>
        </p:blipFill>
        <p:spPr bwMode="auto">
          <a:xfrm>
            <a:off x="3440113" y="4517568"/>
            <a:ext cx="1758950" cy="1685925"/>
          </a:xfrm>
          <a:prstGeom prst="rect">
            <a:avLst/>
          </a:prstGeom>
          <a:noFill/>
          <a:ln w="9525">
            <a:noFill/>
            <a:miter lim="800000"/>
            <a:headEnd/>
            <a:tailEnd/>
          </a:ln>
        </p:spPr>
      </p:pic>
    </p:spTree>
    <p:extLst>
      <p:ext uri="{BB962C8B-B14F-4D97-AF65-F5344CB8AC3E}">
        <p14:creationId xmlns:p14="http://schemas.microsoft.com/office/powerpoint/2010/main" val="24402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251520" y="692696"/>
            <a:ext cx="8631238" cy="1187450"/>
          </a:xfrm>
        </p:spPr>
        <p:txBody>
          <a:bodyPr/>
          <a:lstStyle/>
          <a:p>
            <a:pPr eaLnBrk="1" hangingPunct="1"/>
            <a:r>
              <a:rPr lang="en-CA" dirty="0" smtClean="0"/>
              <a:t>  Non-Modifiable Risk Factors </a:t>
            </a:r>
            <a:endParaRPr lang="en-US" dirty="0" smtClean="0"/>
          </a:p>
        </p:txBody>
      </p:sp>
      <p:sp>
        <p:nvSpPr>
          <p:cNvPr id="5123" name="Rectangle 7"/>
          <p:cNvSpPr>
            <a:spLocks noGrp="1" noChangeArrowheads="1"/>
          </p:cNvSpPr>
          <p:nvPr>
            <p:ph type="body" idx="1"/>
          </p:nvPr>
        </p:nvSpPr>
        <p:spPr>
          <a:xfrm>
            <a:off x="763588" y="2017986"/>
            <a:ext cx="6686550" cy="3943077"/>
          </a:xfrm>
        </p:spPr>
        <p:txBody>
          <a:bodyPr/>
          <a:lstStyle/>
          <a:p>
            <a:pPr marL="514350" indent="-514350" eaLnBrk="1" hangingPunct="1">
              <a:spcBef>
                <a:spcPts val="1200"/>
              </a:spcBef>
            </a:pPr>
            <a:r>
              <a:rPr lang="en-CA" sz="2600" dirty="0" smtClean="0"/>
              <a:t>Age</a:t>
            </a:r>
          </a:p>
          <a:p>
            <a:pPr marL="514350" indent="-514350" eaLnBrk="1" hangingPunct="1">
              <a:spcBef>
                <a:spcPts val="1200"/>
              </a:spcBef>
            </a:pPr>
            <a:r>
              <a:rPr lang="en-CA" sz="2600" dirty="0" smtClean="0"/>
              <a:t>Gender</a:t>
            </a:r>
          </a:p>
          <a:p>
            <a:pPr marL="514350" indent="-514350" eaLnBrk="1" hangingPunct="1">
              <a:spcBef>
                <a:spcPts val="1200"/>
              </a:spcBef>
            </a:pPr>
            <a:r>
              <a:rPr lang="en-CA" sz="2600" dirty="0" smtClean="0"/>
              <a:t>Family History/Genetics</a:t>
            </a:r>
          </a:p>
          <a:p>
            <a:pPr marL="514350" indent="-514350" eaLnBrk="1" hangingPunct="1">
              <a:spcBef>
                <a:spcPts val="1200"/>
              </a:spcBef>
            </a:pPr>
            <a:r>
              <a:rPr lang="en-CA" sz="2600" dirty="0" smtClean="0"/>
              <a:t>Ethnicity</a:t>
            </a:r>
          </a:p>
          <a:p>
            <a:pPr marL="514350" indent="-514350" eaLnBrk="1" hangingPunct="1">
              <a:spcBef>
                <a:spcPts val="1200"/>
              </a:spcBef>
            </a:pPr>
            <a:r>
              <a:rPr lang="en-CA" sz="2600" dirty="0" smtClean="0"/>
              <a:t>Previous Event (Heart Attack, Stroke, etc)</a:t>
            </a:r>
          </a:p>
        </p:txBody>
      </p:sp>
    </p:spTree>
    <p:extLst>
      <p:ext uri="{BB962C8B-B14F-4D97-AF65-F5344CB8AC3E}">
        <p14:creationId xmlns:p14="http://schemas.microsoft.com/office/powerpoint/2010/main" val="58405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anim calcmode="lin" valueType="num">
                                      <p:cBhvr>
                                        <p:cTn id="1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1000"/>
                                        <p:tgtEl>
                                          <p:spTgt spid="5123">
                                            <p:txEl>
                                              <p:pRg st="3" end="3"/>
                                            </p:txEl>
                                          </p:spTgt>
                                        </p:tgtEl>
                                      </p:cBhvr>
                                    </p:animEffect>
                                    <p:anim calcmode="lin" valueType="num">
                                      <p:cBhvr>
                                        <p:cTn id="23"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1000"/>
                                        <p:tgtEl>
                                          <p:spTgt spid="5123">
                                            <p:txEl>
                                              <p:pRg st="4" end="4"/>
                                            </p:txEl>
                                          </p:spTgt>
                                        </p:tgtEl>
                                      </p:cBhvr>
                                    </p:animEffect>
                                    <p:anim calcmode="lin" valueType="num">
                                      <p:cBhvr>
                                        <p:cTn id="28"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528" y="764704"/>
            <a:ext cx="8631238" cy="1143000"/>
          </a:xfrm>
        </p:spPr>
        <p:txBody>
          <a:bodyPr/>
          <a:lstStyle/>
          <a:p>
            <a:r>
              <a:rPr lang="en-CA" sz="3200" dirty="0" smtClean="0"/>
              <a:t>What are some risk factors we can modify?</a:t>
            </a:r>
            <a:endParaRPr lang="en-US" sz="3200" dirty="0" smtClean="0"/>
          </a:p>
        </p:txBody>
      </p:sp>
      <p:pic>
        <p:nvPicPr>
          <p:cNvPr id="6147" name="Content Placeholder 3" descr="unhealthy.jpg"/>
          <p:cNvPicPr>
            <a:picLocks noGrp="1" noChangeAspect="1"/>
          </p:cNvPicPr>
          <p:nvPr>
            <p:ph idx="1"/>
          </p:nvPr>
        </p:nvPicPr>
        <p:blipFill>
          <a:blip r:embed="rId3" cstate="print"/>
          <a:srcRect/>
          <a:stretch>
            <a:fillRect/>
          </a:stretch>
        </p:blipFill>
        <p:spPr>
          <a:xfrm>
            <a:off x="896938" y="2286000"/>
            <a:ext cx="7416800" cy="3590925"/>
          </a:xfrm>
        </p:spPr>
      </p:pic>
    </p:spTree>
    <p:extLst>
      <p:ext uri="{BB962C8B-B14F-4D97-AF65-F5344CB8AC3E}">
        <p14:creationId xmlns:p14="http://schemas.microsoft.com/office/powerpoint/2010/main" val="297434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251520" y="764704"/>
            <a:ext cx="8631238" cy="1143000"/>
          </a:xfrm>
        </p:spPr>
        <p:txBody>
          <a:bodyPr/>
          <a:lstStyle/>
          <a:p>
            <a:r>
              <a:rPr lang="en-CA" dirty="0" smtClean="0"/>
              <a:t>  Modifiable Risk Factors</a:t>
            </a:r>
            <a:endParaRPr lang="en-US" dirty="0" smtClean="0"/>
          </a:p>
        </p:txBody>
      </p:sp>
      <p:sp>
        <p:nvSpPr>
          <p:cNvPr id="6147" name="Content Placeholder 2"/>
          <p:cNvSpPr>
            <a:spLocks noGrp="1"/>
          </p:cNvSpPr>
          <p:nvPr>
            <p:ph idx="1"/>
          </p:nvPr>
        </p:nvSpPr>
        <p:spPr>
          <a:xfrm>
            <a:off x="531813" y="1879600"/>
            <a:ext cx="8375650" cy="4318000"/>
          </a:xfrm>
        </p:spPr>
        <p:txBody>
          <a:bodyPr/>
          <a:lstStyle/>
          <a:p>
            <a:pPr eaLnBrk="1" hangingPunct="1">
              <a:buFontTx/>
              <a:buNone/>
            </a:pPr>
            <a:r>
              <a:rPr lang="en-CA" dirty="0" smtClean="0"/>
              <a:t>May also be called “Healthy Lifestyle Behaviors”</a:t>
            </a:r>
          </a:p>
          <a:p>
            <a:pPr eaLnBrk="1" hangingPunct="1">
              <a:buFontTx/>
              <a:buNone/>
            </a:pPr>
            <a:endParaRPr lang="en-CA" sz="800" dirty="0" smtClean="0"/>
          </a:p>
          <a:p>
            <a:pPr eaLnBrk="1" hangingPunct="1">
              <a:spcBef>
                <a:spcPts val="800"/>
              </a:spcBef>
              <a:buFont typeface="Arial" pitchFamily="34" charset="0"/>
              <a:buChar char="•"/>
            </a:pPr>
            <a:r>
              <a:rPr lang="en-CA" dirty="0" smtClean="0"/>
              <a:t>Tobacco Use</a:t>
            </a:r>
          </a:p>
          <a:p>
            <a:pPr eaLnBrk="1" hangingPunct="1">
              <a:spcBef>
                <a:spcPts val="800"/>
              </a:spcBef>
              <a:buFont typeface="Arial" pitchFamily="34" charset="0"/>
              <a:buChar char="•"/>
            </a:pPr>
            <a:r>
              <a:rPr lang="en-CA" dirty="0" smtClean="0"/>
              <a:t>Physical Inactivity</a:t>
            </a:r>
          </a:p>
          <a:p>
            <a:pPr eaLnBrk="1" hangingPunct="1">
              <a:spcBef>
                <a:spcPts val="800"/>
              </a:spcBef>
              <a:buFont typeface="Arial" pitchFamily="34" charset="0"/>
              <a:buChar char="•"/>
            </a:pPr>
            <a:r>
              <a:rPr lang="en-CA" dirty="0" smtClean="0"/>
              <a:t>Poor Diet</a:t>
            </a:r>
          </a:p>
          <a:p>
            <a:pPr eaLnBrk="1" hangingPunct="1">
              <a:spcBef>
                <a:spcPts val="800"/>
              </a:spcBef>
              <a:buFont typeface="Arial" pitchFamily="34" charset="0"/>
              <a:buChar char="•"/>
            </a:pPr>
            <a:r>
              <a:rPr lang="en-CA" dirty="0" smtClean="0"/>
              <a:t>Obesity or Overweight</a:t>
            </a:r>
          </a:p>
          <a:p>
            <a:pPr eaLnBrk="1" hangingPunct="1">
              <a:spcBef>
                <a:spcPts val="800"/>
              </a:spcBef>
              <a:buFont typeface="Arial" pitchFamily="34" charset="0"/>
              <a:buChar char="•"/>
            </a:pPr>
            <a:r>
              <a:rPr lang="en-CA" dirty="0" smtClean="0"/>
              <a:t>Excess Alcohol</a:t>
            </a:r>
          </a:p>
          <a:p>
            <a:pPr eaLnBrk="1" hangingPunct="1">
              <a:spcBef>
                <a:spcPts val="800"/>
              </a:spcBef>
              <a:buFont typeface="Arial" pitchFamily="34" charset="0"/>
              <a:buChar char="•"/>
            </a:pPr>
            <a:r>
              <a:rPr lang="en-CA" dirty="0" smtClean="0"/>
              <a:t>Unmanaged Stress</a:t>
            </a:r>
          </a:p>
          <a:p>
            <a:pPr eaLnBrk="1" hangingPunct="1">
              <a:spcBef>
                <a:spcPts val="800"/>
              </a:spcBef>
              <a:buFont typeface="Arial" pitchFamily="34" charset="0"/>
              <a:buChar char="•"/>
            </a:pPr>
            <a:r>
              <a:rPr lang="en-CA" dirty="0" smtClean="0"/>
              <a:t>Lack of Sleep</a:t>
            </a:r>
            <a:endParaRPr lang="en-US" dirty="0" smtClean="0"/>
          </a:p>
          <a:p>
            <a:endParaRPr lang="en-US" dirty="0" smtClean="0"/>
          </a:p>
        </p:txBody>
      </p:sp>
      <p:pic>
        <p:nvPicPr>
          <p:cNvPr id="4" name="Picture 6" descr="C:\Documents and Settings\erathgeber\Local Settings\Temporary Internet Files\Content.IE5\83F4SB84\MC900230824[1].wmf"/>
          <p:cNvPicPr>
            <a:picLocks noChangeAspect="1" noChangeArrowheads="1"/>
          </p:cNvPicPr>
          <p:nvPr/>
        </p:nvPicPr>
        <p:blipFill>
          <a:blip r:embed="rId3" cstate="print"/>
          <a:srcRect/>
          <a:stretch>
            <a:fillRect/>
          </a:stretch>
        </p:blipFill>
        <p:spPr bwMode="auto">
          <a:xfrm>
            <a:off x="5470634" y="2857979"/>
            <a:ext cx="2349062" cy="2481275"/>
          </a:xfrm>
          <a:prstGeom prst="rect">
            <a:avLst/>
          </a:prstGeom>
          <a:noFill/>
          <a:ln w="9525">
            <a:noFill/>
            <a:miter lim="800000"/>
            <a:headEnd/>
            <a:tailEnd/>
          </a:ln>
        </p:spPr>
      </p:pic>
    </p:spTree>
    <p:extLst>
      <p:ext uri="{BB962C8B-B14F-4D97-AF65-F5344CB8AC3E}">
        <p14:creationId xmlns:p14="http://schemas.microsoft.com/office/powerpoint/2010/main" val="134057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Effect transition="in" filter="fade">
                                      <p:cBhvr>
                                        <p:cTn id="7" dur="1000"/>
                                        <p:tgtEl>
                                          <p:spTgt spid="6147">
                                            <p:txEl>
                                              <p:pRg st="2" end="2"/>
                                            </p:txEl>
                                          </p:spTgt>
                                        </p:tgtEl>
                                      </p:cBhvr>
                                    </p:animEffect>
                                    <p:anim calcmode="lin" valueType="num">
                                      <p:cBhvr>
                                        <p:cTn id="8"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fade">
                                      <p:cBhvr>
                                        <p:cTn id="12" dur="1000"/>
                                        <p:tgtEl>
                                          <p:spTgt spid="6147">
                                            <p:txEl>
                                              <p:pRg st="3" end="3"/>
                                            </p:txEl>
                                          </p:spTgt>
                                        </p:tgtEl>
                                      </p:cBhvr>
                                    </p:animEffect>
                                    <p:anim calcmode="lin" valueType="num">
                                      <p:cBhvr>
                                        <p:cTn id="13"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147">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1000"/>
                                        <p:tgtEl>
                                          <p:spTgt spid="6147">
                                            <p:txEl>
                                              <p:pRg st="4" end="4"/>
                                            </p:txEl>
                                          </p:spTgt>
                                        </p:tgtEl>
                                      </p:cBhvr>
                                    </p:animEffect>
                                    <p:anim calcmode="lin" valueType="num">
                                      <p:cBhvr>
                                        <p:cTn id="18"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147">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147">
                                            <p:txEl>
                                              <p:pRg st="5" end="5"/>
                                            </p:txEl>
                                          </p:spTgt>
                                        </p:tgtEl>
                                        <p:attrNameLst>
                                          <p:attrName>style.visibility</p:attrName>
                                        </p:attrNameLst>
                                      </p:cBhvr>
                                      <p:to>
                                        <p:strVal val="visible"/>
                                      </p:to>
                                    </p:set>
                                    <p:animEffect transition="in" filter="fade">
                                      <p:cBhvr>
                                        <p:cTn id="22" dur="1000"/>
                                        <p:tgtEl>
                                          <p:spTgt spid="6147">
                                            <p:txEl>
                                              <p:pRg st="5" end="5"/>
                                            </p:txEl>
                                          </p:spTgt>
                                        </p:tgtEl>
                                      </p:cBhvr>
                                    </p:animEffect>
                                    <p:anim calcmode="lin" valueType="num">
                                      <p:cBhvr>
                                        <p:cTn id="23"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6147">
                                            <p:txEl>
                                              <p:pRg st="5" end="5"/>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Effect transition="in" filter="fade">
                                      <p:cBhvr>
                                        <p:cTn id="27" dur="1000"/>
                                        <p:tgtEl>
                                          <p:spTgt spid="6147">
                                            <p:txEl>
                                              <p:pRg st="6" end="6"/>
                                            </p:txEl>
                                          </p:spTgt>
                                        </p:tgtEl>
                                      </p:cBhvr>
                                    </p:animEffect>
                                    <p:anim calcmode="lin" valueType="num">
                                      <p:cBhvr>
                                        <p:cTn id="28"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6147">
                                            <p:txEl>
                                              <p:pRg st="6" end="6"/>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fade">
                                      <p:cBhvr>
                                        <p:cTn id="32" dur="1000"/>
                                        <p:tgtEl>
                                          <p:spTgt spid="6147">
                                            <p:txEl>
                                              <p:pRg st="7" end="7"/>
                                            </p:txEl>
                                          </p:spTgt>
                                        </p:tgtEl>
                                      </p:cBhvr>
                                    </p:animEffect>
                                    <p:anim calcmode="lin" valueType="num">
                                      <p:cBhvr>
                                        <p:cTn id="33"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6147">
                                            <p:txEl>
                                              <p:pRg st="7" end="7"/>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147">
                                            <p:txEl>
                                              <p:pRg st="8" end="8"/>
                                            </p:txEl>
                                          </p:spTgt>
                                        </p:tgtEl>
                                        <p:attrNameLst>
                                          <p:attrName>style.visibility</p:attrName>
                                        </p:attrNameLst>
                                      </p:cBhvr>
                                      <p:to>
                                        <p:strVal val="visible"/>
                                      </p:to>
                                    </p:set>
                                    <p:animEffect transition="in" filter="fade">
                                      <p:cBhvr>
                                        <p:cTn id="37" dur="1000"/>
                                        <p:tgtEl>
                                          <p:spTgt spid="6147">
                                            <p:txEl>
                                              <p:pRg st="8" end="8"/>
                                            </p:txEl>
                                          </p:spTgt>
                                        </p:tgtEl>
                                      </p:cBhvr>
                                    </p:animEffect>
                                    <p:anim calcmode="lin" valueType="num">
                                      <p:cBhvr>
                                        <p:cTn id="38" dur="1000" fill="hold"/>
                                        <p:tgtEl>
                                          <p:spTgt spid="6147">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614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CHEP-HTC 2">
      <a:dk1>
        <a:sysClr val="windowText" lastClr="000000"/>
      </a:dk1>
      <a:lt1>
        <a:sysClr val="window" lastClr="FFFFFF"/>
      </a:lt1>
      <a:dk2>
        <a:srgbClr val="1F497D"/>
      </a:dk2>
      <a:lt2>
        <a:srgbClr val="EEECE1"/>
      </a:lt2>
      <a:accent1>
        <a:srgbClr val="A76419"/>
      </a:accent1>
      <a:accent2>
        <a:srgbClr val="DC001C"/>
      </a:accent2>
      <a:accent3>
        <a:srgbClr val="8BDBFA"/>
      </a:accent3>
      <a:accent4>
        <a:srgbClr val="6B4313"/>
      </a:accent4>
      <a:accent5>
        <a:srgbClr val="094E83"/>
      </a:accent5>
      <a:accent6>
        <a:srgbClr val="F79646"/>
      </a:accent6>
      <a:hlink>
        <a:srgbClr val="0060B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 Title Only">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Onl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CHEP-HTC 2">
      <a:dk1>
        <a:sysClr val="windowText" lastClr="000000"/>
      </a:dk1>
      <a:lt1>
        <a:sysClr val="window" lastClr="FFFFFF"/>
      </a:lt1>
      <a:dk2>
        <a:srgbClr val="1F497D"/>
      </a:dk2>
      <a:lt2>
        <a:srgbClr val="EEECE1"/>
      </a:lt2>
      <a:accent1>
        <a:srgbClr val="A76419"/>
      </a:accent1>
      <a:accent2>
        <a:srgbClr val="DC001C"/>
      </a:accent2>
      <a:accent3>
        <a:srgbClr val="8BDBFA"/>
      </a:accent3>
      <a:accent4>
        <a:srgbClr val="6B4313"/>
      </a:accent4>
      <a:accent5>
        <a:srgbClr val="094E83"/>
      </a:accent5>
      <a:accent6>
        <a:srgbClr val="F79646"/>
      </a:accent6>
      <a:hlink>
        <a:srgbClr val="0060B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C91DC59EB5DD4882D9CC9767EE7AE9" ma:contentTypeVersion="1" ma:contentTypeDescription="Create a new document." ma:contentTypeScope="" ma:versionID="366a5ecf2ef4a16f334918f7cd3db157">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AB8B34-8D23-4BFD-8243-BD5303E9CF19}">
  <ds:schemaRefs>
    <ds:schemaRef ds:uri="http://schemas.microsoft.com/sharepoint/v3/contenttype/forms"/>
  </ds:schemaRefs>
</ds:datastoreItem>
</file>

<file path=customXml/itemProps2.xml><?xml version="1.0" encoding="utf-8"?>
<ds:datastoreItem xmlns:ds="http://schemas.openxmlformats.org/officeDocument/2006/customXml" ds:itemID="{52B2F145-1A56-444C-9265-6AE2A8867D96}">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f7fa1c61-6717-433a-a8ee-31ed1ff71159"/>
    <ds:schemaRef ds:uri="http://purl.org/dc/dcmitype/"/>
    <ds:schemaRef ds:uri="http://purl.org/dc/terms/"/>
    <ds:schemaRef ds:uri="http://www.w3.org/XML/1998/namespace"/>
    <ds:schemaRef ds:uri="http://schemas.microsoft.com/office/infopath/2007/PartnerControls"/>
    <ds:schemaRef ds:uri="aaf4d49a-16bf-4f54-b495-6504c4c3cd14"/>
    <ds:schemaRef ds:uri="7818f8ef-e7d9-420f-a48f-ef75d58c85f7"/>
  </ds:schemaRefs>
</ds:datastoreItem>
</file>

<file path=customXml/itemProps3.xml><?xml version="1.0" encoding="utf-8"?>
<ds:datastoreItem xmlns:ds="http://schemas.openxmlformats.org/officeDocument/2006/customXml" ds:itemID="{45E66DA8-AC3F-488E-8706-B6ED4DC46F51}"/>
</file>

<file path=docProps/app.xml><?xml version="1.0" encoding="utf-8"?>
<Properties xmlns="http://schemas.openxmlformats.org/officeDocument/2006/extended-properties" xmlns:vt="http://schemas.openxmlformats.org/officeDocument/2006/docPropsVTypes">
  <TotalTime>453</TotalTime>
  <Words>13011</Words>
  <Application>Microsoft Office PowerPoint</Application>
  <PresentationFormat>On-screen Show (4:3)</PresentationFormat>
  <Paragraphs>915</Paragraphs>
  <Slides>43</Slides>
  <Notes>41</Notes>
  <HiddenSlides>0</HiddenSlides>
  <MMClips>0</MMClips>
  <ScaleCrop>false</ScaleCrop>
  <HeadingPairs>
    <vt:vector size="4" baseType="variant">
      <vt:variant>
        <vt:lpstr>Theme</vt:lpstr>
      </vt:variant>
      <vt:variant>
        <vt:i4>6</vt:i4>
      </vt:variant>
      <vt:variant>
        <vt:lpstr>Slide Titles</vt:lpstr>
      </vt:variant>
      <vt:variant>
        <vt:i4>43</vt:i4>
      </vt:variant>
    </vt:vector>
  </HeadingPairs>
  <TitlesOfParts>
    <vt:vector size="49" baseType="lpstr">
      <vt:lpstr>Default Design</vt:lpstr>
      <vt:lpstr>4_Office Theme</vt:lpstr>
      <vt:lpstr>Default - Title Only</vt:lpstr>
      <vt:lpstr>1_Default Design</vt:lpstr>
      <vt:lpstr>Office Theme</vt:lpstr>
      <vt:lpstr>2_Default Design</vt:lpstr>
      <vt:lpstr>Vascular Risk Reduction: Addressing Vascular Risk</vt:lpstr>
      <vt:lpstr>  Vascular Risk Reduction (VRR)</vt:lpstr>
      <vt:lpstr>  Vascular Risk Reduction</vt:lpstr>
      <vt:lpstr>  Impact of Vascular Disease</vt:lpstr>
      <vt:lpstr>Addressing Vascular Risk Factors</vt:lpstr>
      <vt:lpstr>Vascular Disease &amp; Risk Factors</vt:lpstr>
      <vt:lpstr>  Non-Modifiable Risk Factors </vt:lpstr>
      <vt:lpstr>What are some risk factors we can modify?</vt:lpstr>
      <vt:lpstr>  Modifiable Risk Factors</vt:lpstr>
      <vt:lpstr> “Manageable” Risk Factors</vt:lpstr>
      <vt:lpstr>Hypertension (HTN)</vt:lpstr>
      <vt:lpstr>  Hypertension Targets</vt:lpstr>
      <vt:lpstr>Exogenous Factors That Can  Elevate Blood Pressure</vt:lpstr>
      <vt:lpstr>Exogenous Factors That Can  Elevate Blood Pressure</vt:lpstr>
      <vt:lpstr>Recommended Health Behaviours in Adults with Hypertension:</vt:lpstr>
      <vt:lpstr>Impact of Health Behaviours on  Blood  Pressure</vt:lpstr>
      <vt:lpstr>PowerPoint Presentation</vt:lpstr>
      <vt:lpstr> Medication Recommendations</vt:lpstr>
      <vt:lpstr>Treatment of Systolic-Diastolic Hypertension without Other Compelling Indications</vt:lpstr>
      <vt:lpstr>HTN Treatment with  Co-morbidities </vt:lpstr>
      <vt:lpstr>Vascular Protection for  Hypertensive Patients: ASA</vt:lpstr>
      <vt:lpstr>*** Reminder ***</vt:lpstr>
      <vt:lpstr>  How do I monitor and follow up?</vt:lpstr>
      <vt:lpstr>  Dyslipidemia</vt:lpstr>
      <vt:lpstr>Dyslipidemia  Treatment Recommendations</vt:lpstr>
      <vt:lpstr>Statins: “Myth Busting” for Patients</vt:lpstr>
      <vt:lpstr>Statins:“Myth Busting” for HCPs</vt:lpstr>
      <vt:lpstr>  Metabolic Syndrome (aka Syndrome X) </vt:lpstr>
      <vt:lpstr>Metabolic Syndrome – Cont’d</vt:lpstr>
      <vt:lpstr>Diabetes - Assessing Plasma Glucose</vt:lpstr>
      <vt:lpstr>Glycemic Control Targets</vt:lpstr>
      <vt:lpstr>  Diabetes Management</vt:lpstr>
      <vt:lpstr> Diabetes – Medical Management</vt:lpstr>
      <vt:lpstr>  Atrial Fibrillation</vt:lpstr>
      <vt:lpstr>  Atrial Fibrillation: Treatment</vt:lpstr>
      <vt:lpstr>Atrial Fibrillation: Treatment (in the ED)</vt:lpstr>
      <vt:lpstr>  Atrial Fibrillation: Treatment</vt:lpstr>
      <vt:lpstr>  Atrial Fibrillation: Treatment</vt:lpstr>
      <vt:lpstr>  Addressing Vascular Risk </vt:lpstr>
      <vt:lpstr>Questions?</vt:lpstr>
      <vt:lpstr>A Special Thanks to:</vt:lpstr>
      <vt:lpstr>References:</vt:lpstr>
      <vt:lpstr>References:</vt:lpstr>
    </vt:vector>
  </TitlesOfParts>
  <Company>Alberta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364714</dc:creator>
  <cp:lastModifiedBy>364714</cp:lastModifiedBy>
  <cp:revision>55</cp:revision>
  <dcterms:created xsi:type="dcterms:W3CDTF">2015-04-30T17:51:00Z</dcterms:created>
  <dcterms:modified xsi:type="dcterms:W3CDTF">2015-07-20T20:08:06Z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0x010100B7C91DC59EB5DD4882D9CC9767EE7AE9</vt:lpwstr>
  </property>
</Properties>
</file>