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6"/>
  </p:notesMasterIdLst>
  <p:handoutMasterIdLst>
    <p:handoutMasterId r:id="rId47"/>
  </p:handoutMasterIdLst>
  <p:sldIdLst>
    <p:sldId id="334" r:id="rId5"/>
    <p:sldId id="375" r:id="rId6"/>
    <p:sldId id="339" r:id="rId7"/>
    <p:sldId id="340" r:id="rId8"/>
    <p:sldId id="341" r:id="rId9"/>
    <p:sldId id="342" r:id="rId10"/>
    <p:sldId id="343" r:id="rId11"/>
    <p:sldId id="344" r:id="rId12"/>
    <p:sldId id="348" r:id="rId13"/>
    <p:sldId id="350" r:id="rId14"/>
    <p:sldId id="349" r:id="rId15"/>
    <p:sldId id="351" r:id="rId16"/>
    <p:sldId id="352" r:id="rId17"/>
    <p:sldId id="359" r:id="rId18"/>
    <p:sldId id="296" r:id="rId19"/>
    <p:sldId id="301" r:id="rId20"/>
    <p:sldId id="360" r:id="rId21"/>
    <p:sldId id="302" r:id="rId22"/>
    <p:sldId id="376" r:id="rId23"/>
    <p:sldId id="353" r:id="rId24"/>
    <p:sldId id="354" r:id="rId25"/>
    <p:sldId id="389" r:id="rId26"/>
    <p:sldId id="356" r:id="rId27"/>
    <p:sldId id="364" r:id="rId28"/>
    <p:sldId id="365" r:id="rId29"/>
    <p:sldId id="366" r:id="rId30"/>
    <p:sldId id="367" r:id="rId31"/>
    <p:sldId id="368" r:id="rId32"/>
    <p:sldId id="370" r:id="rId33"/>
    <p:sldId id="378" r:id="rId34"/>
    <p:sldId id="379" r:id="rId35"/>
    <p:sldId id="373" r:id="rId36"/>
    <p:sldId id="380" r:id="rId37"/>
    <p:sldId id="381" r:id="rId38"/>
    <p:sldId id="382" r:id="rId39"/>
    <p:sldId id="383" r:id="rId40"/>
    <p:sldId id="384" r:id="rId41"/>
    <p:sldId id="385" r:id="rId42"/>
    <p:sldId id="386" r:id="rId43"/>
    <p:sldId id="387" r:id="rId44"/>
    <p:sldId id="388" r:id="rId4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 Beringer" initials="CB" lastIdx="14" clrIdx="0">
    <p:extLst>
      <p:ext uri="{19B8F6BF-5375-455C-9EA6-DF929625EA0E}">
        <p15:presenceInfo xmlns:p15="http://schemas.microsoft.com/office/powerpoint/2012/main" userId="S-1-5-21-38857442-2693285798-3636612711-2502286" providerId="AD"/>
      </p:ext>
    </p:extLst>
  </p:cmAuthor>
  <p:cmAuthor id="2" name="Billy Smale" initials="BS" lastIdx="6" clrIdx="1">
    <p:extLst>
      <p:ext uri="{19B8F6BF-5375-455C-9EA6-DF929625EA0E}">
        <p15:presenceInfo xmlns:p15="http://schemas.microsoft.com/office/powerpoint/2012/main" userId="S-1-5-21-38857442-2693285798-3636612711-15331602" providerId="AD"/>
      </p:ext>
    </p:extLst>
  </p:cmAuthor>
  <p:cmAuthor id="3" name="Diane Jaeger" initials="DJ" lastIdx="36" clrIdx="2">
    <p:extLst>
      <p:ext uri="{19B8F6BF-5375-455C-9EA6-DF929625EA0E}">
        <p15:presenceInfo xmlns:p15="http://schemas.microsoft.com/office/powerpoint/2012/main" userId="S-1-5-21-38857442-2693285798-3636612711-15121085" providerId="AD"/>
      </p:ext>
    </p:extLst>
  </p:cmAuthor>
  <p:cmAuthor id="4" name="Lori Balch" initials="LB" lastIdx="35" clrIdx="3">
    <p:extLst>
      <p:ext uri="{19B8F6BF-5375-455C-9EA6-DF929625EA0E}">
        <p15:presenceInfo xmlns:p15="http://schemas.microsoft.com/office/powerpoint/2012/main" userId="S-1-5-21-38857442-2693285798-3636612711-39954" providerId="AD"/>
      </p:ext>
    </p:extLst>
  </p:cmAuthor>
  <p:cmAuthor id="5" name="Nora Ansah" initials="NA" lastIdx="7" clrIdx="4">
    <p:extLst>
      <p:ext uri="{19B8F6BF-5375-455C-9EA6-DF929625EA0E}">
        <p15:presenceInfo xmlns:p15="http://schemas.microsoft.com/office/powerpoint/2012/main" userId="S-1-5-21-38857442-2693285798-3636612711-15219343" providerId="AD"/>
      </p:ext>
    </p:extLst>
  </p:cmAuthor>
  <p:cmAuthor id="6" name="Ashley Rathwell" initials="AR" lastIdx="6" clrIdx="5">
    <p:extLst>
      <p:ext uri="{19B8F6BF-5375-455C-9EA6-DF929625EA0E}">
        <p15:presenceInfo xmlns:p15="http://schemas.microsoft.com/office/powerpoint/2012/main" userId="S-1-5-21-38857442-2693285798-3636612711-152389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8432"/>
    <a:srgbClr val="6D3A5D"/>
    <a:srgbClr val="7A9C49"/>
    <a:srgbClr val="5C6670"/>
    <a:srgbClr val="00ADBB"/>
    <a:srgbClr val="F5F5F5"/>
    <a:srgbClr val="4F7F70"/>
    <a:srgbClr val="CBE3E7"/>
    <a:srgbClr val="005CB9"/>
    <a:srgbClr val="A4D5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2" autoAdjust="0"/>
    <p:restoredTop sz="75942" autoAdjust="0"/>
  </p:normalViewPr>
  <p:slideViewPr>
    <p:cSldViewPr>
      <p:cViewPr varScale="1">
        <p:scale>
          <a:sx n="56" d="100"/>
          <a:sy n="56" d="100"/>
        </p:scale>
        <p:origin x="1800" y="5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p:scale>
          <a:sx n="110" d="100"/>
          <a:sy n="110" d="100"/>
        </p:scale>
        <p:origin x="1530" y="-16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39" tIns="48320" rIns="96639" bIns="48320" rtlCol="0"/>
          <a:lstStyle>
            <a:lvl1pPr algn="l">
              <a:defRPr sz="1300"/>
            </a:lvl1pPr>
          </a:lstStyle>
          <a:p>
            <a:endParaRPr lang="en-US"/>
          </a:p>
        </p:txBody>
      </p:sp>
      <p:sp>
        <p:nvSpPr>
          <p:cNvPr id="3" name="Date Placeholder 2"/>
          <p:cNvSpPr>
            <a:spLocks noGrp="1"/>
          </p:cNvSpPr>
          <p:nvPr>
            <p:ph type="dt" sz="quarter" idx="1"/>
          </p:nvPr>
        </p:nvSpPr>
        <p:spPr>
          <a:xfrm>
            <a:off x="4143589" y="1"/>
            <a:ext cx="3169920" cy="481727"/>
          </a:xfrm>
          <a:prstGeom prst="rect">
            <a:avLst/>
          </a:prstGeom>
        </p:spPr>
        <p:txBody>
          <a:bodyPr vert="horz" lIns="96639" tIns="48320" rIns="96639" bIns="48320" rtlCol="0"/>
          <a:lstStyle>
            <a:lvl1pPr algn="r">
              <a:defRPr sz="1300"/>
            </a:lvl1pPr>
          </a:lstStyle>
          <a:p>
            <a:fld id="{208F894F-8914-49DF-8961-68E031C851E6}" type="datetimeFigureOut">
              <a:rPr lang="en-US" smtClean="0"/>
              <a:t>9/13/2021</a:t>
            </a:fld>
            <a:endParaRPr lang="en-US"/>
          </a:p>
        </p:txBody>
      </p:sp>
      <p:sp>
        <p:nvSpPr>
          <p:cNvPr id="4" name="Footer Placeholder 3"/>
          <p:cNvSpPr>
            <a:spLocks noGrp="1"/>
          </p:cNvSpPr>
          <p:nvPr>
            <p:ph type="ftr" sz="quarter" idx="2"/>
          </p:nvPr>
        </p:nvSpPr>
        <p:spPr>
          <a:xfrm>
            <a:off x="0" y="9119476"/>
            <a:ext cx="3169920" cy="481726"/>
          </a:xfrm>
          <a:prstGeom prst="rect">
            <a:avLst/>
          </a:prstGeom>
        </p:spPr>
        <p:txBody>
          <a:bodyPr vert="horz" lIns="96639" tIns="48320" rIns="96639" bIns="48320" rtlCol="0" anchor="b"/>
          <a:lstStyle>
            <a:lvl1pPr algn="l">
              <a:defRPr sz="1300"/>
            </a:lvl1pPr>
          </a:lstStyle>
          <a:p>
            <a:endParaRPr lang="en-US"/>
          </a:p>
        </p:txBody>
      </p:sp>
      <p:sp>
        <p:nvSpPr>
          <p:cNvPr id="5" name="Slide Number Placeholder 4"/>
          <p:cNvSpPr>
            <a:spLocks noGrp="1"/>
          </p:cNvSpPr>
          <p:nvPr>
            <p:ph type="sldNum" sz="quarter" idx="3"/>
          </p:nvPr>
        </p:nvSpPr>
        <p:spPr>
          <a:xfrm>
            <a:off x="4143589" y="9119476"/>
            <a:ext cx="3169920" cy="481726"/>
          </a:xfrm>
          <a:prstGeom prst="rect">
            <a:avLst/>
          </a:prstGeom>
        </p:spPr>
        <p:txBody>
          <a:bodyPr vert="horz" lIns="96639" tIns="48320" rIns="96639" bIns="48320" rtlCol="0" anchor="b"/>
          <a:lstStyle>
            <a:lvl1pPr algn="r">
              <a:defRPr sz="1300"/>
            </a:lvl1pPr>
          </a:lstStyle>
          <a:p>
            <a:fld id="{F5E3E4B4-70FC-44FF-8DAB-5017551960B5}" type="slidenum">
              <a:rPr lang="en-US" smtClean="0"/>
              <a:t>‹#›</a:t>
            </a:fld>
            <a:endParaRPr lang="en-US"/>
          </a:p>
        </p:txBody>
      </p:sp>
    </p:spTree>
    <p:extLst>
      <p:ext uri="{BB962C8B-B14F-4D97-AF65-F5344CB8AC3E}">
        <p14:creationId xmlns:p14="http://schemas.microsoft.com/office/powerpoint/2010/main" val="40142860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39" tIns="48320" rIns="96639" bIns="48320" rtlCol="0"/>
          <a:lstStyle>
            <a:lvl1pPr algn="l">
              <a:defRPr sz="1300"/>
            </a:lvl1pPr>
          </a:lstStyle>
          <a:p>
            <a:endParaRPr lang="en-US" dirty="0"/>
          </a:p>
        </p:txBody>
      </p:sp>
      <p:sp>
        <p:nvSpPr>
          <p:cNvPr id="3" name="Date Placeholder 2"/>
          <p:cNvSpPr>
            <a:spLocks noGrp="1"/>
          </p:cNvSpPr>
          <p:nvPr>
            <p:ph type="dt" idx="1"/>
          </p:nvPr>
        </p:nvSpPr>
        <p:spPr>
          <a:xfrm>
            <a:off x="4143589" y="1"/>
            <a:ext cx="3169920" cy="481727"/>
          </a:xfrm>
          <a:prstGeom prst="rect">
            <a:avLst/>
          </a:prstGeom>
        </p:spPr>
        <p:txBody>
          <a:bodyPr vert="horz" lIns="96639" tIns="48320" rIns="96639" bIns="48320" rtlCol="0"/>
          <a:lstStyle>
            <a:lvl1pPr algn="r">
              <a:defRPr sz="1300"/>
            </a:lvl1pPr>
          </a:lstStyle>
          <a:p>
            <a:fld id="{0D5835D4-D157-404A-9B8B-23606ED50E96}" type="datetimeFigureOut">
              <a:rPr lang="en-US" smtClean="0"/>
              <a:t>9/13/2021</a:t>
            </a:fld>
            <a:endParaRPr lang="en-US" dirty="0"/>
          </a:p>
        </p:txBody>
      </p:sp>
      <p:sp>
        <p:nvSpPr>
          <p:cNvPr id="4" name="Slide Image Placeholder 3"/>
          <p:cNvSpPr>
            <a:spLocks noGrp="1" noRot="1" noChangeAspect="1"/>
          </p:cNvSpPr>
          <p:nvPr>
            <p:ph type="sldImg" idx="2"/>
          </p:nvPr>
        </p:nvSpPr>
        <p:spPr>
          <a:xfrm>
            <a:off x="1498600" y="1200150"/>
            <a:ext cx="4318000" cy="3238500"/>
          </a:xfrm>
          <a:prstGeom prst="rect">
            <a:avLst/>
          </a:prstGeom>
          <a:noFill/>
          <a:ln w="12700">
            <a:solidFill>
              <a:prstClr val="black"/>
            </a:solidFill>
          </a:ln>
        </p:spPr>
        <p:txBody>
          <a:bodyPr vert="horz" lIns="96639" tIns="48320" rIns="96639" bIns="48320"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39" tIns="48320" rIns="96639" bIns="483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243842" y="8961121"/>
            <a:ext cx="3738879" cy="481726"/>
          </a:xfrm>
          <a:prstGeom prst="rect">
            <a:avLst/>
          </a:prstGeom>
        </p:spPr>
        <p:txBody>
          <a:bodyPr vert="horz" lIns="96639" tIns="48320" rIns="96639" bIns="48320" rtlCol="0" anchor="b"/>
          <a:lstStyle>
            <a:lvl1pPr algn="l">
              <a:defRPr sz="1300"/>
            </a:lvl1pPr>
          </a:lstStyle>
          <a:p>
            <a:r>
              <a:rPr lang="en-CA" dirty="0" smtClean="0"/>
              <a:t>AHS Provincial Child Passenger Safety</a:t>
            </a:r>
          </a:p>
          <a:p>
            <a:r>
              <a:rPr lang="en-CA" dirty="0" smtClean="0"/>
              <a:t>Presentation Guide</a:t>
            </a:r>
            <a:endParaRPr lang="en-US" dirty="0"/>
          </a:p>
        </p:txBody>
      </p:sp>
      <p:sp>
        <p:nvSpPr>
          <p:cNvPr id="7" name="Slide Number Placeholder 6"/>
          <p:cNvSpPr>
            <a:spLocks noGrp="1"/>
          </p:cNvSpPr>
          <p:nvPr>
            <p:ph type="sldNum" sz="quarter" idx="5"/>
          </p:nvPr>
        </p:nvSpPr>
        <p:spPr>
          <a:xfrm>
            <a:off x="3982720" y="8961121"/>
            <a:ext cx="3169920" cy="481726"/>
          </a:xfrm>
          <a:prstGeom prst="rect">
            <a:avLst/>
          </a:prstGeom>
        </p:spPr>
        <p:txBody>
          <a:bodyPr vert="horz" lIns="96639" tIns="48320" rIns="96639" bIns="48320" rtlCol="0" anchor="b"/>
          <a:lstStyle>
            <a:lvl1pPr algn="r">
              <a:defRPr sz="1300"/>
            </a:lvl1pPr>
          </a:lstStyle>
          <a:p>
            <a:fld id="{192689A3-82B4-494E-969B-74AB96299A93}" type="slidenum">
              <a:rPr lang="en-US" smtClean="0"/>
              <a:t>‹#›</a:t>
            </a:fld>
            <a:endParaRPr lang="en-US" dirty="0"/>
          </a:p>
        </p:txBody>
      </p:sp>
    </p:spTree>
    <p:extLst>
      <p:ext uri="{BB962C8B-B14F-4D97-AF65-F5344CB8AC3E}">
        <p14:creationId xmlns:p14="http://schemas.microsoft.com/office/powerpoint/2010/main" val="400981337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qp.alberta.ca/570.cf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kern="1200" dirty="0" smtClean="0">
                <a:solidFill>
                  <a:schemeClr val="tx1"/>
                </a:solidFill>
                <a:effectLst/>
                <a:latin typeface="+mn-lt"/>
                <a:ea typeface="+mn-ea"/>
                <a:cs typeface="+mn-cs"/>
              </a:rPr>
              <a:t>There are four stages of child passenger safety: rear-facing car seat, forward-facing car seats, booster seats and seat belts.</a:t>
            </a:r>
          </a:p>
          <a:p>
            <a:pPr marL="285750" indent="-285750">
              <a:buFont typeface="Arial" panose="020B0604020202020204" pitchFamily="34" charset="0"/>
              <a:buChar char="•"/>
            </a:pPr>
            <a:r>
              <a:rPr lang="en-US" sz="1400" kern="1200" dirty="0" smtClean="0">
                <a:solidFill>
                  <a:schemeClr val="tx1"/>
                </a:solidFill>
                <a:effectLst/>
                <a:latin typeface="+mn-lt"/>
                <a:ea typeface="+mn-ea"/>
                <a:cs typeface="+mn-cs"/>
              </a:rPr>
              <a:t>This presentation includes information on all stages as well as the legal requirements for child passengers.</a:t>
            </a:r>
          </a:p>
          <a:p>
            <a:pPr marL="285750" indent="-285750">
              <a:buFont typeface="Arial" panose="020B0604020202020204" pitchFamily="34" charset="0"/>
              <a:buChar char="•"/>
            </a:pPr>
            <a:r>
              <a:rPr lang="en-US" sz="1400" kern="1200" dirty="0" smtClean="0">
                <a:solidFill>
                  <a:schemeClr val="tx1"/>
                </a:solidFill>
                <a:effectLst/>
                <a:latin typeface="+mn-lt"/>
                <a:ea typeface="+mn-ea"/>
                <a:cs typeface="+mn-cs"/>
              </a:rPr>
              <a:t>Each stage has different requirements for safe use. </a:t>
            </a:r>
          </a:p>
          <a:p>
            <a:pPr marL="285750" indent="-285750">
              <a:buFont typeface="Arial" panose="020B0604020202020204" pitchFamily="34" charset="0"/>
              <a:buChar char="•"/>
            </a:pPr>
            <a:r>
              <a:rPr lang="en-US" sz="1400" kern="1200" dirty="0" smtClean="0">
                <a:solidFill>
                  <a:schemeClr val="tx1"/>
                </a:solidFill>
                <a:effectLst/>
                <a:latin typeface="+mn-lt"/>
                <a:ea typeface="+mn-ea"/>
                <a:cs typeface="+mn-cs"/>
              </a:rPr>
              <a:t>Resources are available for each stage to assist parents/caregivers to check their child’s car seat, booster seat or seat belt for correct use.</a:t>
            </a:r>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1</a:t>
            </a:fld>
            <a:endParaRPr lang="en-US" dirty="0"/>
          </a:p>
        </p:txBody>
      </p:sp>
    </p:spTree>
    <p:extLst>
      <p:ext uri="{BB962C8B-B14F-4D97-AF65-F5344CB8AC3E}">
        <p14:creationId xmlns:p14="http://schemas.microsoft.com/office/powerpoint/2010/main" val="3400117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Only</a:t>
            </a:r>
            <a:r>
              <a:rPr lang="en-US" baseline="0" dirty="0" smtClean="0"/>
              <a:t> use these slides (8- 12) if the video (slide 7) doesn’t play in your location.</a:t>
            </a:r>
            <a:endParaRPr lang="en-US" dirty="0" smtClean="0"/>
          </a:p>
          <a:p>
            <a:endParaRPr lang="en-US" dirty="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10</a:t>
            </a:fld>
            <a:endParaRPr lang="en-US" dirty="0"/>
          </a:p>
        </p:txBody>
      </p:sp>
    </p:spTree>
    <p:extLst>
      <p:ext uri="{BB962C8B-B14F-4D97-AF65-F5344CB8AC3E}">
        <p14:creationId xmlns:p14="http://schemas.microsoft.com/office/powerpoint/2010/main" val="591551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Only</a:t>
            </a:r>
            <a:r>
              <a:rPr lang="en-US" baseline="0" dirty="0" smtClean="0"/>
              <a:t> use these slides (8- 12) if the video (slide 7) doesn’t play in your location.</a:t>
            </a:r>
            <a:endParaRPr lang="en-US" dirty="0" smtClean="0"/>
          </a:p>
          <a:p>
            <a:endParaRPr lang="en-US" dirty="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11</a:t>
            </a:fld>
            <a:endParaRPr lang="en-US" dirty="0"/>
          </a:p>
        </p:txBody>
      </p:sp>
    </p:spTree>
    <p:extLst>
      <p:ext uri="{BB962C8B-B14F-4D97-AF65-F5344CB8AC3E}">
        <p14:creationId xmlns:p14="http://schemas.microsoft.com/office/powerpoint/2010/main" val="2414125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Only</a:t>
            </a:r>
            <a:r>
              <a:rPr lang="en-US" baseline="0" dirty="0" smtClean="0"/>
              <a:t> use these slides (8- 12) if the video (slide 7) doesn’t play in your location.</a:t>
            </a:r>
            <a:endParaRPr lang="en-US" dirty="0" smtClean="0"/>
          </a:p>
          <a:p>
            <a:endParaRPr lang="en-US" dirty="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12</a:t>
            </a:fld>
            <a:endParaRPr lang="en-US" dirty="0"/>
          </a:p>
        </p:txBody>
      </p:sp>
    </p:spTree>
    <p:extLst>
      <p:ext uri="{BB962C8B-B14F-4D97-AF65-F5344CB8AC3E}">
        <p14:creationId xmlns:p14="http://schemas.microsoft.com/office/powerpoint/2010/main" val="3209038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T</a:t>
            </a:r>
            <a:r>
              <a:rPr lang="en-US" baseline="0" dirty="0" smtClean="0"/>
              <a:t>hese are common safety errors that could result in a child getting </a:t>
            </a:r>
            <a:r>
              <a:rPr lang="en-US" dirty="0" smtClean="0"/>
              <a:t>hurt, perhaps seriously, in a crash.</a:t>
            </a:r>
          </a:p>
          <a:p>
            <a:pPr marL="285750" indent="-285750">
              <a:buFont typeface="Arial" panose="020B0604020202020204" pitchFamily="34" charset="0"/>
              <a:buChar char="•"/>
            </a:pPr>
            <a:r>
              <a:rPr lang="en-US" dirty="0" smtClean="0"/>
              <a:t>To keep your child safe:</a:t>
            </a:r>
            <a:r>
              <a:rPr lang="en-US" baseline="0" dirty="0" smtClean="0"/>
              <a:t> the seat belt or Universal Anchorage System (UAS) needs to be tight, and t</a:t>
            </a:r>
            <a:r>
              <a:rPr lang="en-US" dirty="0" smtClean="0"/>
              <a:t>he harness straps needs to be snug. For forward-facing car seats, the top tether strap </a:t>
            </a:r>
            <a:r>
              <a:rPr lang="en-US" u="sng" dirty="0" smtClean="0"/>
              <a:t>must</a:t>
            </a:r>
            <a:r>
              <a:rPr lang="en-US" dirty="0" smtClean="0"/>
              <a:t> be used with the seat belt or UAS. </a:t>
            </a:r>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13</a:t>
            </a:fld>
            <a:endParaRPr lang="en-US" dirty="0"/>
          </a:p>
        </p:txBody>
      </p:sp>
    </p:spTree>
    <p:extLst>
      <p:ext uri="{BB962C8B-B14F-4D97-AF65-F5344CB8AC3E}">
        <p14:creationId xmlns:p14="http://schemas.microsoft.com/office/powerpoint/2010/main" val="3737568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There are many car seat and booster seat options. Keep three things in mind: Your child’s weight and height,</a:t>
            </a:r>
            <a:r>
              <a:rPr lang="en-US" baseline="0" dirty="0" smtClean="0"/>
              <a:t> how the car seat or booster seat fits in your </a:t>
            </a:r>
            <a:r>
              <a:rPr lang="en-US" dirty="0" smtClean="0"/>
              <a:t>vehicle, and y</a:t>
            </a:r>
            <a:r>
              <a:rPr lang="en-US" baseline="0" dirty="0" smtClean="0"/>
              <a:t>our budget. </a:t>
            </a:r>
          </a:p>
          <a:p>
            <a:pPr marL="285750" indent="-285750">
              <a:buFont typeface="Arial" panose="020B0604020202020204" pitchFamily="34" charset="0"/>
              <a:buChar char="•"/>
            </a:pPr>
            <a:r>
              <a:rPr lang="en-CA" dirty="0" smtClean="0"/>
              <a:t>Less expensive seats meet the same safety standards as higher priced seats.</a:t>
            </a:r>
            <a:endParaRPr lang="en-US" baseline="0" dirty="0" smtClean="0"/>
          </a:p>
          <a:p>
            <a:pPr marL="285750" indent="-285750">
              <a:buFont typeface="Arial" panose="020B0604020202020204" pitchFamily="34" charset="0"/>
              <a:buChar char="•"/>
            </a:pPr>
            <a:r>
              <a:rPr lang="en-US" dirty="0" smtClean="0"/>
              <a:t>Click the link</a:t>
            </a:r>
            <a:r>
              <a:rPr lang="en-US" baseline="0" dirty="0" smtClean="0"/>
              <a:t> to </a:t>
            </a:r>
            <a:r>
              <a:rPr lang="en-US" dirty="0" smtClean="0"/>
              <a:t>start the video, then ‘skip ad.’ Video length</a:t>
            </a:r>
            <a:r>
              <a:rPr lang="en-US" baseline="0" dirty="0" smtClean="0"/>
              <a:t> </a:t>
            </a:r>
            <a:r>
              <a:rPr lang="en-US" dirty="0" smtClean="0"/>
              <a:t>2:56.</a:t>
            </a:r>
          </a:p>
          <a:p>
            <a:pPr marL="285750" indent="-285750">
              <a:buFont typeface="Arial" panose="020B0604020202020204" pitchFamily="34" charset="0"/>
              <a:buChar char="•"/>
            </a:pPr>
            <a:r>
              <a:rPr lang="en-US" dirty="0" smtClean="0"/>
              <a:t>If the video fails to load on YouTube, return to presentation and continue to next</a:t>
            </a:r>
            <a:r>
              <a:rPr lang="en-US" baseline="0" dirty="0" smtClean="0"/>
              <a:t> slide.</a:t>
            </a:r>
            <a:endParaRPr lang="en-CA" baseline="0" dirty="0" smtClean="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14</a:t>
            </a:fld>
            <a:endParaRPr lang="en-US" dirty="0"/>
          </a:p>
        </p:txBody>
      </p:sp>
    </p:spTree>
    <p:extLst>
      <p:ext uri="{BB962C8B-B14F-4D97-AF65-F5344CB8AC3E}">
        <p14:creationId xmlns:p14="http://schemas.microsoft.com/office/powerpoint/2010/main" val="784887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246">
              <a:spcBef>
                <a:spcPts val="634"/>
              </a:spcBef>
              <a:buFont typeface="Arial" panose="020B0604020202020204" pitchFamily="34" charset="0"/>
              <a:buChar char="•"/>
              <a:defRPr/>
            </a:pPr>
            <a:r>
              <a:rPr lang="en-CA" noProof="1" smtClean="0">
                <a:cs typeface="Arial" pitchFamily="34" charset="0"/>
              </a:rPr>
              <a:t>Transport Canada identifies four Car Time Stages: rear-facing seats, forward-facing seats, booster seats and seat belts. </a:t>
            </a:r>
          </a:p>
          <a:p>
            <a:pPr marL="285750" indent="-285750" defTabSz="966246">
              <a:spcBef>
                <a:spcPts val="634"/>
              </a:spcBef>
              <a:buFont typeface="Arial" panose="020B0604020202020204" pitchFamily="34" charset="0"/>
              <a:buChar char="•"/>
              <a:defRPr/>
            </a:pPr>
            <a:r>
              <a:rPr lang="en-CA" noProof="1" smtClean="0">
                <a:cs typeface="Arial" pitchFamily="34" charset="0"/>
              </a:rPr>
              <a:t>They</a:t>
            </a:r>
            <a:r>
              <a:rPr lang="en-CA" baseline="0" noProof="1" smtClean="0">
                <a:cs typeface="Arial" pitchFamily="34" charset="0"/>
              </a:rPr>
              <a:t> </a:t>
            </a:r>
            <a:r>
              <a:rPr lang="en-CA" noProof="1" smtClean="0">
                <a:cs typeface="Arial" pitchFamily="34" charset="0"/>
              </a:rPr>
              <a:t>recommended keeping babies and young children in each stage </a:t>
            </a:r>
            <a:r>
              <a:rPr lang="en-CA" b="1" noProof="1" smtClean="0">
                <a:cs typeface="Arial" pitchFamily="34" charset="0"/>
              </a:rPr>
              <a:t>as long as possible</a:t>
            </a:r>
            <a:r>
              <a:rPr lang="en-CA" noProof="1" smtClean="0">
                <a:cs typeface="Arial" pitchFamily="34" charset="0"/>
              </a:rPr>
              <a:t>, until they outgrow the weight and height limits for that seat. </a:t>
            </a:r>
          </a:p>
          <a:p>
            <a:pPr marL="285750" indent="-285750" defTabSz="966246">
              <a:spcBef>
                <a:spcPts val="634"/>
              </a:spcBef>
              <a:buFont typeface="Arial" panose="020B0604020202020204" pitchFamily="34" charset="0"/>
              <a:buChar char="•"/>
              <a:defRPr/>
            </a:pPr>
            <a:r>
              <a:rPr lang="en-CA" baseline="0" noProof="1" smtClean="0">
                <a:cs typeface="Arial" pitchFamily="34" charset="0"/>
              </a:rPr>
              <a:t>Stage 1: rear-facing provides the best protection for a child’s head, neck and back in a crash or sudden stop. </a:t>
            </a:r>
          </a:p>
          <a:p>
            <a:pPr marL="285750" indent="-285750" defTabSz="966246">
              <a:spcBef>
                <a:spcPts val="634"/>
              </a:spcBef>
              <a:buFont typeface="Arial" panose="020B0604020202020204" pitchFamily="34" charset="0"/>
              <a:buChar char="•"/>
              <a:defRPr/>
            </a:pPr>
            <a:r>
              <a:rPr lang="en-CA" baseline="0" noProof="1" smtClean="0">
                <a:cs typeface="Arial" pitchFamily="34" charset="0"/>
              </a:rPr>
              <a:t>M</a:t>
            </a:r>
            <a:r>
              <a:rPr lang="en-CA" noProof="1" smtClean="0">
                <a:cs typeface="Arial" pitchFamily="34" charset="0"/>
              </a:rPr>
              <a:t>any seats are available that combine more than one stage. </a:t>
            </a:r>
          </a:p>
          <a:p>
            <a:pPr marL="285750" indent="-285750" defTabSz="966246">
              <a:spcBef>
                <a:spcPts val="634"/>
              </a:spcBef>
              <a:buFont typeface="Arial" panose="020B0604020202020204" pitchFamily="34" charset="0"/>
              <a:buChar char="•"/>
              <a:defRPr/>
            </a:pPr>
            <a:r>
              <a:rPr lang="en-CA" noProof="1" smtClean="0">
                <a:cs typeface="Arial" pitchFamily="34" charset="0"/>
              </a:rPr>
              <a:t>A car seat that can be both rear-facing and then turned forward-facing will have higher rear-facing weight/height limits</a:t>
            </a:r>
            <a:r>
              <a:rPr lang="en-CA" baseline="0" noProof="1" smtClean="0">
                <a:cs typeface="Arial" pitchFamily="34" charset="0"/>
              </a:rPr>
              <a:t> so a child can be kept rear-facing, and safer, longer</a:t>
            </a:r>
            <a:r>
              <a:rPr lang="en-CA" noProof="1" smtClean="0">
                <a:cs typeface="Arial" pitchFamily="34" charset="0"/>
              </a:rPr>
              <a:t>. </a:t>
            </a:r>
          </a:p>
          <a:p>
            <a:pPr marL="285750" indent="-285750" defTabSz="966246">
              <a:spcBef>
                <a:spcPts val="634"/>
              </a:spcBef>
              <a:buFont typeface="Arial" panose="020B0604020202020204" pitchFamily="34" charset="0"/>
              <a:buChar char="•"/>
              <a:defRPr/>
            </a:pPr>
            <a:r>
              <a:rPr lang="en-CA" b="0" i="0" normalizeH="0" baseline="0" dirty="0" smtClean="0"/>
              <a:t>Stage 4: seat belts, has a height, not a weight, as the starting point. </a:t>
            </a:r>
          </a:p>
          <a:p>
            <a:pPr defTabSz="966246">
              <a:spcBef>
                <a:spcPts val="634"/>
              </a:spcBef>
              <a:defRPr/>
            </a:pPr>
            <a:r>
              <a:rPr lang="en-CA" noProof="1" smtClean="0">
                <a:cs typeface="Arial" pitchFamily="34" charset="0"/>
              </a:rPr>
              <a:t>Adapted from: </a:t>
            </a:r>
            <a:r>
              <a:rPr lang="en-CA" i="1" u="sng" noProof="1" smtClean="0">
                <a:cs typeface="Arial" pitchFamily="34" charset="0"/>
              </a:rPr>
              <a:t>http://www.tc.gc.ca/en/services/road/child-car-seat-safety/buying-child-car-seat-booster-seat.html</a:t>
            </a:r>
            <a:endParaRPr lang="en-US" i="1" u="sng" dirty="0" smtClean="0">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15</a:t>
            </a:fld>
            <a:endParaRPr lang="en-US" dirty="0"/>
          </a:p>
        </p:txBody>
      </p:sp>
      <p:sp>
        <p:nvSpPr>
          <p:cNvPr id="5" name="Footer Placeholder 4"/>
          <p:cNvSpPr>
            <a:spLocks noGrp="1"/>
          </p:cNvSpPr>
          <p:nvPr>
            <p:ph type="ftr" sz="quarter" idx="11"/>
          </p:nvPr>
        </p:nvSpPr>
        <p:spPr/>
        <p:txBody>
          <a:bodyPr/>
          <a:lstStyle/>
          <a:p>
            <a:r>
              <a:rPr lang="en-CA" smtClean="0"/>
              <a:t>AHS Provincial Child Passenger Safety</a:t>
            </a:r>
          </a:p>
          <a:p>
            <a:r>
              <a:rPr lang="en-CA" smtClean="0"/>
              <a:t>Presentation Guide</a:t>
            </a:r>
            <a:endParaRPr lang="en-US" dirty="0"/>
          </a:p>
        </p:txBody>
      </p:sp>
    </p:spTree>
    <p:extLst>
      <p:ext uri="{BB962C8B-B14F-4D97-AF65-F5344CB8AC3E}">
        <p14:creationId xmlns:p14="http://schemas.microsoft.com/office/powerpoint/2010/main" val="3894316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561975"/>
            <a:ext cx="4318000" cy="3238500"/>
          </a:xfrm>
        </p:spPr>
      </p:sp>
      <p:sp>
        <p:nvSpPr>
          <p:cNvPr id="3" name="Notes Placeholder 2"/>
          <p:cNvSpPr>
            <a:spLocks noGrp="1"/>
          </p:cNvSpPr>
          <p:nvPr>
            <p:ph type="body" idx="1"/>
          </p:nvPr>
        </p:nvSpPr>
        <p:spPr>
          <a:xfrm>
            <a:off x="731520" y="3920491"/>
            <a:ext cx="5852160" cy="5040631"/>
          </a:xfrm>
        </p:spPr>
        <p:txBody>
          <a:bodyPr/>
          <a:lstStyle/>
          <a:p>
            <a:pPr marL="285750" indent="-285750" defTabSz="966246">
              <a:lnSpc>
                <a:spcPct val="90000"/>
              </a:lnSpc>
              <a:spcBef>
                <a:spcPts val="634"/>
              </a:spcBef>
              <a:buFont typeface="Arial" panose="020B0604020202020204" pitchFamily="34" charset="0"/>
              <a:buChar char="•"/>
              <a:defRPr/>
            </a:pPr>
            <a:r>
              <a:rPr lang="en-CA" dirty="0" smtClean="0"/>
              <a:t>There are many options when looking for a car seat. Each seat comes with specific instructions on how to use it. </a:t>
            </a:r>
          </a:p>
          <a:p>
            <a:pPr marL="285750" indent="-285750" defTabSz="966246">
              <a:lnSpc>
                <a:spcPct val="90000"/>
              </a:lnSpc>
              <a:spcBef>
                <a:spcPts val="634"/>
              </a:spcBef>
              <a:buFont typeface="Arial" panose="020B0604020202020204" pitchFamily="34" charset="0"/>
              <a:buChar char="•"/>
              <a:defRPr/>
            </a:pPr>
            <a:r>
              <a:rPr lang="en-CA" dirty="0" smtClean="0"/>
              <a:t>All car seats and booster seats sold in Canada must meet the Canada Motor Vehicle Safety Standard (CMVSS). Seats purchased in the United States or other countries do not meet CMVSS standards and cannot be used.</a:t>
            </a:r>
          </a:p>
          <a:p>
            <a:pPr marL="285750" marR="0" lvl="0" indent="-285750" algn="l" defTabSz="966246" rtl="0" eaLnBrk="1" fontAlgn="auto" latinLnBrk="0" hangingPunct="1">
              <a:lnSpc>
                <a:spcPct val="90000"/>
              </a:lnSpc>
              <a:spcBef>
                <a:spcPts val="634"/>
              </a:spcBef>
              <a:spcAft>
                <a:spcPts val="0"/>
              </a:spcAft>
              <a:buClrTx/>
              <a:buSzTx/>
              <a:buFont typeface="Arial" panose="020B0604020202020204" pitchFamily="34" charset="0"/>
              <a:buChar char="•"/>
              <a:tabLst/>
              <a:defRPr/>
            </a:pPr>
            <a:r>
              <a:rPr lang="en-CA" dirty="0" smtClean="0"/>
              <a:t>Seats purchased at second-hand stores or garage sales are often missing parts, instructions or may have been involved in a crash and are not recommended.  </a:t>
            </a:r>
          </a:p>
          <a:p>
            <a:pPr marL="285750" indent="-285750" defTabSz="966246">
              <a:lnSpc>
                <a:spcPct val="90000"/>
              </a:lnSpc>
              <a:spcBef>
                <a:spcPts val="634"/>
              </a:spcBef>
              <a:buFont typeface="Arial" panose="020B0604020202020204" pitchFamily="34" charset="0"/>
              <a:buChar char="•"/>
              <a:defRPr/>
            </a:pPr>
            <a:r>
              <a:rPr lang="en-CA" dirty="0" smtClean="0"/>
              <a:t>The best seat for you and your child is one that fits in your vehicle, and that you can and will use correctly every time. </a:t>
            </a:r>
          </a:p>
          <a:p>
            <a:pPr marL="285750" indent="-285750" defTabSz="966246">
              <a:lnSpc>
                <a:spcPct val="90000"/>
              </a:lnSpc>
              <a:spcBef>
                <a:spcPts val="634"/>
              </a:spcBef>
              <a:buFont typeface="Arial" panose="020B0604020202020204" pitchFamily="34" charset="0"/>
              <a:buChar char="•"/>
              <a:defRPr/>
            </a:pPr>
            <a:r>
              <a:rPr lang="en-CA" dirty="0" smtClean="0"/>
              <a:t>Check the car seat manufacturer’s instructions for directions on replacing a car seat after</a:t>
            </a:r>
            <a:r>
              <a:rPr lang="en-CA" baseline="0" dirty="0" smtClean="0"/>
              <a:t> </a:t>
            </a:r>
            <a:r>
              <a:rPr lang="en-CA" dirty="0" smtClean="0"/>
              <a:t>a crash. </a:t>
            </a:r>
          </a:p>
          <a:p>
            <a:pPr marL="285750" indent="-285750" defTabSz="966246">
              <a:lnSpc>
                <a:spcPct val="90000"/>
              </a:lnSpc>
              <a:spcBef>
                <a:spcPts val="634"/>
              </a:spcBef>
              <a:buFont typeface="Arial" panose="020B0604020202020204" pitchFamily="34" charset="0"/>
              <a:buChar char="•"/>
              <a:defRPr/>
            </a:pPr>
            <a:r>
              <a:rPr lang="en-CA" dirty="0" smtClean="0"/>
              <a:t>Call the manufacturer or check their website</a:t>
            </a:r>
            <a:r>
              <a:rPr lang="en-CA" baseline="0" dirty="0" smtClean="0"/>
              <a:t> </a:t>
            </a:r>
            <a:r>
              <a:rPr lang="en-CA" dirty="0" smtClean="0"/>
              <a:t>to replace</a:t>
            </a:r>
            <a:r>
              <a:rPr lang="en-CA" baseline="0" dirty="0" smtClean="0"/>
              <a:t> missing </a:t>
            </a:r>
            <a:r>
              <a:rPr lang="en-CA" dirty="0" smtClean="0"/>
              <a:t>instructions. The phone number for the manufacturer is on the seat. For help, call Transport Canada at 1-800-333-0371.</a:t>
            </a:r>
          </a:p>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16</a:t>
            </a:fld>
            <a:endParaRPr lang="en-US" dirty="0"/>
          </a:p>
        </p:txBody>
      </p:sp>
      <p:sp>
        <p:nvSpPr>
          <p:cNvPr id="5" name="Footer Placeholder 4"/>
          <p:cNvSpPr>
            <a:spLocks noGrp="1"/>
          </p:cNvSpPr>
          <p:nvPr>
            <p:ph type="ftr" sz="quarter" idx="11"/>
          </p:nvPr>
        </p:nvSpPr>
        <p:spPr/>
        <p:txBody>
          <a:bodyPr/>
          <a:lstStyle/>
          <a:p>
            <a:r>
              <a:rPr lang="en-CA" smtClean="0"/>
              <a:t>AHS Provincial Child Passenger Safety</a:t>
            </a:r>
          </a:p>
          <a:p>
            <a:r>
              <a:rPr lang="en-CA" smtClean="0"/>
              <a:t>Presentation Guide</a:t>
            </a:r>
            <a:endParaRPr lang="en-US" dirty="0"/>
          </a:p>
        </p:txBody>
      </p:sp>
    </p:spTree>
    <p:extLst>
      <p:ext uri="{BB962C8B-B14F-4D97-AF65-F5344CB8AC3E}">
        <p14:creationId xmlns:p14="http://schemas.microsoft.com/office/powerpoint/2010/main" val="2218624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purchasing a car seat, review the tips on the MyHealth.Alberta.ca website: Tips for buying.</a:t>
            </a:r>
            <a:r>
              <a:rPr lang="en-US" baseline="0" dirty="0" smtClean="0"/>
              <a:t> A l</a:t>
            </a:r>
            <a:r>
              <a:rPr lang="en-US" dirty="0" smtClean="0"/>
              <a:t>ink will also appear later in the presentation.  This slide has an example about purchasing a rear-facing</a:t>
            </a:r>
            <a:r>
              <a:rPr lang="en-US" baseline="0" dirty="0" smtClean="0"/>
              <a:t> only c</a:t>
            </a:r>
            <a:r>
              <a:rPr lang="en-US" dirty="0" smtClean="0"/>
              <a:t>ar seat.</a:t>
            </a:r>
          </a:p>
          <a:p>
            <a:r>
              <a:rPr lang="en-US" dirty="0" smtClean="0"/>
              <a:t>https://myhealth.alberta.ca/Alberta/Pages/tips-for-buying-a-child-safety-seat-or-booster-seat.aspx </a:t>
            </a:r>
            <a:endParaRPr lang="en-US" dirty="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17</a:t>
            </a:fld>
            <a:endParaRPr lang="en-US" dirty="0"/>
          </a:p>
        </p:txBody>
      </p:sp>
    </p:spTree>
    <p:extLst>
      <p:ext uri="{BB962C8B-B14F-4D97-AF65-F5344CB8AC3E}">
        <p14:creationId xmlns:p14="http://schemas.microsoft.com/office/powerpoint/2010/main" val="1169563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66246" rtl="0" eaLnBrk="1" fontAlgn="auto" latinLnBrk="0" hangingPunct="1">
              <a:lnSpc>
                <a:spcPct val="100000"/>
              </a:lnSpc>
              <a:spcBef>
                <a:spcPts val="634"/>
              </a:spcBef>
              <a:spcAft>
                <a:spcPts val="0"/>
              </a:spcAft>
              <a:buClrTx/>
              <a:buSzTx/>
              <a:buFont typeface="Arial" panose="020B0604020202020204" pitchFamily="34" charset="0"/>
              <a:buChar char="•"/>
              <a:tabLst/>
              <a:defRPr/>
            </a:pPr>
            <a:r>
              <a:rPr lang="en-CA" dirty="0" smtClean="0"/>
              <a:t>There are</a:t>
            </a:r>
            <a:r>
              <a:rPr lang="en-CA" baseline="0" dirty="0" smtClean="0"/>
              <a:t> a wide variety of car seat </a:t>
            </a:r>
            <a:r>
              <a:rPr lang="en-CA" dirty="0" smtClean="0"/>
              <a:t>choices. Each seat type has both advantages and</a:t>
            </a:r>
            <a:r>
              <a:rPr lang="en-CA" baseline="0" dirty="0" smtClean="0"/>
              <a:t> challenges. </a:t>
            </a:r>
          </a:p>
          <a:p>
            <a:pPr marL="285750" marR="0" lvl="0" indent="-285750" algn="l" defTabSz="966246" rtl="0" eaLnBrk="1" fontAlgn="auto" latinLnBrk="0" hangingPunct="1">
              <a:lnSpc>
                <a:spcPct val="100000"/>
              </a:lnSpc>
              <a:spcBef>
                <a:spcPts val="634"/>
              </a:spcBef>
              <a:spcAft>
                <a:spcPts val="0"/>
              </a:spcAft>
              <a:buClrTx/>
              <a:buSzTx/>
              <a:buFont typeface="Arial" panose="020B0604020202020204" pitchFamily="34" charset="0"/>
              <a:buChar char="•"/>
              <a:tabLst/>
              <a:defRPr/>
            </a:pPr>
            <a:r>
              <a:rPr lang="en-CA" dirty="0" smtClean="0"/>
              <a:t>Less expensive seats meet the same safety standards as higher priced seats. </a:t>
            </a:r>
          </a:p>
          <a:p>
            <a:pPr marL="285750" indent="-285750" defTabSz="966246">
              <a:spcBef>
                <a:spcPts val="634"/>
              </a:spcBef>
              <a:buFont typeface="Arial" panose="020B0604020202020204" pitchFamily="34" charset="0"/>
              <a:buChar char="•"/>
              <a:defRPr/>
            </a:pPr>
            <a:r>
              <a:rPr lang="en-CA" dirty="0" smtClean="0"/>
              <a:t>Many car seats combine </a:t>
            </a:r>
            <a:r>
              <a:rPr lang="en-CA" baseline="0" dirty="0" smtClean="0"/>
              <a:t>stages and may be used for a longer time.</a:t>
            </a:r>
          </a:p>
          <a:p>
            <a:pPr marL="285750" indent="-285750" defTabSz="966246">
              <a:spcBef>
                <a:spcPts val="634"/>
              </a:spcBef>
              <a:buFont typeface="Arial" panose="020B0604020202020204" pitchFamily="34" charset="0"/>
              <a:buChar char="•"/>
              <a:defRPr/>
            </a:pPr>
            <a:r>
              <a:rPr lang="en-CA" dirty="0" smtClean="0"/>
              <a:t>A </a:t>
            </a:r>
            <a:r>
              <a:rPr lang="en-CA" baseline="0" dirty="0" smtClean="0"/>
              <a:t>forward-facing car seat is </a:t>
            </a:r>
            <a:r>
              <a:rPr lang="en-CA" u="sng" baseline="0" dirty="0" smtClean="0"/>
              <a:t>always</a:t>
            </a:r>
            <a:r>
              <a:rPr lang="en-CA" baseline="0" dirty="0" smtClean="0"/>
              <a:t> combined with one or more of the other stages (rear-facing, booster or both). </a:t>
            </a:r>
          </a:p>
        </p:txBody>
      </p:sp>
      <p:sp>
        <p:nvSpPr>
          <p:cNvPr id="4" name="Slide Number Placeholder 3"/>
          <p:cNvSpPr>
            <a:spLocks noGrp="1"/>
          </p:cNvSpPr>
          <p:nvPr>
            <p:ph type="sldNum" sz="quarter" idx="10"/>
          </p:nvPr>
        </p:nvSpPr>
        <p:spPr/>
        <p:txBody>
          <a:bodyPr/>
          <a:lstStyle/>
          <a:p>
            <a:fld id="{192689A3-82B4-494E-969B-74AB96299A93}" type="slidenum">
              <a:rPr lang="en-US" smtClean="0"/>
              <a:t>18</a:t>
            </a:fld>
            <a:endParaRPr lang="en-US" dirty="0"/>
          </a:p>
        </p:txBody>
      </p:sp>
      <p:sp>
        <p:nvSpPr>
          <p:cNvPr id="5" name="Footer Placeholder 4"/>
          <p:cNvSpPr>
            <a:spLocks noGrp="1"/>
          </p:cNvSpPr>
          <p:nvPr>
            <p:ph type="ftr" sz="quarter" idx="11"/>
          </p:nvPr>
        </p:nvSpPr>
        <p:spPr/>
        <p:txBody>
          <a:bodyPr/>
          <a:lstStyle/>
          <a:p>
            <a:r>
              <a:rPr lang="en-CA" smtClean="0"/>
              <a:t>AHS Provincial Child Passenger Safety</a:t>
            </a:r>
          </a:p>
          <a:p>
            <a:r>
              <a:rPr lang="en-CA" smtClean="0"/>
              <a:t>Presentation Guide</a:t>
            </a:r>
            <a:endParaRPr lang="en-US" dirty="0"/>
          </a:p>
        </p:txBody>
      </p:sp>
    </p:spTree>
    <p:extLst>
      <p:ext uri="{BB962C8B-B14F-4D97-AF65-F5344CB8AC3E}">
        <p14:creationId xmlns:p14="http://schemas.microsoft.com/office/powerpoint/2010/main" val="1413673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dirty="0" smtClean="0"/>
              <a:t>Tips for Buying</a:t>
            </a:r>
            <a:r>
              <a:rPr lang="en-CA" baseline="0" dirty="0" smtClean="0"/>
              <a:t> r</a:t>
            </a:r>
            <a:r>
              <a:rPr lang="en-CA" dirty="0" smtClean="0"/>
              <a:t>esource is available on MyHealth.Alberta.ca.</a:t>
            </a:r>
            <a:r>
              <a:rPr lang="en-CA" baseline="0" dirty="0" smtClean="0"/>
              <a:t> Use the MHA Print Manager to print.</a:t>
            </a:r>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19</a:t>
            </a:fld>
            <a:endParaRPr lang="en-US" dirty="0"/>
          </a:p>
        </p:txBody>
      </p:sp>
    </p:spTree>
    <p:extLst>
      <p:ext uri="{BB962C8B-B14F-4D97-AF65-F5344CB8AC3E}">
        <p14:creationId xmlns:p14="http://schemas.microsoft.com/office/powerpoint/2010/main" val="223329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Suggestions</a:t>
            </a:r>
            <a:r>
              <a:rPr lang="en-US" baseline="0" dirty="0" smtClean="0"/>
              <a:t> for using this presentation:</a:t>
            </a:r>
          </a:p>
          <a:p>
            <a:pPr marL="285750" indent="-285750">
              <a:buFont typeface="Arial" panose="020B0604020202020204" pitchFamily="34" charset="0"/>
              <a:buChar char="•"/>
            </a:pPr>
            <a:r>
              <a:rPr lang="en-US" baseline="0" dirty="0" smtClean="0"/>
              <a:t>See the presenter’s notes for each slide for details. Many slides have animation (show one line at a time); click to progress</a:t>
            </a:r>
          </a:p>
          <a:p>
            <a:pPr marL="285750" indent="-285750">
              <a:buFont typeface="Arial" panose="020B0604020202020204" pitchFamily="34" charset="0"/>
              <a:buChar char="•"/>
            </a:pPr>
            <a:r>
              <a:rPr lang="en-US" baseline="0" dirty="0" smtClean="0"/>
              <a:t>Connect to the internet so the videos/links work. </a:t>
            </a:r>
            <a:r>
              <a:rPr lang="en-US" sz="1400" b="0" i="0" u="none" strike="noStrike" kern="1200" baseline="0" dirty="0" smtClean="0">
                <a:solidFill>
                  <a:schemeClr val="tx1"/>
                </a:solidFill>
                <a:latin typeface="+mn-lt"/>
                <a:ea typeface="+mn-ea"/>
                <a:cs typeface="+mn-cs"/>
              </a:rPr>
              <a:t>If connected and you play Slide 7 video, skip Slides 8-12</a:t>
            </a:r>
            <a:endParaRPr lang="en-US" baseline="0" dirty="0" smtClean="0"/>
          </a:p>
          <a:p>
            <a:pPr marL="285750" indent="-285750">
              <a:buFont typeface="Arial" panose="020B0604020202020204" pitchFamily="34" charset="0"/>
              <a:buChar char="•"/>
            </a:pPr>
            <a:r>
              <a:rPr lang="en-US" sz="1400" b="0" i="0" u="none" strike="noStrike" kern="1200" baseline="0" dirty="0" smtClean="0">
                <a:solidFill>
                  <a:schemeClr val="tx1"/>
                </a:solidFill>
                <a:latin typeface="+mn-lt"/>
                <a:ea typeface="+mn-ea"/>
                <a:cs typeface="+mn-cs"/>
              </a:rPr>
              <a:t>Customize the presentation for suit your audience. Examples: </a:t>
            </a:r>
            <a:r>
              <a:rPr lang="en-US" sz="1200" b="0" i="0" u="none" strike="noStrike" kern="1200" baseline="0" dirty="0" smtClean="0">
                <a:solidFill>
                  <a:schemeClr val="tx1"/>
                </a:solidFill>
                <a:latin typeface="+mn-lt"/>
                <a:ea typeface="+mn-ea"/>
                <a:cs typeface="+mn-cs"/>
              </a:rPr>
              <a:t>Prenatal teaching, use slides 1-26 (rear-facing car seats), finish with slides 40-41; For parents and/or staff at a daycare, use entire presentation. </a:t>
            </a:r>
            <a:endParaRPr lang="en-US" sz="14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92689A3-82B4-494E-969B-74AB96299A93}" type="slidenum">
              <a:rPr lang="en-US" smtClean="0"/>
              <a:t>2</a:t>
            </a:fld>
            <a:endParaRPr lang="en-US"/>
          </a:p>
        </p:txBody>
      </p:sp>
    </p:spTree>
    <p:extLst>
      <p:ext uri="{BB962C8B-B14F-4D97-AF65-F5344CB8AC3E}">
        <p14:creationId xmlns:p14="http://schemas.microsoft.com/office/powerpoint/2010/main" val="215196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There are 3 video clips for Stage 1, Rear-facing. To play</a:t>
            </a:r>
            <a:r>
              <a:rPr lang="en-US" baseline="0" dirty="0" smtClean="0"/>
              <a:t> the videos, there must be </a:t>
            </a:r>
            <a:r>
              <a:rPr lang="en-US" dirty="0" smtClean="0"/>
              <a:t>an internet connection.</a:t>
            </a:r>
          </a:p>
          <a:p>
            <a:pPr marL="285750" indent="-285750">
              <a:buFont typeface="Arial" panose="020B0604020202020204" pitchFamily="34" charset="0"/>
              <a:buChar char="•"/>
            </a:pPr>
            <a:r>
              <a:rPr lang="en-US" dirty="0" smtClean="0"/>
              <a:t>Click the first link: ‘Set up your rear-facing seat.’ The Child Safety Link YouTube channel opens. </a:t>
            </a:r>
            <a:r>
              <a:rPr lang="en-US" baseline="0" dirty="0" smtClean="0"/>
              <a:t>Click skip ad. </a:t>
            </a:r>
            <a:r>
              <a:rPr lang="en-US" dirty="0" smtClean="0"/>
              <a:t>Video length 1:41</a:t>
            </a:r>
          </a:p>
          <a:p>
            <a:pPr marL="285750" indent="-285750">
              <a:buFont typeface="Arial" panose="020B0604020202020204" pitchFamily="34" charset="0"/>
              <a:buChar char="•"/>
            </a:pPr>
            <a:r>
              <a:rPr lang="en-US" dirty="0" smtClean="0"/>
              <a:t>Click ‘Install your rear-facing seat with UAS’ (or it will start automatically). Video length 3:10</a:t>
            </a:r>
          </a:p>
          <a:p>
            <a:pPr marL="285750" indent="-285750">
              <a:buFont typeface="Arial" panose="020B0604020202020204" pitchFamily="34" charset="0"/>
              <a:buChar char="•"/>
            </a:pPr>
            <a:r>
              <a:rPr lang="en-US" dirty="0" smtClean="0"/>
              <a:t>‘Install you rear-facing seat with the seat belt’ should start automatically.  Video length 3:12.</a:t>
            </a:r>
            <a:r>
              <a:rPr lang="en-US" baseline="0" dirty="0" smtClean="0"/>
              <a:t> </a:t>
            </a:r>
            <a:r>
              <a:rPr lang="en-US" u="sng" dirty="0" smtClean="0"/>
              <a:t>Note:</a:t>
            </a:r>
            <a:r>
              <a:rPr lang="en-US" dirty="0" smtClean="0"/>
              <a:t> Stop this video at 1:24 to avoid repetition.</a:t>
            </a:r>
          </a:p>
          <a:p>
            <a:pPr marL="285750" indent="-285750">
              <a:buFont typeface="Arial" panose="020B0604020202020204" pitchFamily="34" charset="0"/>
              <a:buChar char="•"/>
            </a:pPr>
            <a:r>
              <a:rPr lang="en-US" dirty="0" smtClean="0"/>
              <a:t>If the video fails to load on YouTube, return to this slide and click a link to open the next video. If next video fails to play, return to the presentation and continue to next</a:t>
            </a:r>
            <a:r>
              <a:rPr lang="en-US" baseline="0" dirty="0" smtClean="0"/>
              <a:t> slide.</a:t>
            </a:r>
            <a:endParaRPr lang="en-CA" baseline="0" dirty="0" smtClean="0"/>
          </a:p>
        </p:txBody>
      </p:sp>
      <p:sp>
        <p:nvSpPr>
          <p:cNvPr id="4" name="Footer Placeholder 3"/>
          <p:cNvSpPr>
            <a:spLocks noGrp="1"/>
          </p:cNvSpPr>
          <p:nvPr>
            <p:ph type="ftr" sz="quarter" idx="10"/>
          </p:nvPr>
        </p:nvSpPr>
        <p:spPr/>
        <p:txBody>
          <a:bodyPr/>
          <a:lstStyle/>
          <a:p>
            <a:r>
              <a:rPr lang="en-CA" dirty="0" smtClean="0"/>
              <a:t>AHS Provincial Child Passenger Safety</a:t>
            </a:r>
          </a:p>
          <a:p>
            <a:r>
              <a:rPr lang="en-CA" dirty="0"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20</a:t>
            </a:fld>
            <a:endParaRPr lang="en-US" dirty="0"/>
          </a:p>
        </p:txBody>
      </p:sp>
    </p:spTree>
    <p:extLst>
      <p:ext uri="{BB962C8B-B14F-4D97-AF65-F5344CB8AC3E}">
        <p14:creationId xmlns:p14="http://schemas.microsoft.com/office/powerpoint/2010/main" val="2842323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974080" cy="3780473"/>
          </a:xfrm>
        </p:spPr>
        <p:txBody>
          <a:bodyPr/>
          <a:lstStyle/>
          <a:p>
            <a:r>
              <a:rPr lang="en-US" dirty="0"/>
              <a:t>The rear‐facing position is the </a:t>
            </a:r>
            <a:r>
              <a:rPr lang="en-US" dirty="0" smtClean="0"/>
              <a:t>safest for babies</a:t>
            </a:r>
            <a:r>
              <a:rPr lang="en-US" baseline="0" dirty="0" smtClean="0"/>
              <a:t> and toddlers. </a:t>
            </a:r>
          </a:p>
          <a:p>
            <a:pPr marL="285750" indent="-285750">
              <a:buFont typeface="Arial" panose="020B0604020202020204" pitchFamily="34" charset="0"/>
              <a:buChar char="•"/>
            </a:pPr>
            <a:r>
              <a:rPr lang="en-US" dirty="0" smtClean="0"/>
              <a:t>Keep</a:t>
            </a:r>
            <a:r>
              <a:rPr lang="en-US" dirty="0"/>
              <a:t> your child rear‐facing as long as possible. Check the weight and height </a:t>
            </a:r>
            <a:r>
              <a:rPr lang="en-US" dirty="0" smtClean="0"/>
              <a:t>limits</a:t>
            </a:r>
            <a:r>
              <a:rPr lang="en-US" dirty="0"/>
              <a:t> of the seat</a:t>
            </a:r>
            <a:r>
              <a:rPr lang="en-US" dirty="0" smtClean="0"/>
              <a:t>.</a:t>
            </a:r>
          </a:p>
          <a:p>
            <a:pPr marL="285750" indent="-285750">
              <a:buFont typeface="Arial" panose="020B0604020202020204" pitchFamily="34" charset="0"/>
              <a:buChar char="•"/>
            </a:pPr>
            <a:r>
              <a:rPr lang="en-US" dirty="0" smtClean="0"/>
              <a:t>Some</a:t>
            </a:r>
            <a:r>
              <a:rPr lang="en-US" dirty="0"/>
              <a:t> car seats are designed for rear‐facing use up to 18 kg (40 lbs.), some </a:t>
            </a:r>
            <a:r>
              <a:rPr lang="en-US" dirty="0" smtClean="0"/>
              <a:t>to</a:t>
            </a:r>
            <a:r>
              <a:rPr lang="en-US" dirty="0"/>
              <a:t> 16kg (35 lbs</a:t>
            </a:r>
            <a:r>
              <a:rPr lang="en-US" dirty="0" smtClean="0"/>
              <a:t>.), and</a:t>
            </a:r>
            <a:r>
              <a:rPr lang="en-US" dirty="0"/>
              <a:t> </a:t>
            </a:r>
            <a:r>
              <a:rPr lang="en-US" dirty="0" smtClean="0"/>
              <a:t>some</a:t>
            </a:r>
            <a:r>
              <a:rPr lang="en-US" dirty="0"/>
              <a:t> as </a:t>
            </a:r>
            <a:r>
              <a:rPr lang="en-US" dirty="0" smtClean="0"/>
              <a:t>high as</a:t>
            </a:r>
            <a:r>
              <a:rPr lang="en-US" dirty="0"/>
              <a:t> 22.7 kg (50 lbs.). </a:t>
            </a:r>
            <a:endParaRPr lang="en-US" dirty="0" smtClean="0"/>
          </a:p>
          <a:p>
            <a:pPr marL="285750" indent="-285750">
              <a:buFont typeface="Arial" panose="020B0604020202020204" pitchFamily="34" charset="0"/>
              <a:buChar char="•"/>
            </a:pPr>
            <a:r>
              <a:rPr lang="en-US" dirty="0" smtClean="0"/>
              <a:t>When</a:t>
            </a:r>
            <a:r>
              <a:rPr lang="en-US" dirty="0"/>
              <a:t> your baby is too big for the rear‐facing only (or infant) car seat, </a:t>
            </a:r>
            <a:r>
              <a:rPr lang="en-US" dirty="0" smtClean="0"/>
              <a:t>choose</a:t>
            </a:r>
            <a:r>
              <a:rPr lang="en-US" dirty="0"/>
              <a:t> a bigger seat where they can stay rear‐facing. </a:t>
            </a:r>
            <a:endParaRPr lang="en-US" dirty="0" smtClean="0"/>
          </a:p>
          <a:p>
            <a:pPr marL="285750" indent="-285750" algn="l" defTabSz="914400" rtl="0" eaLnBrk="1" latinLnBrk="0" hangingPunct="1">
              <a:buFont typeface="Arial" panose="020B0604020202020204" pitchFamily="34" charset="0"/>
              <a:buChar char="•"/>
            </a:pPr>
            <a:r>
              <a:rPr lang="en-US" sz="1400" kern="1200" dirty="0" smtClean="0">
                <a:solidFill>
                  <a:schemeClr val="tx1"/>
                </a:solidFill>
                <a:latin typeface="+mn-lt"/>
                <a:ea typeface="+mn-ea"/>
                <a:cs typeface="+mn-cs"/>
              </a:rPr>
              <a:t>It is</a:t>
            </a:r>
            <a:r>
              <a:rPr lang="en-US" sz="1400" kern="1200" dirty="0">
                <a:solidFill>
                  <a:schemeClr val="tx1"/>
                </a:solidFill>
                <a:latin typeface="+mn-lt"/>
                <a:ea typeface="+mn-ea"/>
                <a:cs typeface="+mn-cs"/>
              </a:rPr>
              <a:t> okay if your child’s legs touch the back of the vehicle </a:t>
            </a:r>
            <a:r>
              <a:rPr lang="en-US" sz="1400" kern="1200" dirty="0" smtClean="0">
                <a:solidFill>
                  <a:schemeClr val="tx1"/>
                </a:solidFill>
                <a:latin typeface="+mn-lt"/>
                <a:ea typeface="+mn-ea"/>
                <a:cs typeface="+mn-cs"/>
              </a:rPr>
              <a:t>seat. </a:t>
            </a:r>
            <a:r>
              <a:rPr lang="en-US" sz="1400" kern="1200" dirty="0">
                <a:solidFill>
                  <a:schemeClr val="tx1"/>
                </a:solidFill>
                <a:latin typeface="+mn-lt"/>
                <a:ea typeface="+mn-ea"/>
                <a:cs typeface="+mn-cs"/>
              </a:rPr>
              <a:t> </a:t>
            </a:r>
            <a:endParaRPr lang="en-US" sz="1400" kern="1200" dirty="0" smtClean="0">
              <a:solidFill>
                <a:schemeClr val="tx1"/>
              </a:solidFill>
              <a:latin typeface="+mn-lt"/>
              <a:ea typeface="+mn-ea"/>
              <a:cs typeface="+mn-cs"/>
            </a:endParaRPr>
          </a:p>
          <a:p>
            <a:pPr marL="285750" indent="-285750" algn="l" defTabSz="914400" rtl="0" eaLnBrk="1" latinLnBrk="0" hangingPunct="1">
              <a:buFont typeface="Arial" panose="020B0604020202020204" pitchFamily="34" charset="0"/>
              <a:buChar char="•"/>
            </a:pPr>
            <a:r>
              <a:rPr lang="en-US" sz="1400" kern="1200" dirty="0" smtClean="0">
                <a:solidFill>
                  <a:schemeClr val="tx1"/>
                </a:solidFill>
                <a:latin typeface="+mn-lt"/>
                <a:ea typeface="+mn-ea"/>
                <a:cs typeface="+mn-cs"/>
              </a:rPr>
              <a:t>Secure</a:t>
            </a:r>
            <a:r>
              <a:rPr lang="en-US" sz="1400" kern="1200" dirty="0">
                <a:solidFill>
                  <a:schemeClr val="tx1"/>
                </a:solidFill>
                <a:latin typeface="+mn-lt"/>
                <a:ea typeface="+mn-ea"/>
                <a:cs typeface="+mn-cs"/>
              </a:rPr>
              <a:t> </a:t>
            </a:r>
            <a:r>
              <a:rPr lang="en-US" sz="1400" kern="1200" dirty="0" smtClean="0">
                <a:solidFill>
                  <a:schemeClr val="tx1"/>
                </a:solidFill>
                <a:latin typeface="+mn-lt"/>
                <a:ea typeface="+mn-ea"/>
                <a:cs typeface="+mn-cs"/>
              </a:rPr>
              <a:t>a</a:t>
            </a:r>
            <a:r>
              <a:rPr lang="en-US" sz="1400" kern="1200" dirty="0">
                <a:solidFill>
                  <a:schemeClr val="tx1"/>
                </a:solidFill>
                <a:latin typeface="+mn-lt"/>
                <a:ea typeface="+mn-ea"/>
                <a:cs typeface="+mn-cs"/>
              </a:rPr>
              <a:t> rear‐facing car seat with either the UAS (Universal Anchorage </a:t>
            </a:r>
            <a:r>
              <a:rPr lang="en-US" sz="1400" kern="1200" dirty="0" smtClean="0">
                <a:solidFill>
                  <a:schemeClr val="tx1"/>
                </a:solidFill>
                <a:latin typeface="+mn-lt"/>
                <a:ea typeface="+mn-ea"/>
                <a:cs typeface="+mn-cs"/>
              </a:rPr>
              <a:t>System)</a:t>
            </a:r>
            <a:r>
              <a:rPr lang="en-US" sz="1400" kern="1200" dirty="0">
                <a:solidFill>
                  <a:schemeClr val="tx1"/>
                </a:solidFill>
                <a:latin typeface="+mn-lt"/>
                <a:ea typeface="+mn-ea"/>
                <a:cs typeface="+mn-cs"/>
              </a:rPr>
              <a:t> or the seat belt</a:t>
            </a:r>
            <a:r>
              <a:rPr lang="en-US" sz="1400" kern="1200" dirty="0" smtClean="0">
                <a:solidFill>
                  <a:schemeClr val="tx1"/>
                </a:solidFill>
                <a:latin typeface="+mn-lt"/>
                <a:ea typeface="+mn-ea"/>
                <a:cs typeface="+mn-cs"/>
              </a:rPr>
              <a:t>.</a:t>
            </a:r>
          </a:p>
          <a:p>
            <a:pPr marL="285750" indent="-285750" algn="l" defTabSz="914400" rtl="0" eaLnBrk="1" latinLnBrk="0" hangingPunct="1">
              <a:buFont typeface="Arial" panose="020B0604020202020204" pitchFamily="34" charset="0"/>
              <a:buChar char="•"/>
            </a:pPr>
            <a:r>
              <a:rPr lang="en-US" sz="1400" kern="1200" dirty="0" smtClean="0">
                <a:solidFill>
                  <a:schemeClr val="tx1"/>
                </a:solidFill>
                <a:latin typeface="+mn-lt"/>
                <a:ea typeface="+mn-ea"/>
                <a:cs typeface="+mn-cs"/>
              </a:rPr>
              <a:t>Read</a:t>
            </a:r>
            <a:r>
              <a:rPr lang="en-US" sz="1400" kern="1200" dirty="0">
                <a:solidFill>
                  <a:schemeClr val="tx1"/>
                </a:solidFill>
                <a:latin typeface="+mn-lt"/>
                <a:ea typeface="+mn-ea"/>
                <a:cs typeface="+mn-cs"/>
              </a:rPr>
              <a:t> and follow the car seat user’s manual and  the vehicle owners </a:t>
            </a:r>
            <a:r>
              <a:rPr lang="en-US" sz="1400" kern="1200" dirty="0" smtClean="0">
                <a:solidFill>
                  <a:schemeClr val="tx1"/>
                </a:solidFill>
                <a:latin typeface="+mn-lt"/>
                <a:ea typeface="+mn-ea"/>
                <a:cs typeface="+mn-cs"/>
              </a:rPr>
              <a:t>manual. </a:t>
            </a:r>
            <a:endParaRPr lang="en-US" sz="1400" kern="1200" dirty="0">
              <a:solidFill>
                <a:schemeClr val="tx1"/>
              </a:solidFill>
              <a:latin typeface="+mn-lt"/>
              <a:ea typeface="+mn-ea"/>
              <a:cs typeface="+mn-cs"/>
            </a:endParaRPr>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21</a:t>
            </a:fld>
            <a:endParaRPr lang="en-US" dirty="0"/>
          </a:p>
        </p:txBody>
      </p:sp>
    </p:spTree>
    <p:extLst>
      <p:ext uri="{BB962C8B-B14F-4D97-AF65-F5344CB8AC3E}">
        <p14:creationId xmlns:p14="http://schemas.microsoft.com/office/powerpoint/2010/main" val="805694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dirty="0" smtClean="0"/>
              <a:t>There should be no slack in the</a:t>
            </a:r>
            <a:r>
              <a:rPr lang="en-CA" baseline="0" dirty="0" smtClean="0"/>
              <a:t> shoulder straps. If the strap can be pinched, it’s too loose.</a:t>
            </a:r>
          </a:p>
          <a:p>
            <a:pPr marL="285750" indent="-285750">
              <a:buFont typeface="Arial" panose="020B0604020202020204" pitchFamily="34" charset="0"/>
              <a:buChar char="•"/>
            </a:pPr>
            <a:r>
              <a:rPr lang="en-CA" baseline="0" dirty="0" smtClean="0"/>
              <a:t>Follow the instructions for how to tighten the harness straps.</a:t>
            </a:r>
          </a:p>
          <a:p>
            <a:pPr marL="285750" indent="-285750">
              <a:buFont typeface="Arial" panose="020B0604020202020204" pitchFamily="34" charset="0"/>
              <a:buChar char="•"/>
            </a:pPr>
            <a:r>
              <a:rPr lang="en-CA" baseline="0" dirty="0" smtClean="0"/>
              <a:t>Adjust the straps so they’re snug for every ride.</a:t>
            </a:r>
            <a:endParaRPr lang="en-US" dirty="0" smtClean="0"/>
          </a:p>
          <a:p>
            <a:endParaRPr lang="en-US" dirty="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22</a:t>
            </a:fld>
            <a:endParaRPr lang="en-US" dirty="0"/>
          </a:p>
        </p:txBody>
      </p:sp>
    </p:spTree>
    <p:extLst>
      <p:ext uri="{BB962C8B-B14F-4D97-AF65-F5344CB8AC3E}">
        <p14:creationId xmlns:p14="http://schemas.microsoft.com/office/powerpoint/2010/main" val="1980805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aseline="0" dirty="0" smtClean="0"/>
              <a:t>Your child may outgrow the weight/height limits of a ‘rear-facing only car seat,’ and you may need to buy another car seat with higher rear-facing weight/height limits (a ‘convertible’ or ‘3-in-1,’ for example) to keep your child rear-facing longer. </a:t>
            </a:r>
            <a:endParaRPr lang="en-US" dirty="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23</a:t>
            </a:fld>
            <a:endParaRPr lang="en-US" dirty="0"/>
          </a:p>
        </p:txBody>
      </p:sp>
    </p:spTree>
    <p:extLst>
      <p:ext uri="{BB962C8B-B14F-4D97-AF65-F5344CB8AC3E}">
        <p14:creationId xmlns:p14="http://schemas.microsoft.com/office/powerpoint/2010/main" val="197805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b="1" dirty="0" smtClean="0"/>
              <a:t>A rear-facing only car seat</a:t>
            </a:r>
            <a:r>
              <a:rPr lang="en-CA" b="0" baseline="0" dirty="0" smtClean="0"/>
              <a:t>:</a:t>
            </a:r>
          </a:p>
          <a:p>
            <a:pPr marL="182880" indent="-182880">
              <a:buFont typeface="Arial" panose="020B0604020202020204" pitchFamily="34" charset="0"/>
              <a:buChar char="•"/>
            </a:pPr>
            <a:r>
              <a:rPr lang="en-CA" sz="1400" dirty="0" smtClean="0"/>
              <a:t>May have lower rear-facing weight or height limits – check the labels. Has a carry handle and is easy to take out of the vehicle.</a:t>
            </a:r>
          </a:p>
          <a:p>
            <a:pPr marL="182880" indent="-182880">
              <a:buFont typeface="Arial" panose="020B0604020202020204" pitchFamily="34" charset="0"/>
              <a:buChar char="•"/>
            </a:pPr>
            <a:r>
              <a:rPr lang="en-CA" sz="1400" dirty="0" smtClean="0"/>
              <a:t>Car </a:t>
            </a:r>
            <a:r>
              <a:rPr lang="en-US" dirty="0" smtClean="0">
                <a:effectLst/>
              </a:rPr>
              <a:t>seat base stays in vehicle. If done up correctly, stays tight for every ride.</a:t>
            </a:r>
          </a:p>
          <a:p>
            <a:pPr marL="182880" indent="-182880">
              <a:buFont typeface="Arial" panose="020B0604020202020204" pitchFamily="34" charset="0"/>
              <a:buChar char="•"/>
            </a:pPr>
            <a:r>
              <a:rPr lang="en-US" dirty="0" smtClean="0">
                <a:effectLst/>
              </a:rPr>
              <a:t>May be sold as part of a travel system that includes a stroller.​ </a:t>
            </a:r>
            <a:r>
              <a:rPr lang="en-CA" sz="1400" dirty="0" smtClean="0"/>
              <a:t>Many people find this convenient in the first 6+ months of their baby’s life.</a:t>
            </a:r>
          </a:p>
          <a:p>
            <a:pPr marL="182880" indent="-182880">
              <a:buFont typeface="Arial" panose="020B0604020202020204" pitchFamily="34" charset="0"/>
              <a:buChar char="•"/>
            </a:pPr>
            <a:r>
              <a:rPr lang="en-US" dirty="0" smtClean="0">
                <a:effectLst/>
              </a:rPr>
              <a:t>A baby may outgrow this seat before they are 2 years old.</a:t>
            </a:r>
            <a:endParaRPr lang="en-CA" sz="1400" dirty="0" smtClean="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24</a:t>
            </a:fld>
            <a:endParaRPr lang="en-US" dirty="0"/>
          </a:p>
        </p:txBody>
      </p:sp>
    </p:spTree>
    <p:extLst>
      <p:ext uri="{BB962C8B-B14F-4D97-AF65-F5344CB8AC3E}">
        <p14:creationId xmlns:p14="http://schemas.microsoft.com/office/powerpoint/2010/main" val="2973934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b="1" dirty="0" smtClean="0"/>
              <a:t>A rear-facing/forward-facing seat </a:t>
            </a:r>
            <a:r>
              <a:rPr lang="en-CA" dirty="0" smtClean="0"/>
              <a:t>- this is also </a:t>
            </a:r>
            <a:r>
              <a:rPr lang="en-CA" baseline="0" dirty="0" smtClean="0"/>
              <a:t>called a convertible car seat or an infant/child car seat. It c</a:t>
            </a:r>
            <a:r>
              <a:rPr lang="en-US" dirty="0" smtClean="0">
                <a:effectLst/>
              </a:rPr>
              <a:t>an be used as a rear-facing seat and then changed to a forward-facing seat.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smtClean="0"/>
              <a:t>A rear-facing/forward-facing/booster seat - </a:t>
            </a:r>
            <a:r>
              <a:rPr lang="en-CA" b="0" dirty="0" smtClean="0"/>
              <a:t>t</a:t>
            </a:r>
            <a:r>
              <a:rPr lang="en-CA" dirty="0" smtClean="0"/>
              <a:t>his is also called a 3-in-1 (or 4-in-1) car</a:t>
            </a:r>
            <a:r>
              <a:rPr lang="en-CA" baseline="0" dirty="0" smtClean="0"/>
              <a:t> seat or a ‘birth to booster’ seat. It combines all three types of seat: 3-in-1 includes rear-facing, forward-facing, and high back booster seats; 4-in-1 includes rear-facing, forward-facing, high back booster and backless booster seats.</a:t>
            </a:r>
            <a:endParaRPr lang="en-US" dirty="0" smtClean="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25</a:t>
            </a:fld>
            <a:endParaRPr lang="en-US" dirty="0"/>
          </a:p>
        </p:txBody>
      </p:sp>
    </p:spTree>
    <p:extLst>
      <p:ext uri="{BB962C8B-B14F-4D97-AF65-F5344CB8AC3E}">
        <p14:creationId xmlns:p14="http://schemas.microsoft.com/office/powerpoint/2010/main" val="4127743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389">
              <a:spcBef>
                <a:spcPts val="600"/>
              </a:spcBef>
              <a:buFont typeface="Arial" panose="020B0604020202020204" pitchFamily="34" charset="0"/>
              <a:buChar char="•"/>
              <a:defRPr/>
            </a:pPr>
            <a:r>
              <a:rPr lang="en-CA" dirty="0" smtClean="0"/>
              <a:t>The Rear-facing Car Seat YES Test is a checklist to help you know you’re using your child’s rear-facing car seat correctly. </a:t>
            </a:r>
          </a:p>
          <a:p>
            <a:pPr marL="285750" indent="-285750" defTabSz="966389">
              <a:spcBef>
                <a:spcPts val="600"/>
              </a:spcBef>
              <a:buFont typeface="Arial" panose="020B0604020202020204" pitchFamily="34" charset="0"/>
              <a:buChar char="•"/>
              <a:defRPr/>
            </a:pPr>
            <a:r>
              <a:rPr lang="en-CA" dirty="0" smtClean="0"/>
              <a:t>Your child is safest when you can check YES to each item that applies to your child’s car seat in your vehicle. </a:t>
            </a:r>
          </a:p>
          <a:p>
            <a:pPr marL="285750" indent="-285750" defTabSz="966389">
              <a:spcBef>
                <a:spcPts val="600"/>
              </a:spcBef>
              <a:buFont typeface="Arial" panose="020B0604020202020204" pitchFamily="34" charset="0"/>
              <a:buChar char="•"/>
              <a:defRPr/>
            </a:pPr>
            <a:r>
              <a:rPr lang="en-CA" dirty="0" smtClean="0"/>
              <a:t>Click the link (or click on the YES Test). Let people know to go to </a:t>
            </a:r>
            <a:r>
              <a:rPr lang="en-CA" u="sng" dirty="0" smtClean="0"/>
              <a:t>www.MyHealth.Alberta.ca</a:t>
            </a:r>
            <a:r>
              <a:rPr lang="en-CA" dirty="0" smtClean="0"/>
              <a:t> and search for ‘Car seat guidelines</a:t>
            </a:r>
            <a:r>
              <a:rPr lang="en-CA" baseline="0" dirty="0" smtClean="0"/>
              <a:t> in Alberta</a:t>
            </a:r>
            <a:r>
              <a:rPr lang="en-CA" dirty="0" smtClean="0"/>
              <a:t>’ to find the YES</a:t>
            </a:r>
            <a:r>
              <a:rPr lang="en-CA" baseline="0" dirty="0" smtClean="0"/>
              <a:t> Tests and other resources</a:t>
            </a:r>
            <a:r>
              <a:rPr lang="en-CA" dirty="0" smtClean="0"/>
              <a:t>.</a:t>
            </a:r>
            <a:endParaRPr lang="en-US" sz="1100" dirty="0" smtClean="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26</a:t>
            </a:fld>
            <a:endParaRPr lang="en-US" dirty="0"/>
          </a:p>
        </p:txBody>
      </p:sp>
    </p:spTree>
    <p:extLst>
      <p:ext uri="{BB962C8B-B14F-4D97-AF65-F5344CB8AC3E}">
        <p14:creationId xmlns:p14="http://schemas.microsoft.com/office/powerpoint/2010/main" val="1732063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663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baseline="0" dirty="0" smtClean="0"/>
              <a:t>There are 3 videos for </a:t>
            </a:r>
            <a:r>
              <a:rPr lang="en-CA" b="0" i="1" baseline="0" dirty="0" smtClean="0"/>
              <a:t>Stage 2, Forward-facing. </a:t>
            </a:r>
            <a:r>
              <a:rPr lang="en-US" dirty="0" smtClean="0"/>
              <a:t>To play</a:t>
            </a:r>
            <a:r>
              <a:rPr lang="en-US" baseline="0" dirty="0" smtClean="0"/>
              <a:t> the videos, there must be </a:t>
            </a:r>
            <a:r>
              <a:rPr lang="en-US" dirty="0" smtClean="0"/>
              <a:t>an internet connection.</a:t>
            </a:r>
          </a:p>
          <a:p>
            <a:pPr marL="285750" indent="-285750">
              <a:buFont typeface="Arial" panose="020B0604020202020204" pitchFamily="34" charset="0"/>
              <a:buChar char="•"/>
            </a:pPr>
            <a:r>
              <a:rPr lang="en-CA" dirty="0" smtClean="0"/>
              <a:t>Click the first link</a:t>
            </a:r>
            <a:r>
              <a:rPr lang="en-CA" baseline="0" dirty="0" smtClean="0"/>
              <a:t>: </a:t>
            </a:r>
            <a:r>
              <a:rPr lang="en-CA" i="1" baseline="0" dirty="0" smtClean="0"/>
              <a:t>Set up your forward-facing seat</a:t>
            </a:r>
            <a:r>
              <a:rPr lang="en-CA" baseline="0" dirty="0" smtClean="0"/>
              <a:t>. </a:t>
            </a:r>
            <a:r>
              <a:rPr lang="en-CA" i="0" baseline="0" dirty="0" smtClean="0"/>
              <a:t>Skip ad if necessary, v</a:t>
            </a:r>
            <a:r>
              <a:rPr lang="en-CA" baseline="0" dirty="0" smtClean="0">
                <a:sym typeface="Webdings" panose="05030102010509060703" pitchFamily="18" charset="2"/>
              </a:rPr>
              <a:t>ideo length 1:36.</a:t>
            </a:r>
          </a:p>
          <a:p>
            <a:pPr marL="285750" indent="-285750">
              <a:buFont typeface="Arial" panose="020B0604020202020204" pitchFamily="34" charset="0"/>
              <a:buChar char="•"/>
            </a:pPr>
            <a:r>
              <a:rPr lang="en-CA" baseline="0" dirty="0" smtClean="0"/>
              <a:t>At the end click, </a:t>
            </a:r>
            <a:r>
              <a:rPr lang="en-CA" i="1" baseline="0" dirty="0" smtClean="0"/>
              <a:t>Install your forward-facing seat with UAS</a:t>
            </a:r>
            <a:r>
              <a:rPr lang="en-CA" baseline="0" dirty="0" smtClean="0"/>
              <a:t>. Video length: 3:13.</a:t>
            </a:r>
          </a:p>
          <a:p>
            <a:pPr marL="285750" indent="-285750" defTabSz="966389">
              <a:buFont typeface="Arial" panose="020B0604020202020204" pitchFamily="34" charset="0"/>
              <a:buChar char="•"/>
              <a:defRPr/>
            </a:pPr>
            <a:r>
              <a:rPr lang="en-CA" baseline="0" dirty="0" smtClean="0"/>
              <a:t>Next click, </a:t>
            </a:r>
            <a:r>
              <a:rPr lang="en-CA" i="1" baseline="0" dirty="0" smtClean="0"/>
              <a:t>Install your forward-facing seat with the seat belt</a:t>
            </a:r>
            <a:r>
              <a:rPr lang="en-CA" baseline="0" dirty="0" smtClean="0"/>
              <a:t>. Video length: 2:58. </a:t>
            </a:r>
            <a:r>
              <a:rPr lang="en-CA" b="1" baseline="0" dirty="0" smtClean="0"/>
              <a:t>Note:</a:t>
            </a:r>
            <a:r>
              <a:rPr lang="en-CA" b="0" baseline="0" dirty="0" smtClean="0"/>
              <a:t> at 1:44, the content in this video starts to repeat the UAS video content. You may choose to stop the seat belt video at 1:44 to avoid repetition.</a:t>
            </a:r>
          </a:p>
          <a:p>
            <a:pPr marL="285750" indent="-285750">
              <a:buFont typeface="Arial" panose="020B0604020202020204" pitchFamily="34" charset="0"/>
              <a:buChar char="•"/>
            </a:pPr>
            <a:r>
              <a:rPr lang="en-US" dirty="0" smtClean="0"/>
              <a:t>If any video fails to load on YouTube, use the ‘Back’ arrow to return to this slide and continue to next</a:t>
            </a:r>
            <a:r>
              <a:rPr lang="en-US" baseline="0" dirty="0" smtClean="0"/>
              <a:t> slide.</a:t>
            </a:r>
            <a:endParaRPr lang="en-CA" baseline="0" dirty="0" smtClean="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27</a:t>
            </a:fld>
            <a:endParaRPr lang="en-US" dirty="0"/>
          </a:p>
        </p:txBody>
      </p:sp>
    </p:spTree>
    <p:extLst>
      <p:ext uri="{BB962C8B-B14F-4D97-AF65-F5344CB8AC3E}">
        <p14:creationId xmlns:p14="http://schemas.microsoft.com/office/powerpoint/2010/main" val="2947624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634"/>
              </a:spcBef>
              <a:spcAft>
                <a:spcPts val="0"/>
              </a:spcAft>
              <a:buClrTx/>
              <a:buSzTx/>
              <a:buFont typeface="Arial" panose="020B0604020202020204" pitchFamily="34" charset="0"/>
              <a:buChar char="•"/>
              <a:tabLst/>
              <a:defRPr/>
            </a:pPr>
            <a:r>
              <a:rPr lang="en-CA" dirty="0" smtClean="0"/>
              <a:t>Once a child is at least 2 years old or has reached the weight or height limit of the larger rear-facing seat, they can move to a forward-facing seat.  </a:t>
            </a:r>
            <a:endParaRPr lang="en-CA" dirty="0" smtClean="0"/>
          </a:p>
          <a:p>
            <a:pPr marL="285750" indent="-285750">
              <a:spcBef>
                <a:spcPts val="634"/>
              </a:spcBef>
              <a:buFont typeface="Arial" panose="020B0604020202020204" pitchFamily="34" charset="0"/>
              <a:buChar char="•"/>
            </a:pPr>
            <a:r>
              <a:rPr lang="en-CA" dirty="0" smtClean="0"/>
              <a:t>When changing from rear-facing to forward-facing, </a:t>
            </a:r>
            <a:r>
              <a:rPr lang="en-CA" b="1" dirty="0" smtClean="0"/>
              <a:t>read and follow the instructions for forward-facing use</a:t>
            </a:r>
            <a:r>
              <a:rPr lang="en-CA" dirty="0" smtClean="0"/>
              <a:t>. </a:t>
            </a:r>
          </a:p>
          <a:p>
            <a:pPr marL="283464" lvl="0" indent="-283464">
              <a:buFont typeface="Arial" panose="020B0604020202020204" pitchFamily="34" charset="0"/>
              <a:buChar char="•"/>
            </a:pPr>
            <a:r>
              <a:rPr lang="en-CA" dirty="0" smtClean="0"/>
              <a:t>Pay attention to:</a:t>
            </a:r>
            <a:r>
              <a:rPr lang="en-CA" baseline="0" dirty="0" smtClean="0"/>
              <a:t> </a:t>
            </a:r>
            <a:r>
              <a:rPr lang="en-CA" dirty="0" smtClean="0"/>
              <a:t>the height of the harness straps (at or above the child’s shoulders); where to put the seat belt or UAS belt for forward-facing use; and how to use the top tether strap (required for forward-facing</a:t>
            </a:r>
            <a:r>
              <a:rPr lang="en-CA" baseline="0" dirty="0" smtClean="0"/>
              <a:t> use). Use the pinch test to make sure the harness is snug</a:t>
            </a:r>
            <a:endParaRPr lang="en-CA"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Use a forward-facing car seat as long as possible</a:t>
            </a:r>
            <a:r>
              <a:rPr lang="en-CA" baseline="0" dirty="0" smtClean="0"/>
              <a:t>. </a:t>
            </a:r>
            <a:r>
              <a:rPr lang="en-CA" sz="1400" dirty="0" smtClean="0"/>
              <a:t>Most forward-facing car seats can be used up to 30 kg (65 lbs.)</a:t>
            </a:r>
            <a:endParaRPr lang="en-US" sz="1400" dirty="0" smtClean="0"/>
          </a:p>
          <a:p>
            <a:pPr marL="285750" indent="-285750">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28</a:t>
            </a:fld>
            <a:endParaRPr lang="en-US" dirty="0"/>
          </a:p>
        </p:txBody>
      </p:sp>
    </p:spTree>
    <p:extLst>
      <p:ext uri="{BB962C8B-B14F-4D97-AF65-F5344CB8AC3E}">
        <p14:creationId xmlns:p14="http://schemas.microsoft.com/office/powerpoint/2010/main" val="2491910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34"/>
              </a:spcBef>
              <a:buFont typeface="Arial" panose="020B0604020202020204" pitchFamily="34" charset="0"/>
              <a:buChar char="•"/>
            </a:pPr>
            <a:r>
              <a:rPr lang="en-CA" dirty="0" smtClean="0"/>
              <a:t>Forward-facing seats come in a variety of styles. Forward-facing seats are always combined with another seat type. </a:t>
            </a:r>
          </a:p>
          <a:p>
            <a:pPr marL="285750" indent="-285750">
              <a:spcBef>
                <a:spcPts val="634"/>
              </a:spcBef>
              <a:buFont typeface="Arial" panose="020B0604020202020204" pitchFamily="34" charset="0"/>
              <a:buChar char="•"/>
            </a:pPr>
            <a:r>
              <a:rPr lang="en-CA" dirty="0" smtClean="0"/>
              <a:t>Any of the seats shown can be used as a forward-facing seat. </a:t>
            </a:r>
            <a:r>
              <a:rPr lang="en-CA" b="1" dirty="0" smtClean="0"/>
              <a:t>Follow the manufacturer’s instructions for forward-facing use.</a:t>
            </a:r>
            <a:r>
              <a:rPr lang="en-CA" dirty="0" smtClean="0"/>
              <a:t> </a:t>
            </a:r>
          </a:p>
          <a:p>
            <a:pPr marL="285750" indent="-285750">
              <a:spcBef>
                <a:spcPts val="634"/>
              </a:spcBef>
              <a:buFont typeface="Arial" panose="020B0604020202020204" pitchFamily="34" charset="0"/>
              <a:buChar char="•"/>
            </a:pPr>
            <a:r>
              <a:rPr lang="en-CA" dirty="0" smtClean="0"/>
              <a:t>Each seat will give the maximum weight and height for use in the forward-facing mode.  </a:t>
            </a:r>
            <a:endParaRPr lang="en-CA" dirty="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29</a:t>
            </a:fld>
            <a:endParaRPr lang="en-US" dirty="0"/>
          </a:p>
        </p:txBody>
      </p:sp>
    </p:spTree>
    <p:extLst>
      <p:ext uri="{BB962C8B-B14F-4D97-AF65-F5344CB8AC3E}">
        <p14:creationId xmlns:p14="http://schemas.microsoft.com/office/powerpoint/2010/main" val="3351688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3</a:t>
            </a:fld>
            <a:endParaRPr lang="en-US" dirty="0"/>
          </a:p>
        </p:txBody>
      </p:sp>
    </p:spTree>
    <p:extLst>
      <p:ext uri="{BB962C8B-B14F-4D97-AF65-F5344CB8AC3E}">
        <p14:creationId xmlns:p14="http://schemas.microsoft.com/office/powerpoint/2010/main" val="411613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30</a:t>
            </a:fld>
            <a:endParaRPr lang="en-US" dirty="0"/>
          </a:p>
        </p:txBody>
      </p:sp>
    </p:spTree>
    <p:extLst>
      <p:ext uri="{BB962C8B-B14F-4D97-AF65-F5344CB8AC3E}">
        <p14:creationId xmlns:p14="http://schemas.microsoft.com/office/powerpoint/2010/main" val="2407707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31</a:t>
            </a:fld>
            <a:endParaRPr lang="en-US" dirty="0"/>
          </a:p>
        </p:txBody>
      </p:sp>
    </p:spTree>
    <p:extLst>
      <p:ext uri="{BB962C8B-B14F-4D97-AF65-F5344CB8AC3E}">
        <p14:creationId xmlns:p14="http://schemas.microsoft.com/office/powerpoint/2010/main" val="3407116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389">
              <a:spcBef>
                <a:spcPts val="600"/>
              </a:spcBef>
              <a:buFont typeface="Arial" panose="020B0604020202020204" pitchFamily="34" charset="0"/>
              <a:buChar char="•"/>
              <a:defRPr/>
            </a:pPr>
            <a:r>
              <a:rPr lang="en-CA" dirty="0" smtClean="0"/>
              <a:t>The Forward-facing Car Seat YES Test is a checklist to help you know you’re using your child’s forward-facing car seat correctly. </a:t>
            </a:r>
          </a:p>
          <a:p>
            <a:pPr marL="285750" indent="-285750" defTabSz="966389">
              <a:spcBef>
                <a:spcPts val="600"/>
              </a:spcBef>
              <a:buFont typeface="Arial" panose="020B0604020202020204" pitchFamily="34" charset="0"/>
              <a:buChar char="•"/>
              <a:defRPr/>
            </a:pPr>
            <a:r>
              <a:rPr lang="en-CA" dirty="0" smtClean="0"/>
              <a:t>A</a:t>
            </a:r>
            <a:r>
              <a:rPr lang="en-CA" baseline="0" dirty="0" smtClean="0"/>
              <a:t> </a:t>
            </a:r>
            <a:r>
              <a:rPr lang="en-CA" dirty="0" smtClean="0"/>
              <a:t>child is safest when you can check YES to each item that applies to the child’s car seat in your vehicle. </a:t>
            </a:r>
          </a:p>
          <a:p>
            <a:pPr marL="285750" indent="-285750" defTabSz="966389">
              <a:spcBef>
                <a:spcPts val="600"/>
              </a:spcBef>
              <a:buFont typeface="Arial" panose="020B0604020202020204" pitchFamily="34" charset="0"/>
              <a:buChar char="•"/>
              <a:defRPr/>
            </a:pPr>
            <a:r>
              <a:rPr lang="en-CA" dirty="0" smtClean="0"/>
              <a:t>Click the link (or click on the YES Test). Let people know to go to </a:t>
            </a:r>
            <a:r>
              <a:rPr lang="en-CA" u="sng" dirty="0" smtClean="0"/>
              <a:t>www.MyHealth.Alberta.ca</a:t>
            </a:r>
            <a:r>
              <a:rPr lang="en-CA" dirty="0" smtClean="0"/>
              <a:t> and search for ‘Car seat guidelines</a:t>
            </a:r>
            <a:r>
              <a:rPr lang="en-CA" baseline="0" dirty="0" smtClean="0"/>
              <a:t> in Alberta</a:t>
            </a:r>
            <a:r>
              <a:rPr lang="en-CA" dirty="0" smtClean="0"/>
              <a:t>’ to find the YES</a:t>
            </a:r>
            <a:r>
              <a:rPr lang="en-CA" baseline="0" dirty="0" smtClean="0"/>
              <a:t> Tests and other resources</a:t>
            </a:r>
            <a:r>
              <a:rPr lang="en-CA" dirty="0" smtClean="0"/>
              <a:t>.</a:t>
            </a:r>
            <a:endParaRPr lang="en-US" sz="1100" dirty="0" smtClean="0"/>
          </a:p>
          <a:p>
            <a:endParaRPr lang="en-US" dirty="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32</a:t>
            </a:fld>
            <a:endParaRPr lang="en-US" dirty="0"/>
          </a:p>
        </p:txBody>
      </p:sp>
    </p:spTree>
    <p:extLst>
      <p:ext uri="{BB962C8B-B14F-4D97-AF65-F5344CB8AC3E}">
        <p14:creationId xmlns:p14="http://schemas.microsoft.com/office/powerpoint/2010/main" val="1104333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To play the video, t</a:t>
            </a:r>
            <a:r>
              <a:rPr lang="en-US" baseline="0" dirty="0" smtClean="0"/>
              <a:t>here </a:t>
            </a:r>
            <a:r>
              <a:rPr lang="en-US" dirty="0" smtClean="0"/>
              <a:t>must be an internet connection. Click the link</a:t>
            </a:r>
            <a:r>
              <a:rPr lang="en-US" baseline="0" dirty="0" smtClean="0"/>
              <a:t> to </a:t>
            </a:r>
            <a:r>
              <a:rPr lang="en-US" dirty="0" smtClean="0"/>
              <a:t>start the video.  The video length is 4:21, </a:t>
            </a:r>
            <a:r>
              <a:rPr lang="en-US" b="1" dirty="0" smtClean="0"/>
              <a:t>stop at 4:07 </a:t>
            </a:r>
            <a:r>
              <a:rPr lang="en-US" dirty="0" smtClean="0"/>
              <a:t>to avoid information about the Safe &amp; Sure workshops. Those workshops have never been offered in Alberta.</a:t>
            </a:r>
          </a:p>
          <a:p>
            <a:pPr marL="285750" indent="-285750">
              <a:buFont typeface="Arial" panose="020B0604020202020204" pitchFamily="34" charset="0"/>
              <a:buChar char="•"/>
            </a:pPr>
            <a:r>
              <a:rPr lang="en-US" dirty="0" smtClean="0"/>
              <a:t>AHS</a:t>
            </a:r>
            <a:r>
              <a:rPr lang="en-US" baseline="0" dirty="0" smtClean="0"/>
              <a:t> recommends using a forward-facing car seat for </a:t>
            </a:r>
            <a:r>
              <a:rPr lang="en-US" b="1" baseline="0" dirty="0" smtClean="0"/>
              <a:t>as long as possible </a:t>
            </a:r>
            <a:r>
              <a:rPr lang="en-US" baseline="0" dirty="0" smtClean="0"/>
              <a:t>before moving to a booster seat. The video says to use a booster seat once a child weighs 18 kg (40 lbs.).</a:t>
            </a:r>
            <a:endParaRPr lang="en-US" dirty="0" smtClean="0"/>
          </a:p>
          <a:p>
            <a:pPr marL="285750" indent="-285750">
              <a:buFont typeface="Arial" panose="020B0604020202020204" pitchFamily="34" charset="0"/>
              <a:buChar char="•"/>
            </a:pPr>
            <a:r>
              <a:rPr lang="en-US" dirty="0" smtClean="0"/>
              <a:t>If the video fails to load on YouTube, return to this slide and continue to next</a:t>
            </a:r>
            <a:r>
              <a:rPr lang="en-US" baseline="0" dirty="0" smtClean="0"/>
              <a:t> slide.</a:t>
            </a:r>
            <a:endParaRPr lang="en-CA" baseline="0" dirty="0" smtClean="0"/>
          </a:p>
          <a:p>
            <a:pPr defTabSz="966246">
              <a:spcBef>
                <a:spcPts val="634"/>
              </a:spcBef>
              <a:defRPr/>
            </a:pPr>
            <a:r>
              <a:rPr lang="en-CA" b="1" i="1" dirty="0" smtClean="0"/>
              <a:t>Note:  </a:t>
            </a:r>
            <a:r>
              <a:rPr lang="en-CA" dirty="0" smtClean="0"/>
              <a:t>Although the video’s information doesn’t match the AHS recommendations exactly, it was the best video available at the time this presentation was written. </a:t>
            </a:r>
            <a:endParaRPr lang="en-US" dirty="0" smtClean="0"/>
          </a:p>
          <a:p>
            <a:endParaRPr lang="en-US" dirty="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33</a:t>
            </a:fld>
            <a:endParaRPr lang="en-US" dirty="0"/>
          </a:p>
        </p:txBody>
      </p:sp>
    </p:spTree>
    <p:extLst>
      <p:ext uri="{BB962C8B-B14F-4D97-AF65-F5344CB8AC3E}">
        <p14:creationId xmlns:p14="http://schemas.microsoft.com/office/powerpoint/2010/main" val="3609998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34"/>
              </a:spcBef>
              <a:buFont typeface="Arial" panose="020B0604020202020204" pitchFamily="34" charset="0"/>
              <a:buChar char="•"/>
            </a:pPr>
            <a:r>
              <a:rPr lang="en-CA" dirty="0" smtClean="0"/>
              <a:t>Many forward-facing car seats can be used until a child weighs 30 kg (65 lbs.). A forward-facing car seat with a harness keeps a child safer than a booster seat, so use</a:t>
            </a:r>
            <a:r>
              <a:rPr lang="en-CA" baseline="0" dirty="0" smtClean="0"/>
              <a:t> a</a:t>
            </a:r>
            <a:r>
              <a:rPr lang="en-CA" dirty="0" smtClean="0"/>
              <a:t> forward-facing car seat with a harness as long as possible. </a:t>
            </a:r>
          </a:p>
          <a:p>
            <a:pPr marL="285750" indent="-285750">
              <a:spcBef>
                <a:spcPts val="634"/>
              </a:spcBef>
              <a:buFont typeface="Arial" panose="020B0604020202020204" pitchFamily="34" charset="0"/>
              <a:buChar char="•"/>
            </a:pPr>
            <a:r>
              <a:rPr lang="en-CA" dirty="0" smtClean="0"/>
              <a:t>Once they’re in a booster seat, encourage your child to be independent and buckle themselves, but check that the seat belt is properly positioned. T</a:t>
            </a:r>
            <a:r>
              <a:rPr lang="en-US" dirty="0" smtClean="0"/>
              <a:t>he shoulder belt should cross the </a:t>
            </a:r>
            <a:r>
              <a:rPr lang="en-US" dirty="0" err="1" smtClean="0"/>
              <a:t>centre</a:t>
            </a:r>
            <a:r>
              <a:rPr lang="en-US" dirty="0" smtClean="0"/>
              <a:t> of your child's chest and the lap belt should be across their hips.</a:t>
            </a:r>
            <a:endParaRPr lang="en-CA" dirty="0" smtClean="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34</a:t>
            </a:fld>
            <a:endParaRPr lang="en-US" dirty="0"/>
          </a:p>
        </p:txBody>
      </p:sp>
    </p:spTree>
    <p:extLst>
      <p:ext uri="{BB962C8B-B14F-4D97-AF65-F5344CB8AC3E}">
        <p14:creationId xmlns:p14="http://schemas.microsoft.com/office/powerpoint/2010/main" val="2197852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b="1" dirty="0" smtClean="0">
                <a:effectLst/>
              </a:rPr>
              <a:t>Booster</a:t>
            </a:r>
            <a:r>
              <a:rPr lang="en-CA" b="1" baseline="0" dirty="0" smtClean="0">
                <a:effectLst/>
              </a:rPr>
              <a:t> seats:</a:t>
            </a:r>
            <a:endParaRPr lang="en-US" b="1" dirty="0" smtClean="0">
              <a:effectLst/>
            </a:endParaRPr>
          </a:p>
          <a:p>
            <a:pPr marL="182880" indent="-182880">
              <a:buFont typeface="Arial" panose="020B0604020202020204" pitchFamily="34" charset="0"/>
              <a:buChar char="•"/>
            </a:pPr>
            <a:r>
              <a:rPr lang="en-US" dirty="0" smtClean="0">
                <a:effectLst/>
              </a:rPr>
              <a:t>Can only be used with lap-shoulder seat belts</a:t>
            </a:r>
            <a:r>
              <a:rPr lang="en-US" baseline="0" dirty="0" smtClean="0">
                <a:effectLst/>
              </a:rPr>
              <a:t> and c</a:t>
            </a:r>
            <a:r>
              <a:rPr lang="en-US" dirty="0" smtClean="0">
                <a:effectLst/>
              </a:rPr>
              <a:t>an only be used by children over 18 kg (40 lb.).</a:t>
            </a:r>
          </a:p>
          <a:p>
            <a:pPr marL="182880" indent="-182880" defTabSz="966389">
              <a:spcBef>
                <a:spcPts val="634"/>
              </a:spcBef>
              <a:buFont typeface="Arial" panose="020B0604020202020204" pitchFamily="34" charset="0"/>
              <a:buChar char="•"/>
              <a:defRPr/>
            </a:pPr>
            <a:r>
              <a:rPr lang="en-CA" dirty="0" smtClean="0"/>
              <a:t>When choosing a booster, see if a head restraint (head rest) is on the seat where the booster seat will be placed:</a:t>
            </a:r>
          </a:p>
          <a:p>
            <a:pPr marL="365760" lvl="1" indent="-182880" defTabSz="966389">
              <a:spcBef>
                <a:spcPts val="0"/>
              </a:spcBef>
              <a:buFont typeface="Arial" panose="020B0604020202020204" pitchFamily="34" charset="0"/>
              <a:buChar char="•"/>
              <a:defRPr/>
            </a:pPr>
            <a:r>
              <a:rPr lang="en-CA" dirty="0" smtClean="0"/>
              <a:t>If there’s no head restraint, a high back or adjustable booster may be a better choice than a backless booster. </a:t>
            </a:r>
          </a:p>
          <a:p>
            <a:pPr marL="365760" indent="-182880" defTabSz="966389">
              <a:spcBef>
                <a:spcPts val="0"/>
              </a:spcBef>
              <a:buFont typeface="Arial" panose="020B0604020202020204" pitchFamily="34" charset="0"/>
              <a:buChar char="•"/>
              <a:defRPr/>
            </a:pPr>
            <a:r>
              <a:rPr lang="en-CA" dirty="0" smtClean="0"/>
              <a:t>If a head restraint is present, a backless booster may be used.</a:t>
            </a:r>
            <a:endParaRPr lang="en-CA" b="1" i="1" dirty="0" smtClean="0"/>
          </a:p>
          <a:p>
            <a:pPr defTabSz="966389">
              <a:spcBef>
                <a:spcPts val="634"/>
              </a:spcBef>
              <a:defRPr/>
            </a:pPr>
            <a:endParaRPr lang="en-US" dirty="0" smtClean="0"/>
          </a:p>
          <a:p>
            <a:endParaRPr lang="en-US" dirty="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35</a:t>
            </a:fld>
            <a:endParaRPr lang="en-US" dirty="0"/>
          </a:p>
        </p:txBody>
      </p:sp>
    </p:spTree>
    <p:extLst>
      <p:ext uri="{BB962C8B-B14F-4D97-AF65-F5344CB8AC3E}">
        <p14:creationId xmlns:p14="http://schemas.microsoft.com/office/powerpoint/2010/main" val="1618174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400" b="1" dirty="0" smtClean="0">
                <a:solidFill>
                  <a:srgbClr val="4F7F70"/>
                </a:solidFill>
              </a:rPr>
              <a:t>Forward-facing/ booster</a:t>
            </a:r>
            <a:r>
              <a:rPr lang="en-CA" sz="1400" b="1" baseline="0" dirty="0" smtClean="0">
                <a:solidFill>
                  <a:srgbClr val="4F7F70"/>
                </a:solidFill>
              </a:rPr>
              <a:t> </a:t>
            </a:r>
            <a:r>
              <a:rPr lang="en-US" sz="1400" b="1" dirty="0" smtClean="0">
                <a:solidFill>
                  <a:srgbClr val="4F7F70"/>
                </a:solidFill>
              </a:rPr>
              <a:t>(with harness removed</a:t>
            </a:r>
            <a:r>
              <a:rPr lang="en-CA" sz="1400" b="1" dirty="0" smtClean="0">
                <a:solidFill>
                  <a:srgbClr val="4F7F70"/>
                </a:solidFill>
                <a:latin typeface="+mn-lt"/>
                <a:cs typeface="+mn-cs"/>
              </a:rPr>
              <a:t>), high back booster and adjustable booster seats:</a:t>
            </a:r>
            <a:endParaRPr lang="en-US" sz="1400" b="1" dirty="0" smtClean="0">
              <a:solidFill>
                <a:srgbClr val="4F7F70"/>
              </a:solidFill>
              <a:latin typeface="+mn-lt"/>
              <a:cs typeface="+mn-cs"/>
            </a:endParaRPr>
          </a:p>
          <a:p>
            <a:pPr marL="285750" indent="-285750">
              <a:spcBef>
                <a:spcPts val="0"/>
              </a:spcBef>
              <a:buFont typeface="Arial" panose="020B0604020202020204" pitchFamily="34" charset="0"/>
              <a:buChar char="•"/>
            </a:pPr>
            <a:r>
              <a:rPr lang="en-US" sz="1400" dirty="0" smtClean="0"/>
              <a:t>Offer head/neck protection, good for vehicle seats </a:t>
            </a:r>
            <a:r>
              <a:rPr lang="en-US" sz="1400" b="1" dirty="0" smtClean="0"/>
              <a:t>without</a:t>
            </a:r>
            <a:r>
              <a:rPr lang="en-US" sz="1400" dirty="0" smtClean="0"/>
              <a:t> head rests. Some models can be adjusted as your child grows.</a:t>
            </a:r>
          </a:p>
          <a:p>
            <a:pPr marL="285750" indent="-285750">
              <a:spcBef>
                <a:spcPts val="0"/>
              </a:spcBef>
              <a:buFont typeface="Arial" panose="020B0604020202020204" pitchFamily="34" charset="0"/>
              <a:buChar char="•"/>
            </a:pPr>
            <a:r>
              <a:rPr lang="en-US" sz="1400" dirty="0" smtClean="0"/>
              <a:t>Some models can be used up to 50 kg (110 lb.) or 145 cm (57 inches).</a:t>
            </a:r>
            <a:endParaRPr lang="en-CA" dirty="0" smtClean="0"/>
          </a:p>
          <a:p>
            <a:pPr defTabSz="966389">
              <a:spcBef>
                <a:spcPts val="634"/>
              </a:spcBef>
              <a:defRPr/>
            </a:pPr>
            <a:endParaRPr lang="en-US" dirty="0" smtClean="0"/>
          </a:p>
          <a:p>
            <a:endParaRPr lang="en-US" dirty="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36</a:t>
            </a:fld>
            <a:endParaRPr lang="en-US" dirty="0"/>
          </a:p>
        </p:txBody>
      </p:sp>
    </p:spTree>
    <p:extLst>
      <p:ext uri="{BB962C8B-B14F-4D97-AF65-F5344CB8AC3E}">
        <p14:creationId xmlns:p14="http://schemas.microsoft.com/office/powerpoint/2010/main" val="2038061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89">
              <a:spcBef>
                <a:spcPts val="634"/>
              </a:spcBef>
              <a:defRPr/>
            </a:pPr>
            <a:r>
              <a:rPr lang="en-CA" b="1" dirty="0" smtClean="0"/>
              <a:t>Backless booster seat</a:t>
            </a:r>
          </a:p>
          <a:p>
            <a:pPr marL="182880" indent="-182880" defTabSz="966389">
              <a:spcBef>
                <a:spcPts val="634"/>
              </a:spcBef>
              <a:buFont typeface="Arial" panose="020B0604020202020204" pitchFamily="34" charset="0"/>
              <a:buChar char="•"/>
              <a:defRPr/>
            </a:pPr>
            <a:r>
              <a:rPr lang="en-CA" dirty="0" smtClean="0"/>
              <a:t>If a head restraint is present, a backless booster may be used. If there is no head restraint, a high back or adjustable booster may be a better choice than a backless booster. </a:t>
            </a:r>
          </a:p>
          <a:p>
            <a:endParaRPr lang="en-US" dirty="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37</a:t>
            </a:fld>
            <a:endParaRPr lang="en-US" dirty="0"/>
          </a:p>
        </p:txBody>
      </p:sp>
    </p:spTree>
    <p:extLst>
      <p:ext uri="{BB962C8B-B14F-4D97-AF65-F5344CB8AC3E}">
        <p14:creationId xmlns:p14="http://schemas.microsoft.com/office/powerpoint/2010/main" val="2863862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389">
              <a:spcBef>
                <a:spcPts val="634"/>
              </a:spcBef>
              <a:buFont typeface="Arial" panose="020B0604020202020204" pitchFamily="34" charset="0"/>
              <a:buChar char="•"/>
              <a:defRPr/>
            </a:pPr>
            <a:r>
              <a:rPr lang="en-CA" dirty="0" smtClean="0"/>
              <a:t>The Booster Seat YES Test is a checklist to help you know if you’re using your child’s booster seat correctly.</a:t>
            </a:r>
          </a:p>
          <a:p>
            <a:pPr marL="285750" indent="-285750" defTabSz="966389">
              <a:spcBef>
                <a:spcPts val="634"/>
              </a:spcBef>
              <a:buFont typeface="Arial" panose="020B0604020202020204" pitchFamily="34" charset="0"/>
              <a:buChar char="•"/>
              <a:defRPr/>
            </a:pPr>
            <a:r>
              <a:rPr lang="en-CA" dirty="0" smtClean="0"/>
              <a:t>A child is safest when you can check YES to each item that applies to your child’s booster seat in your vehicle.</a:t>
            </a:r>
          </a:p>
          <a:p>
            <a:pPr marL="285750" indent="-285750" defTabSz="966389">
              <a:spcBef>
                <a:spcPts val="634"/>
              </a:spcBef>
              <a:buFont typeface="Arial" panose="020B0604020202020204" pitchFamily="34" charset="0"/>
              <a:buChar char="•"/>
              <a:defRPr/>
            </a:pPr>
            <a:r>
              <a:rPr lang="en-CA" dirty="0" smtClean="0"/>
              <a:t>A lap-shoulder belt MUST be used with any booster seat. Problems may exist with older vehicles that only have lap belts in the back seat. </a:t>
            </a:r>
          </a:p>
          <a:p>
            <a:pPr marL="285750" indent="-285750" defTabSz="966389">
              <a:spcBef>
                <a:spcPts val="600"/>
              </a:spcBef>
              <a:buFont typeface="Arial" panose="020B0604020202020204" pitchFamily="34" charset="0"/>
              <a:buChar char="•"/>
              <a:defRPr/>
            </a:pPr>
            <a:r>
              <a:rPr lang="en-CA" dirty="0" smtClean="0"/>
              <a:t>Click the link (or click on the YES Test). Let people know to go to </a:t>
            </a:r>
            <a:r>
              <a:rPr lang="en-CA" u="sng" dirty="0" smtClean="0"/>
              <a:t>www.MyHealth.Alberta.ca</a:t>
            </a:r>
            <a:r>
              <a:rPr lang="en-CA" dirty="0" smtClean="0"/>
              <a:t> and search for ‘Car seat guidelines</a:t>
            </a:r>
            <a:r>
              <a:rPr lang="en-CA" baseline="0" dirty="0" smtClean="0"/>
              <a:t> in Alberta</a:t>
            </a:r>
            <a:r>
              <a:rPr lang="en-CA" dirty="0" smtClean="0"/>
              <a:t>’ to find the YES</a:t>
            </a:r>
            <a:r>
              <a:rPr lang="en-CA" baseline="0" dirty="0" smtClean="0"/>
              <a:t> Tests and other resources</a:t>
            </a:r>
            <a:r>
              <a:rPr lang="en-CA" dirty="0" smtClean="0"/>
              <a:t>.</a:t>
            </a:r>
            <a:endParaRPr lang="en-US" sz="1100" dirty="0" smtClean="0"/>
          </a:p>
          <a:p>
            <a:endParaRPr lang="en-US" dirty="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38</a:t>
            </a:fld>
            <a:endParaRPr lang="en-US" dirty="0"/>
          </a:p>
        </p:txBody>
      </p:sp>
    </p:spTree>
    <p:extLst>
      <p:ext uri="{BB962C8B-B14F-4D97-AF65-F5344CB8AC3E}">
        <p14:creationId xmlns:p14="http://schemas.microsoft.com/office/powerpoint/2010/main" val="39820848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34"/>
              </a:spcBef>
              <a:buFont typeface="Arial" panose="020B0604020202020204" pitchFamily="34" charset="0"/>
              <a:buChar char="•"/>
            </a:pPr>
            <a:r>
              <a:rPr lang="en-CA" dirty="0" smtClean="0"/>
              <a:t>Once a child is 145 cm (4 feet 9 inches) tall, it’s important to check that the seat belt will fit your child before they move out of a booster seat. </a:t>
            </a:r>
          </a:p>
          <a:p>
            <a:pPr marL="285750" indent="-285750">
              <a:spcBef>
                <a:spcPts val="634"/>
              </a:spcBef>
              <a:buFont typeface="Arial" panose="020B0604020202020204" pitchFamily="34" charset="0"/>
              <a:buChar char="•"/>
            </a:pPr>
            <a:r>
              <a:rPr lang="en-CA" dirty="0" smtClean="0"/>
              <a:t>A child is safest in a booster seat until you can check ALL 5 of the boxes on this slide. These check points are included in the Booster Seat YES Test.</a:t>
            </a:r>
            <a:endParaRPr lang="en-US" dirty="0" smtClean="0"/>
          </a:p>
          <a:p>
            <a:endParaRPr lang="en-US" dirty="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39</a:t>
            </a:fld>
            <a:endParaRPr lang="en-US" dirty="0"/>
          </a:p>
        </p:txBody>
      </p:sp>
    </p:spTree>
    <p:extLst>
      <p:ext uri="{BB962C8B-B14F-4D97-AF65-F5344CB8AC3E}">
        <p14:creationId xmlns:p14="http://schemas.microsoft.com/office/powerpoint/2010/main" val="1430699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Using a car seat properly will reduce the likelihood of a child being injured or killed in a crash by as much as 71</a:t>
            </a:r>
            <a:r>
              <a:rPr lang="en-US" dirty="0" smtClean="0"/>
              <a:t>%.</a:t>
            </a:r>
            <a:endParaRPr lang="en-US" dirty="0"/>
          </a:p>
          <a:p>
            <a:pPr marL="285750" indent="-285750">
              <a:buFont typeface="Arial" panose="020B0604020202020204" pitchFamily="34" charset="0"/>
              <a:buChar char="•"/>
            </a:pPr>
            <a:r>
              <a:rPr lang="en-US" dirty="0"/>
              <a:t>When children use car </a:t>
            </a:r>
            <a:r>
              <a:rPr lang="en-US" dirty="0" smtClean="0"/>
              <a:t>seats</a:t>
            </a:r>
            <a:r>
              <a:rPr lang="en-US" baseline="0" dirty="0" smtClean="0"/>
              <a:t> and booster seats, </a:t>
            </a:r>
            <a:r>
              <a:rPr lang="en-US" dirty="0" smtClean="0"/>
              <a:t>they </a:t>
            </a:r>
            <a:r>
              <a:rPr lang="en-US" dirty="0"/>
              <a:t>are well protected and less likely to be severely injured. </a:t>
            </a:r>
            <a:endParaRPr lang="en-US" dirty="0" smtClean="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4</a:t>
            </a:fld>
            <a:endParaRPr lang="en-US" dirty="0"/>
          </a:p>
        </p:txBody>
      </p:sp>
    </p:spTree>
    <p:extLst>
      <p:ext uri="{BB962C8B-B14F-4D97-AF65-F5344CB8AC3E}">
        <p14:creationId xmlns:p14="http://schemas.microsoft.com/office/powerpoint/2010/main" val="42618746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34"/>
              </a:spcBef>
              <a:buFont typeface="Arial" panose="020B0604020202020204" pitchFamily="34" charset="0"/>
              <a:buChar char="•"/>
            </a:pPr>
            <a:r>
              <a:rPr lang="en-CA" dirty="0" smtClean="0"/>
              <a:t>Car seat manufacturers and vehicle manufacturers will provide help for their products. Call their toll-free numbers. </a:t>
            </a:r>
            <a:r>
              <a:rPr lang="en-US" dirty="0" smtClean="0"/>
              <a:t>Most car seat manufacturers provide the instructions for each of their car seats on their website, plus videos showing how to use the seat correctly. </a:t>
            </a:r>
          </a:p>
          <a:p>
            <a:pPr marL="285750" indent="-285750">
              <a:spcBef>
                <a:spcPts val="600"/>
              </a:spcBef>
              <a:spcAft>
                <a:spcPts val="600"/>
              </a:spcAft>
              <a:buFont typeface="Arial" panose="020B0604020202020204" pitchFamily="34" charset="0"/>
              <a:buChar char="•"/>
            </a:pPr>
            <a:r>
              <a:rPr lang="en-CA" dirty="0" smtClean="0"/>
              <a:t>Look in your vehicle</a:t>
            </a:r>
            <a:r>
              <a:rPr lang="en-CA" baseline="0" dirty="0" smtClean="0"/>
              <a:t> owners manual to </a:t>
            </a:r>
            <a:r>
              <a:rPr lang="en-CA" dirty="0" smtClean="0"/>
              <a:t>learn about the seat belts in your vehicle, or where a tether anchorage bolt is located. If you can’t find what you need, call the manufacturer. If you need help locating the manufacturer, call Transport Canada at 1-800-333-0371. </a:t>
            </a:r>
          </a:p>
          <a:p>
            <a:pPr>
              <a:spcBef>
                <a:spcPts val="634"/>
              </a:spcBef>
            </a:pPr>
            <a:r>
              <a:rPr lang="en-CA" b="1" i="1" dirty="0" smtClean="0"/>
              <a:t>Additional Information</a:t>
            </a:r>
          </a:p>
          <a:p>
            <a:pPr marL="285750" indent="-285750">
              <a:spcBef>
                <a:spcPts val="634"/>
              </a:spcBef>
              <a:buFont typeface="Arial" panose="020B0604020202020204" pitchFamily="34" charset="0"/>
              <a:buChar char="•"/>
            </a:pPr>
            <a:r>
              <a:rPr lang="en-CA" baseline="0" smtClean="0"/>
              <a:t>On </a:t>
            </a:r>
            <a:r>
              <a:rPr lang="en-CA" baseline="0" dirty="0" smtClean="0"/>
              <a:t>the Transport Canada link, click on ‘child car seat safety’. </a:t>
            </a:r>
          </a:p>
          <a:p>
            <a:endParaRPr lang="en-US" dirty="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40</a:t>
            </a:fld>
            <a:endParaRPr lang="en-US" dirty="0"/>
          </a:p>
        </p:txBody>
      </p:sp>
    </p:spTree>
    <p:extLst>
      <p:ext uri="{BB962C8B-B14F-4D97-AF65-F5344CB8AC3E}">
        <p14:creationId xmlns:p14="http://schemas.microsoft.com/office/powerpoint/2010/main" val="37929062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sz="1200" b="0" dirty="0" smtClean="0">
                <a:latin typeface="Arial" panose="020B0604020202020204" pitchFamily="34" charset="0"/>
                <a:cs typeface="Arial" panose="020B0604020202020204" pitchFamily="34" charset="0"/>
              </a:rPr>
              <a:t>If parents have questions that you’re not able to answer, review the “For more</a:t>
            </a:r>
            <a:r>
              <a:rPr lang="en-CA" sz="1200" b="0" baseline="0" dirty="0" smtClean="0">
                <a:latin typeface="Arial" panose="020B0604020202020204" pitchFamily="34" charset="0"/>
                <a:cs typeface="Arial" panose="020B0604020202020204" pitchFamily="34" charset="0"/>
              </a:rPr>
              <a:t> information” slide. </a:t>
            </a:r>
          </a:p>
          <a:p>
            <a:pPr marL="285750" indent="-285750">
              <a:buFont typeface="Arial" panose="020B0604020202020204" pitchFamily="34" charset="0"/>
              <a:buChar char="•"/>
            </a:pPr>
            <a:r>
              <a:rPr lang="en-CA" sz="1200" b="0" baseline="0" dirty="0" smtClean="0">
                <a:latin typeface="Arial" panose="020B0604020202020204" pitchFamily="34" charset="0"/>
                <a:cs typeface="Arial" panose="020B0604020202020204" pitchFamily="34" charset="0"/>
              </a:rPr>
              <a:t>Transport Canada and/or the car seat manufacturers may be the best contact to find answers specific to a particular model of car seat or booster seat. </a:t>
            </a:r>
          </a:p>
          <a:p>
            <a:pPr marL="285750" indent="-285750">
              <a:buFont typeface="Arial" panose="020B0604020202020204" pitchFamily="34" charset="0"/>
              <a:buChar char="•"/>
            </a:pPr>
            <a:r>
              <a:rPr lang="en-CA" sz="1200" b="0" baseline="0" dirty="0" smtClean="0">
                <a:latin typeface="Arial" panose="020B0604020202020204" pitchFamily="34" charset="0"/>
                <a:cs typeface="Arial" panose="020B0604020202020204" pitchFamily="34" charset="0"/>
              </a:rPr>
              <a:t>If there are questions or concerns with the presentation, please email the Provincial Injury Prevention Program at injury.prevention@ahs.ca.</a:t>
            </a:r>
            <a:endParaRPr lang="en-US" sz="1200" b="1" dirty="0" smtClean="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41</a:t>
            </a:fld>
            <a:endParaRPr lang="en-US" dirty="0"/>
          </a:p>
        </p:txBody>
      </p:sp>
    </p:spTree>
    <p:extLst>
      <p:ext uri="{BB962C8B-B14F-4D97-AF65-F5344CB8AC3E}">
        <p14:creationId xmlns:p14="http://schemas.microsoft.com/office/powerpoint/2010/main" val="78602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smtClean="0"/>
              <a:t>These crash photos show the same vehicle in both pictures. What do you think happened? Where did the crash take place (rural or urban setting). What type of damage is visible? </a:t>
            </a:r>
          </a:p>
          <a:p>
            <a:pPr marL="285750" indent="-285750">
              <a:buFont typeface="Arial" panose="020B0604020202020204" pitchFamily="34" charset="0"/>
              <a:buChar char="•"/>
            </a:pPr>
            <a:r>
              <a:rPr lang="en-US" sz="1200" dirty="0" smtClean="0"/>
              <a:t>The crash was a single vehicle rollover collision where the driver lost control on a rural gravel road just a few kilometers from home.</a:t>
            </a:r>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5</a:t>
            </a:fld>
            <a:endParaRPr lang="en-US" dirty="0"/>
          </a:p>
        </p:txBody>
      </p:sp>
    </p:spTree>
    <p:extLst>
      <p:ext uri="{BB962C8B-B14F-4D97-AF65-F5344CB8AC3E}">
        <p14:creationId xmlns:p14="http://schemas.microsoft.com/office/powerpoint/2010/main" val="367289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72000"/>
            <a:ext cx="5852160" cy="3780473"/>
          </a:xfrm>
        </p:spPr>
        <p:txBody>
          <a:bodyPr/>
          <a:lstStyle/>
          <a:p>
            <a:pPr marL="0" indent="0">
              <a:buFont typeface="Arial" panose="020B0604020202020204" pitchFamily="34" charset="0"/>
              <a:buNone/>
            </a:pPr>
            <a:r>
              <a:rPr lang="en-US" sz="1000" dirty="0" smtClean="0"/>
              <a:t>Alberta</a:t>
            </a:r>
            <a:r>
              <a:rPr lang="en-US" sz="1000" baseline="0" dirty="0" smtClean="0"/>
              <a:t> law sets these requirements:</a:t>
            </a:r>
            <a:endParaRPr lang="en-US" sz="1000" dirty="0" smtClean="0"/>
          </a:p>
          <a:p>
            <a:pPr marL="285750" indent="-285750">
              <a:buFont typeface="Arial" panose="020B0604020202020204" pitchFamily="34" charset="0"/>
              <a:buChar char="•"/>
            </a:pPr>
            <a:r>
              <a:rPr lang="en-US" sz="1000" dirty="0" smtClean="0"/>
              <a:t>All</a:t>
            </a:r>
            <a:r>
              <a:rPr lang="en-US" sz="1000" dirty="0"/>
              <a:t> </a:t>
            </a:r>
            <a:r>
              <a:rPr lang="en-US" sz="1000" dirty="0" smtClean="0"/>
              <a:t>drivers</a:t>
            </a:r>
            <a:r>
              <a:rPr lang="en-US" sz="1000" dirty="0"/>
              <a:t> and passengers must use an appropriate occupant restraint. </a:t>
            </a:r>
            <a:r>
              <a:rPr lang="en-US" sz="1000" dirty="0" smtClean="0"/>
              <a:t>Seat</a:t>
            </a:r>
            <a:r>
              <a:rPr lang="en-US" sz="1000" dirty="0"/>
              <a:t> </a:t>
            </a:r>
            <a:r>
              <a:rPr lang="en-US" sz="1000" dirty="0" smtClean="0"/>
              <a:t>belts</a:t>
            </a:r>
            <a:r>
              <a:rPr lang="en-US" sz="1000" dirty="0"/>
              <a:t> are designed </a:t>
            </a:r>
            <a:r>
              <a:rPr lang="en-US" sz="1000" dirty="0" smtClean="0"/>
              <a:t>for adults</a:t>
            </a:r>
            <a:r>
              <a:rPr lang="en-US" sz="1000" dirty="0"/>
              <a:t>, but are safely used by older children </a:t>
            </a:r>
            <a:r>
              <a:rPr lang="en-US" sz="1000" dirty="0" smtClean="0"/>
              <a:t>and </a:t>
            </a:r>
            <a:r>
              <a:rPr lang="en-US" sz="1000" dirty="0"/>
              <a:t>youth over 145 cm (4 feet 9 inches) </a:t>
            </a:r>
            <a:r>
              <a:rPr lang="en-US" sz="1000" dirty="0" smtClean="0"/>
              <a:t>tall.</a:t>
            </a:r>
            <a:endParaRPr lang="en-US" sz="1000" dirty="0"/>
          </a:p>
          <a:p>
            <a:pPr marL="285750" indent="-285750">
              <a:buFont typeface="Arial" panose="020B0604020202020204" pitchFamily="34" charset="0"/>
              <a:buChar char="•"/>
            </a:pPr>
            <a:r>
              <a:rPr lang="en-US" sz="1000" dirty="0" smtClean="0"/>
              <a:t>If a passenger is under 16 years of age, it is the driver’s responsibility to make sure that the passenger is buckled up correctly. If the child is under 6 years of age, and weighs less than 18 kg (40 lbs.):</a:t>
            </a:r>
          </a:p>
          <a:p>
            <a:pPr marL="800100" lvl="1" indent="-342900">
              <a:buAutoNum type="arabicParenR"/>
            </a:pPr>
            <a:r>
              <a:rPr lang="en-US" sz="1000" dirty="0" smtClean="0"/>
              <a:t>An appropriate car seat has to be used;</a:t>
            </a:r>
          </a:p>
          <a:p>
            <a:pPr marL="800100" lvl="1" indent="-342900">
              <a:buAutoNum type="arabicParenR"/>
            </a:pPr>
            <a:r>
              <a:rPr lang="en-US" sz="1000" dirty="0" smtClean="0"/>
              <a:t>The car seat has to be correctly installed into the vehicle according to the manufactures instructions, and </a:t>
            </a:r>
          </a:p>
          <a:p>
            <a:pPr marL="800100" lvl="1" indent="-342900">
              <a:buAutoNum type="arabicParenR"/>
            </a:pPr>
            <a:r>
              <a:rPr lang="en-US" sz="1000" dirty="0" smtClean="0"/>
              <a:t>The child has to be properly secured in the seat.  </a:t>
            </a:r>
            <a:endParaRPr lang="en-US" sz="1000" dirty="0"/>
          </a:p>
          <a:p>
            <a:pPr marL="0" indent="0">
              <a:buFont typeface="Arial" panose="020B0604020202020204" pitchFamily="34" charset="0"/>
              <a:buNone/>
            </a:pPr>
            <a:r>
              <a:rPr lang="en-US" sz="1000" dirty="0" smtClean="0"/>
              <a:t>           All three conditions must be met.</a:t>
            </a:r>
            <a:endParaRPr lang="en-US" sz="1000" baseline="0" dirty="0" smtClean="0"/>
          </a:p>
          <a:p>
            <a:pPr marL="285750" indent="-285750">
              <a:buFont typeface="Arial" panose="020B0604020202020204" pitchFamily="34" charset="0"/>
              <a:buChar char="•"/>
            </a:pPr>
            <a:r>
              <a:rPr lang="en-US" sz="1000" dirty="0" smtClean="0"/>
              <a:t>The</a:t>
            </a:r>
            <a:r>
              <a:rPr lang="en-US" sz="1000" dirty="0"/>
              <a:t> </a:t>
            </a:r>
            <a:r>
              <a:rPr lang="en-US" sz="1000" dirty="0" smtClean="0"/>
              <a:t>fine</a:t>
            </a:r>
            <a:r>
              <a:rPr lang="en-US" sz="1000" baseline="0" dirty="0"/>
              <a:t> </a:t>
            </a:r>
            <a:r>
              <a:rPr lang="en-US" sz="1000" baseline="0" dirty="0" smtClean="0"/>
              <a:t>per offence </a:t>
            </a:r>
            <a:r>
              <a:rPr lang="en-US" sz="1000" dirty="0" smtClean="0"/>
              <a:t>is</a:t>
            </a:r>
            <a:r>
              <a:rPr lang="en-US" sz="1000" dirty="0"/>
              <a:t> $</a:t>
            </a:r>
            <a:r>
              <a:rPr lang="en-US" sz="1000" dirty="0" smtClean="0"/>
              <a:t>162</a:t>
            </a:r>
            <a:r>
              <a:rPr lang="en-US" sz="1000" dirty="0"/>
              <a:t> (from </a:t>
            </a:r>
            <a:r>
              <a:rPr lang="en-US" sz="1000" dirty="0" smtClean="0"/>
              <a:t>Alberta</a:t>
            </a:r>
            <a:r>
              <a:rPr lang="en-US" sz="1000" baseline="0" dirty="0"/>
              <a:t> </a:t>
            </a:r>
            <a:r>
              <a:rPr lang="en-US" sz="1000" dirty="0" smtClean="0"/>
              <a:t>Specified</a:t>
            </a:r>
            <a:r>
              <a:rPr lang="en-US" sz="1000" dirty="0"/>
              <a:t> Penalty </a:t>
            </a:r>
            <a:r>
              <a:rPr lang="en-US" sz="1000" dirty="0" smtClean="0"/>
              <a:t>Listing, August</a:t>
            </a:r>
            <a:r>
              <a:rPr lang="en-US" sz="1000" dirty="0"/>
              <a:t> </a:t>
            </a:r>
            <a:r>
              <a:rPr lang="en-US" sz="1000" dirty="0" smtClean="0"/>
              <a:t>2021),</a:t>
            </a:r>
            <a:r>
              <a:rPr lang="en-US" sz="1000" dirty="0"/>
              <a:t> obtained from </a:t>
            </a:r>
            <a:r>
              <a:rPr lang="en-US" sz="1000" dirty="0">
                <a:hlinkClick r:id="rId3"/>
              </a:rPr>
              <a:t>http://</a:t>
            </a:r>
            <a:r>
              <a:rPr lang="en-US" sz="1000" dirty="0" smtClean="0">
                <a:hlinkClick r:id="rId3"/>
              </a:rPr>
              <a:t>www.qp.alberta.ca/570.cfm</a:t>
            </a:r>
            <a:r>
              <a:rPr lang="en-US" sz="1000" dirty="0" smtClean="0"/>
              <a:t>.</a:t>
            </a:r>
          </a:p>
          <a:p>
            <a:pPr marL="285750" indent="-285750">
              <a:buFont typeface="Arial" panose="020B0604020202020204" pitchFamily="34" charset="0"/>
              <a:buChar char="•"/>
            </a:pPr>
            <a:r>
              <a:rPr lang="en-US" sz="1000" dirty="0" smtClean="0"/>
              <a:t>Alberta is the only province in Canada that does not have booster seat legislation (as of August</a:t>
            </a:r>
            <a:r>
              <a:rPr lang="en-US" sz="1000" baseline="0" dirty="0" smtClean="0"/>
              <a:t> 18</a:t>
            </a:r>
            <a:r>
              <a:rPr lang="en-US" sz="1000" dirty="0" smtClean="0"/>
              <a:t>, 2021).</a:t>
            </a:r>
            <a:endParaRPr lang="en-US" sz="1000" dirty="0"/>
          </a:p>
        </p:txBody>
      </p:sp>
      <p:sp>
        <p:nvSpPr>
          <p:cNvPr id="4" name="Footer Placeholder 3"/>
          <p:cNvSpPr>
            <a:spLocks noGrp="1"/>
          </p:cNvSpPr>
          <p:nvPr>
            <p:ph type="ftr" sz="quarter" idx="10"/>
          </p:nvPr>
        </p:nvSpPr>
        <p:spPr/>
        <p:txBody>
          <a:bodyPr/>
          <a:lstStyle/>
          <a:p>
            <a:r>
              <a:rPr lang="en-CA" dirty="0" smtClean="0"/>
              <a:t>AHS Provincial Child Passenger Safety </a:t>
            </a:r>
          </a:p>
          <a:p>
            <a:r>
              <a:rPr lang="en-CA" dirty="0"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6</a:t>
            </a:fld>
            <a:endParaRPr lang="en-US" dirty="0"/>
          </a:p>
        </p:txBody>
      </p:sp>
    </p:spTree>
    <p:extLst>
      <p:ext uri="{BB962C8B-B14F-4D97-AF65-F5344CB8AC3E}">
        <p14:creationId xmlns:p14="http://schemas.microsoft.com/office/powerpoint/2010/main" val="1506453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6050280" cy="3780473"/>
          </a:xfrm>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Click the picture to open </a:t>
            </a:r>
            <a:r>
              <a:rPr lang="en-US" dirty="0"/>
              <a:t>the AHS Channel on YouTube and </a:t>
            </a:r>
            <a:r>
              <a:rPr lang="en-US" dirty="0" smtClean="0"/>
              <a:t>start </a:t>
            </a:r>
            <a:r>
              <a:rPr lang="en-US" dirty="0"/>
              <a:t>the video. </a:t>
            </a:r>
            <a:r>
              <a:rPr lang="en-US" dirty="0" smtClean="0"/>
              <a:t>To play</a:t>
            </a:r>
            <a:r>
              <a:rPr lang="en-US" baseline="0" dirty="0" smtClean="0"/>
              <a:t> the video, there must be </a:t>
            </a:r>
            <a:r>
              <a:rPr lang="en-US" dirty="0" smtClean="0"/>
              <a:t>an internet connection.  </a:t>
            </a:r>
            <a:r>
              <a:rPr lang="en-US" dirty="0"/>
              <a:t>The video length </a:t>
            </a:r>
            <a:r>
              <a:rPr lang="en-US" dirty="0" smtClean="0"/>
              <a:t>3:15. Viewing</a:t>
            </a:r>
            <a:r>
              <a:rPr lang="en-US" baseline="0" dirty="0" smtClean="0"/>
              <a:t> tip:</a:t>
            </a:r>
            <a:r>
              <a:rPr lang="en-US" dirty="0" smtClean="0"/>
              <a:t> In YouTube, check that the view is set to Theatre mode.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If</a:t>
            </a:r>
            <a:r>
              <a:rPr lang="en-US" baseline="0" dirty="0" smtClean="0"/>
              <a:t> the video doesn’t work, use slides 8 to 12 instead.</a:t>
            </a:r>
            <a:endParaRPr lang="en-US" dirty="0"/>
          </a:p>
          <a:p>
            <a:r>
              <a:rPr lang="en-US" dirty="0"/>
              <a:t> </a:t>
            </a:r>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7</a:t>
            </a:fld>
            <a:endParaRPr lang="en-US" dirty="0"/>
          </a:p>
        </p:txBody>
      </p:sp>
      <p:pic>
        <p:nvPicPr>
          <p:cNvPr id="6" name="Picture 5"/>
          <p:cNvPicPr>
            <a:picLocks noChangeAspect="1"/>
          </p:cNvPicPr>
          <p:nvPr/>
        </p:nvPicPr>
        <p:blipFill>
          <a:blip r:embed="rId3"/>
          <a:stretch>
            <a:fillRect/>
          </a:stretch>
        </p:blipFill>
        <p:spPr>
          <a:xfrm>
            <a:off x="731520" y="6172200"/>
            <a:ext cx="4238625" cy="1905000"/>
          </a:xfrm>
          <a:prstGeom prst="rect">
            <a:avLst/>
          </a:prstGeom>
        </p:spPr>
      </p:pic>
    </p:spTree>
    <p:extLst>
      <p:ext uri="{BB962C8B-B14F-4D97-AF65-F5344CB8AC3E}">
        <p14:creationId xmlns:p14="http://schemas.microsoft.com/office/powerpoint/2010/main" val="2875864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Only</a:t>
            </a:r>
            <a:r>
              <a:rPr lang="en-US" baseline="0" dirty="0" smtClean="0"/>
              <a:t> use these slides (8- 12) if the video (slide 7) doesn’t play in your location.</a:t>
            </a:r>
            <a:endParaRPr lang="en-US" dirty="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8</a:t>
            </a:fld>
            <a:endParaRPr lang="en-US" dirty="0"/>
          </a:p>
        </p:txBody>
      </p:sp>
    </p:spTree>
    <p:extLst>
      <p:ext uri="{BB962C8B-B14F-4D97-AF65-F5344CB8AC3E}">
        <p14:creationId xmlns:p14="http://schemas.microsoft.com/office/powerpoint/2010/main" val="148275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Only</a:t>
            </a:r>
            <a:r>
              <a:rPr lang="en-US" baseline="0" dirty="0" smtClean="0"/>
              <a:t> use these slides (8- 12) if the video (slide 7) doesn’t play in your location.</a:t>
            </a:r>
            <a:endParaRPr lang="en-US" dirty="0" smtClean="0"/>
          </a:p>
          <a:p>
            <a:endParaRPr lang="en-US" dirty="0"/>
          </a:p>
        </p:txBody>
      </p:sp>
      <p:sp>
        <p:nvSpPr>
          <p:cNvPr id="4" name="Footer Placeholder 3"/>
          <p:cNvSpPr>
            <a:spLocks noGrp="1"/>
          </p:cNvSpPr>
          <p:nvPr>
            <p:ph type="ftr" sz="quarter" idx="10"/>
          </p:nvPr>
        </p:nvSpPr>
        <p:spPr/>
        <p:txBody>
          <a:bodyPr/>
          <a:lstStyle/>
          <a:p>
            <a:r>
              <a:rPr lang="en-CA" smtClean="0"/>
              <a:t>AHS Provincial Child Passenger Safety</a:t>
            </a:r>
          </a:p>
          <a:p>
            <a:r>
              <a:rPr lang="en-CA" smtClean="0"/>
              <a:t>Presentation Guide</a:t>
            </a:r>
            <a:endParaRPr lang="en-US" dirty="0"/>
          </a:p>
        </p:txBody>
      </p:sp>
      <p:sp>
        <p:nvSpPr>
          <p:cNvPr id="5" name="Slide Number Placeholder 4"/>
          <p:cNvSpPr>
            <a:spLocks noGrp="1"/>
          </p:cNvSpPr>
          <p:nvPr>
            <p:ph type="sldNum" sz="quarter" idx="11"/>
          </p:nvPr>
        </p:nvSpPr>
        <p:spPr/>
        <p:txBody>
          <a:bodyPr/>
          <a:lstStyle/>
          <a:p>
            <a:fld id="{192689A3-82B4-494E-969B-74AB96299A93}" type="slidenum">
              <a:rPr lang="en-US" smtClean="0"/>
              <a:t>9</a:t>
            </a:fld>
            <a:endParaRPr lang="en-US" dirty="0"/>
          </a:p>
        </p:txBody>
      </p:sp>
    </p:spTree>
    <p:extLst>
      <p:ext uri="{BB962C8B-B14F-4D97-AF65-F5344CB8AC3E}">
        <p14:creationId xmlns:p14="http://schemas.microsoft.com/office/powerpoint/2010/main" val="790911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7461" y="5996940"/>
            <a:ext cx="1206789" cy="731520"/>
          </a:xfrm>
          <a:prstGeom prst="rect">
            <a:avLst/>
          </a:prstGeom>
        </p:spPr>
      </p:pic>
      <p:sp>
        <p:nvSpPr>
          <p:cNvPr id="5" name="Shape 88"/>
          <p:cNvSpPr>
            <a:spLocks noChangeArrowheads="1"/>
          </p:cNvSpPr>
          <p:nvPr userDrawn="1"/>
        </p:nvSpPr>
        <p:spPr bwMode="auto">
          <a:xfrm>
            <a:off x="539750" y="765176"/>
            <a:ext cx="8064500" cy="5178424"/>
          </a:xfrm>
          <a:prstGeom prst="roundRect">
            <a:avLst>
              <a:gd name="adj" fmla="val 6214"/>
            </a:avLst>
          </a:prstGeom>
          <a:gradFill rotWithShape="1">
            <a:gsLst>
              <a:gs pos="0">
                <a:srgbClr val="CACEC1"/>
              </a:gs>
              <a:gs pos="50000">
                <a:srgbClr val="DDE0D8"/>
              </a:gs>
              <a:gs pos="100000">
                <a:srgbClr val="EEEFEB"/>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dirty="0" smtClean="0">
              <a:solidFill>
                <a:srgbClr val="000000"/>
              </a:solidFill>
              <a:latin typeface="Arial" pitchFamily="34" charset="0"/>
              <a:sym typeface="Arial" pitchFamily="34" charset="0"/>
            </a:endParaRPr>
          </a:p>
        </p:txBody>
      </p:sp>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smtClean="0"/>
              <a:t>INSERT</a:t>
            </a:r>
          </a:p>
        </p:txBody>
      </p:sp>
      <p:sp>
        <p:nvSpPr>
          <p:cNvPr id="9"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7A9C49"/>
                </a:solidFill>
                <a:latin typeface="Arial" panose="020B0604020202020204" pitchFamily="34" charset="0"/>
                <a:cs typeface="Arial" panose="020B0604020202020204" pitchFamily="34" charset="0"/>
              </a:defRPr>
            </a:lvl1pPr>
          </a:lstStyle>
          <a:p>
            <a:pPr lvl="0"/>
            <a:r>
              <a:rPr lang="en-US" dirty="0" smtClean="0">
                <a:latin typeface="Arial" panose="020B0604020202020204" pitchFamily="34" charset="0"/>
                <a:cs typeface="Arial" panose="020B0604020202020204" pitchFamily="34" charset="0"/>
              </a:rPr>
              <a:t>TEXT</a:t>
            </a:r>
            <a:endParaRPr lang="en-US" dirty="0" smtClean="0"/>
          </a:p>
        </p:txBody>
      </p:sp>
      <p:sp>
        <p:nvSpPr>
          <p:cNvPr id="2" name="Date Placeholder 1"/>
          <p:cNvSpPr>
            <a:spLocks noGrp="1"/>
          </p:cNvSpPr>
          <p:nvPr>
            <p:ph type="dt" sz="half" idx="23"/>
          </p:nvPr>
        </p:nvSpPr>
        <p:spPr>
          <a:xfrm>
            <a:off x="539750" y="6357604"/>
            <a:ext cx="2133600" cy="365125"/>
          </a:xfrm>
          <a:prstGeom prst="rect">
            <a:avLst/>
          </a:prstGeom>
        </p:spPr>
        <p:txBody>
          <a:bodyPr/>
          <a:lstStyle>
            <a:lvl1pPr>
              <a:defRPr>
                <a:solidFill>
                  <a:srgbClr val="5C6670"/>
                </a:solidFill>
              </a:defRPr>
            </a:lvl1pPr>
          </a:lstStyle>
          <a:p>
            <a:pPr>
              <a:defRPr/>
            </a:pPr>
            <a:endParaRPr lang="en-CA" dirty="0"/>
          </a:p>
        </p:txBody>
      </p:sp>
    </p:spTree>
    <p:extLst>
      <p:ext uri="{BB962C8B-B14F-4D97-AF65-F5344CB8AC3E}">
        <p14:creationId xmlns:p14="http://schemas.microsoft.com/office/powerpoint/2010/main" val="13252403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ange_Title &amp; content">
    <p:bg>
      <p:bgPr>
        <a:solidFill>
          <a:srgbClr val="E28432"/>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30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lgn="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32203957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lgn="r">
              <a:defRPr/>
            </a:lvl1p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539750" y="1988840"/>
            <a:ext cx="8064500" cy="3960440"/>
          </a:xfrm>
        </p:spPr>
        <p:txBody>
          <a:bodyPr/>
          <a:lstStyle>
            <a:lvl1pPr>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rgbClr val="E28432"/>
                </a:solidFill>
              </a:defRPr>
            </a:lvl1pPr>
          </a:lstStyle>
          <a:p>
            <a:r>
              <a:rPr lang="en-US" dirty="0" smtClean="0"/>
              <a:t>Insert title, size 54</a:t>
            </a:r>
            <a:endParaRPr lang="en-US" dirty="0"/>
          </a:p>
        </p:txBody>
      </p:sp>
    </p:spTree>
    <p:extLst>
      <p:ext uri="{BB962C8B-B14F-4D97-AF65-F5344CB8AC3E}">
        <p14:creationId xmlns:p14="http://schemas.microsoft.com/office/powerpoint/2010/main" val="35215906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
        <p:nvSpPr>
          <p:cNvPr id="2" name="Date Placeholder 1"/>
          <p:cNvSpPr>
            <a:spLocks noGrp="1"/>
          </p:cNvSpPr>
          <p:nvPr>
            <p:ph type="dt" sz="half" idx="23"/>
          </p:nvPr>
        </p:nvSpPr>
        <p:spPr>
          <a:xfrm>
            <a:off x="457200" y="6304235"/>
            <a:ext cx="2133600" cy="365125"/>
          </a:xfrm>
          <a:prstGeom prst="rect">
            <a:avLst/>
          </a:prstGeom>
        </p:spPr>
        <p:txBody>
          <a:bodyPr/>
          <a:lstStyle/>
          <a:p>
            <a:pPr>
              <a:defRPr/>
            </a:pPr>
            <a:endParaRPr lang="en-CA" dirty="0"/>
          </a:p>
        </p:txBody>
      </p: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lgn="r">
              <a:defRPr>
                <a:solidFill>
                  <a:srgbClr val="6D3A5D"/>
                </a:solidFill>
              </a:defRPr>
            </a:lvl1p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539750" y="2013496"/>
            <a:ext cx="4032250" cy="3935784"/>
          </a:xfrm>
        </p:spPr>
        <p:txBody>
          <a:bodyPr/>
          <a:lstStyle>
            <a:lvl1pPr>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rgbClr val="E28432"/>
                </a:solidFill>
              </a:defRPr>
            </a:lvl1pPr>
          </a:lstStyle>
          <a:p>
            <a:r>
              <a:rPr lang="en-US" dirty="0" smtClean="0"/>
              <a:t>Insert title, size 44</a:t>
            </a:r>
            <a:endParaRPr lang="en-US" dirty="0"/>
          </a:p>
        </p:txBody>
      </p:sp>
      <p:sp>
        <p:nvSpPr>
          <p:cNvPr id="10" name="Content Placeholder 9"/>
          <p:cNvSpPr>
            <a:spLocks noGrp="1"/>
          </p:cNvSpPr>
          <p:nvPr>
            <p:ph sz="quarter" idx="27" hasCustomPrompt="1"/>
          </p:nvPr>
        </p:nvSpPr>
        <p:spPr>
          <a:xfrm>
            <a:off x="4592588" y="2013496"/>
            <a:ext cx="4032250" cy="3960440"/>
          </a:xfrm>
        </p:spPr>
        <p:txBody>
          <a:bodyPr/>
          <a:lstStyle>
            <a:lvl1pPr marL="0" indent="0">
              <a:buNone/>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Object</a:t>
            </a:r>
          </a:p>
        </p:txBody>
      </p:sp>
    </p:spTree>
    <p:extLst>
      <p:ext uri="{BB962C8B-B14F-4D97-AF65-F5344CB8AC3E}">
        <p14:creationId xmlns:p14="http://schemas.microsoft.com/office/powerpoint/2010/main" val="8227713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y_Title &amp; content">
    <p:bg>
      <p:bgPr>
        <a:solidFill>
          <a:srgbClr val="5C6670"/>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lgn="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28873955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y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lgn="r">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5C6670"/>
                </a:solidFill>
              </a:defRPr>
            </a:lvl1pPr>
          </a:lstStyle>
          <a:p>
            <a:r>
              <a:rPr lang="en-US" dirty="0" smtClean="0"/>
              <a:t>Insert title, size 54</a:t>
            </a:r>
            <a:endParaRPr lang="en-US" dirty="0"/>
          </a:p>
        </p:txBody>
      </p:sp>
    </p:spTree>
    <p:extLst>
      <p:ext uri="{BB962C8B-B14F-4D97-AF65-F5344CB8AC3E}">
        <p14:creationId xmlns:p14="http://schemas.microsoft.com/office/powerpoint/2010/main" val="33827428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lgn="r">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5C6670"/>
                </a:solidFill>
              </a:defRPr>
            </a:lvl1pPr>
          </a:lstStyle>
          <a:p>
            <a:r>
              <a:rPr lang="en-US" dirty="0" smtClean="0"/>
              <a:t>Insert title, size 54</a:t>
            </a:r>
            <a:endParaRPr lang="en-US" dirty="0"/>
          </a:p>
        </p:txBody>
      </p:sp>
      <p:sp>
        <p:nvSpPr>
          <p:cNvPr id="12" name="Content Placeholder 9"/>
          <p:cNvSpPr>
            <a:spLocks noGrp="1"/>
          </p:cNvSpPr>
          <p:nvPr>
            <p:ph sz="quarter" idx="27" hasCustomPrompt="1"/>
          </p:nvPr>
        </p:nvSpPr>
        <p:spPr>
          <a:xfrm>
            <a:off x="4572000" y="1988840"/>
            <a:ext cx="4032250" cy="3960440"/>
          </a:xfrm>
        </p:spPr>
        <p:txBody>
          <a:bodyPr/>
          <a:lstStyle>
            <a:lvl1pPr marL="0" indent="0">
              <a:buNone/>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Object</a:t>
            </a:r>
          </a:p>
        </p:txBody>
      </p:sp>
    </p:spTree>
    <p:extLst>
      <p:ext uri="{BB962C8B-B14F-4D97-AF65-F5344CB8AC3E}">
        <p14:creationId xmlns:p14="http://schemas.microsoft.com/office/powerpoint/2010/main" val="6887828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oky teal_Title &amp; content">
    <p:bg>
      <p:bgPr>
        <a:solidFill>
          <a:srgbClr val="4F7F70"/>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lgn="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305508177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oky Teal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lgn="r">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4F7F70"/>
                </a:solidFill>
              </a:defRPr>
            </a:lvl1pPr>
          </a:lstStyle>
          <a:p>
            <a:r>
              <a:rPr lang="en-US" dirty="0" smtClean="0"/>
              <a:t>Insert title, size 54</a:t>
            </a:r>
            <a:endParaRPr lang="en-US" dirty="0"/>
          </a:p>
        </p:txBody>
      </p:sp>
    </p:spTree>
    <p:extLst>
      <p:ext uri="{BB962C8B-B14F-4D97-AF65-F5344CB8AC3E}">
        <p14:creationId xmlns:p14="http://schemas.microsoft.com/office/powerpoint/2010/main" val="6336092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oky Teal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25"/>
          </p:nvPr>
        </p:nvSpPr>
        <p:spPr>
          <a:xfrm>
            <a:off x="6553200" y="6304235"/>
            <a:ext cx="2133600" cy="365125"/>
          </a:xfrm>
          <a:prstGeom prst="rect">
            <a:avLst/>
          </a:prstGeom>
        </p:spPr>
        <p:txBody>
          <a:bodyPr/>
          <a:lstStyle/>
          <a:p>
            <a:pPr algn="r">
              <a:defRPr/>
            </a:pPr>
            <a:fld id="{8A9277BE-5DF1-4CBC-8139-FE686D0985CD}" type="slidenum">
              <a:rPr lang="en-CA" smtClean="0"/>
              <a:pPr algn="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4F7F70"/>
                </a:solidFill>
              </a:defRPr>
            </a:lvl1pPr>
          </a:lstStyle>
          <a:p>
            <a:r>
              <a:rPr lang="en-US" dirty="0" smtClean="0"/>
              <a:t>Insert title, size 54</a:t>
            </a:r>
            <a:endParaRPr lang="en-US" dirty="0"/>
          </a:p>
        </p:txBody>
      </p:sp>
      <p:sp>
        <p:nvSpPr>
          <p:cNvPr id="12" name="Content Placeholder 9"/>
          <p:cNvSpPr>
            <a:spLocks noGrp="1"/>
          </p:cNvSpPr>
          <p:nvPr>
            <p:ph sz="quarter" idx="27" hasCustomPrompt="1"/>
          </p:nvPr>
        </p:nvSpPr>
        <p:spPr>
          <a:xfrm>
            <a:off x="4572000" y="1988840"/>
            <a:ext cx="4032250" cy="3960440"/>
          </a:xfrm>
        </p:spPr>
        <p:txBody>
          <a:bodyPr/>
          <a:lstStyle>
            <a:lvl1pPr marL="0" indent="0">
              <a:buNone/>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smtClean="0"/>
              <a:t>Object</a:t>
            </a:r>
            <a:endParaRPr lang="en-US" dirty="0" smtClean="0"/>
          </a:p>
        </p:txBody>
      </p:sp>
    </p:spTree>
    <p:extLst>
      <p:ext uri="{BB962C8B-B14F-4D97-AF65-F5344CB8AC3E}">
        <p14:creationId xmlns:p14="http://schemas.microsoft.com/office/powerpoint/2010/main" val="221575244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 Mauve_Title &amp; content">
    <p:bg>
      <p:bgPr>
        <a:solidFill>
          <a:srgbClr val="6D3A5D"/>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3" name="Footer Placeholder 2"/>
          <p:cNvSpPr>
            <a:spLocks noGrp="1"/>
          </p:cNvSpPr>
          <p:nvPr>
            <p:ph type="ftr" sz="quarter" idx="24"/>
          </p:nvPr>
        </p:nvSpPr>
        <p:spPr>
          <a:xfrm>
            <a:off x="3124200" y="6304235"/>
            <a:ext cx="2895600" cy="365125"/>
          </a:xfrm>
          <a:prstGeom prst="rect">
            <a:avLst/>
          </a:prstGeom>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8484855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logo 2">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539750" y="765175"/>
            <a:ext cx="8064500" cy="4924034"/>
          </a:xfrm>
          <a:prstGeom prst="roundRect">
            <a:avLst>
              <a:gd name="adj" fmla="val 6414"/>
            </a:avLst>
          </a:prstGeom>
          <a:gradFill rotWithShape="1">
            <a:gsLst>
              <a:gs pos="0">
                <a:srgbClr val="CACEC1"/>
              </a:gs>
              <a:gs pos="50000">
                <a:srgbClr val="DDE0D8"/>
              </a:gs>
              <a:gs pos="100000">
                <a:srgbClr val="EEEFEB"/>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dirty="0" smtClean="0">
              <a:solidFill>
                <a:srgbClr val="000000"/>
              </a:solidFill>
              <a:latin typeface="Arial" pitchFamily="34" charset="0"/>
              <a:sym typeface="Arial" pitchFamily="34" charset="0"/>
            </a:endParaRPr>
          </a:p>
        </p:txBody>
      </p:sp>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smtClean="0"/>
              <a:t>INSERT</a:t>
            </a:r>
          </a:p>
        </p:txBody>
      </p:sp>
      <p:sp>
        <p:nvSpPr>
          <p:cNvPr id="11"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B8BE34"/>
                </a:solidFill>
                <a:latin typeface="Arial" panose="020B0604020202020204" pitchFamily="34" charset="0"/>
                <a:cs typeface="Arial" panose="020B0604020202020204" pitchFamily="34" charset="0"/>
              </a:defRPr>
            </a:lvl1pPr>
          </a:lstStyle>
          <a:p>
            <a:pPr lvl="0"/>
            <a:r>
              <a:rPr lang="en-US" dirty="0" smtClean="0"/>
              <a:t>TEXT</a:t>
            </a:r>
          </a:p>
        </p:txBody>
      </p:sp>
      <p:sp>
        <p:nvSpPr>
          <p:cNvPr id="9" name="Date Placeholder 1"/>
          <p:cNvSpPr>
            <a:spLocks noGrp="1"/>
          </p:cNvSpPr>
          <p:nvPr>
            <p:ph type="dt" sz="half" idx="23"/>
          </p:nvPr>
        </p:nvSpPr>
        <p:spPr>
          <a:xfrm>
            <a:off x="539750" y="6212309"/>
            <a:ext cx="2133600" cy="365125"/>
          </a:xfrm>
          <a:prstGeom prst="rect">
            <a:avLst/>
          </a:prstGeom>
        </p:spPr>
        <p:txBody>
          <a:bodyPr/>
          <a:lstStyle>
            <a:lvl1pPr>
              <a:defRPr>
                <a:solidFill>
                  <a:srgbClr val="5C6670"/>
                </a:solidFill>
              </a:defRPr>
            </a:lvl1pPr>
          </a:lstStyle>
          <a:p>
            <a:pPr>
              <a:defRPr/>
            </a:pPr>
            <a:endParaRPr lang="en-CA" dirty="0"/>
          </a:p>
        </p:txBody>
      </p:sp>
      <p:sp>
        <p:nvSpPr>
          <p:cNvPr id="10" name="TextBox 9"/>
          <p:cNvSpPr txBox="1"/>
          <p:nvPr userDrawn="1"/>
        </p:nvSpPr>
        <p:spPr>
          <a:xfrm>
            <a:off x="539750" y="228600"/>
            <a:ext cx="2432050" cy="381000"/>
          </a:xfrm>
          <a:prstGeom prst="rect">
            <a:avLst/>
          </a:prstGeom>
          <a:noFill/>
        </p:spPr>
        <p:txBody>
          <a:bodyPr wrap="square" rtlCol="0">
            <a:spAutoFit/>
          </a:bodyPr>
          <a:lstStyle/>
          <a:p>
            <a:r>
              <a:rPr lang="en-CA" dirty="0" smtClean="0"/>
              <a:t>Child Passenger Safety</a:t>
            </a:r>
            <a:endParaRPr lang="en-US" dirty="0"/>
          </a:p>
        </p:txBody>
      </p:sp>
    </p:spTree>
    <p:extLst>
      <p:ext uri="{BB962C8B-B14F-4D97-AF65-F5344CB8AC3E}">
        <p14:creationId xmlns:p14="http://schemas.microsoft.com/office/powerpoint/2010/main" val="398366856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 Mauv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lgn="r">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6D3A5D"/>
                </a:solidFill>
              </a:defRPr>
            </a:lvl1pPr>
          </a:lstStyle>
          <a:p>
            <a:r>
              <a:rPr lang="en-US" dirty="0" smtClean="0"/>
              <a:t>Insert title, size 54</a:t>
            </a:r>
            <a:endParaRPr lang="en-US" dirty="0"/>
          </a:p>
        </p:txBody>
      </p:sp>
    </p:spTree>
    <p:extLst>
      <p:ext uri="{BB962C8B-B14F-4D97-AF65-F5344CB8AC3E}">
        <p14:creationId xmlns:p14="http://schemas.microsoft.com/office/powerpoint/2010/main" val="41613281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 Mauv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lgn="r">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6D3A5D"/>
                </a:solidFill>
              </a:defRPr>
            </a:lvl1pPr>
          </a:lstStyle>
          <a:p>
            <a:r>
              <a:rPr lang="en-US" dirty="0" smtClean="0"/>
              <a:t>Insert title, size 54</a:t>
            </a:r>
            <a:endParaRPr lang="en-US" dirty="0"/>
          </a:p>
        </p:txBody>
      </p:sp>
      <p:sp>
        <p:nvSpPr>
          <p:cNvPr id="12" name="Content Placeholder 9"/>
          <p:cNvSpPr>
            <a:spLocks noGrp="1"/>
          </p:cNvSpPr>
          <p:nvPr>
            <p:ph sz="quarter" idx="27" hasCustomPrompt="1"/>
          </p:nvPr>
        </p:nvSpPr>
        <p:spPr>
          <a:xfrm>
            <a:off x="4580260" y="1988840"/>
            <a:ext cx="4032250" cy="3960440"/>
          </a:xfrm>
        </p:spPr>
        <p:txBody>
          <a:bodyPr/>
          <a:lstStyle>
            <a:lvl1pPr marL="0" indent="0">
              <a:buNone/>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smtClean="0"/>
              <a:t>Object</a:t>
            </a:r>
            <a:endParaRPr lang="en-US" dirty="0" smtClean="0"/>
          </a:p>
        </p:txBody>
      </p:sp>
    </p:spTree>
    <p:extLst>
      <p:ext uri="{BB962C8B-B14F-4D97-AF65-F5344CB8AC3E}">
        <p14:creationId xmlns:p14="http://schemas.microsoft.com/office/powerpoint/2010/main" val="2381177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Blue_Title &amp; content">
    <p:bg>
      <p:bgPr>
        <a:solidFill>
          <a:schemeClr val="accent4"/>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lgn="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425776901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 Blu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lgn="r">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005E85"/>
                </a:solidFill>
              </a:defRPr>
            </a:lvl1pPr>
          </a:lstStyle>
          <a:p>
            <a:r>
              <a:rPr lang="en-US" dirty="0" smtClean="0"/>
              <a:t>Insert title, size 54</a:t>
            </a:r>
            <a:endParaRPr lang="en-US" dirty="0"/>
          </a:p>
        </p:txBody>
      </p:sp>
    </p:spTree>
    <p:extLst>
      <p:ext uri="{BB962C8B-B14F-4D97-AF65-F5344CB8AC3E}">
        <p14:creationId xmlns:p14="http://schemas.microsoft.com/office/powerpoint/2010/main" val="18549022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 Blu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lgn="r">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005E85"/>
                </a:solidFill>
              </a:defRPr>
            </a:lvl1pPr>
          </a:lstStyle>
          <a:p>
            <a:r>
              <a:rPr lang="en-US" dirty="0" smtClean="0"/>
              <a:t>Insert title, size 54</a:t>
            </a:r>
            <a:endParaRPr lang="en-US" dirty="0"/>
          </a:p>
        </p:txBody>
      </p:sp>
      <p:sp>
        <p:nvSpPr>
          <p:cNvPr id="12" name="Content Placeholder 9"/>
          <p:cNvSpPr>
            <a:spLocks noGrp="1"/>
          </p:cNvSpPr>
          <p:nvPr>
            <p:ph sz="quarter" idx="27" hasCustomPrompt="1"/>
          </p:nvPr>
        </p:nvSpPr>
        <p:spPr>
          <a:xfrm>
            <a:off x="4580012" y="1988096"/>
            <a:ext cx="4032250" cy="3960440"/>
          </a:xfrm>
        </p:spPr>
        <p:txBody>
          <a:bodyPr/>
          <a:lstStyle>
            <a:lvl1pPr marL="0" indent="0">
              <a:buNone/>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smtClean="0"/>
              <a:t>Object</a:t>
            </a:r>
            <a:endParaRPr lang="en-US" dirty="0" smtClean="0"/>
          </a:p>
        </p:txBody>
      </p:sp>
    </p:spTree>
    <p:extLst>
      <p:ext uri="{BB962C8B-B14F-4D97-AF65-F5344CB8AC3E}">
        <p14:creationId xmlns:p14="http://schemas.microsoft.com/office/powerpoint/2010/main" val="56042700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 Green_Title &amp; content ">
    <p:bg>
      <p:bgPr>
        <a:solidFill>
          <a:srgbClr val="7A9C49"/>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3" name="Footer Placeholder 2"/>
          <p:cNvSpPr>
            <a:spLocks noGrp="1"/>
          </p:cNvSpPr>
          <p:nvPr>
            <p:ph type="ftr" sz="quarter" idx="24"/>
          </p:nvPr>
        </p:nvSpPr>
        <p:spPr>
          <a:xfrm>
            <a:off x="3124200" y="6304235"/>
            <a:ext cx="2895600" cy="365125"/>
          </a:xfrm>
          <a:prstGeom prst="rect">
            <a:avLst/>
          </a:prstGeom>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defRPr>
                <a:solidFill>
                  <a:schemeClr val="bg1"/>
                </a:solidFill>
              </a:defRPr>
            </a:lvl1pPr>
          </a:lstStyle>
          <a:p>
            <a:pPr algn="r">
              <a:defRPr/>
            </a:pPr>
            <a:fld id="{8A9277BE-5DF1-4CBC-8139-FE686D0985CD}" type="slidenum">
              <a:rPr lang="en-CA" smtClean="0"/>
              <a:pPr algn="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129685267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Green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25"/>
          </p:nvPr>
        </p:nvSpPr>
        <p:spPr>
          <a:xfrm>
            <a:off x="6553200" y="6304235"/>
            <a:ext cx="2133600" cy="365125"/>
          </a:xfrm>
          <a:prstGeom prst="rect">
            <a:avLst/>
          </a:prstGeom>
        </p:spPr>
        <p:txBody>
          <a:bodyPr/>
          <a:lstStyle/>
          <a:p>
            <a:pPr algn="r">
              <a:defRPr/>
            </a:pPr>
            <a:fld id="{8A9277BE-5DF1-4CBC-8139-FE686D0985CD}" type="slidenum">
              <a:rPr lang="en-CA" smtClean="0"/>
              <a:pPr algn="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7A9C49"/>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7A9C49"/>
                </a:solidFill>
              </a:defRPr>
            </a:lvl1pPr>
          </a:lstStyle>
          <a:p>
            <a:r>
              <a:rPr lang="en-US" dirty="0" smtClean="0"/>
              <a:t>Insert title, size 54</a:t>
            </a:r>
            <a:endParaRPr lang="en-US" dirty="0"/>
          </a:p>
        </p:txBody>
      </p:sp>
    </p:spTree>
    <p:extLst>
      <p:ext uri="{BB962C8B-B14F-4D97-AF65-F5344CB8AC3E}">
        <p14:creationId xmlns:p14="http://schemas.microsoft.com/office/powerpoint/2010/main" val="30539762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_logo">
    <p:spTree>
      <p:nvGrpSpPr>
        <p:cNvPr id="1" name=""/>
        <p:cNvGrpSpPr/>
        <p:nvPr/>
      </p:nvGrpSpPr>
      <p:grpSpPr>
        <a:xfrm>
          <a:off x="0" y="0"/>
          <a:ext cx="0" cy="0"/>
          <a:chOff x="0" y="0"/>
          <a:chExt cx="0" cy="0"/>
        </a:xfrm>
      </p:grpSpPr>
      <p:sp>
        <p:nvSpPr>
          <p:cNvPr id="10" name="Shape 88"/>
          <p:cNvSpPr>
            <a:spLocks noChangeArrowheads="1"/>
          </p:cNvSpPr>
          <p:nvPr userDrawn="1"/>
        </p:nvSpPr>
        <p:spPr bwMode="auto">
          <a:xfrm>
            <a:off x="539750" y="404813"/>
            <a:ext cx="8064500" cy="5328444"/>
          </a:xfrm>
          <a:prstGeom prst="roundRect">
            <a:avLst>
              <a:gd name="adj" fmla="val 5929"/>
            </a:avLst>
          </a:prstGeom>
          <a:solidFill>
            <a:srgbClr val="005E85"/>
          </a:solidFill>
          <a:ln>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dirty="0" smtClean="0">
              <a:solidFill>
                <a:srgbClr val="000000"/>
              </a:solidFill>
              <a:latin typeface="Arial" pitchFamily="34" charset="0"/>
              <a:sym typeface="Arial" pitchFamily="34" charset="0"/>
            </a:endParaRPr>
          </a:p>
        </p:txBody>
      </p:sp>
      <p:sp>
        <p:nvSpPr>
          <p:cNvPr id="6" name="Text Placeholder 5"/>
          <p:cNvSpPr>
            <a:spLocks noGrp="1"/>
          </p:cNvSpPr>
          <p:nvPr>
            <p:ph type="body" sz="quarter" idx="11" hasCustomPrompt="1"/>
          </p:nvPr>
        </p:nvSpPr>
        <p:spPr>
          <a:xfrm>
            <a:off x="900112" y="3356992"/>
            <a:ext cx="5400079" cy="1008633"/>
          </a:xfrm>
        </p:spPr>
        <p:txBody>
          <a:bodyPr/>
          <a:lstStyle>
            <a:lvl1pPr marL="0" indent="0">
              <a:buNone/>
              <a:defRPr sz="4400" b="1" baseline="0">
                <a:solidFill>
                  <a:srgbClr val="ECAA21"/>
                </a:solidFill>
              </a:defRPr>
            </a:lvl1pPr>
          </a:lstStyle>
          <a:p>
            <a:pPr lvl="0"/>
            <a:r>
              <a:rPr lang="en-CA" dirty="0" smtClean="0"/>
              <a:t>INSERT</a:t>
            </a:r>
            <a:br>
              <a:rPr lang="en-CA" dirty="0" smtClean="0"/>
            </a:br>
            <a:r>
              <a:rPr lang="en-CA" dirty="0" smtClean="0"/>
              <a:t>CLOSING</a:t>
            </a:r>
            <a:endParaRPr lang="en-US" dirty="0"/>
          </a:p>
        </p:txBody>
      </p:sp>
      <p:sp>
        <p:nvSpPr>
          <p:cNvPr id="12" name="Text Placeholder 11"/>
          <p:cNvSpPr>
            <a:spLocks noGrp="1"/>
          </p:cNvSpPr>
          <p:nvPr>
            <p:ph type="body" sz="quarter" idx="13" hasCustomPrompt="1"/>
          </p:nvPr>
        </p:nvSpPr>
        <p:spPr>
          <a:xfrm>
            <a:off x="900113" y="4652963"/>
            <a:ext cx="5543550" cy="863600"/>
          </a:xfrm>
        </p:spPr>
        <p:txBody>
          <a:bodyPr/>
          <a:lstStyle>
            <a:lvl1pPr marL="0" indent="0">
              <a:buNone/>
              <a:defRPr sz="3200" b="1" baseline="0">
                <a:solidFill>
                  <a:schemeClr val="bg1"/>
                </a:solidFill>
                <a:latin typeface="Garamond" panose="02020404030301010803" pitchFamily="18" charset="0"/>
              </a:defRPr>
            </a:lvl1pPr>
          </a:lstStyle>
          <a:p>
            <a:pPr lvl="0"/>
            <a:r>
              <a:rPr lang="en-CA" b="1" dirty="0" smtClean="0">
                <a:latin typeface="Garamond" panose="02020404030301010803" pitchFamily="18" charset="0"/>
              </a:rPr>
              <a:t>Insert contact information</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8017" y="4648201"/>
            <a:ext cx="1207008" cy="651440"/>
          </a:xfrm>
          <a:prstGeom prst="rect">
            <a:avLst/>
          </a:prstGeom>
        </p:spPr>
      </p:pic>
    </p:spTree>
    <p:extLst>
      <p:ext uri="{BB962C8B-B14F-4D97-AF65-F5344CB8AC3E}">
        <p14:creationId xmlns:p14="http://schemas.microsoft.com/office/powerpoint/2010/main" val="232288194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_bridgeline">
    <p:spTree>
      <p:nvGrpSpPr>
        <p:cNvPr id="1" name=""/>
        <p:cNvGrpSpPr/>
        <p:nvPr/>
      </p:nvGrpSpPr>
      <p:grpSpPr>
        <a:xfrm>
          <a:off x="0" y="0"/>
          <a:ext cx="0" cy="0"/>
          <a:chOff x="0" y="0"/>
          <a:chExt cx="0" cy="0"/>
        </a:xfrm>
      </p:grpSpPr>
      <p:sp>
        <p:nvSpPr>
          <p:cNvPr id="4" name="Shape 88"/>
          <p:cNvSpPr>
            <a:spLocks noChangeArrowheads="1"/>
          </p:cNvSpPr>
          <p:nvPr userDrawn="1"/>
        </p:nvSpPr>
        <p:spPr bwMode="auto">
          <a:xfrm>
            <a:off x="539750" y="404813"/>
            <a:ext cx="8064500" cy="5328444"/>
          </a:xfrm>
          <a:prstGeom prst="roundRect">
            <a:avLst>
              <a:gd name="adj" fmla="val 5929"/>
            </a:avLst>
          </a:prstGeom>
          <a:solidFill>
            <a:srgbClr val="005E85"/>
          </a:solidFill>
          <a:ln>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dirty="0" smtClean="0">
              <a:solidFill>
                <a:srgbClr val="000000"/>
              </a:solidFill>
              <a:latin typeface="Arial" pitchFamily="34" charset="0"/>
              <a:sym typeface="Arial" pitchFamily="34" charset="0"/>
            </a:endParaRPr>
          </a:p>
        </p:txBody>
      </p:sp>
      <p:sp>
        <p:nvSpPr>
          <p:cNvPr id="7" name="Picture Placeholder 2"/>
          <p:cNvSpPr>
            <a:spLocks noGrp="1"/>
          </p:cNvSpPr>
          <p:nvPr>
            <p:ph type="pic" sz="quarter" idx="23" hasCustomPrompt="1"/>
          </p:nvPr>
        </p:nvSpPr>
        <p:spPr>
          <a:xfrm>
            <a:off x="7272251" y="5807669"/>
            <a:ext cx="1332000" cy="843085"/>
          </a:xfrm>
        </p:spPr>
        <p:txBody>
          <a:bodyPr/>
          <a:lstStyle>
            <a:lvl1pPr marL="0" indent="0">
              <a:buNone/>
              <a:defRPr sz="1400"/>
            </a:lvl1pPr>
          </a:lstStyle>
          <a:p>
            <a:r>
              <a:rPr lang="en-CA" dirty="0" smtClean="0"/>
              <a:t>Bridgeline</a:t>
            </a:r>
            <a:endParaRPr lang="en-US" dirty="0"/>
          </a:p>
        </p:txBody>
      </p:sp>
      <p:sp>
        <p:nvSpPr>
          <p:cNvPr id="10" name="Text Placeholder 11"/>
          <p:cNvSpPr>
            <a:spLocks noGrp="1"/>
          </p:cNvSpPr>
          <p:nvPr>
            <p:ph type="body" sz="quarter" idx="13" hasCustomPrompt="1"/>
          </p:nvPr>
        </p:nvSpPr>
        <p:spPr>
          <a:xfrm>
            <a:off x="900113" y="4652963"/>
            <a:ext cx="5543550" cy="863600"/>
          </a:xfrm>
        </p:spPr>
        <p:txBody>
          <a:bodyPr/>
          <a:lstStyle>
            <a:lvl1pPr marL="0" indent="0">
              <a:buNone/>
              <a:defRPr sz="3200" b="1" baseline="0">
                <a:solidFill>
                  <a:schemeClr val="bg1"/>
                </a:solidFill>
                <a:latin typeface="Garamond" panose="02020404030301010803" pitchFamily="18" charset="0"/>
              </a:defRPr>
            </a:lvl1pPr>
          </a:lstStyle>
          <a:p>
            <a:pPr lvl="0"/>
            <a:r>
              <a:rPr lang="en-CA" b="1" dirty="0" smtClean="0">
                <a:latin typeface="Garamond" panose="02020404030301010803" pitchFamily="18" charset="0"/>
              </a:rPr>
              <a:t>Insert contact information</a:t>
            </a:r>
            <a:endParaRPr lang="en-US" dirty="0"/>
          </a:p>
        </p:txBody>
      </p:sp>
      <p:sp>
        <p:nvSpPr>
          <p:cNvPr id="11" name="Text Placeholder 5"/>
          <p:cNvSpPr>
            <a:spLocks noGrp="1"/>
          </p:cNvSpPr>
          <p:nvPr>
            <p:ph type="body" sz="quarter" idx="11" hasCustomPrompt="1"/>
          </p:nvPr>
        </p:nvSpPr>
        <p:spPr>
          <a:xfrm>
            <a:off x="900112" y="3356992"/>
            <a:ext cx="5400079" cy="1008633"/>
          </a:xfrm>
        </p:spPr>
        <p:txBody>
          <a:bodyPr/>
          <a:lstStyle>
            <a:lvl1pPr marL="0" indent="0">
              <a:buNone/>
              <a:defRPr sz="4400" b="1" baseline="0">
                <a:solidFill>
                  <a:srgbClr val="ECAA21"/>
                </a:solidFill>
              </a:defRPr>
            </a:lvl1pPr>
          </a:lstStyle>
          <a:p>
            <a:pPr lvl="0"/>
            <a:r>
              <a:rPr lang="en-CA" dirty="0" smtClean="0"/>
              <a:t>INSERT</a:t>
            </a:r>
            <a:br>
              <a:rPr lang="en-CA" dirty="0" smtClean="0"/>
            </a:br>
            <a:r>
              <a:rPr lang="en-CA" dirty="0" smtClean="0"/>
              <a:t>CLOSING</a:t>
            </a:r>
            <a:endParaRPr lang="en-US" dirty="0"/>
          </a:p>
        </p:txBody>
      </p:sp>
    </p:spTree>
    <p:extLst>
      <p:ext uri="{BB962C8B-B14F-4D97-AF65-F5344CB8AC3E}">
        <p14:creationId xmlns:p14="http://schemas.microsoft.com/office/powerpoint/2010/main" val="140174642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p #1 Picture shape">
    <p:spTree>
      <p:nvGrpSpPr>
        <p:cNvPr id="1" name=""/>
        <p:cNvGrpSpPr/>
        <p:nvPr/>
      </p:nvGrpSpPr>
      <p:grpSpPr>
        <a:xfrm>
          <a:off x="0" y="0"/>
          <a:ext cx="0" cy="0"/>
          <a:chOff x="0" y="0"/>
          <a:chExt cx="0" cy="0"/>
        </a:xfrm>
      </p:grpSpPr>
      <p:sp>
        <p:nvSpPr>
          <p:cNvPr id="2" name="TextBox 1"/>
          <p:cNvSpPr txBox="1"/>
          <p:nvPr userDrawn="1"/>
        </p:nvSpPr>
        <p:spPr>
          <a:xfrm>
            <a:off x="971550" y="549275"/>
            <a:ext cx="7345363" cy="5754688"/>
          </a:xfrm>
          <a:prstGeom prst="rect">
            <a:avLst/>
          </a:prstGeom>
          <a:noFill/>
        </p:spPr>
        <p:txBody>
          <a:bodyPr>
            <a:spAutoFit/>
          </a:bodyPr>
          <a:lstStyle/>
          <a:p>
            <a:pPr fontAlgn="auto">
              <a:spcBef>
                <a:spcPts val="0"/>
              </a:spcBef>
              <a:spcAft>
                <a:spcPts val="0"/>
              </a:spcAft>
              <a:defRPr/>
            </a:pPr>
            <a:r>
              <a:rPr lang="en-CA" sz="4800" b="1" dirty="0">
                <a:solidFill>
                  <a:srgbClr val="00ADBB"/>
                </a:solidFill>
                <a:latin typeface="Helvetica Neue" panose="020B0604020202020204" charset="0"/>
                <a:cs typeface="+mn-cs"/>
              </a:rPr>
              <a:t>Tip #1: </a:t>
            </a:r>
            <a:r>
              <a:rPr lang="en-CA" sz="4800" dirty="0">
                <a:solidFill>
                  <a:srgbClr val="00ADBB"/>
                </a:solidFill>
                <a:latin typeface="Helvetica Neue" panose="020B0604020202020204" charset="0"/>
                <a:cs typeface="+mn-cs"/>
              </a:rPr>
              <a:t>Picture shape</a:t>
            </a:r>
          </a:p>
          <a:p>
            <a:pPr fontAlgn="auto">
              <a:spcBef>
                <a:spcPts val="0"/>
              </a:spcBef>
              <a:spcAft>
                <a:spcPts val="0"/>
              </a:spcAft>
              <a:defRPr/>
            </a:pPr>
            <a:endParaRPr lang="en-CA" sz="3200" b="1" dirty="0">
              <a:latin typeface="Helvetica Neue" panose="020B0604020202020204" charset="0"/>
              <a:cs typeface="+mn-cs"/>
            </a:endParaRPr>
          </a:p>
          <a:p>
            <a:pPr fontAlgn="auto">
              <a:spcBef>
                <a:spcPts val="0"/>
              </a:spcBef>
              <a:spcAft>
                <a:spcPts val="0"/>
              </a:spcAft>
              <a:defRPr/>
            </a:pPr>
            <a:r>
              <a:rPr lang="en-CA" sz="2400" dirty="0">
                <a:latin typeface="Helvetica Neue" panose="020B0604020202020204" charset="0"/>
                <a:cs typeface="+mn-cs"/>
              </a:rPr>
              <a:t>You change the shape of your photo to have round corners such as the on this template. </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Click on the picture</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Choose the “Picture tools” </a:t>
            </a:r>
            <a:r>
              <a:rPr lang="en-CA" sz="2400" dirty="0" smtClean="0">
                <a:latin typeface="Helvetica Neue" panose="020B0604020202020204" charset="0"/>
                <a:cs typeface="+mn-cs"/>
              </a:rPr>
              <a:t>tab </a:t>
            </a:r>
            <a:endParaRPr lang="en-CA" sz="2400" dirty="0">
              <a:latin typeface="Helvetica Neue" panose="020B0604020202020204" charset="0"/>
              <a:cs typeface="+mn-cs"/>
            </a:endParaRP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On the crop button, click the down arrow and choose “crop to shape”</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Choose the rounded rectangle from the rectangle category (it is the second option, but could depend on your version of word).</a:t>
            </a:r>
          </a:p>
          <a:p>
            <a:pPr marL="457200" indent="-457200" fontAlgn="auto">
              <a:spcBef>
                <a:spcPts val="0"/>
              </a:spcBef>
              <a:spcAft>
                <a:spcPts val="0"/>
              </a:spcAft>
              <a:buFontTx/>
              <a:buAutoNum type="arabicPeriod"/>
              <a:defRPr/>
            </a:pPr>
            <a:endParaRPr lang="en-CA" sz="2400" dirty="0">
              <a:latin typeface="Helvetica Neue" panose="020B0604020202020204" charset="0"/>
              <a:cs typeface="+mn-cs"/>
            </a:endParaRPr>
          </a:p>
          <a:p>
            <a:pPr fontAlgn="auto">
              <a:spcBef>
                <a:spcPts val="0"/>
              </a:spcBef>
              <a:spcAft>
                <a:spcPts val="0"/>
              </a:spcAft>
              <a:defRPr/>
            </a:pPr>
            <a:r>
              <a:rPr lang="en-CA" sz="2400" dirty="0">
                <a:latin typeface="Helvetica Neue" panose="020B0604020202020204" charset="0"/>
                <a:cs typeface="+mn-cs"/>
              </a:rPr>
              <a:t>*To adjust the roundness of corners—see Tip #2</a:t>
            </a:r>
          </a:p>
          <a:p>
            <a:pPr fontAlgn="auto">
              <a:spcBef>
                <a:spcPts val="0"/>
              </a:spcBef>
              <a:spcAft>
                <a:spcPts val="0"/>
              </a:spcAft>
              <a:defRPr/>
            </a:pPr>
            <a:endParaRPr lang="en-CA" sz="2400" dirty="0">
              <a:latin typeface="+mn-lt"/>
              <a:cs typeface="+mn-cs"/>
            </a:endParaRPr>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dirty="0" smtClean="0">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241381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logo 3">
    <p:spTree>
      <p:nvGrpSpPr>
        <p:cNvPr id="1" name=""/>
        <p:cNvGrpSpPr/>
        <p:nvPr/>
      </p:nvGrpSpPr>
      <p:grpSpPr>
        <a:xfrm>
          <a:off x="0" y="0"/>
          <a:ext cx="0" cy="0"/>
          <a:chOff x="0" y="0"/>
          <a:chExt cx="0" cy="0"/>
        </a:xfrm>
      </p:grpSpPr>
      <p:sp>
        <p:nvSpPr>
          <p:cNvPr id="12" name="Shape 88"/>
          <p:cNvSpPr>
            <a:spLocks noChangeArrowheads="1"/>
          </p:cNvSpPr>
          <p:nvPr userDrawn="1"/>
        </p:nvSpPr>
        <p:spPr bwMode="auto">
          <a:xfrm>
            <a:off x="539750" y="765175"/>
            <a:ext cx="8064500" cy="4924034"/>
          </a:xfrm>
          <a:prstGeom prst="roundRect">
            <a:avLst>
              <a:gd name="adj" fmla="val 6214"/>
            </a:avLst>
          </a:prstGeom>
          <a:solidFill>
            <a:srgbClr val="9AB9AD">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dirty="0" smtClean="0">
              <a:solidFill>
                <a:srgbClr val="000000"/>
              </a:solidFill>
              <a:latin typeface="Arial" pitchFamily="34" charset="0"/>
              <a:sym typeface="Arial" pitchFamily="34" charset="0"/>
            </a:endParaRPr>
          </a:p>
        </p:txBody>
      </p:sp>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9"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smtClean="0"/>
              <a:t>INSERT</a:t>
            </a:r>
          </a:p>
        </p:txBody>
      </p:sp>
      <p:sp>
        <p:nvSpPr>
          <p:cNvPr id="10"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4F7F70"/>
                </a:solidFill>
                <a:latin typeface="Arial" panose="020B0604020202020204" pitchFamily="34" charset="0"/>
                <a:cs typeface="Arial" panose="020B0604020202020204" pitchFamily="34" charset="0"/>
              </a:defRPr>
            </a:lvl1pPr>
          </a:lstStyle>
          <a:p>
            <a:pPr lvl="0"/>
            <a:r>
              <a:rPr lang="en-US" dirty="0" smtClean="0"/>
              <a:t>TEXT</a:t>
            </a:r>
          </a:p>
        </p:txBody>
      </p:sp>
      <p:sp>
        <p:nvSpPr>
          <p:cNvPr id="13" name="Date Placeholder 1"/>
          <p:cNvSpPr>
            <a:spLocks noGrp="1"/>
          </p:cNvSpPr>
          <p:nvPr>
            <p:ph type="dt" sz="half" idx="23"/>
          </p:nvPr>
        </p:nvSpPr>
        <p:spPr>
          <a:xfrm>
            <a:off x="539750" y="6212309"/>
            <a:ext cx="2133600" cy="365125"/>
          </a:xfrm>
          <a:prstGeom prst="rect">
            <a:avLst/>
          </a:prstGeom>
        </p:spPr>
        <p:txBody>
          <a:bodyPr/>
          <a:lstStyle>
            <a:lvl1pPr>
              <a:defRPr>
                <a:solidFill>
                  <a:srgbClr val="5C6670"/>
                </a:solidFill>
              </a:defRPr>
            </a:lvl1pPr>
          </a:lstStyle>
          <a:p>
            <a:pPr>
              <a:defRPr/>
            </a:pPr>
            <a:endParaRPr lang="en-CA" dirty="0"/>
          </a:p>
        </p:txBody>
      </p:sp>
    </p:spTree>
    <p:extLst>
      <p:ext uri="{BB962C8B-B14F-4D97-AF65-F5344CB8AC3E}">
        <p14:creationId xmlns:p14="http://schemas.microsoft.com/office/powerpoint/2010/main" val="383761106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p #2 Adjusting round corners">
    <p:spTree>
      <p:nvGrpSpPr>
        <p:cNvPr id="1" name=""/>
        <p:cNvGrpSpPr/>
        <p:nvPr/>
      </p:nvGrpSpPr>
      <p:grpSpPr>
        <a:xfrm>
          <a:off x="0" y="0"/>
          <a:ext cx="0" cy="0"/>
          <a:chOff x="0" y="0"/>
          <a:chExt cx="0" cy="0"/>
        </a:xfrm>
      </p:grpSpPr>
      <p:sp>
        <p:nvSpPr>
          <p:cNvPr id="2" name="TextBox 1"/>
          <p:cNvSpPr txBox="1"/>
          <p:nvPr userDrawn="1"/>
        </p:nvSpPr>
        <p:spPr>
          <a:xfrm>
            <a:off x="971550" y="549275"/>
            <a:ext cx="7345363" cy="4524375"/>
          </a:xfrm>
          <a:prstGeom prst="rect">
            <a:avLst/>
          </a:prstGeom>
          <a:noFill/>
        </p:spPr>
        <p:txBody>
          <a:bodyPr>
            <a:spAutoFit/>
          </a:bodyPr>
          <a:lstStyle/>
          <a:p>
            <a:pPr fontAlgn="auto">
              <a:spcBef>
                <a:spcPts val="0"/>
              </a:spcBef>
              <a:spcAft>
                <a:spcPts val="0"/>
              </a:spcAft>
              <a:defRPr/>
            </a:pPr>
            <a:r>
              <a:rPr lang="en-CA" sz="4800" b="1" dirty="0">
                <a:solidFill>
                  <a:srgbClr val="00ADBB"/>
                </a:solidFill>
                <a:latin typeface="Helvetica Neue" panose="020B0604020202020204" charset="0"/>
                <a:cs typeface="+mn-cs"/>
              </a:rPr>
              <a:t>Tip #2: </a:t>
            </a:r>
            <a:r>
              <a:rPr lang="en-CA" sz="4800" dirty="0">
                <a:solidFill>
                  <a:srgbClr val="00ADBB"/>
                </a:solidFill>
                <a:latin typeface="Helvetica Neue" panose="020B0604020202020204" charset="0"/>
                <a:cs typeface="+mn-cs"/>
              </a:rPr>
              <a:t>Adjusting round corners</a:t>
            </a:r>
          </a:p>
          <a:p>
            <a:pPr fontAlgn="auto">
              <a:spcBef>
                <a:spcPts val="0"/>
              </a:spcBef>
              <a:spcAft>
                <a:spcPts val="0"/>
              </a:spcAft>
              <a:defRPr/>
            </a:pPr>
            <a:endParaRPr lang="en-CA" sz="2400" dirty="0">
              <a:latin typeface="+mn-lt"/>
              <a:cs typeface="+mn-cs"/>
            </a:endParaRPr>
          </a:p>
          <a:p>
            <a:pPr fontAlgn="auto">
              <a:spcBef>
                <a:spcPts val="0"/>
              </a:spcBef>
              <a:spcAft>
                <a:spcPts val="0"/>
              </a:spcAft>
              <a:defRPr/>
            </a:pPr>
            <a:r>
              <a:rPr lang="en-CA" sz="2400" dirty="0">
                <a:latin typeface="Helvetica Neue" panose="020B0604020202020204" charset="0"/>
              </a:rPr>
              <a:t>You can adjust the roundness of the corners on your photo. </a:t>
            </a:r>
          </a:p>
          <a:p>
            <a:pPr marL="457200" indent="-457200" fontAlgn="auto">
              <a:spcBef>
                <a:spcPts val="0"/>
              </a:spcBef>
              <a:spcAft>
                <a:spcPts val="0"/>
              </a:spcAft>
              <a:buFontTx/>
              <a:buAutoNum type="arabicPeriod"/>
              <a:defRPr/>
            </a:pPr>
            <a:r>
              <a:rPr lang="en-CA" sz="2400" dirty="0">
                <a:latin typeface="Helvetica Neue" panose="020B0604020202020204" charset="0"/>
              </a:rPr>
              <a:t>Click the picture</a:t>
            </a:r>
          </a:p>
          <a:p>
            <a:pPr marL="457200" indent="-457200" fontAlgn="auto">
              <a:spcBef>
                <a:spcPts val="0"/>
              </a:spcBef>
              <a:spcAft>
                <a:spcPts val="0"/>
              </a:spcAft>
              <a:buFontTx/>
              <a:buAutoNum type="arabicPeriod"/>
              <a:defRPr/>
            </a:pPr>
            <a:r>
              <a:rPr lang="en-CA" sz="2400" dirty="0">
                <a:latin typeface="Helvetica Neue" panose="020B0604020202020204" charset="0"/>
              </a:rPr>
              <a:t>A yellow diamond on the top left of the photo will appear</a:t>
            </a:r>
          </a:p>
          <a:p>
            <a:pPr marL="457200" indent="-457200" fontAlgn="auto">
              <a:spcBef>
                <a:spcPts val="0"/>
              </a:spcBef>
              <a:spcAft>
                <a:spcPts val="0"/>
              </a:spcAft>
              <a:buFontTx/>
              <a:buAutoNum type="arabicPeriod"/>
              <a:defRPr/>
            </a:pPr>
            <a:r>
              <a:rPr lang="en-CA" sz="2400" dirty="0">
                <a:latin typeface="Helvetica Neue" panose="020B0604020202020204" charset="0"/>
              </a:rPr>
              <a:t>Drag the diamond to the left of </a:t>
            </a:r>
            <a:r>
              <a:rPr lang="en-CA" sz="2400" dirty="0" smtClean="0">
                <a:latin typeface="Helvetica Neue" panose="020B0604020202020204" charset="0"/>
              </a:rPr>
              <a:t>the</a:t>
            </a:r>
            <a:r>
              <a:rPr lang="en-CA" sz="2400" baseline="0" dirty="0" smtClean="0">
                <a:latin typeface="Helvetica Neue" panose="020B0604020202020204" charset="0"/>
              </a:rPr>
              <a:t> photo </a:t>
            </a:r>
            <a:r>
              <a:rPr lang="en-CA" sz="2400" dirty="0" smtClean="0">
                <a:latin typeface="Helvetica Neue" panose="020B0604020202020204" charset="0"/>
              </a:rPr>
              <a:t>to </a:t>
            </a:r>
            <a:r>
              <a:rPr lang="en-CA" sz="2400" dirty="0">
                <a:latin typeface="Helvetica Neue" panose="020B0604020202020204" charset="0"/>
              </a:rPr>
              <a:t>reduce the </a:t>
            </a:r>
            <a:r>
              <a:rPr lang="en-CA" sz="2400" dirty="0" smtClean="0">
                <a:latin typeface="Helvetica Neue" panose="020B0604020202020204" charset="0"/>
              </a:rPr>
              <a:t>roundness.</a:t>
            </a:r>
            <a:r>
              <a:rPr lang="en-CA" sz="2400" baseline="0" dirty="0" smtClean="0">
                <a:latin typeface="Helvetica Neue" panose="020B0604020202020204" charset="0"/>
              </a:rPr>
              <a:t> </a:t>
            </a:r>
            <a:endParaRPr lang="en-CA" sz="4800" dirty="0">
              <a:solidFill>
                <a:srgbClr val="00ADBB"/>
              </a:solidFill>
              <a:latin typeface="Helvetica Neue" panose="020B0604020202020204" charset="0"/>
            </a:endParaRPr>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dirty="0" smtClean="0">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2931558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971550" y="549275"/>
            <a:ext cx="73453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CA" altLang="en-US" sz="4800" b="1" dirty="0" smtClean="0">
                <a:solidFill>
                  <a:srgbClr val="00ADBB"/>
                </a:solidFill>
                <a:latin typeface="Helvetica Neue"/>
              </a:rPr>
              <a:t>Tip #3: </a:t>
            </a:r>
            <a:r>
              <a:rPr lang="en-CA" altLang="en-US" sz="4800" dirty="0" smtClean="0">
                <a:solidFill>
                  <a:srgbClr val="00ADBB"/>
                </a:solidFill>
                <a:latin typeface="Helvetica Neue"/>
              </a:rPr>
              <a:t>Words per slide</a:t>
            </a:r>
          </a:p>
          <a:p>
            <a:pPr>
              <a:defRPr/>
            </a:pPr>
            <a:endParaRPr lang="en-CA" altLang="en-US" sz="2400" dirty="0" smtClean="0">
              <a:latin typeface="Helvetica Neue"/>
            </a:endParaRPr>
          </a:p>
          <a:p>
            <a:pPr>
              <a:defRPr/>
            </a:pPr>
            <a:r>
              <a:rPr lang="en-CA" altLang="en-US" sz="2400" dirty="0" smtClean="0">
                <a:latin typeface="Helvetica Neue"/>
              </a:rPr>
              <a:t>We recommend 15-25 words per slide. </a:t>
            </a:r>
          </a:p>
          <a:p>
            <a:pPr>
              <a:defRPr/>
            </a:pPr>
            <a:endParaRPr lang="en-CA" altLang="en-US" sz="2400" dirty="0" smtClean="0">
              <a:latin typeface="Helvetica Neue"/>
            </a:endParaRPr>
          </a:p>
          <a:p>
            <a:pPr>
              <a:defRPr/>
            </a:pPr>
            <a:r>
              <a:rPr lang="en-CA" altLang="en-US" sz="2400" dirty="0" smtClean="0">
                <a:latin typeface="Helvetica Neue"/>
              </a:rPr>
              <a:t>More words on a slide will make it difficult for people to pay attention to who is speaking. Less words allows people to focus on you and your key messages. </a:t>
            </a:r>
            <a:endParaRPr lang="en-CA" altLang="en-US" sz="2400" dirty="0" smtClean="0"/>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dirty="0" smtClean="0">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3172132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971550" y="549275"/>
            <a:ext cx="73453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CA" altLang="en-US" sz="4800" b="1" dirty="0" smtClean="0">
                <a:solidFill>
                  <a:srgbClr val="00ADBB"/>
                </a:solidFill>
                <a:latin typeface="Helvetica Neue"/>
              </a:rPr>
              <a:t>Tip #4: </a:t>
            </a:r>
            <a:r>
              <a:rPr lang="en-CA" altLang="en-US" sz="4800" b="0" dirty="0" smtClean="0">
                <a:solidFill>
                  <a:srgbClr val="00ADBB"/>
                </a:solidFill>
                <a:latin typeface="Helvetica Neue"/>
              </a:rPr>
              <a:t>Font</a:t>
            </a:r>
            <a:r>
              <a:rPr lang="en-CA" altLang="en-US" sz="4800" b="0" baseline="0" dirty="0" smtClean="0">
                <a:solidFill>
                  <a:srgbClr val="00ADBB"/>
                </a:solidFill>
                <a:latin typeface="Helvetica Neue"/>
              </a:rPr>
              <a:t> size</a:t>
            </a:r>
            <a:endParaRPr lang="en-CA" altLang="en-US" sz="4800" dirty="0" smtClean="0">
              <a:solidFill>
                <a:srgbClr val="00ADBB"/>
              </a:solidFill>
              <a:latin typeface="Helvetica Neue"/>
            </a:endParaRPr>
          </a:p>
          <a:p>
            <a:pPr>
              <a:defRPr/>
            </a:pPr>
            <a:endParaRPr lang="en-CA" altLang="en-US" sz="2400" dirty="0" smtClean="0">
              <a:latin typeface="Helvetica Neue"/>
            </a:endParaRPr>
          </a:p>
          <a:p>
            <a:pPr>
              <a:defRPr/>
            </a:pPr>
            <a:r>
              <a:rPr lang="en-CA" altLang="en-US" sz="2400" dirty="0" smtClean="0">
                <a:latin typeface="Helvetica Neue"/>
              </a:rPr>
              <a:t>We recommend</a:t>
            </a:r>
            <a:r>
              <a:rPr lang="en-CA" altLang="en-US" sz="2400" baseline="0" dirty="0" smtClean="0">
                <a:latin typeface="Helvetica Neue"/>
              </a:rPr>
              <a:t> using size 54 or larger for content on slides. This will help audiences at the back of rooms see the slides and content easily. </a:t>
            </a:r>
          </a:p>
          <a:p>
            <a:pPr>
              <a:defRPr/>
            </a:pPr>
            <a:endParaRPr lang="en-CA" altLang="en-US" sz="2400" baseline="0" dirty="0" smtClean="0">
              <a:latin typeface="Helvetica Neue"/>
            </a:endParaRPr>
          </a:p>
          <a:p>
            <a:pPr>
              <a:defRPr/>
            </a:pPr>
            <a:r>
              <a:rPr lang="en-CA" altLang="en-US" sz="2400" baseline="0" dirty="0" smtClean="0">
                <a:latin typeface="Helvetica Neue"/>
              </a:rPr>
              <a:t>The department, program or presentation name at the top of the slide can be no smaller than 18. </a:t>
            </a:r>
            <a:endParaRPr lang="en-CA" altLang="en-US" sz="2400" dirty="0" smtClean="0">
              <a:latin typeface="Helvetica Neue"/>
            </a:endParaRPr>
          </a:p>
          <a:p>
            <a:pPr>
              <a:defRPr/>
            </a:pPr>
            <a:endParaRPr lang="en-CA" altLang="en-US" sz="2400" dirty="0" smtClean="0">
              <a:latin typeface="Helvetica Neue"/>
            </a:endParaRPr>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dirty="0" smtClean="0">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2536906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Orange_Title &amp; content">
    <p:bg>
      <p:bgPr>
        <a:solidFill>
          <a:srgbClr val="E28432"/>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304235"/>
            <a:ext cx="2133600" cy="365125"/>
          </a:xfrm>
          <a:prstGeom prst="rect">
            <a:avLst/>
          </a:prstGeom>
        </p:spPr>
        <p:txBody>
          <a:bodyPr/>
          <a:lstStyle>
            <a:lvl1pPr>
              <a:defRPr>
                <a:solidFill>
                  <a:schemeClr val="bg1"/>
                </a:solidFill>
              </a:defRPr>
            </a:lvl1pPr>
          </a:lstStyle>
          <a:p>
            <a:pPr>
              <a:defRPr/>
            </a:pPr>
            <a:endParaRPr lang="en-CA" dirty="0"/>
          </a:p>
        </p:txBody>
      </p:sp>
      <p:sp>
        <p:nvSpPr>
          <p:cNvPr id="3" name="Footer Placeholder 2"/>
          <p:cNvSpPr>
            <a:spLocks noGrp="1"/>
          </p:cNvSpPr>
          <p:nvPr>
            <p:ph type="ftr" sz="quarter" idx="24"/>
          </p:nvPr>
        </p:nvSpPr>
        <p:spPr>
          <a:xfrm>
            <a:off x="3124200" y="6304235"/>
            <a:ext cx="2895600" cy="365125"/>
          </a:xfrm>
          <a:prstGeom prst="rect">
            <a:avLst/>
          </a:prstGeom>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6014820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Gray_Title &amp; content">
    <p:bg>
      <p:bgPr>
        <a:solidFill>
          <a:srgbClr val="5C6670"/>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304235"/>
            <a:ext cx="2133600" cy="365125"/>
          </a:xfrm>
          <a:prstGeom prst="rect">
            <a:avLst/>
          </a:prstGeom>
        </p:spPr>
        <p:txBody>
          <a:bodyPr/>
          <a:lstStyle>
            <a:lvl1pPr>
              <a:defRPr>
                <a:solidFill>
                  <a:schemeClr val="bg1"/>
                </a:solidFill>
              </a:defRPr>
            </a:lvl1pPr>
          </a:lstStyle>
          <a:p>
            <a:pPr>
              <a:defRPr/>
            </a:pPr>
            <a:endParaRPr lang="en-CA" dirty="0"/>
          </a:p>
        </p:txBody>
      </p:sp>
      <p:sp>
        <p:nvSpPr>
          <p:cNvPr id="3" name="Footer Placeholder 2"/>
          <p:cNvSpPr>
            <a:spLocks noGrp="1"/>
          </p:cNvSpPr>
          <p:nvPr>
            <p:ph type="ftr" sz="quarter" idx="24"/>
          </p:nvPr>
        </p:nvSpPr>
        <p:spPr>
          <a:xfrm>
            <a:off x="3124200" y="6304235"/>
            <a:ext cx="2895600" cy="365125"/>
          </a:xfrm>
          <a:prstGeom prst="rect">
            <a:avLst/>
          </a:prstGeom>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39460111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Gray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5C66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304235"/>
            <a:ext cx="2133600" cy="365125"/>
          </a:xfrm>
          <a:prstGeom prst="rect">
            <a:avLst/>
          </a:prstGeom>
        </p:spPr>
        <p:txBody>
          <a:bodyPr/>
          <a:lstStyle/>
          <a:p>
            <a:pPr>
              <a:defRPr/>
            </a:pPr>
            <a:endParaRPr lang="en-CA" dirty="0"/>
          </a:p>
        </p:txBody>
      </p:sp>
      <p:sp>
        <p:nvSpPr>
          <p:cNvPr id="3" name="Footer Placeholder 2"/>
          <p:cNvSpPr>
            <a:spLocks noGrp="1"/>
          </p:cNvSpPr>
          <p:nvPr>
            <p:ph type="ftr" sz="quarter" idx="24"/>
          </p:nvPr>
        </p:nvSpPr>
        <p:spPr>
          <a:xfrm>
            <a:off x="3124200" y="6304235"/>
            <a:ext cx="2895600" cy="365125"/>
          </a:xfrm>
          <a:prstGeom prst="rect">
            <a:avLst/>
          </a:prstGeom>
        </p:spPr>
        <p:txBody>
          <a:bodyPr/>
          <a:lstStyle/>
          <a:p>
            <a:pPr>
              <a:defRPr/>
            </a:pPr>
            <a:endParaRPr lang="en-CA" dirty="0"/>
          </a:p>
        </p:txBody>
      </p:sp>
      <p:sp>
        <p:nvSpPr>
          <p:cNvPr id="4" name="Slide Number Placeholder 3"/>
          <p:cNvSpPr>
            <a:spLocks noGrp="1"/>
          </p:cNvSpPr>
          <p:nvPr>
            <p:ph type="sldNum" sz="quarter" idx="25"/>
          </p:nvPr>
        </p:nvSpPr>
        <p:spPr>
          <a:xfrm>
            <a:off x="6553200" y="6304235"/>
            <a:ext cx="2133600" cy="365125"/>
          </a:xfrm>
          <a:prstGeom prst="rect">
            <a:avLst/>
          </a:prstGeom>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5C6670"/>
                </a:solidFill>
              </a:defRPr>
            </a:lvl1pPr>
          </a:lstStyle>
          <a:p>
            <a:r>
              <a:rPr lang="en-US" dirty="0" smtClean="0"/>
              <a:t>Insert title, size 54</a:t>
            </a:r>
            <a:endParaRPr lang="en-US" dirty="0"/>
          </a:p>
        </p:txBody>
      </p:sp>
    </p:spTree>
    <p:extLst>
      <p:ext uri="{BB962C8B-B14F-4D97-AF65-F5344CB8AC3E}">
        <p14:creationId xmlns:p14="http://schemas.microsoft.com/office/powerpoint/2010/main" val="2234805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Dark Green_Title &amp; content ">
    <p:bg>
      <p:bgPr>
        <a:solidFill>
          <a:srgbClr val="7A9C49"/>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304235"/>
            <a:ext cx="2133600" cy="365125"/>
          </a:xfrm>
          <a:prstGeom prst="rect">
            <a:avLst/>
          </a:prstGeom>
        </p:spPr>
        <p:txBody>
          <a:bodyPr/>
          <a:lstStyle>
            <a:lvl1pPr>
              <a:defRPr>
                <a:solidFill>
                  <a:schemeClr val="bg1"/>
                </a:solidFill>
              </a:defRPr>
            </a:lvl1pPr>
          </a:lstStyle>
          <a:p>
            <a:pPr>
              <a:defRPr/>
            </a:pPr>
            <a:endParaRPr lang="en-CA" dirty="0"/>
          </a:p>
        </p:txBody>
      </p:sp>
      <p:sp>
        <p:nvSpPr>
          <p:cNvPr id="3" name="Footer Placeholder 2"/>
          <p:cNvSpPr>
            <a:spLocks noGrp="1"/>
          </p:cNvSpPr>
          <p:nvPr>
            <p:ph type="ftr" sz="quarter" idx="24"/>
          </p:nvPr>
        </p:nvSpPr>
        <p:spPr>
          <a:xfrm>
            <a:off x="3124200" y="6304235"/>
            <a:ext cx="2895600" cy="365125"/>
          </a:xfrm>
          <a:prstGeom prst="rect">
            <a:avLst/>
          </a:prstGeom>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15539993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Dark Mauve_Title &amp; content">
    <p:bg>
      <p:bgPr>
        <a:solidFill>
          <a:srgbClr val="6D3A5D"/>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304235"/>
            <a:ext cx="2133600" cy="365125"/>
          </a:xfrm>
          <a:prstGeom prst="rect">
            <a:avLst/>
          </a:prstGeom>
        </p:spPr>
        <p:txBody>
          <a:bodyPr/>
          <a:lstStyle>
            <a:lvl1pPr>
              <a:defRPr>
                <a:solidFill>
                  <a:schemeClr val="bg1"/>
                </a:solidFill>
              </a:defRPr>
            </a:lvl1pPr>
          </a:lstStyle>
          <a:p>
            <a:pPr>
              <a:defRPr/>
            </a:pPr>
            <a:endParaRPr lang="en-CA" dirty="0"/>
          </a:p>
        </p:txBody>
      </p:sp>
      <p:sp>
        <p:nvSpPr>
          <p:cNvPr id="3" name="Footer Placeholder 2"/>
          <p:cNvSpPr>
            <a:spLocks noGrp="1"/>
          </p:cNvSpPr>
          <p:nvPr>
            <p:ph type="ftr" sz="quarter" idx="24"/>
          </p:nvPr>
        </p:nvSpPr>
        <p:spPr>
          <a:xfrm>
            <a:off x="3124200" y="6304235"/>
            <a:ext cx="2895600" cy="365125"/>
          </a:xfrm>
          <a:prstGeom prst="rect">
            <a:avLst/>
          </a:prstGeom>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2762486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Dark Mauv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6D3A5D"/>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304235"/>
            <a:ext cx="2133600" cy="365125"/>
          </a:xfrm>
          <a:prstGeom prst="rect">
            <a:avLst/>
          </a:prstGeom>
        </p:spPr>
        <p:txBody>
          <a:bodyPr/>
          <a:lstStyle/>
          <a:p>
            <a:pPr>
              <a:defRPr/>
            </a:pPr>
            <a:endParaRPr lang="en-CA" dirty="0"/>
          </a:p>
        </p:txBody>
      </p:sp>
      <p:sp>
        <p:nvSpPr>
          <p:cNvPr id="3" name="Footer Placeholder 2"/>
          <p:cNvSpPr>
            <a:spLocks noGrp="1"/>
          </p:cNvSpPr>
          <p:nvPr>
            <p:ph type="ftr" sz="quarter" idx="24"/>
          </p:nvPr>
        </p:nvSpPr>
        <p:spPr>
          <a:xfrm>
            <a:off x="3124200" y="6304235"/>
            <a:ext cx="2895600" cy="365125"/>
          </a:xfrm>
          <a:prstGeom prst="rect">
            <a:avLst/>
          </a:prstGeom>
        </p:spPr>
        <p:txBody>
          <a:bodyPr/>
          <a:lstStyle/>
          <a:p>
            <a:pPr>
              <a:defRPr/>
            </a:pPr>
            <a:endParaRPr lang="en-CA" dirty="0"/>
          </a:p>
        </p:txBody>
      </p:sp>
      <p:sp>
        <p:nvSpPr>
          <p:cNvPr id="4" name="Slide Number Placeholder 3"/>
          <p:cNvSpPr>
            <a:spLocks noGrp="1"/>
          </p:cNvSpPr>
          <p:nvPr>
            <p:ph type="sldNum" sz="quarter" idx="25"/>
          </p:nvPr>
        </p:nvSpPr>
        <p:spPr>
          <a:xfrm>
            <a:off x="6553200" y="6304235"/>
            <a:ext cx="2133600" cy="365125"/>
          </a:xfrm>
          <a:prstGeom prst="rect">
            <a:avLst/>
          </a:prstGeom>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6D3A5D"/>
                </a:solidFill>
              </a:defRPr>
            </a:lvl1pPr>
          </a:lstStyle>
          <a:p>
            <a:r>
              <a:rPr lang="en-US" dirty="0" smtClean="0"/>
              <a:t>Insert title, size 54</a:t>
            </a:r>
            <a:endParaRPr lang="en-US" dirty="0"/>
          </a:p>
        </p:txBody>
      </p:sp>
    </p:spTree>
    <p:extLst>
      <p:ext uri="{BB962C8B-B14F-4D97-AF65-F5344CB8AC3E}">
        <p14:creationId xmlns:p14="http://schemas.microsoft.com/office/powerpoint/2010/main" val="2925650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Dark Blue_Title &amp; content">
    <p:bg>
      <p:bgPr>
        <a:solidFill>
          <a:schemeClr val="accent4"/>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304235"/>
            <a:ext cx="2133600" cy="365125"/>
          </a:xfrm>
          <a:prstGeom prst="rect">
            <a:avLst/>
          </a:prstGeom>
        </p:spPr>
        <p:txBody>
          <a:bodyPr/>
          <a:lstStyle>
            <a:lvl1pPr>
              <a:defRPr>
                <a:solidFill>
                  <a:schemeClr val="bg1"/>
                </a:solidFill>
              </a:defRPr>
            </a:lvl1pPr>
          </a:lstStyle>
          <a:p>
            <a:pPr>
              <a:defRPr/>
            </a:pPr>
            <a:endParaRPr lang="en-CA" dirty="0"/>
          </a:p>
        </p:txBody>
      </p:sp>
      <p:sp>
        <p:nvSpPr>
          <p:cNvPr id="3" name="Footer Placeholder 2"/>
          <p:cNvSpPr>
            <a:spLocks noGrp="1"/>
          </p:cNvSpPr>
          <p:nvPr>
            <p:ph type="ftr" sz="quarter" idx="24"/>
          </p:nvPr>
        </p:nvSpPr>
        <p:spPr>
          <a:xfrm>
            <a:off x="3124200" y="6304235"/>
            <a:ext cx="2895600" cy="365125"/>
          </a:xfrm>
          <a:prstGeom prst="rect">
            <a:avLst/>
          </a:prstGeom>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3245115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bridgeline">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539750" y="765175"/>
            <a:ext cx="8064500" cy="4924034"/>
          </a:xfrm>
          <a:prstGeom prst="roundRect">
            <a:avLst>
              <a:gd name="adj" fmla="val 6214"/>
            </a:avLst>
          </a:prstGeom>
          <a:solidFill>
            <a:srgbClr val="9AB9AD">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dirty="0" smtClean="0">
              <a:solidFill>
                <a:srgbClr val="000000"/>
              </a:solidFill>
              <a:latin typeface="Arial" pitchFamily="34" charset="0"/>
              <a:sym typeface="Arial" pitchFamily="34" charset="0"/>
            </a:endParaRPr>
          </a:p>
        </p:txBody>
      </p:sp>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9"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smtClean="0"/>
              <a:t>INSERT</a:t>
            </a:r>
          </a:p>
        </p:txBody>
      </p:sp>
      <p:sp>
        <p:nvSpPr>
          <p:cNvPr id="10"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4F7F70"/>
                </a:solidFill>
                <a:latin typeface="Arial" panose="020B0604020202020204" pitchFamily="34" charset="0"/>
                <a:cs typeface="Arial" panose="020B0604020202020204" pitchFamily="34" charset="0"/>
              </a:defRPr>
            </a:lvl1pPr>
          </a:lstStyle>
          <a:p>
            <a:pPr lvl="0"/>
            <a:r>
              <a:rPr lang="en-US" dirty="0" smtClean="0"/>
              <a:t>TEXT</a:t>
            </a:r>
          </a:p>
        </p:txBody>
      </p:sp>
    </p:spTree>
    <p:extLst>
      <p:ext uri="{BB962C8B-B14F-4D97-AF65-F5344CB8AC3E}">
        <p14:creationId xmlns:p14="http://schemas.microsoft.com/office/powerpoint/2010/main" val="29105457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Orang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E28432"/>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304235"/>
            <a:ext cx="2133600" cy="365125"/>
          </a:xfrm>
          <a:prstGeom prst="rect">
            <a:avLst/>
          </a:prstGeom>
        </p:spPr>
        <p:txBody>
          <a:bodyPr/>
          <a:lstStyle/>
          <a:p>
            <a:pPr>
              <a:defRPr/>
            </a:pPr>
            <a:endParaRPr lang="en-CA" dirty="0"/>
          </a:p>
        </p:txBody>
      </p:sp>
      <p:sp>
        <p:nvSpPr>
          <p:cNvPr id="3" name="Footer Placeholder 2"/>
          <p:cNvSpPr>
            <a:spLocks noGrp="1"/>
          </p:cNvSpPr>
          <p:nvPr>
            <p:ph type="ftr" sz="quarter" idx="24"/>
          </p:nvPr>
        </p:nvSpPr>
        <p:spPr>
          <a:xfrm>
            <a:off x="3124200" y="6304235"/>
            <a:ext cx="2895600" cy="365125"/>
          </a:xfrm>
          <a:prstGeom prst="rect">
            <a:avLst/>
          </a:prstGeom>
        </p:spPr>
        <p:txBody>
          <a:bodyPr/>
          <a:lstStyle/>
          <a:p>
            <a:pPr>
              <a:defRPr/>
            </a:pPr>
            <a:endParaRPr lang="en-CA" dirty="0"/>
          </a:p>
        </p:txBody>
      </p:sp>
      <p:sp>
        <p:nvSpPr>
          <p:cNvPr id="4" name="Slide Number Placeholder 3"/>
          <p:cNvSpPr>
            <a:spLocks noGrp="1"/>
          </p:cNvSpPr>
          <p:nvPr>
            <p:ph type="sldNum" sz="quarter" idx="25"/>
          </p:nvPr>
        </p:nvSpPr>
        <p:spPr>
          <a:xfrm>
            <a:off x="6553200" y="6304235"/>
            <a:ext cx="2133600" cy="365125"/>
          </a:xfrm>
          <a:prstGeom prst="rect">
            <a:avLst/>
          </a:prstGeom>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539750" y="1988840"/>
            <a:ext cx="8064500" cy="3960440"/>
          </a:xfrm>
        </p:spPr>
        <p:txBody>
          <a:bodyPr/>
          <a:lstStyle>
            <a:lvl1pPr>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rgbClr val="E28432"/>
                </a:solidFill>
              </a:defRPr>
            </a:lvl1pPr>
          </a:lstStyle>
          <a:p>
            <a:r>
              <a:rPr lang="en-US" dirty="0" smtClean="0"/>
              <a:t>Insert title, size 54</a:t>
            </a:r>
            <a:endParaRPr lang="en-US" dirty="0"/>
          </a:p>
        </p:txBody>
      </p:sp>
    </p:spTree>
    <p:extLst>
      <p:ext uri="{BB962C8B-B14F-4D97-AF65-F5344CB8AC3E}">
        <p14:creationId xmlns:p14="http://schemas.microsoft.com/office/powerpoint/2010/main" val="3497102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Cyan_title &amp; content">
    <p:bg>
      <p:bgPr>
        <a:solidFill>
          <a:srgbClr val="00ADBB"/>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304235"/>
            <a:ext cx="2133600" cy="365125"/>
          </a:xfrm>
          <a:prstGeom prst="rect">
            <a:avLst/>
          </a:prstGeom>
        </p:spPr>
        <p:txBody>
          <a:bodyPr/>
          <a:lstStyle>
            <a:lvl1pPr>
              <a:defRPr>
                <a:solidFill>
                  <a:schemeClr val="bg1"/>
                </a:solidFill>
              </a:defRPr>
            </a:lvl1pPr>
          </a:lstStyle>
          <a:p>
            <a:pPr>
              <a:defRPr/>
            </a:pPr>
            <a:fld id="{513A850C-06A2-42B1-8DCC-30A0907031A5}" type="datetime4">
              <a:rPr lang="en-CA" smtClean="0"/>
              <a:t>September 13, 2021</a:t>
            </a:fld>
            <a:endParaRPr lang="en-CA" dirty="0"/>
          </a:p>
        </p:txBody>
      </p:sp>
      <p:sp>
        <p:nvSpPr>
          <p:cNvPr id="3" name="Footer Placeholder 2"/>
          <p:cNvSpPr>
            <a:spLocks noGrp="1"/>
          </p:cNvSpPr>
          <p:nvPr>
            <p:ph type="ftr" sz="quarter" idx="24"/>
          </p:nvPr>
        </p:nvSpPr>
        <p:spPr>
          <a:xfrm>
            <a:off x="3124200" y="6304235"/>
            <a:ext cx="2895600" cy="365125"/>
          </a:xfrm>
          <a:prstGeom prst="rect">
            <a:avLst/>
          </a:prstGeom>
        </p:spPr>
        <p:txBody>
          <a:bodyPr/>
          <a:lstStyle>
            <a:lvl1pPr>
              <a:defRPr>
                <a:solidFill>
                  <a:schemeClr val="bg1"/>
                </a:solidFill>
              </a:defRPr>
            </a:lvl1pPr>
          </a:lstStyle>
          <a:p>
            <a:pPr>
              <a:defRPr/>
            </a:pPr>
            <a:endParaRPr lang="en-CA" dirty="0"/>
          </a:p>
        </p:txBody>
      </p:sp>
      <p:sp>
        <p:nvSpPr>
          <p:cNvPr id="7" name="Slide Number Placeholder 6"/>
          <p:cNvSpPr>
            <a:spLocks noGrp="1"/>
          </p:cNvSpPr>
          <p:nvPr>
            <p:ph type="sldNum" sz="quarter" idx="25"/>
          </p:nvPr>
        </p:nvSpPr>
        <p:spPr>
          <a:xfrm>
            <a:off x="6553200" y="6304235"/>
            <a:ext cx="2133600" cy="365125"/>
          </a:xfrm>
          <a:prstGeom prst="rect">
            <a:avLst/>
          </a:prstGeom>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44</a:t>
            </a:r>
            <a:endParaRPr lang="en-US" dirty="0"/>
          </a:p>
        </p:txBody>
      </p:sp>
    </p:spTree>
    <p:extLst>
      <p:ext uri="{BB962C8B-B14F-4D97-AF65-F5344CB8AC3E}">
        <p14:creationId xmlns:p14="http://schemas.microsoft.com/office/powerpoint/2010/main" val="40757572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yan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304235"/>
            <a:ext cx="2133600" cy="365125"/>
          </a:xfrm>
          <a:prstGeom prst="rect">
            <a:avLst/>
          </a:prstGeom>
        </p:spPr>
        <p:txBody>
          <a:bodyPr/>
          <a:lstStyle/>
          <a:p>
            <a:pPr>
              <a:defRPr/>
            </a:pPr>
            <a:fld id="{B29E8D9C-7A17-45D9-BC9B-D377C401CAEB}" type="datetime4">
              <a:rPr lang="en-CA" smtClean="0"/>
              <a:t>September 13, 2021</a:t>
            </a:fld>
            <a:endParaRPr lang="en-CA" dirty="0"/>
          </a:p>
        </p:txBody>
      </p:sp>
      <p:sp>
        <p:nvSpPr>
          <p:cNvPr id="3" name="Footer Placeholder 2"/>
          <p:cNvSpPr>
            <a:spLocks noGrp="1"/>
          </p:cNvSpPr>
          <p:nvPr>
            <p:ph type="ftr" sz="quarter" idx="24"/>
          </p:nvPr>
        </p:nvSpPr>
        <p:spPr>
          <a:xfrm>
            <a:off x="3124200" y="6304235"/>
            <a:ext cx="2895600" cy="365125"/>
          </a:xfrm>
          <a:prstGeom prst="rect">
            <a:avLst/>
          </a:prstGeom>
        </p:spPr>
        <p:txBody>
          <a:bodyPr/>
          <a:lstStyle/>
          <a:p>
            <a:pPr>
              <a:defRPr/>
            </a:pPr>
            <a:endParaRPr lang="en-CA" dirty="0"/>
          </a:p>
        </p:txBody>
      </p:sp>
      <p:sp>
        <p:nvSpPr>
          <p:cNvPr id="4" name="Slide Number Placeholder 3"/>
          <p:cNvSpPr>
            <a:spLocks noGrp="1"/>
          </p:cNvSpPr>
          <p:nvPr>
            <p:ph type="sldNum" sz="quarter" idx="25"/>
          </p:nvPr>
        </p:nvSpPr>
        <p:spPr>
          <a:xfrm>
            <a:off x="6553200" y="6304235"/>
            <a:ext cx="2133600" cy="365125"/>
          </a:xfrm>
          <a:prstGeom prst="rect">
            <a:avLst/>
          </a:prstGeom>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457200" y="1988840"/>
            <a:ext cx="8147050" cy="3960440"/>
          </a:xfrm>
        </p:spPr>
        <p:txBody>
          <a:bodyPr/>
          <a:lstStyle>
            <a:lvl1pPr>
              <a:defRPr sz="44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a:p>
            <a:pPr lvl="0"/>
            <a:endParaRPr lang="en-US" dirty="0" smtClean="0"/>
          </a:p>
        </p:txBody>
      </p:sp>
      <p:sp>
        <p:nvSpPr>
          <p:cNvPr id="11" name="Title 11"/>
          <p:cNvSpPr>
            <a:spLocks noGrp="1"/>
          </p:cNvSpPr>
          <p:nvPr>
            <p:ph type="title" hasCustomPrompt="1"/>
          </p:nvPr>
        </p:nvSpPr>
        <p:spPr>
          <a:xfrm>
            <a:off x="457200" y="845840"/>
            <a:ext cx="8147050" cy="1143000"/>
          </a:xfrm>
        </p:spPr>
        <p:txBody>
          <a:bodyPr/>
          <a:lstStyle>
            <a:lvl1pPr algn="l">
              <a:defRPr sz="5400" baseline="0">
                <a:solidFill>
                  <a:schemeClr val="accent1"/>
                </a:solidFill>
              </a:defRPr>
            </a:lvl1pPr>
          </a:lstStyle>
          <a:p>
            <a:r>
              <a:rPr lang="en-US" dirty="0" smtClean="0"/>
              <a:t>Insert title, size 54</a:t>
            </a:r>
            <a:endParaRPr lang="en-US" dirty="0"/>
          </a:p>
        </p:txBody>
      </p:sp>
    </p:spTree>
    <p:extLst>
      <p:ext uri="{BB962C8B-B14F-4D97-AF65-F5344CB8AC3E}">
        <p14:creationId xmlns:p14="http://schemas.microsoft.com/office/powerpoint/2010/main" val="13744322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Gray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5C66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304235"/>
            <a:ext cx="2133600" cy="365125"/>
          </a:xfrm>
          <a:prstGeom prst="rect">
            <a:avLst/>
          </a:prstGeom>
        </p:spPr>
        <p:txBody>
          <a:bodyPr/>
          <a:lstStyle/>
          <a:p>
            <a:pPr>
              <a:defRPr/>
            </a:pPr>
            <a:fld id="{868FACC8-0230-47A0-A9FB-37C6A5F64F61}" type="datetime4">
              <a:rPr lang="en-CA" smtClean="0"/>
              <a:t>September 13, 2021</a:t>
            </a:fld>
            <a:endParaRPr lang="en-CA" dirty="0"/>
          </a:p>
        </p:txBody>
      </p:sp>
      <p:sp>
        <p:nvSpPr>
          <p:cNvPr id="3" name="Footer Placeholder 2"/>
          <p:cNvSpPr>
            <a:spLocks noGrp="1"/>
          </p:cNvSpPr>
          <p:nvPr>
            <p:ph type="ftr" sz="quarter" idx="24"/>
          </p:nvPr>
        </p:nvSpPr>
        <p:spPr>
          <a:xfrm>
            <a:off x="3124200" y="6304235"/>
            <a:ext cx="2895600" cy="365125"/>
          </a:xfrm>
          <a:prstGeom prst="rect">
            <a:avLst/>
          </a:prstGeom>
        </p:spPr>
        <p:txBody>
          <a:bodyPr/>
          <a:lstStyle/>
          <a:p>
            <a:pPr>
              <a:defRPr/>
            </a:pPr>
            <a:endParaRPr lang="en-CA" dirty="0"/>
          </a:p>
        </p:txBody>
      </p:sp>
      <p:sp>
        <p:nvSpPr>
          <p:cNvPr id="4" name="Slide Number Placeholder 3"/>
          <p:cNvSpPr>
            <a:spLocks noGrp="1"/>
          </p:cNvSpPr>
          <p:nvPr>
            <p:ph type="sldNum" sz="quarter" idx="25"/>
          </p:nvPr>
        </p:nvSpPr>
        <p:spPr>
          <a:xfrm>
            <a:off x="6553200" y="6304235"/>
            <a:ext cx="2133600" cy="365125"/>
          </a:xfrm>
          <a:prstGeom prst="rect">
            <a:avLst/>
          </a:prstGeom>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5C6670"/>
                </a:solidFill>
              </a:defRPr>
            </a:lvl1pPr>
          </a:lstStyle>
          <a:p>
            <a:r>
              <a:rPr lang="en-US" dirty="0" smtClean="0"/>
              <a:t>Insert title, size 54</a:t>
            </a:r>
            <a:endParaRPr lang="en-US" dirty="0"/>
          </a:p>
        </p:txBody>
      </p:sp>
    </p:spTree>
    <p:extLst>
      <p:ext uri="{BB962C8B-B14F-4D97-AF65-F5344CB8AC3E}">
        <p14:creationId xmlns:p14="http://schemas.microsoft.com/office/powerpoint/2010/main" val="13291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Gray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5C66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304235"/>
            <a:ext cx="2133600" cy="365125"/>
          </a:xfrm>
          <a:prstGeom prst="rect">
            <a:avLst/>
          </a:prstGeom>
        </p:spPr>
        <p:txBody>
          <a:bodyPr/>
          <a:lstStyle/>
          <a:p>
            <a:pPr>
              <a:defRPr/>
            </a:pPr>
            <a:fld id="{868FACC8-0230-47A0-A9FB-37C6A5F64F61}" type="datetime4">
              <a:rPr lang="en-CA" smtClean="0"/>
              <a:t>September 13, 2021</a:t>
            </a:fld>
            <a:endParaRPr lang="en-CA" dirty="0"/>
          </a:p>
        </p:txBody>
      </p:sp>
      <p:sp>
        <p:nvSpPr>
          <p:cNvPr id="3" name="Footer Placeholder 2"/>
          <p:cNvSpPr>
            <a:spLocks noGrp="1"/>
          </p:cNvSpPr>
          <p:nvPr>
            <p:ph type="ftr" sz="quarter" idx="24"/>
          </p:nvPr>
        </p:nvSpPr>
        <p:spPr>
          <a:xfrm>
            <a:off x="3124200" y="6304235"/>
            <a:ext cx="2895600" cy="365125"/>
          </a:xfrm>
          <a:prstGeom prst="rect">
            <a:avLst/>
          </a:prstGeom>
        </p:spPr>
        <p:txBody>
          <a:bodyPr/>
          <a:lstStyle/>
          <a:p>
            <a:pPr>
              <a:defRPr/>
            </a:pPr>
            <a:endParaRPr lang="en-CA" dirty="0"/>
          </a:p>
        </p:txBody>
      </p:sp>
      <p:sp>
        <p:nvSpPr>
          <p:cNvPr id="4" name="Slide Number Placeholder 3"/>
          <p:cNvSpPr>
            <a:spLocks noGrp="1"/>
          </p:cNvSpPr>
          <p:nvPr>
            <p:ph type="sldNum" sz="quarter" idx="25"/>
          </p:nvPr>
        </p:nvSpPr>
        <p:spPr>
          <a:xfrm>
            <a:off x="6553200" y="6304235"/>
            <a:ext cx="2133600" cy="365125"/>
          </a:xfrm>
          <a:prstGeom prst="rect">
            <a:avLst/>
          </a:prstGeom>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5C6670"/>
                </a:solidFill>
              </a:defRPr>
            </a:lvl1pPr>
          </a:lstStyle>
          <a:p>
            <a:r>
              <a:rPr lang="en-US" dirty="0" smtClean="0"/>
              <a:t>Insert title, size 54</a:t>
            </a:r>
            <a:endParaRPr lang="en-US" dirty="0"/>
          </a:p>
        </p:txBody>
      </p:sp>
    </p:spTree>
    <p:extLst>
      <p:ext uri="{BB962C8B-B14F-4D97-AF65-F5344CB8AC3E}">
        <p14:creationId xmlns:p14="http://schemas.microsoft.com/office/powerpoint/2010/main" val="24761513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Dark Green_Title &amp; content ">
    <p:bg>
      <p:bgPr>
        <a:solidFill>
          <a:srgbClr val="7A9C49"/>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304235"/>
            <a:ext cx="2133600" cy="365125"/>
          </a:xfrm>
          <a:prstGeom prst="rect">
            <a:avLst/>
          </a:prstGeom>
        </p:spPr>
        <p:txBody>
          <a:bodyPr/>
          <a:lstStyle>
            <a:lvl1pPr>
              <a:defRPr>
                <a:solidFill>
                  <a:schemeClr val="bg1"/>
                </a:solidFill>
              </a:defRPr>
            </a:lvl1pPr>
          </a:lstStyle>
          <a:p>
            <a:pPr>
              <a:defRPr/>
            </a:pPr>
            <a:fld id="{EB33F6BD-A4D2-41E7-815F-98DF1E8E7473}" type="datetime4">
              <a:rPr lang="en-CA" smtClean="0"/>
              <a:t>September 13, 2021</a:t>
            </a:fld>
            <a:endParaRPr lang="en-CA" dirty="0"/>
          </a:p>
        </p:txBody>
      </p:sp>
      <p:sp>
        <p:nvSpPr>
          <p:cNvPr id="3" name="Footer Placeholder 2"/>
          <p:cNvSpPr>
            <a:spLocks noGrp="1"/>
          </p:cNvSpPr>
          <p:nvPr>
            <p:ph type="ftr" sz="quarter" idx="24"/>
          </p:nvPr>
        </p:nvSpPr>
        <p:spPr>
          <a:xfrm>
            <a:off x="3124200" y="6304235"/>
            <a:ext cx="2895600" cy="365125"/>
          </a:xfrm>
          <a:prstGeom prst="rect">
            <a:avLst/>
          </a:prstGeom>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3268332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Dark Green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7A9C49"/>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304235"/>
            <a:ext cx="2133600" cy="365125"/>
          </a:xfrm>
          <a:prstGeom prst="rect">
            <a:avLst/>
          </a:prstGeom>
        </p:spPr>
        <p:txBody>
          <a:bodyPr/>
          <a:lstStyle/>
          <a:p>
            <a:pPr>
              <a:defRPr/>
            </a:pPr>
            <a:fld id="{D5CC09DE-C950-456B-B935-38F70597F6E9}" type="datetime4">
              <a:rPr lang="en-CA" smtClean="0"/>
              <a:t>September 13, 2021</a:t>
            </a:fld>
            <a:endParaRPr lang="en-CA" dirty="0"/>
          </a:p>
        </p:txBody>
      </p:sp>
      <p:sp>
        <p:nvSpPr>
          <p:cNvPr id="3" name="Footer Placeholder 2"/>
          <p:cNvSpPr>
            <a:spLocks noGrp="1"/>
          </p:cNvSpPr>
          <p:nvPr>
            <p:ph type="ftr" sz="quarter" idx="24"/>
          </p:nvPr>
        </p:nvSpPr>
        <p:spPr>
          <a:xfrm>
            <a:off x="3124200" y="6304235"/>
            <a:ext cx="2895600" cy="365125"/>
          </a:xfrm>
          <a:prstGeom prst="rect">
            <a:avLst/>
          </a:prstGeom>
        </p:spPr>
        <p:txBody>
          <a:bodyPr/>
          <a:lstStyle/>
          <a:p>
            <a:pPr>
              <a:defRPr/>
            </a:pPr>
            <a:endParaRPr lang="en-CA" dirty="0"/>
          </a:p>
        </p:txBody>
      </p:sp>
      <p:sp>
        <p:nvSpPr>
          <p:cNvPr id="4" name="Slide Number Placeholder 3"/>
          <p:cNvSpPr>
            <a:spLocks noGrp="1"/>
          </p:cNvSpPr>
          <p:nvPr>
            <p:ph type="sldNum" sz="quarter" idx="25"/>
          </p:nvPr>
        </p:nvSpPr>
        <p:spPr>
          <a:xfrm>
            <a:off x="6553200" y="6304235"/>
            <a:ext cx="2133600" cy="365125"/>
          </a:xfrm>
          <a:prstGeom prst="rect">
            <a:avLst/>
          </a:prstGeom>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7A9C49"/>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7A9C49"/>
                </a:solidFill>
              </a:defRPr>
            </a:lvl1pPr>
          </a:lstStyle>
          <a:p>
            <a:r>
              <a:rPr lang="en-US" dirty="0" smtClean="0"/>
              <a:t>Insert title, size 54</a:t>
            </a:r>
            <a:endParaRPr lang="en-US" dirty="0"/>
          </a:p>
        </p:txBody>
      </p:sp>
    </p:spTree>
    <p:extLst>
      <p:ext uri="{BB962C8B-B14F-4D97-AF65-F5344CB8AC3E}">
        <p14:creationId xmlns:p14="http://schemas.microsoft.com/office/powerpoint/2010/main" val="29605284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Dark Green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7A9C49"/>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304235"/>
            <a:ext cx="2133600" cy="365125"/>
          </a:xfrm>
          <a:prstGeom prst="rect">
            <a:avLst/>
          </a:prstGeom>
        </p:spPr>
        <p:txBody>
          <a:bodyPr/>
          <a:lstStyle/>
          <a:p>
            <a:pPr>
              <a:defRPr/>
            </a:pPr>
            <a:fld id="{D5CC09DE-C950-456B-B935-38F70597F6E9}" type="datetime4">
              <a:rPr lang="en-CA" smtClean="0"/>
              <a:t>September 13, 2021</a:t>
            </a:fld>
            <a:endParaRPr lang="en-CA" dirty="0"/>
          </a:p>
        </p:txBody>
      </p:sp>
      <p:sp>
        <p:nvSpPr>
          <p:cNvPr id="3" name="Footer Placeholder 2"/>
          <p:cNvSpPr>
            <a:spLocks noGrp="1"/>
          </p:cNvSpPr>
          <p:nvPr>
            <p:ph type="ftr" sz="quarter" idx="24"/>
          </p:nvPr>
        </p:nvSpPr>
        <p:spPr>
          <a:xfrm>
            <a:off x="3124200" y="6304235"/>
            <a:ext cx="2895600" cy="365125"/>
          </a:xfrm>
          <a:prstGeom prst="rect">
            <a:avLst/>
          </a:prstGeom>
        </p:spPr>
        <p:txBody>
          <a:bodyPr/>
          <a:lstStyle/>
          <a:p>
            <a:pPr>
              <a:defRPr/>
            </a:pPr>
            <a:endParaRPr lang="en-CA" dirty="0"/>
          </a:p>
        </p:txBody>
      </p:sp>
      <p:sp>
        <p:nvSpPr>
          <p:cNvPr id="4" name="Slide Number Placeholder 3"/>
          <p:cNvSpPr>
            <a:spLocks noGrp="1"/>
          </p:cNvSpPr>
          <p:nvPr>
            <p:ph type="sldNum" sz="quarter" idx="25"/>
          </p:nvPr>
        </p:nvSpPr>
        <p:spPr>
          <a:xfrm>
            <a:off x="6553200" y="6304235"/>
            <a:ext cx="2133600" cy="365125"/>
          </a:xfrm>
          <a:prstGeom prst="rect">
            <a:avLst/>
          </a:prstGeom>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7A9C49"/>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7A9C49"/>
                </a:solidFill>
              </a:defRPr>
            </a:lvl1pPr>
          </a:lstStyle>
          <a:p>
            <a:r>
              <a:rPr lang="en-US" dirty="0" smtClean="0"/>
              <a:t>Insert title, size 54</a:t>
            </a:r>
            <a:endParaRPr lang="en-US" dirty="0"/>
          </a:p>
        </p:txBody>
      </p:sp>
    </p:spTree>
    <p:extLst>
      <p:ext uri="{BB962C8B-B14F-4D97-AF65-F5344CB8AC3E}">
        <p14:creationId xmlns:p14="http://schemas.microsoft.com/office/powerpoint/2010/main" val="8050975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Dark Green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7A9C49"/>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304235"/>
            <a:ext cx="2133600" cy="365125"/>
          </a:xfrm>
          <a:prstGeom prst="rect">
            <a:avLst/>
          </a:prstGeom>
        </p:spPr>
        <p:txBody>
          <a:bodyPr/>
          <a:lstStyle/>
          <a:p>
            <a:pPr>
              <a:defRPr/>
            </a:pPr>
            <a:fld id="{D5CC09DE-C950-456B-B935-38F70597F6E9}" type="datetime4">
              <a:rPr lang="en-CA" smtClean="0"/>
              <a:t>September 13, 2021</a:t>
            </a:fld>
            <a:endParaRPr lang="en-CA" dirty="0"/>
          </a:p>
        </p:txBody>
      </p:sp>
      <p:sp>
        <p:nvSpPr>
          <p:cNvPr id="3" name="Footer Placeholder 2"/>
          <p:cNvSpPr>
            <a:spLocks noGrp="1"/>
          </p:cNvSpPr>
          <p:nvPr>
            <p:ph type="ftr" sz="quarter" idx="24"/>
          </p:nvPr>
        </p:nvSpPr>
        <p:spPr>
          <a:xfrm>
            <a:off x="3124200" y="6304235"/>
            <a:ext cx="2895600" cy="365125"/>
          </a:xfrm>
          <a:prstGeom prst="rect">
            <a:avLst/>
          </a:prstGeom>
        </p:spPr>
        <p:txBody>
          <a:bodyPr/>
          <a:lstStyle/>
          <a:p>
            <a:pPr>
              <a:defRPr/>
            </a:pPr>
            <a:endParaRPr lang="en-CA" dirty="0"/>
          </a:p>
        </p:txBody>
      </p:sp>
      <p:sp>
        <p:nvSpPr>
          <p:cNvPr id="4" name="Slide Number Placeholder 3"/>
          <p:cNvSpPr>
            <a:spLocks noGrp="1"/>
          </p:cNvSpPr>
          <p:nvPr>
            <p:ph type="sldNum" sz="quarter" idx="25"/>
          </p:nvPr>
        </p:nvSpPr>
        <p:spPr>
          <a:xfrm>
            <a:off x="6553200" y="6304235"/>
            <a:ext cx="2133600" cy="365125"/>
          </a:xfrm>
          <a:prstGeom prst="rect">
            <a:avLst/>
          </a:prstGeom>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7A9C49"/>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7A9C49"/>
                </a:solidFill>
              </a:defRPr>
            </a:lvl1pPr>
          </a:lstStyle>
          <a:p>
            <a:r>
              <a:rPr lang="en-US" dirty="0" smtClean="0"/>
              <a:t>Insert title, size 54</a:t>
            </a:r>
            <a:endParaRPr lang="en-US" dirty="0"/>
          </a:p>
        </p:txBody>
      </p:sp>
    </p:spTree>
    <p:extLst>
      <p:ext uri="{BB962C8B-B14F-4D97-AF65-F5344CB8AC3E}">
        <p14:creationId xmlns:p14="http://schemas.microsoft.com/office/powerpoint/2010/main" val="22708276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Dark Green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7A9C49"/>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304235"/>
            <a:ext cx="2133600" cy="365125"/>
          </a:xfrm>
          <a:prstGeom prst="rect">
            <a:avLst/>
          </a:prstGeom>
        </p:spPr>
        <p:txBody>
          <a:bodyPr/>
          <a:lstStyle/>
          <a:p>
            <a:pPr>
              <a:defRPr/>
            </a:pPr>
            <a:fld id="{D5CC09DE-C950-456B-B935-38F70597F6E9}" type="datetime4">
              <a:rPr lang="en-CA" smtClean="0"/>
              <a:t>September 13, 2021</a:t>
            </a:fld>
            <a:endParaRPr lang="en-CA" dirty="0"/>
          </a:p>
        </p:txBody>
      </p:sp>
      <p:sp>
        <p:nvSpPr>
          <p:cNvPr id="3" name="Footer Placeholder 2"/>
          <p:cNvSpPr>
            <a:spLocks noGrp="1"/>
          </p:cNvSpPr>
          <p:nvPr>
            <p:ph type="ftr" sz="quarter" idx="24"/>
          </p:nvPr>
        </p:nvSpPr>
        <p:spPr>
          <a:xfrm>
            <a:off x="3124200" y="6304235"/>
            <a:ext cx="2895600" cy="365125"/>
          </a:xfrm>
          <a:prstGeom prst="rect">
            <a:avLst/>
          </a:prstGeom>
        </p:spPr>
        <p:txBody>
          <a:bodyPr/>
          <a:lstStyle/>
          <a:p>
            <a:pPr>
              <a:defRPr/>
            </a:pPr>
            <a:endParaRPr lang="en-CA" dirty="0"/>
          </a:p>
        </p:txBody>
      </p:sp>
      <p:sp>
        <p:nvSpPr>
          <p:cNvPr id="4" name="Slide Number Placeholder 3"/>
          <p:cNvSpPr>
            <a:spLocks noGrp="1"/>
          </p:cNvSpPr>
          <p:nvPr>
            <p:ph type="sldNum" sz="quarter" idx="25"/>
          </p:nvPr>
        </p:nvSpPr>
        <p:spPr>
          <a:xfrm>
            <a:off x="6553200" y="6304235"/>
            <a:ext cx="2133600" cy="365125"/>
          </a:xfrm>
          <a:prstGeom prst="rect">
            <a:avLst/>
          </a:prstGeom>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7A9C49"/>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7A9C49"/>
                </a:solidFill>
              </a:defRPr>
            </a:lvl1pPr>
          </a:lstStyle>
          <a:p>
            <a:r>
              <a:rPr lang="en-US" dirty="0" smtClean="0"/>
              <a:t>Insert title, size 54</a:t>
            </a:r>
            <a:endParaRPr lang="en-US" dirty="0"/>
          </a:p>
        </p:txBody>
      </p:sp>
    </p:spTree>
    <p:extLst>
      <p:ext uri="{BB962C8B-B14F-4D97-AF65-F5344CB8AC3E}">
        <p14:creationId xmlns:p14="http://schemas.microsoft.com/office/powerpoint/2010/main" val="116785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12" name="Picture Placeholder 2"/>
          <p:cNvSpPr>
            <a:spLocks noGrp="1"/>
          </p:cNvSpPr>
          <p:nvPr>
            <p:ph type="pic" sz="quarter" idx="14" hasCustomPrompt="1"/>
          </p:nvPr>
        </p:nvSpPr>
        <p:spPr>
          <a:xfrm>
            <a:off x="467742" y="765176"/>
            <a:ext cx="8136508" cy="4924034"/>
          </a:xfrm>
        </p:spPr>
        <p:txBody>
          <a:bodyPr rtlCol="0">
            <a:normAutofit/>
          </a:bodyPr>
          <a:lstStyle>
            <a:lvl1pPr marL="0" indent="0">
              <a:buNone/>
              <a:defRPr baseline="0">
                <a:solidFill>
                  <a:schemeClr val="tx1"/>
                </a:solidFill>
                <a:latin typeface="Helvetica Neue"/>
              </a:defRPr>
            </a:lvl1pPr>
          </a:lstStyle>
          <a:p>
            <a:pPr lvl="0"/>
            <a:r>
              <a:rPr lang="en-CA" noProof="0" dirty="0" smtClean="0"/>
              <a:t>Insert picture</a:t>
            </a:r>
          </a:p>
        </p:txBody>
      </p:sp>
    </p:spTree>
    <p:extLst>
      <p:ext uri="{BB962C8B-B14F-4D97-AF65-F5344CB8AC3E}">
        <p14:creationId xmlns:p14="http://schemas.microsoft.com/office/powerpoint/2010/main" val="34631727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Dark Green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7A9C49"/>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304235"/>
            <a:ext cx="2133600" cy="365125"/>
          </a:xfrm>
          <a:prstGeom prst="rect">
            <a:avLst/>
          </a:prstGeom>
        </p:spPr>
        <p:txBody>
          <a:bodyPr/>
          <a:lstStyle/>
          <a:p>
            <a:pPr>
              <a:defRPr/>
            </a:pPr>
            <a:fld id="{D5CC09DE-C950-456B-B935-38F70597F6E9}" type="datetime4">
              <a:rPr lang="en-CA" smtClean="0"/>
              <a:t>September 13, 2021</a:t>
            </a:fld>
            <a:endParaRPr lang="en-CA" dirty="0"/>
          </a:p>
        </p:txBody>
      </p:sp>
      <p:sp>
        <p:nvSpPr>
          <p:cNvPr id="3" name="Footer Placeholder 2"/>
          <p:cNvSpPr>
            <a:spLocks noGrp="1"/>
          </p:cNvSpPr>
          <p:nvPr>
            <p:ph type="ftr" sz="quarter" idx="24"/>
          </p:nvPr>
        </p:nvSpPr>
        <p:spPr>
          <a:xfrm>
            <a:off x="3124200" y="6304235"/>
            <a:ext cx="2895600" cy="365125"/>
          </a:xfrm>
          <a:prstGeom prst="rect">
            <a:avLst/>
          </a:prstGeom>
        </p:spPr>
        <p:txBody>
          <a:bodyPr/>
          <a:lstStyle/>
          <a:p>
            <a:pPr>
              <a:defRPr/>
            </a:pPr>
            <a:endParaRPr lang="en-CA" dirty="0"/>
          </a:p>
        </p:txBody>
      </p:sp>
      <p:sp>
        <p:nvSpPr>
          <p:cNvPr id="4" name="Slide Number Placeholder 3"/>
          <p:cNvSpPr>
            <a:spLocks noGrp="1"/>
          </p:cNvSpPr>
          <p:nvPr>
            <p:ph type="sldNum" sz="quarter" idx="25"/>
          </p:nvPr>
        </p:nvSpPr>
        <p:spPr>
          <a:xfrm>
            <a:off x="6553200" y="6304235"/>
            <a:ext cx="2133600" cy="365125"/>
          </a:xfrm>
          <a:prstGeom prst="rect">
            <a:avLst/>
          </a:prstGeom>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7A9C49"/>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7A9C49"/>
                </a:solidFill>
              </a:defRPr>
            </a:lvl1pPr>
          </a:lstStyle>
          <a:p>
            <a:r>
              <a:rPr lang="en-US" dirty="0" smtClean="0"/>
              <a:t>Insert title, size 54</a:t>
            </a:r>
            <a:endParaRPr lang="en-US" dirty="0"/>
          </a:p>
        </p:txBody>
      </p:sp>
    </p:spTree>
    <p:extLst>
      <p:ext uri="{BB962C8B-B14F-4D97-AF65-F5344CB8AC3E}">
        <p14:creationId xmlns:p14="http://schemas.microsoft.com/office/powerpoint/2010/main" val="6516854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Dark Green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7A9C49"/>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304235"/>
            <a:ext cx="2133600" cy="365125"/>
          </a:xfrm>
          <a:prstGeom prst="rect">
            <a:avLst/>
          </a:prstGeom>
        </p:spPr>
        <p:txBody>
          <a:bodyPr/>
          <a:lstStyle/>
          <a:p>
            <a:pPr>
              <a:defRPr/>
            </a:pPr>
            <a:fld id="{D5CC09DE-C950-456B-B935-38F70597F6E9}" type="datetime4">
              <a:rPr lang="en-CA" smtClean="0"/>
              <a:t>September 13, 2021</a:t>
            </a:fld>
            <a:endParaRPr lang="en-CA" dirty="0"/>
          </a:p>
        </p:txBody>
      </p:sp>
      <p:sp>
        <p:nvSpPr>
          <p:cNvPr id="3" name="Footer Placeholder 2"/>
          <p:cNvSpPr>
            <a:spLocks noGrp="1"/>
          </p:cNvSpPr>
          <p:nvPr>
            <p:ph type="ftr" sz="quarter" idx="24"/>
          </p:nvPr>
        </p:nvSpPr>
        <p:spPr>
          <a:xfrm>
            <a:off x="3124200" y="6304235"/>
            <a:ext cx="2895600" cy="365125"/>
          </a:xfrm>
          <a:prstGeom prst="rect">
            <a:avLst/>
          </a:prstGeom>
        </p:spPr>
        <p:txBody>
          <a:bodyPr/>
          <a:lstStyle/>
          <a:p>
            <a:pPr>
              <a:defRPr/>
            </a:pPr>
            <a:endParaRPr lang="en-CA" dirty="0"/>
          </a:p>
        </p:txBody>
      </p:sp>
      <p:sp>
        <p:nvSpPr>
          <p:cNvPr id="4" name="Slide Number Placeholder 3"/>
          <p:cNvSpPr>
            <a:spLocks noGrp="1"/>
          </p:cNvSpPr>
          <p:nvPr>
            <p:ph type="sldNum" sz="quarter" idx="25"/>
          </p:nvPr>
        </p:nvSpPr>
        <p:spPr>
          <a:xfrm>
            <a:off x="6553200" y="6304235"/>
            <a:ext cx="2133600" cy="365125"/>
          </a:xfrm>
          <a:prstGeom prst="rect">
            <a:avLst/>
          </a:prstGeom>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7A9C49"/>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7A9C49"/>
                </a:solidFill>
              </a:defRPr>
            </a:lvl1pPr>
          </a:lstStyle>
          <a:p>
            <a:r>
              <a:rPr lang="en-US" dirty="0" smtClean="0"/>
              <a:t>Insert title, size 54</a:t>
            </a:r>
            <a:endParaRPr lang="en-US" dirty="0"/>
          </a:p>
        </p:txBody>
      </p:sp>
    </p:spTree>
    <p:extLst>
      <p:ext uri="{BB962C8B-B14F-4D97-AF65-F5344CB8AC3E}">
        <p14:creationId xmlns:p14="http://schemas.microsoft.com/office/powerpoint/2010/main" val="3162048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Dark Mauve_Title &amp; content">
    <p:bg>
      <p:bgPr>
        <a:solidFill>
          <a:srgbClr val="6D3A5D"/>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304235"/>
            <a:ext cx="2133600" cy="365125"/>
          </a:xfrm>
          <a:prstGeom prst="rect">
            <a:avLst/>
          </a:prstGeom>
        </p:spPr>
        <p:txBody>
          <a:bodyPr/>
          <a:lstStyle>
            <a:lvl1pPr>
              <a:defRPr>
                <a:solidFill>
                  <a:schemeClr val="bg1"/>
                </a:solidFill>
              </a:defRPr>
            </a:lvl1pPr>
          </a:lstStyle>
          <a:p>
            <a:pPr>
              <a:defRPr/>
            </a:pPr>
            <a:fld id="{E3462318-2FE2-41B1-AEA2-B3C671647430}" type="datetime4">
              <a:rPr lang="en-CA" smtClean="0"/>
              <a:t>September 13, 2021</a:t>
            </a:fld>
            <a:endParaRPr lang="en-CA" dirty="0"/>
          </a:p>
        </p:txBody>
      </p:sp>
      <p:sp>
        <p:nvSpPr>
          <p:cNvPr id="3" name="Footer Placeholder 2"/>
          <p:cNvSpPr>
            <a:spLocks noGrp="1"/>
          </p:cNvSpPr>
          <p:nvPr>
            <p:ph type="ftr" sz="quarter" idx="24"/>
          </p:nvPr>
        </p:nvSpPr>
        <p:spPr>
          <a:xfrm>
            <a:off x="3124200" y="6304235"/>
            <a:ext cx="2895600" cy="365125"/>
          </a:xfrm>
          <a:prstGeom prst="rect">
            <a:avLst/>
          </a:prstGeom>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944511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13" name="Content Placeholder 6"/>
          <p:cNvSpPr>
            <a:spLocks noGrp="1"/>
          </p:cNvSpPr>
          <p:nvPr>
            <p:ph sz="quarter" idx="25" hasCustomPrompt="1"/>
          </p:nvPr>
        </p:nvSpPr>
        <p:spPr>
          <a:xfrm>
            <a:off x="457200" y="765175"/>
            <a:ext cx="8147050" cy="4967288"/>
          </a:xfrm>
        </p:spPr>
        <p:txBody>
          <a:bodyPr/>
          <a:lstStyle>
            <a:lvl1pPr marL="0" indent="0">
              <a:buNone/>
              <a:defRPr baseline="0"/>
            </a:lvl1pPr>
          </a:lstStyle>
          <a:p>
            <a:pPr lvl="0"/>
            <a:r>
              <a:rPr lang="en-CA" dirty="0" smtClean="0"/>
              <a:t>Insert object, such as chart or graph</a:t>
            </a:r>
            <a:endParaRPr lang="en-US" dirty="0"/>
          </a:p>
        </p:txBody>
      </p:sp>
    </p:spTree>
    <p:extLst>
      <p:ext uri="{BB962C8B-B14F-4D97-AF65-F5344CB8AC3E}">
        <p14:creationId xmlns:p14="http://schemas.microsoft.com/office/powerpoint/2010/main" val="38329309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yan_title &amp; content">
    <p:bg>
      <p:bgPr>
        <a:solidFill>
          <a:srgbClr val="00ADBB"/>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7" name="Slide Number Placeholder 6"/>
          <p:cNvSpPr>
            <a:spLocks noGrp="1"/>
          </p:cNvSpPr>
          <p:nvPr>
            <p:ph type="sldNum" sz="quarter" idx="25"/>
          </p:nvPr>
        </p:nvSpPr>
        <p:spPr>
          <a:xfrm>
            <a:off x="6553200" y="6304235"/>
            <a:ext cx="2133600" cy="365125"/>
          </a:xfrm>
          <a:prstGeom prst="rect">
            <a:avLst/>
          </a:prstGeom>
        </p:spPr>
        <p:txBody>
          <a:bodyPr/>
          <a:lstStyle>
            <a:lvl1pPr>
              <a:defRPr>
                <a:solidFill>
                  <a:schemeClr val="bg1"/>
                </a:solidFill>
              </a:defRPr>
            </a:lvl1pPr>
          </a:lstStyle>
          <a:p>
            <a:pPr algn="r">
              <a:defRPr/>
            </a:pPr>
            <a:fld id="{8A9277BE-5DF1-4CBC-8139-FE686D0985CD}" type="slidenum">
              <a:rPr lang="en-CA" smtClean="0"/>
              <a:pPr algn="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44</a:t>
            </a:r>
            <a:endParaRPr lang="en-US" dirty="0"/>
          </a:p>
        </p:txBody>
      </p:sp>
    </p:spTree>
    <p:extLst>
      <p:ext uri="{BB962C8B-B14F-4D97-AF65-F5344CB8AC3E}">
        <p14:creationId xmlns:p14="http://schemas.microsoft.com/office/powerpoint/2010/main" val="28916954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yan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lgn="r">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457200" y="1988840"/>
            <a:ext cx="8147050" cy="3960440"/>
          </a:xfrm>
        </p:spPr>
        <p:txBody>
          <a:bodyPr/>
          <a:lstStyle>
            <a:lvl1pPr>
              <a:defRPr sz="44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a:p>
            <a:pPr lvl="0"/>
            <a:endParaRPr lang="en-US" dirty="0" smtClean="0"/>
          </a:p>
        </p:txBody>
      </p:sp>
      <p:sp>
        <p:nvSpPr>
          <p:cNvPr id="11" name="Title 11"/>
          <p:cNvSpPr>
            <a:spLocks noGrp="1"/>
          </p:cNvSpPr>
          <p:nvPr>
            <p:ph type="title" hasCustomPrompt="1"/>
          </p:nvPr>
        </p:nvSpPr>
        <p:spPr>
          <a:xfrm>
            <a:off x="457200" y="845840"/>
            <a:ext cx="8147050" cy="1143000"/>
          </a:xfrm>
        </p:spPr>
        <p:txBody>
          <a:bodyPr/>
          <a:lstStyle>
            <a:lvl1pPr algn="l">
              <a:defRPr sz="5400" baseline="0">
                <a:solidFill>
                  <a:schemeClr val="accent1"/>
                </a:solidFill>
              </a:defRPr>
            </a:lvl1pPr>
          </a:lstStyle>
          <a:p>
            <a:r>
              <a:rPr lang="en-US" dirty="0" smtClean="0"/>
              <a:t>Insert title, size 54</a:t>
            </a:r>
            <a:endParaRPr lang="en-US" dirty="0"/>
          </a:p>
        </p:txBody>
      </p:sp>
    </p:spTree>
    <p:extLst>
      <p:ext uri="{BB962C8B-B14F-4D97-AF65-F5344CB8AC3E}">
        <p14:creationId xmlns:p14="http://schemas.microsoft.com/office/powerpoint/2010/main" val="2265748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yan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4" name="Slide Number Placeholder 3"/>
          <p:cNvSpPr>
            <a:spLocks noGrp="1"/>
          </p:cNvSpPr>
          <p:nvPr>
            <p:ph type="sldNum" sz="quarter" idx="25"/>
          </p:nvPr>
        </p:nvSpPr>
        <p:spPr>
          <a:xfrm>
            <a:off x="6553200" y="6304235"/>
            <a:ext cx="2133600" cy="365125"/>
          </a:xfrm>
          <a:prstGeom prst="rect">
            <a:avLst/>
          </a:prstGeom>
        </p:spPr>
        <p:txBody>
          <a:bodyPr/>
          <a:lstStyle>
            <a:lvl1pPr algn="r">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457200" y="1988840"/>
            <a:ext cx="4042792" cy="3960440"/>
          </a:xfrm>
        </p:spPr>
        <p:txBody>
          <a:bodyPr/>
          <a:lstStyle>
            <a:lvl1pPr>
              <a:defRPr sz="44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a:p>
            <a:pPr lvl="0"/>
            <a:endParaRPr lang="en-US" dirty="0" smtClean="0"/>
          </a:p>
        </p:txBody>
      </p:sp>
      <p:sp>
        <p:nvSpPr>
          <p:cNvPr id="11" name="Title 11"/>
          <p:cNvSpPr>
            <a:spLocks noGrp="1"/>
          </p:cNvSpPr>
          <p:nvPr>
            <p:ph type="title" hasCustomPrompt="1"/>
          </p:nvPr>
        </p:nvSpPr>
        <p:spPr>
          <a:xfrm>
            <a:off x="457200" y="845840"/>
            <a:ext cx="8147050" cy="1143000"/>
          </a:xfrm>
        </p:spPr>
        <p:txBody>
          <a:bodyPr/>
          <a:lstStyle>
            <a:lvl1pPr algn="l">
              <a:defRPr sz="5400" baseline="0">
                <a:solidFill>
                  <a:schemeClr val="accent1"/>
                </a:solidFill>
              </a:defRPr>
            </a:lvl1pPr>
          </a:lstStyle>
          <a:p>
            <a:r>
              <a:rPr lang="en-US" dirty="0" smtClean="0"/>
              <a:t>Insert title, size 54</a:t>
            </a:r>
            <a:endParaRPr lang="en-US" dirty="0"/>
          </a:p>
        </p:txBody>
      </p:sp>
      <p:sp>
        <p:nvSpPr>
          <p:cNvPr id="9" name="Content Placeholder 8"/>
          <p:cNvSpPr>
            <a:spLocks noGrp="1"/>
          </p:cNvSpPr>
          <p:nvPr>
            <p:ph sz="quarter" idx="27"/>
          </p:nvPr>
        </p:nvSpPr>
        <p:spPr>
          <a:xfrm>
            <a:off x="4530725" y="1989138"/>
            <a:ext cx="4073525" cy="3960142"/>
          </a:xfrm>
        </p:spPr>
        <p:txBody>
          <a:bodyPr/>
          <a:lstStyle>
            <a:lvl1pPr marL="0" indent="0">
              <a:buNone/>
              <a:defRPr sz="4400" baseline="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2296700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CA" altLang="en-US" dirty="0" smtClean="0"/>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84" r:id="rId4"/>
    <p:sldLayoutId id="2147483767" r:id="rId5"/>
    <p:sldLayoutId id="2147483782" r:id="rId6"/>
    <p:sldLayoutId id="2147483768" r:id="rId7"/>
    <p:sldLayoutId id="2147483769" r:id="rId8"/>
    <p:sldLayoutId id="2147483793" r:id="rId9"/>
    <p:sldLayoutId id="2147483770" r:id="rId10"/>
    <p:sldLayoutId id="2147483771" r:id="rId11"/>
    <p:sldLayoutId id="2147483794" r:id="rId12"/>
    <p:sldLayoutId id="2147483772" r:id="rId13"/>
    <p:sldLayoutId id="2147483773" r:id="rId14"/>
    <p:sldLayoutId id="2147483795" r:id="rId15"/>
    <p:sldLayoutId id="2147483774" r:id="rId16"/>
    <p:sldLayoutId id="2147483775" r:id="rId17"/>
    <p:sldLayoutId id="2147483796" r:id="rId18"/>
    <p:sldLayoutId id="2147483776" r:id="rId19"/>
    <p:sldLayoutId id="2147483777" r:id="rId20"/>
    <p:sldLayoutId id="2147483797" r:id="rId21"/>
    <p:sldLayoutId id="2147483789" r:id="rId22"/>
    <p:sldLayoutId id="2147483790" r:id="rId23"/>
    <p:sldLayoutId id="2147483798" r:id="rId24"/>
    <p:sldLayoutId id="2147483791" r:id="rId25"/>
    <p:sldLayoutId id="2147483792" r:id="rId26"/>
    <p:sldLayoutId id="2147483778" r:id="rId27"/>
    <p:sldLayoutId id="2147483788" r:id="rId28"/>
    <p:sldLayoutId id="2147483779" r:id="rId29"/>
    <p:sldLayoutId id="2147483780" r:id="rId30"/>
    <p:sldLayoutId id="2147483781" r:id="rId31"/>
    <p:sldLayoutId id="2147483783" r:id="rId32"/>
    <p:sldLayoutId id="2147483799" r:id="rId33"/>
    <p:sldLayoutId id="2147483800" r:id="rId34"/>
    <p:sldLayoutId id="2147483801" r:id="rId35"/>
    <p:sldLayoutId id="2147483802" r:id="rId36"/>
    <p:sldLayoutId id="2147483803" r:id="rId37"/>
    <p:sldLayoutId id="2147483804" r:id="rId38"/>
    <p:sldLayoutId id="2147483805" r:id="rId39"/>
    <p:sldLayoutId id="2147483807" r:id="rId40"/>
    <p:sldLayoutId id="2147483808" r:id="rId41"/>
    <p:sldLayoutId id="2147483809" r:id="rId42"/>
    <p:sldLayoutId id="2147483811" r:id="rId43"/>
    <p:sldLayoutId id="2147483812" r:id="rId44"/>
    <p:sldLayoutId id="2147483813" r:id="rId45"/>
    <p:sldLayoutId id="2147483814" r:id="rId46"/>
    <p:sldLayoutId id="2147483815" r:id="rId47"/>
    <p:sldLayoutId id="2147483816" r:id="rId48"/>
    <p:sldLayoutId id="2147483817" r:id="rId49"/>
    <p:sldLayoutId id="2147483818" r:id="rId50"/>
    <p:sldLayoutId id="2147483819" r:id="rId51"/>
    <p:sldLayoutId id="2147483820" r:id="rId52"/>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3JzLQmVbgek"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myhealth.alberta.ca/Alberta/Pages/tips-for-buying-a-child-safety-seat-or-booster-seat.aspx" TargetMode="External"/><Relationship Id="rId2" Type="http://schemas.openxmlformats.org/officeDocument/2006/relationships/notesSlide" Target="../notesSlides/notesSlide19.xml"/><Relationship Id="rId1" Type="http://schemas.openxmlformats.org/officeDocument/2006/relationships/slideLayout" Target="../slideLayouts/slideLayout4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oYXf2e7SaSY&amp;list=PLAVBdfyMpZMb57g7CcSr_OWuR2cj7LoBf&amp;index=5&amp;t=0s" TargetMode="External"/><Relationship Id="rId2" Type="http://schemas.openxmlformats.org/officeDocument/2006/relationships/notesSlide" Target="../notesSlides/notesSlide20.xml"/><Relationship Id="rId1" Type="http://schemas.openxmlformats.org/officeDocument/2006/relationships/slideLayout" Target="../slideLayouts/slideLayout37.xml"/><Relationship Id="rId6" Type="http://schemas.openxmlformats.org/officeDocument/2006/relationships/hyperlink" Target="https://www.youtube.com/watch?v=BeQyBRgakTY&amp;list=PLAVBdfyMpZMb57g7CcSr_OWuR2cj7LoBf&amp;index=4&amp;t=0s" TargetMode="External"/><Relationship Id="rId5" Type="http://schemas.openxmlformats.org/officeDocument/2006/relationships/image" Target="../media/image22.png"/><Relationship Id="rId4" Type="http://schemas.openxmlformats.org/officeDocument/2006/relationships/hyperlink" Target="https://www.youtube.com/watch?v=E1CGWbOVck4&amp;list=PLAVBdfyMpZMb57g7CcSr_OWuR2cj7LoBf&amp;index=3&amp;t=0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themeOverride" Target="../theme/themeOverride1.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0.xml"/><Relationship Id="rId5" Type="http://schemas.openxmlformats.org/officeDocument/2006/relationships/image" Target="../media/image26.jp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hyperlink" Target="https://myhealth.alberta.ca/Alberta/AlbertaDocuments/rear-facing-car-seat-YES-test.pdf"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hyperlink" Target="https://myhealth.alberta.ca/Alberta/Pages/alberta-child-safety-seat-guidelines.aspx" TargetMode="Externa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mmZFqNWn_bc&amp;list=PLAVBdfyMpZMb57g7CcSr_OWuR2cj7LoBf&amp;index=5"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hyperlink" Target="https://www.youtube.com/watch?v=wSaW-kRCjT0&amp;list=PLAVBdfyMpZMb57g7CcSr_OWuR2cj7LoBf&amp;index=7" TargetMode="External"/><Relationship Id="rId5" Type="http://schemas.openxmlformats.org/officeDocument/2006/relationships/hyperlink" Target="https://www.youtube.com/watch?v=rquP6vlU4cA&amp;list=PLAVBdfyMpZMb57g7CcSr_OWuR2cj7LoBf&amp;index=6" TargetMode="Externa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0.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hyperlink" Target="https://myhealth.alberta.ca/Alberta/AlbertaDocuments/forward-facing-car-seat-YES-test.pdf"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hyperlink" Target="https://myhealth.alberta.ca/Alberta/Pages/alberta-child-safety-seat-guidelines.aspx" TargetMode="External"/><Relationship Id="rId4" Type="http://schemas.openxmlformats.org/officeDocument/2006/relationships/image" Target="../media/image32.emf"/></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H8jm3Y7Itmc&amp;list=PL7plicVImnW45mR_4Oq1SAbuK0ZM33eLf" TargetMode="External"/><Relationship Id="rId2" Type="http://schemas.openxmlformats.org/officeDocument/2006/relationships/notesSlide" Target="../notesSlides/notesSlide33.xml"/><Relationship Id="rId1" Type="http://schemas.openxmlformats.org/officeDocument/2006/relationships/slideLayout" Target="../slideLayouts/slideLayout45.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47.xml"/><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6.xml"/><Relationship Id="rId1" Type="http://schemas.openxmlformats.org/officeDocument/2006/relationships/slideLayout" Target="../slideLayouts/slideLayout48.xml"/><Relationship Id="rId5" Type="http://schemas.openxmlformats.org/officeDocument/2006/relationships/image" Target="../media/image39.pn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7.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3" Type="http://schemas.openxmlformats.org/officeDocument/2006/relationships/hyperlink" Target="https://myhealth.alberta.ca/Alberta/AlbertaDocuments/booster-seat-YES-test.pdf" TargetMode="External"/><Relationship Id="rId2" Type="http://schemas.openxmlformats.org/officeDocument/2006/relationships/notesSlide" Target="../notesSlides/notesSlide38.xml"/><Relationship Id="rId1" Type="http://schemas.openxmlformats.org/officeDocument/2006/relationships/slideLayout" Target="../slideLayouts/slideLayout50.xml"/><Relationship Id="rId6" Type="http://schemas.openxmlformats.org/officeDocument/2006/relationships/image" Target="../media/image13.png"/><Relationship Id="rId5" Type="http://schemas.openxmlformats.org/officeDocument/2006/relationships/hyperlink" Target="https://myhealth.alberta.ca/Alberta/Pages/alberta-child-safety-seat-guidelines.aspx" TargetMode="External"/><Relationship Id="rId4" Type="http://schemas.openxmlformats.org/officeDocument/2006/relationships/image" Target="../media/image40.emf"/></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8" Type="http://schemas.openxmlformats.org/officeDocument/2006/relationships/hyperlink" Target="http://tc.gc.ca/eng/motorvehiclesafety/menu.htm" TargetMode="External"/><Relationship Id="rId3" Type="http://schemas.openxmlformats.org/officeDocument/2006/relationships/image" Target="../media/image42.png"/><Relationship Id="rId7"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39.xml"/><Relationship Id="rId6" Type="http://schemas.openxmlformats.org/officeDocument/2006/relationships/hyperlink" Target="https://myhealth.alberta.ca/Alberta/Pages/alberta-child-safety-seat-guidelines.aspx" TargetMode="External"/><Relationship Id="rId5" Type="http://schemas.openxmlformats.org/officeDocument/2006/relationships/image" Target="../media/image44.png"/><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7.xml"/><Relationship Id="rId1" Type="http://schemas.openxmlformats.org/officeDocument/2006/relationships/video" Target="https://www.youtube.com/embed/F-vnMfHxxWI" TargetMode="External"/><Relationship Id="rId5" Type="http://schemas.openxmlformats.org/officeDocument/2006/relationships/image" Target="../media/image11.jpeg"/><Relationship Id="rId4" Type="http://schemas.openxmlformats.org/officeDocument/2006/relationships/hyperlink" Target="https://www.youtube.com/watch?v=F-vnMfHxxWI"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albertahealthservices.ca/assets/healthinfo/ip/hi-ip-pipp-ahs-recommendations-for-child-passenger-safety.pdf" TargetMode="External"/><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533400" y="835788"/>
            <a:ext cx="8077200" cy="914400"/>
          </a:xfrm>
        </p:spPr>
        <p:txBody>
          <a:bodyPr/>
          <a:lstStyle/>
          <a:p>
            <a:pPr algn="ctr"/>
            <a:r>
              <a:rPr lang="en-CA" sz="5400" dirty="0"/>
              <a:t>Child Passenger Safety</a:t>
            </a:r>
            <a:endParaRPr lang="en-US" sz="5400" dirty="0"/>
          </a:p>
          <a:p>
            <a:pPr algn="ctr"/>
            <a:endParaRPr lang="en-US" dirty="0"/>
          </a:p>
        </p:txBody>
      </p:sp>
      <p:sp>
        <p:nvSpPr>
          <p:cNvPr id="3" name="Text Placeholder 2"/>
          <p:cNvSpPr>
            <a:spLocks noGrp="1"/>
          </p:cNvSpPr>
          <p:nvPr>
            <p:ph type="body" sz="quarter" idx="21"/>
          </p:nvPr>
        </p:nvSpPr>
        <p:spPr>
          <a:xfrm>
            <a:off x="533400" y="1676400"/>
            <a:ext cx="8077199" cy="718828"/>
          </a:xfrm>
        </p:spPr>
        <p:txBody>
          <a:bodyPr/>
          <a:lstStyle/>
          <a:p>
            <a:pPr algn="ctr"/>
            <a:r>
              <a:rPr lang="en-CA" sz="4400" b="0" dirty="0"/>
              <a:t>From Infants to Teens</a:t>
            </a:r>
            <a:endParaRPr lang="en-US" sz="4400" b="0" dirty="0"/>
          </a:p>
          <a:p>
            <a:endParaRPr lang="en-US" dirty="0"/>
          </a:p>
        </p:txBody>
      </p:sp>
      <p:grpSp>
        <p:nvGrpSpPr>
          <p:cNvPr id="7" name="Group 6"/>
          <p:cNvGrpSpPr/>
          <p:nvPr/>
        </p:nvGrpSpPr>
        <p:grpSpPr>
          <a:xfrm>
            <a:off x="2284942" y="2520317"/>
            <a:ext cx="4574114" cy="3270883"/>
            <a:chOff x="1906269" y="1841434"/>
            <a:chExt cx="5408931" cy="3867849"/>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739" t="6316" r="46805" b="290"/>
            <a:stretch/>
          </p:blipFill>
          <p:spPr>
            <a:xfrm>
              <a:off x="1906269" y="3621446"/>
              <a:ext cx="1676399" cy="2087835"/>
            </a:xfrm>
            <a:prstGeom prst="roundRect">
              <a:avLst/>
            </a:prstGeom>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0257" y="1841435"/>
              <a:ext cx="2395472" cy="1596981"/>
            </a:xfrm>
            <a:prstGeom prst="round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3600" y="1841434"/>
              <a:ext cx="2377459" cy="1596981"/>
            </a:xfrm>
            <a:prstGeom prst="round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r="3638"/>
            <a:stretch/>
          </p:blipFill>
          <p:spPr>
            <a:xfrm>
              <a:off x="3801866" y="3621448"/>
              <a:ext cx="1645920" cy="2087835"/>
            </a:xfrm>
            <a:prstGeom prst="round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7756" t="20335" r="17309" b="11963"/>
            <a:stretch/>
          </p:blipFill>
          <p:spPr>
            <a:xfrm>
              <a:off x="5666984" y="3621447"/>
              <a:ext cx="1648216" cy="2087835"/>
            </a:xfrm>
            <a:prstGeom prst="roundRect">
              <a:avLst/>
            </a:prstGeom>
            <a:effectLst/>
          </p:spPr>
        </p:pic>
      </p:grpSp>
    </p:spTree>
    <p:extLst>
      <p:ext uri="{BB962C8B-B14F-4D97-AF65-F5344CB8AC3E}">
        <p14:creationId xmlns:p14="http://schemas.microsoft.com/office/powerpoint/2010/main" val="976302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smtClean="0"/>
              <a:t>Child Passenger Safety</a:t>
            </a:r>
            <a:endParaRPr lang="en-US" dirty="0"/>
          </a:p>
        </p:txBody>
      </p:sp>
      <p:sp>
        <p:nvSpPr>
          <p:cNvPr id="4" name="Content Placeholder 3"/>
          <p:cNvSpPr>
            <a:spLocks noGrp="1"/>
          </p:cNvSpPr>
          <p:nvPr>
            <p:ph sz="quarter" idx="26"/>
          </p:nvPr>
        </p:nvSpPr>
        <p:spPr>
          <a:xfrm>
            <a:off x="539750" y="1988840"/>
            <a:ext cx="5403850" cy="3960440"/>
          </a:xfrm>
        </p:spPr>
        <p:txBody>
          <a:bodyPr/>
          <a:lstStyle/>
          <a:p>
            <a:pPr marL="0" indent="0">
              <a:buNone/>
            </a:pPr>
            <a:r>
              <a:rPr lang="en-US" sz="1800" b="1" dirty="0" smtClean="0"/>
              <a:t>Forward-facing </a:t>
            </a:r>
            <a:r>
              <a:rPr lang="en-US" sz="1800" b="1" dirty="0"/>
              <a:t>Car Seats</a:t>
            </a:r>
          </a:p>
          <a:p>
            <a:r>
              <a:rPr lang="en-US" sz="1800" dirty="0" smtClean="0"/>
              <a:t>A child </a:t>
            </a:r>
            <a:r>
              <a:rPr lang="en-US" sz="1800" dirty="0"/>
              <a:t>who is at least 2 years old or has </a:t>
            </a:r>
            <a:r>
              <a:rPr lang="en-US" sz="1800" dirty="0" smtClean="0"/>
              <a:t>reached the maximum </a:t>
            </a:r>
            <a:r>
              <a:rPr lang="en-US" sz="1800" dirty="0"/>
              <a:t>weight or height limit of the rear-facing seat </a:t>
            </a:r>
            <a:r>
              <a:rPr lang="en-US" sz="1800" dirty="0" smtClean="0"/>
              <a:t>(</a:t>
            </a:r>
            <a:r>
              <a:rPr lang="en-US" sz="1800" dirty="0"/>
              <a:t>as stated by the manufacturer) should ride </a:t>
            </a:r>
            <a:r>
              <a:rPr lang="en-US" sz="1800" dirty="0" smtClean="0"/>
              <a:t>in </a:t>
            </a:r>
            <a:r>
              <a:rPr lang="en-US" sz="1800" dirty="0"/>
              <a:t>a forward-facing car </a:t>
            </a:r>
            <a:r>
              <a:rPr lang="en-US" sz="1800" dirty="0" smtClean="0"/>
              <a:t>seat</a:t>
            </a:r>
            <a:endParaRPr lang="en-US" sz="1800" dirty="0"/>
          </a:p>
          <a:p>
            <a:r>
              <a:rPr lang="en-US" sz="1800" dirty="0" smtClean="0"/>
              <a:t>A </a:t>
            </a:r>
            <a:r>
              <a:rPr lang="en-US" sz="1800" dirty="0"/>
              <a:t>child should stay in the forward-facing car seat </a:t>
            </a:r>
            <a:r>
              <a:rPr lang="en-US" sz="1800" dirty="0" smtClean="0"/>
              <a:t>until they </a:t>
            </a:r>
            <a:r>
              <a:rPr lang="en-US" sz="1800" dirty="0"/>
              <a:t>reach the maximum weight or height limit of the seat </a:t>
            </a:r>
            <a:r>
              <a:rPr lang="en-US" sz="1800" dirty="0" smtClean="0"/>
              <a:t>(</a:t>
            </a:r>
            <a:r>
              <a:rPr lang="en-US" sz="1800" dirty="0"/>
              <a:t>as stated by the manufacturer</a:t>
            </a:r>
            <a:r>
              <a:rPr lang="en-US" sz="1800" dirty="0" smtClean="0"/>
              <a:t>)</a:t>
            </a:r>
            <a:endParaRPr lang="en-US" sz="1800" dirty="0"/>
          </a:p>
        </p:txBody>
      </p:sp>
      <p:sp>
        <p:nvSpPr>
          <p:cNvPr id="5" name="Title 4"/>
          <p:cNvSpPr>
            <a:spLocks noGrp="1"/>
          </p:cNvSpPr>
          <p:nvPr>
            <p:ph type="title"/>
          </p:nvPr>
        </p:nvSpPr>
        <p:spPr>
          <a:xfrm>
            <a:off x="539750" y="845840"/>
            <a:ext cx="8223250" cy="1143000"/>
          </a:xfrm>
        </p:spPr>
        <p:txBody>
          <a:bodyPr/>
          <a:lstStyle/>
          <a:p>
            <a:r>
              <a:rPr lang="en-US" sz="2700" dirty="0"/>
              <a:t>AHS Car Seat, Booster Seat and </a:t>
            </a:r>
            <a:r>
              <a:rPr lang="en-US" sz="2700" dirty="0" smtClean="0"/>
              <a:t>Seat Belt </a:t>
            </a:r>
            <a:r>
              <a:rPr lang="en-US" sz="2700" dirty="0"/>
              <a:t>Recommendations for </a:t>
            </a:r>
            <a:r>
              <a:rPr lang="en-US" sz="2700" dirty="0" smtClean="0"/>
              <a:t>Children Under the Age of 13</a:t>
            </a:r>
            <a:endParaRPr lang="en-US" sz="2700" dirty="0"/>
          </a:p>
        </p:txBody>
      </p:sp>
      <p:sp>
        <p:nvSpPr>
          <p:cNvPr id="6" name="Slide Number Placeholder 6"/>
          <p:cNvSpPr>
            <a:spLocks noGrp="1"/>
          </p:cNvSpPr>
          <p:nvPr>
            <p:ph type="sldNum" sz="quarter" idx="25"/>
          </p:nvPr>
        </p:nvSpPr>
        <p:spPr>
          <a:xfrm>
            <a:off x="6553200" y="6304235"/>
            <a:ext cx="2133600" cy="365125"/>
          </a:xfrm>
        </p:spPr>
        <p:txBody>
          <a:bodyPr/>
          <a:lstStyle/>
          <a:p>
            <a:pPr algn="r">
              <a:defRPr/>
            </a:pPr>
            <a:r>
              <a:rPr lang="en-CA" dirty="0" smtClean="0">
                <a:solidFill>
                  <a:srgbClr val="6D3A5D"/>
                </a:solidFill>
              </a:rPr>
              <a:t>10</a:t>
            </a:r>
            <a:endParaRPr lang="en-CA" dirty="0">
              <a:solidFill>
                <a:srgbClr val="6D3A5D"/>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943600" y="2439234"/>
            <a:ext cx="2542032" cy="3059651"/>
          </a:xfrm>
          <a:prstGeom prst="rect">
            <a:avLst/>
          </a:prstGeom>
        </p:spPr>
      </p:pic>
    </p:spTree>
    <p:extLst>
      <p:ext uri="{BB962C8B-B14F-4D97-AF65-F5344CB8AC3E}">
        <p14:creationId xmlns:p14="http://schemas.microsoft.com/office/powerpoint/2010/main" val="116743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smtClean="0"/>
              <a:t>Child Passenger Safety</a:t>
            </a:r>
            <a:endParaRPr lang="en-US" dirty="0"/>
          </a:p>
        </p:txBody>
      </p:sp>
      <p:sp>
        <p:nvSpPr>
          <p:cNvPr id="4" name="Content Placeholder 3"/>
          <p:cNvSpPr>
            <a:spLocks noGrp="1"/>
          </p:cNvSpPr>
          <p:nvPr>
            <p:ph sz="quarter" idx="26"/>
          </p:nvPr>
        </p:nvSpPr>
        <p:spPr>
          <a:xfrm>
            <a:off x="539750" y="1988840"/>
            <a:ext cx="5403850" cy="3960440"/>
          </a:xfrm>
        </p:spPr>
        <p:txBody>
          <a:bodyPr/>
          <a:lstStyle/>
          <a:p>
            <a:pPr marL="0" indent="0">
              <a:buNone/>
            </a:pPr>
            <a:r>
              <a:rPr lang="en-US" sz="1800" b="1" dirty="0"/>
              <a:t>Booster Seats</a:t>
            </a:r>
          </a:p>
          <a:p>
            <a:r>
              <a:rPr lang="en-US" sz="1800" dirty="0" smtClean="0"/>
              <a:t>Once </a:t>
            </a:r>
            <a:r>
              <a:rPr lang="en-US" sz="1800" dirty="0"/>
              <a:t>a child has reached the maximum </a:t>
            </a:r>
            <a:r>
              <a:rPr lang="en-US" sz="1800" dirty="0" smtClean="0"/>
              <a:t>weight  </a:t>
            </a:r>
            <a:r>
              <a:rPr lang="en-US" sz="1800" dirty="0"/>
              <a:t>or height limit of their forward-facing car seat </a:t>
            </a:r>
            <a:r>
              <a:rPr lang="en-US" sz="1800" dirty="0" smtClean="0"/>
              <a:t>(</a:t>
            </a:r>
            <a:r>
              <a:rPr lang="en-US" sz="1800" dirty="0"/>
              <a:t>as stated by the manufacturer), they should </a:t>
            </a:r>
            <a:r>
              <a:rPr lang="en-US" sz="1800" dirty="0" smtClean="0"/>
              <a:t>move </a:t>
            </a:r>
            <a:r>
              <a:rPr lang="en-US" sz="1800" dirty="0"/>
              <a:t>into a booster </a:t>
            </a:r>
            <a:r>
              <a:rPr lang="en-US" sz="1800" dirty="0" smtClean="0"/>
              <a:t>seat</a:t>
            </a:r>
          </a:p>
          <a:p>
            <a:r>
              <a:rPr lang="en-US" sz="1800" dirty="0" smtClean="0"/>
              <a:t>A </a:t>
            </a:r>
            <a:r>
              <a:rPr lang="en-US" sz="1800" dirty="0"/>
              <a:t>child is safest in a booster seat until they reach the </a:t>
            </a:r>
            <a:r>
              <a:rPr lang="en-US" sz="1800" dirty="0" smtClean="0"/>
              <a:t>maximum </a:t>
            </a:r>
            <a:r>
              <a:rPr lang="en-US" sz="1800" dirty="0"/>
              <a:t>weight or height limit of the seat (as stated by the manufacturer</a:t>
            </a:r>
            <a:r>
              <a:rPr lang="en-US" sz="1800" dirty="0" smtClean="0"/>
              <a:t>)</a:t>
            </a:r>
            <a:endParaRPr lang="en-US" sz="1800" dirty="0"/>
          </a:p>
        </p:txBody>
      </p:sp>
      <p:sp>
        <p:nvSpPr>
          <p:cNvPr id="5" name="Title 4"/>
          <p:cNvSpPr>
            <a:spLocks noGrp="1"/>
          </p:cNvSpPr>
          <p:nvPr>
            <p:ph type="title"/>
          </p:nvPr>
        </p:nvSpPr>
        <p:spPr>
          <a:xfrm>
            <a:off x="539750" y="845840"/>
            <a:ext cx="8223250" cy="1143000"/>
          </a:xfrm>
        </p:spPr>
        <p:txBody>
          <a:bodyPr/>
          <a:lstStyle/>
          <a:p>
            <a:r>
              <a:rPr lang="en-US" sz="2700" dirty="0"/>
              <a:t>AHS Car Seat, Booster Seat and Seat Belt Recommendations for Children Under the Age of 13</a:t>
            </a:r>
          </a:p>
        </p:txBody>
      </p:sp>
      <p:sp>
        <p:nvSpPr>
          <p:cNvPr id="6" name="Slide Number Placeholder 6"/>
          <p:cNvSpPr>
            <a:spLocks noGrp="1"/>
          </p:cNvSpPr>
          <p:nvPr>
            <p:ph type="sldNum" sz="quarter" idx="25"/>
          </p:nvPr>
        </p:nvSpPr>
        <p:spPr>
          <a:xfrm>
            <a:off x="6553200" y="6304235"/>
            <a:ext cx="2133600" cy="365125"/>
          </a:xfrm>
        </p:spPr>
        <p:txBody>
          <a:bodyPr/>
          <a:lstStyle/>
          <a:p>
            <a:pPr algn="r">
              <a:defRPr/>
            </a:pPr>
            <a:r>
              <a:rPr lang="en-CA" dirty="0" smtClean="0">
                <a:solidFill>
                  <a:srgbClr val="6D3A5D"/>
                </a:solidFill>
              </a:rPr>
              <a:t>11</a:t>
            </a:r>
            <a:endParaRPr lang="en-CA" dirty="0">
              <a:solidFill>
                <a:srgbClr val="6D3A5D"/>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9369"/>
          <a:stretch/>
        </p:blipFill>
        <p:spPr>
          <a:xfrm>
            <a:off x="5943600" y="2372246"/>
            <a:ext cx="2542032" cy="3193628"/>
          </a:xfrm>
          <a:prstGeom prst="rect">
            <a:avLst/>
          </a:prstGeom>
        </p:spPr>
      </p:pic>
    </p:spTree>
    <p:extLst>
      <p:ext uri="{BB962C8B-B14F-4D97-AF65-F5344CB8AC3E}">
        <p14:creationId xmlns:p14="http://schemas.microsoft.com/office/powerpoint/2010/main" val="76203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smtClean="0"/>
              <a:t>Child Passenger Safety</a:t>
            </a:r>
            <a:endParaRPr lang="en-US" dirty="0"/>
          </a:p>
        </p:txBody>
      </p:sp>
      <p:sp>
        <p:nvSpPr>
          <p:cNvPr id="4" name="Content Placeholder 3"/>
          <p:cNvSpPr>
            <a:spLocks noGrp="1"/>
          </p:cNvSpPr>
          <p:nvPr>
            <p:ph sz="quarter" idx="26"/>
          </p:nvPr>
        </p:nvSpPr>
        <p:spPr>
          <a:xfrm>
            <a:off x="539750" y="1988840"/>
            <a:ext cx="8064500" cy="4183360"/>
          </a:xfrm>
        </p:spPr>
        <p:txBody>
          <a:bodyPr/>
          <a:lstStyle/>
          <a:p>
            <a:pPr marL="0" indent="0">
              <a:buNone/>
            </a:pPr>
            <a:r>
              <a:rPr lang="en-US" sz="1800" b="1" dirty="0" smtClean="0"/>
              <a:t>Seat </a:t>
            </a:r>
            <a:r>
              <a:rPr lang="en-US" sz="1800" b="1" dirty="0"/>
              <a:t>Belts </a:t>
            </a:r>
          </a:p>
          <a:p>
            <a:r>
              <a:rPr lang="en-US" sz="1800" dirty="0" smtClean="0"/>
              <a:t>A </a:t>
            </a:r>
            <a:r>
              <a:rPr lang="en-US" sz="1800" dirty="0"/>
              <a:t>child is ready to ride in the vehicle </a:t>
            </a:r>
            <a:r>
              <a:rPr lang="en-US" sz="1800" dirty="0" smtClean="0"/>
              <a:t>without </a:t>
            </a:r>
            <a:r>
              <a:rPr lang="en-US" sz="1800" dirty="0"/>
              <a:t>a booster seat when the vehicle seat belt fits properly. This is typically when a child is between 8 and 12 years of age. Children can safely use a seat belt when:</a:t>
            </a:r>
          </a:p>
          <a:p>
            <a:pPr lvl="1"/>
            <a:r>
              <a:rPr lang="en-US" sz="1800" dirty="0" smtClean="0">
                <a:solidFill>
                  <a:srgbClr val="6D3A5D"/>
                </a:solidFill>
              </a:rPr>
              <a:t>They </a:t>
            </a:r>
            <a:r>
              <a:rPr lang="en-US" sz="1800" dirty="0">
                <a:solidFill>
                  <a:srgbClr val="6D3A5D"/>
                </a:solidFill>
              </a:rPr>
              <a:t>are at least </a:t>
            </a:r>
            <a:r>
              <a:rPr lang="en-US" sz="1800" dirty="0" smtClean="0">
                <a:solidFill>
                  <a:srgbClr val="6D3A5D"/>
                </a:solidFill>
              </a:rPr>
              <a:t>145cm </a:t>
            </a:r>
            <a:r>
              <a:rPr lang="en-US" sz="1800" dirty="0">
                <a:solidFill>
                  <a:srgbClr val="6D3A5D"/>
                </a:solidFill>
              </a:rPr>
              <a:t>(4 feet 9 inches) </a:t>
            </a:r>
            <a:r>
              <a:rPr lang="en-US" sz="1800" dirty="0" smtClean="0">
                <a:solidFill>
                  <a:srgbClr val="6D3A5D"/>
                </a:solidFill>
              </a:rPr>
              <a:t>tall</a:t>
            </a:r>
            <a:endParaRPr lang="en-US" sz="1800" dirty="0">
              <a:solidFill>
                <a:srgbClr val="6D3A5D"/>
              </a:solidFill>
            </a:endParaRPr>
          </a:p>
          <a:p>
            <a:pPr lvl="1"/>
            <a:r>
              <a:rPr lang="en-US" sz="1800" dirty="0" smtClean="0">
                <a:solidFill>
                  <a:srgbClr val="6D3A5D"/>
                </a:solidFill>
              </a:rPr>
              <a:t>Their </a:t>
            </a:r>
            <a:r>
              <a:rPr lang="en-US" sz="1800" dirty="0">
                <a:solidFill>
                  <a:srgbClr val="6D3A5D"/>
                </a:solidFill>
              </a:rPr>
              <a:t>knees bend comfortably </a:t>
            </a:r>
            <a:r>
              <a:rPr lang="en-US" sz="1800" dirty="0" smtClean="0">
                <a:solidFill>
                  <a:srgbClr val="6D3A5D"/>
                </a:solidFill>
              </a:rPr>
              <a:t>at </a:t>
            </a:r>
            <a:r>
              <a:rPr lang="en-US" sz="1800" dirty="0">
                <a:solidFill>
                  <a:srgbClr val="6D3A5D"/>
                </a:solidFill>
              </a:rPr>
              <a:t>the edge of the seat </a:t>
            </a:r>
            <a:r>
              <a:rPr lang="en-US" sz="1800" dirty="0" smtClean="0">
                <a:solidFill>
                  <a:srgbClr val="6D3A5D"/>
                </a:solidFill>
              </a:rPr>
              <a:t>when </a:t>
            </a:r>
            <a:r>
              <a:rPr lang="en-US" sz="1800" dirty="0">
                <a:solidFill>
                  <a:srgbClr val="6D3A5D"/>
                </a:solidFill>
              </a:rPr>
              <a:t>sitting all the way </a:t>
            </a:r>
            <a:r>
              <a:rPr lang="en-US" sz="1800" dirty="0" smtClean="0">
                <a:solidFill>
                  <a:srgbClr val="6D3A5D"/>
                </a:solidFill>
              </a:rPr>
              <a:t>back</a:t>
            </a:r>
            <a:endParaRPr lang="en-US" sz="1800" dirty="0">
              <a:solidFill>
                <a:srgbClr val="6D3A5D"/>
              </a:solidFill>
            </a:endParaRPr>
          </a:p>
          <a:p>
            <a:pPr lvl="1"/>
            <a:r>
              <a:rPr lang="en-US" sz="1800" dirty="0" smtClean="0">
                <a:solidFill>
                  <a:srgbClr val="6D3A5D"/>
                </a:solidFill>
              </a:rPr>
              <a:t>The </a:t>
            </a:r>
            <a:r>
              <a:rPr lang="en-US" sz="1800" dirty="0">
                <a:solidFill>
                  <a:srgbClr val="6D3A5D"/>
                </a:solidFill>
              </a:rPr>
              <a:t>lap belt stays low and snug across the hip </a:t>
            </a:r>
            <a:r>
              <a:rPr lang="en-US" sz="1800" dirty="0" smtClean="0">
                <a:solidFill>
                  <a:srgbClr val="6D3A5D"/>
                </a:solidFill>
              </a:rPr>
              <a:t>bones</a:t>
            </a:r>
            <a:endParaRPr lang="en-US" sz="1800" dirty="0">
              <a:solidFill>
                <a:srgbClr val="6D3A5D"/>
              </a:solidFill>
            </a:endParaRPr>
          </a:p>
          <a:p>
            <a:pPr lvl="1"/>
            <a:r>
              <a:rPr lang="en-US" sz="1800" dirty="0" smtClean="0">
                <a:solidFill>
                  <a:srgbClr val="6D3A5D"/>
                </a:solidFill>
              </a:rPr>
              <a:t>The </a:t>
            </a:r>
            <a:r>
              <a:rPr lang="en-US" sz="1800" dirty="0">
                <a:solidFill>
                  <a:srgbClr val="6D3A5D"/>
                </a:solidFill>
              </a:rPr>
              <a:t>shoulder belt crosses the chest and stays </a:t>
            </a:r>
            <a:r>
              <a:rPr lang="en-US" sz="1800" dirty="0" smtClean="0">
                <a:solidFill>
                  <a:srgbClr val="6D3A5D"/>
                </a:solidFill>
              </a:rPr>
              <a:t>between </a:t>
            </a:r>
            <a:r>
              <a:rPr lang="en-US" sz="1800" dirty="0">
                <a:solidFill>
                  <a:srgbClr val="6D3A5D"/>
                </a:solidFill>
              </a:rPr>
              <a:t>your child’s neck and </a:t>
            </a:r>
            <a:r>
              <a:rPr lang="en-US" sz="1800" dirty="0" smtClean="0">
                <a:solidFill>
                  <a:srgbClr val="6D3A5D"/>
                </a:solidFill>
              </a:rPr>
              <a:t>shoulder</a:t>
            </a:r>
            <a:endParaRPr lang="en-US" sz="1800" dirty="0">
              <a:solidFill>
                <a:srgbClr val="6D3A5D"/>
              </a:solidFill>
            </a:endParaRPr>
          </a:p>
          <a:p>
            <a:pPr lvl="1"/>
            <a:r>
              <a:rPr lang="en-US" sz="1800" dirty="0" smtClean="0">
                <a:solidFill>
                  <a:srgbClr val="6D3A5D"/>
                </a:solidFill>
              </a:rPr>
              <a:t>They </a:t>
            </a:r>
            <a:r>
              <a:rPr lang="en-US" sz="1800" dirty="0">
                <a:solidFill>
                  <a:srgbClr val="6D3A5D"/>
                </a:solidFill>
              </a:rPr>
              <a:t>can sit like this for the whole trip without </a:t>
            </a:r>
            <a:r>
              <a:rPr lang="en-US" sz="1800" dirty="0" smtClean="0">
                <a:solidFill>
                  <a:srgbClr val="6D3A5D"/>
                </a:solidFill>
              </a:rPr>
              <a:t>slouching</a:t>
            </a:r>
            <a:endParaRPr lang="en-US" sz="1800" dirty="0">
              <a:solidFill>
                <a:srgbClr val="6D3A5D"/>
              </a:solidFill>
            </a:endParaRPr>
          </a:p>
          <a:p>
            <a:r>
              <a:rPr lang="en-US" sz="1800" dirty="0"/>
              <a:t>Until a child can meet all 5 steps, continue using a booster seat </a:t>
            </a:r>
            <a:r>
              <a:rPr lang="en-US" sz="1800" dirty="0" smtClean="0"/>
              <a:t>for </a:t>
            </a:r>
            <a:r>
              <a:rPr lang="en-US" sz="1800" dirty="0"/>
              <a:t>every </a:t>
            </a:r>
            <a:r>
              <a:rPr lang="en-US" sz="1800" dirty="0" smtClean="0"/>
              <a:t>ride</a:t>
            </a:r>
            <a:endParaRPr lang="en-US" sz="1800" dirty="0"/>
          </a:p>
        </p:txBody>
      </p:sp>
      <p:sp>
        <p:nvSpPr>
          <p:cNvPr id="5" name="Title 4"/>
          <p:cNvSpPr>
            <a:spLocks noGrp="1"/>
          </p:cNvSpPr>
          <p:nvPr>
            <p:ph type="title"/>
          </p:nvPr>
        </p:nvSpPr>
        <p:spPr>
          <a:xfrm>
            <a:off x="539750" y="845840"/>
            <a:ext cx="8223250" cy="1143000"/>
          </a:xfrm>
        </p:spPr>
        <p:txBody>
          <a:bodyPr/>
          <a:lstStyle/>
          <a:p>
            <a:r>
              <a:rPr lang="en-US" sz="2700" dirty="0"/>
              <a:t>AHS Car Seat, Booster Seat and Seat Belt Recommendations for Children Under the Age of 13</a:t>
            </a:r>
          </a:p>
        </p:txBody>
      </p:sp>
      <p:sp>
        <p:nvSpPr>
          <p:cNvPr id="6" name="Slide Number Placeholder 6"/>
          <p:cNvSpPr>
            <a:spLocks noGrp="1"/>
          </p:cNvSpPr>
          <p:nvPr>
            <p:ph type="sldNum" sz="quarter" idx="25"/>
          </p:nvPr>
        </p:nvSpPr>
        <p:spPr>
          <a:xfrm>
            <a:off x="6553200" y="6304235"/>
            <a:ext cx="2133600" cy="365125"/>
          </a:xfrm>
        </p:spPr>
        <p:txBody>
          <a:bodyPr/>
          <a:lstStyle/>
          <a:p>
            <a:pPr algn="r">
              <a:defRPr/>
            </a:pPr>
            <a:r>
              <a:rPr lang="en-CA" dirty="0" smtClean="0">
                <a:solidFill>
                  <a:srgbClr val="6D3A5D"/>
                </a:solidFill>
              </a:rPr>
              <a:t>12</a:t>
            </a:r>
            <a:endParaRPr lang="en-CA" dirty="0">
              <a:solidFill>
                <a:srgbClr val="6D3A5D"/>
              </a:solidFill>
            </a:endParaRPr>
          </a:p>
        </p:txBody>
      </p:sp>
    </p:spTree>
    <p:extLst>
      <p:ext uri="{BB962C8B-B14F-4D97-AF65-F5344CB8AC3E}">
        <p14:creationId xmlns:p14="http://schemas.microsoft.com/office/powerpoint/2010/main" val="275085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smtClean="0"/>
              <a:t>Child Passenger Safety</a:t>
            </a:r>
            <a:endParaRPr lang="en-US" dirty="0"/>
          </a:p>
        </p:txBody>
      </p:sp>
      <p:sp>
        <p:nvSpPr>
          <p:cNvPr id="4" name="Content Placeholder 3"/>
          <p:cNvSpPr>
            <a:spLocks noGrp="1"/>
          </p:cNvSpPr>
          <p:nvPr>
            <p:ph sz="quarter" idx="26"/>
          </p:nvPr>
        </p:nvSpPr>
        <p:spPr/>
        <p:txBody>
          <a:bodyPr/>
          <a:lstStyle/>
          <a:p>
            <a:r>
              <a:rPr lang="en-CA" sz="3000" dirty="0"/>
              <a:t>Car seat moves around, </a:t>
            </a:r>
            <a:r>
              <a:rPr lang="en-CA" sz="3000" dirty="0" smtClean="0"/>
              <a:t>does not </a:t>
            </a:r>
            <a:r>
              <a:rPr lang="en-CA" sz="3000" dirty="0"/>
              <a:t>stay tight</a:t>
            </a:r>
          </a:p>
          <a:p>
            <a:r>
              <a:rPr lang="en-CA" sz="3000" dirty="0"/>
              <a:t>Shoulder straps loose or twisted</a:t>
            </a:r>
          </a:p>
          <a:p>
            <a:r>
              <a:rPr lang="en-CA" sz="3000" dirty="0"/>
              <a:t>Top tether strap not used for a forward-facing car </a:t>
            </a:r>
            <a:r>
              <a:rPr lang="en-CA" sz="3000" dirty="0" smtClean="0"/>
              <a:t>seat</a:t>
            </a:r>
            <a:endParaRPr lang="en-US" sz="3000" dirty="0"/>
          </a:p>
        </p:txBody>
      </p:sp>
      <p:sp>
        <p:nvSpPr>
          <p:cNvPr id="5" name="Title 4"/>
          <p:cNvSpPr>
            <a:spLocks noGrp="1"/>
          </p:cNvSpPr>
          <p:nvPr>
            <p:ph type="title"/>
          </p:nvPr>
        </p:nvSpPr>
        <p:spPr/>
        <p:txBody>
          <a:bodyPr/>
          <a:lstStyle/>
          <a:p>
            <a:r>
              <a:rPr lang="en-US" dirty="0" smtClean="0"/>
              <a:t>Common Safety Errors</a:t>
            </a:r>
            <a:endParaRPr lang="en-US" dirty="0"/>
          </a:p>
        </p:txBody>
      </p:sp>
      <p:sp>
        <p:nvSpPr>
          <p:cNvPr id="6" name="Slide Number Placeholder 4"/>
          <p:cNvSpPr>
            <a:spLocks noGrp="1"/>
          </p:cNvSpPr>
          <p:nvPr>
            <p:ph type="sldNum" sz="quarter" idx="25"/>
          </p:nvPr>
        </p:nvSpPr>
        <p:spPr>
          <a:xfrm>
            <a:off x="6553200" y="6304235"/>
            <a:ext cx="2133600" cy="365125"/>
          </a:xfrm>
        </p:spPr>
        <p:txBody>
          <a:bodyPr/>
          <a:lstStyle/>
          <a:p>
            <a:pPr algn="r">
              <a:defRPr/>
            </a:pPr>
            <a:r>
              <a:rPr lang="en-CA" dirty="0" smtClean="0"/>
              <a:t>13</a:t>
            </a:r>
            <a:endParaRPr lang="en-CA" dirty="0"/>
          </a:p>
        </p:txBody>
      </p:sp>
    </p:spTree>
    <p:extLst>
      <p:ext uri="{BB962C8B-B14F-4D97-AF65-F5344CB8AC3E}">
        <p14:creationId xmlns:p14="http://schemas.microsoft.com/office/powerpoint/2010/main" val="344486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5"/>
          </p:nvPr>
        </p:nvSpPr>
        <p:spPr/>
        <p:txBody>
          <a:bodyPr/>
          <a:lstStyle/>
          <a:p>
            <a:pPr algn="r">
              <a:defRPr/>
            </a:pPr>
            <a:fld id="{8A9277BE-5DF1-4CBC-8139-FE686D0985CD}" type="slidenum">
              <a:rPr lang="en-CA" smtClean="0"/>
              <a:pPr algn="r">
                <a:defRPr/>
              </a:pPr>
              <a:t>14</a:t>
            </a:fld>
            <a:endParaRPr lang="en-CA" dirty="0"/>
          </a:p>
        </p:txBody>
      </p:sp>
      <p:sp>
        <p:nvSpPr>
          <p:cNvPr id="3" name="Content Placeholder 2"/>
          <p:cNvSpPr>
            <a:spLocks noGrp="1"/>
          </p:cNvSpPr>
          <p:nvPr>
            <p:ph sz="quarter" idx="26"/>
          </p:nvPr>
        </p:nvSpPr>
        <p:spPr>
          <a:xfrm>
            <a:off x="615950" y="2819400"/>
            <a:ext cx="7918450" cy="3129880"/>
          </a:xfrm>
        </p:spPr>
        <p:txBody>
          <a:bodyPr/>
          <a:lstStyle/>
          <a:p>
            <a:pPr marL="457200"/>
            <a:r>
              <a:rPr lang="en-US" sz="3000" dirty="0" smtClean="0"/>
              <a:t>Fits </a:t>
            </a:r>
            <a:r>
              <a:rPr lang="en-US" sz="3000" dirty="0"/>
              <a:t>your child</a:t>
            </a:r>
          </a:p>
          <a:p>
            <a:pPr marL="457200"/>
            <a:r>
              <a:rPr lang="en-US" sz="3000" dirty="0" smtClean="0"/>
              <a:t>Fits </a:t>
            </a:r>
            <a:r>
              <a:rPr lang="en-US" sz="3000" dirty="0"/>
              <a:t>your vehicle</a:t>
            </a:r>
          </a:p>
          <a:p>
            <a:pPr marL="457200">
              <a:spcAft>
                <a:spcPts val="600"/>
              </a:spcAft>
            </a:pPr>
            <a:r>
              <a:rPr lang="en-US" sz="3000" dirty="0" smtClean="0"/>
              <a:t>Fits </a:t>
            </a:r>
            <a:r>
              <a:rPr lang="en-US" sz="3000" dirty="0"/>
              <a:t>your </a:t>
            </a:r>
            <a:r>
              <a:rPr lang="en-US" sz="3000" dirty="0" smtClean="0"/>
              <a:t>budget</a:t>
            </a:r>
          </a:p>
          <a:p>
            <a:pPr marL="457200" indent="0">
              <a:buNone/>
            </a:pPr>
            <a:r>
              <a:rPr lang="en-CA" sz="3000" dirty="0" smtClean="0"/>
              <a:t>What </a:t>
            </a:r>
            <a:r>
              <a:rPr lang="en-CA" sz="3000" dirty="0"/>
              <a:t>you should know before buying a car seat or booster seat (video</a:t>
            </a:r>
            <a:r>
              <a:rPr lang="en-CA" sz="3000" dirty="0" smtClean="0"/>
              <a:t>)</a:t>
            </a:r>
            <a:endParaRPr lang="en-CA" sz="3000" dirty="0"/>
          </a:p>
          <a:p>
            <a:pPr marL="457200" indent="0">
              <a:spcBef>
                <a:spcPts val="1200"/>
              </a:spcBef>
              <a:buNone/>
            </a:pPr>
            <a:r>
              <a:rPr lang="en-US" sz="1800" dirty="0" smtClean="0"/>
              <a:t>Source: Parachute Canada YouTube Channel</a:t>
            </a:r>
            <a:endParaRPr lang="en-US" sz="1800" dirty="0"/>
          </a:p>
          <a:p>
            <a:endParaRPr lang="en-US" sz="3000" dirty="0"/>
          </a:p>
          <a:p>
            <a:endParaRPr lang="en-US" sz="3000" dirty="0"/>
          </a:p>
        </p:txBody>
      </p:sp>
      <p:sp>
        <p:nvSpPr>
          <p:cNvPr id="4" name="Title 3"/>
          <p:cNvSpPr>
            <a:spLocks noGrp="1"/>
          </p:cNvSpPr>
          <p:nvPr>
            <p:ph type="title"/>
          </p:nvPr>
        </p:nvSpPr>
        <p:spPr>
          <a:xfrm>
            <a:off x="539750" y="973822"/>
            <a:ext cx="8070850" cy="1719044"/>
          </a:xfrm>
        </p:spPr>
        <p:txBody>
          <a:bodyPr/>
          <a:lstStyle/>
          <a:p>
            <a:r>
              <a:rPr lang="en-US" dirty="0" smtClean="0"/>
              <a:t>Tips for Buying a Car Seat or Booster </a:t>
            </a:r>
            <a:r>
              <a:rPr lang="en-US" dirty="0"/>
              <a:t>S</a:t>
            </a:r>
            <a:r>
              <a:rPr lang="en-US" dirty="0" smtClean="0"/>
              <a:t>eat</a:t>
            </a:r>
            <a:endParaRPr lang="en-US" dirty="0"/>
          </a:p>
        </p:txBody>
      </p:sp>
      <p:sp>
        <p:nvSpPr>
          <p:cNvPr id="16" name="Text Placeholder 1"/>
          <p:cNvSpPr txBox="1">
            <a:spLocks/>
          </p:cNvSpPr>
          <p:nvPr/>
        </p:nvSpPr>
        <p:spPr>
          <a:xfrm>
            <a:off x="467742" y="260648"/>
            <a:ext cx="6912570" cy="301625"/>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latin typeface="Garamond" panose="02020404030301010803" pitchFamily="18" charset="0"/>
              </a:rPr>
              <a:t>Child Passenger Safety</a:t>
            </a:r>
            <a:endParaRPr lang="en-US" sz="2000" b="1" dirty="0">
              <a:solidFill>
                <a:schemeClr val="bg1"/>
              </a:solidFill>
              <a:latin typeface="Garamond" panose="02020404030301010803" pitchFamily="18" charset="0"/>
            </a:endParaRPr>
          </a:p>
        </p:txBody>
      </p:sp>
      <p:pic>
        <p:nvPicPr>
          <p:cNvPr id="7" name="Picture 6">
            <a:hlinkClick r:id="rId3"/>
          </p:cNvPr>
          <p:cNvPicPr>
            <a:picLocks noChangeAspect="1"/>
          </p:cNvPicPr>
          <p:nvPr/>
        </p:nvPicPr>
        <p:blipFill>
          <a:blip r:embed="rId4"/>
          <a:stretch>
            <a:fillRect/>
          </a:stretch>
        </p:blipFill>
        <p:spPr>
          <a:xfrm>
            <a:off x="685800" y="4648200"/>
            <a:ext cx="415673" cy="415673"/>
          </a:xfrm>
          <a:prstGeom prst="rect">
            <a:avLst/>
          </a:prstGeom>
        </p:spPr>
      </p:pic>
    </p:spTree>
    <p:extLst>
      <p:ext uri="{BB962C8B-B14F-4D97-AF65-F5344CB8AC3E}">
        <p14:creationId xmlns:p14="http://schemas.microsoft.com/office/powerpoint/2010/main" val="252395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bwMode="auto">
          <a:xfrm>
            <a:off x="539750" y="685800"/>
            <a:ext cx="8064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5400" kern="1200" baseline="0">
                <a:solidFill>
                  <a:schemeClr val="accent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smtClean="0"/>
              <a:t>Transport Canada – Car Time Stages</a:t>
            </a:r>
          </a:p>
          <a:p>
            <a:r>
              <a:rPr lang="en-CA" sz="2400" dirty="0" smtClean="0"/>
              <a:t>Keep your child in each stage as long as possible</a:t>
            </a:r>
            <a:endParaRPr lang="en-US" sz="24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320" y="1835065"/>
            <a:ext cx="8266176" cy="3913632"/>
          </a:xfrm>
          <a:prstGeom prst="rect">
            <a:avLst/>
          </a:prstGeom>
        </p:spPr>
      </p:pic>
      <p:sp>
        <p:nvSpPr>
          <p:cNvPr id="2" name="TextBox 1"/>
          <p:cNvSpPr txBox="1"/>
          <p:nvPr/>
        </p:nvSpPr>
        <p:spPr>
          <a:xfrm>
            <a:off x="426571" y="5748697"/>
            <a:ext cx="7720479" cy="338554"/>
          </a:xfrm>
          <a:prstGeom prst="rect">
            <a:avLst/>
          </a:prstGeom>
          <a:noFill/>
        </p:spPr>
        <p:txBody>
          <a:bodyPr wrap="square" rtlCol="0">
            <a:spAutoFit/>
          </a:bodyPr>
          <a:lstStyle/>
          <a:p>
            <a:pPr marL="514350"/>
            <a:r>
              <a:rPr lang="en-CA" sz="1600" dirty="0" smtClean="0">
                <a:solidFill>
                  <a:srgbClr val="00ADBB"/>
                </a:solidFill>
                <a:latin typeface="Arial" panose="020B0604020202020204" pitchFamily="34" charset="0"/>
              </a:rPr>
              <a:t>Source: Choosing a child car seat or booster seat from Transport Canada</a:t>
            </a:r>
            <a:endParaRPr lang="en-US" sz="1600" dirty="0">
              <a:solidFill>
                <a:srgbClr val="00ADBB"/>
              </a:solidFill>
              <a:latin typeface="Arial" panose="020B0604020202020204" pitchFamily="34" charset="0"/>
            </a:endParaRPr>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solidFill>
                  <a:srgbClr val="00ADBB"/>
                </a:solidFill>
              </a:rPr>
              <a:pPr>
                <a:defRPr/>
              </a:pPr>
              <a:t>15</a:t>
            </a:fld>
            <a:endParaRPr lang="en-CA" dirty="0">
              <a:solidFill>
                <a:srgbClr val="00ADBB"/>
              </a:solidFill>
            </a:endParaRPr>
          </a:p>
        </p:txBody>
      </p:sp>
      <p:sp>
        <p:nvSpPr>
          <p:cNvPr id="8" name="Text Placeholder 1"/>
          <p:cNvSpPr txBox="1">
            <a:spLocks/>
          </p:cNvSpPr>
          <p:nvPr/>
        </p:nvSpPr>
        <p:spPr>
          <a:xfrm>
            <a:off x="467742" y="260648"/>
            <a:ext cx="6912570" cy="301625"/>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rgbClr val="00ADBB"/>
                </a:solidFill>
                <a:latin typeface="Garamond" panose="02020404030301010803" pitchFamily="18" charset="0"/>
              </a:rPr>
              <a:t>Child Passenger Safety</a:t>
            </a:r>
            <a:endParaRPr lang="en-US" sz="2000" b="1" dirty="0">
              <a:solidFill>
                <a:srgbClr val="00ADBB"/>
              </a:solidFill>
              <a:latin typeface="Garamond" panose="02020404030301010803" pitchFamily="18" charset="0"/>
            </a:endParaRPr>
          </a:p>
        </p:txBody>
      </p:sp>
    </p:spTree>
    <p:extLst>
      <p:ext uri="{BB962C8B-B14F-4D97-AF65-F5344CB8AC3E}">
        <p14:creationId xmlns:p14="http://schemas.microsoft.com/office/powerpoint/2010/main" val="4236022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bwMode="auto">
          <a:xfrm>
            <a:off x="539750" y="826531"/>
            <a:ext cx="8064500" cy="545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5400" kern="1200" baseline="0">
                <a:solidFill>
                  <a:schemeClr val="accent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smtClean="0"/>
              <a:t>Car Seat Options by Stage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0" y="1573528"/>
            <a:ext cx="8064500" cy="4598672"/>
          </a:xfrm>
          <a:prstGeom prst="rect">
            <a:avLst/>
          </a:prstGeom>
        </p:spPr>
      </p:pic>
      <p:sp>
        <p:nvSpPr>
          <p:cNvPr id="3" name="Slide Number Placeholder 2"/>
          <p:cNvSpPr>
            <a:spLocks noGrp="1"/>
          </p:cNvSpPr>
          <p:nvPr>
            <p:ph type="sldNum" sz="quarter" idx="25"/>
          </p:nvPr>
        </p:nvSpPr>
        <p:spPr/>
        <p:txBody>
          <a:bodyPr/>
          <a:lstStyle/>
          <a:p>
            <a:pPr>
              <a:defRPr/>
            </a:pPr>
            <a:fld id="{8A9277BE-5DF1-4CBC-8139-FE686D0985CD}" type="slidenum">
              <a:rPr lang="en-CA" smtClean="0">
                <a:solidFill>
                  <a:srgbClr val="00ADBB"/>
                </a:solidFill>
              </a:rPr>
              <a:pPr>
                <a:defRPr/>
              </a:pPr>
              <a:t>16</a:t>
            </a:fld>
            <a:endParaRPr lang="en-CA" dirty="0">
              <a:solidFill>
                <a:srgbClr val="00ADBB"/>
              </a:solidFill>
            </a:endParaRPr>
          </a:p>
        </p:txBody>
      </p:sp>
      <p:sp>
        <p:nvSpPr>
          <p:cNvPr id="9" name="Text Placeholder 1"/>
          <p:cNvSpPr txBox="1">
            <a:spLocks/>
          </p:cNvSpPr>
          <p:nvPr/>
        </p:nvSpPr>
        <p:spPr>
          <a:xfrm>
            <a:off x="467742" y="260648"/>
            <a:ext cx="6912570" cy="301625"/>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rgbClr val="00ADBB"/>
                </a:solidFill>
                <a:latin typeface="Garamond" panose="02020404030301010803" pitchFamily="18" charset="0"/>
              </a:rPr>
              <a:t>Child Passenger Safety</a:t>
            </a:r>
            <a:endParaRPr lang="en-US" sz="2000" b="1" dirty="0">
              <a:solidFill>
                <a:srgbClr val="00ADBB"/>
              </a:solidFill>
              <a:latin typeface="Garamond" panose="02020404030301010803" pitchFamily="18" charset="0"/>
            </a:endParaRPr>
          </a:p>
        </p:txBody>
      </p:sp>
    </p:spTree>
    <p:extLst>
      <p:ext uri="{BB962C8B-B14F-4D97-AF65-F5344CB8AC3E}">
        <p14:creationId xmlns:p14="http://schemas.microsoft.com/office/powerpoint/2010/main" val="261990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5"/>
          </p:nvPr>
        </p:nvSpPr>
        <p:spPr/>
        <p:txBody>
          <a:bodyPr/>
          <a:lstStyle/>
          <a:p>
            <a:pPr>
              <a:defRPr/>
            </a:pPr>
            <a:fld id="{8A9277BE-5DF1-4CBC-8139-FE686D0985CD}" type="slidenum">
              <a:rPr lang="en-CA" smtClean="0">
                <a:solidFill>
                  <a:srgbClr val="00ADBB"/>
                </a:solidFill>
              </a:rPr>
              <a:pPr>
                <a:defRPr/>
              </a:pPr>
              <a:t>17</a:t>
            </a:fld>
            <a:endParaRPr lang="en-CA" dirty="0">
              <a:solidFill>
                <a:srgbClr val="00ADBB"/>
              </a:solidFill>
            </a:endParaRPr>
          </a:p>
        </p:txBody>
      </p:sp>
      <p:sp>
        <p:nvSpPr>
          <p:cNvPr id="4" name="Title 3"/>
          <p:cNvSpPr>
            <a:spLocks noGrp="1"/>
          </p:cNvSpPr>
          <p:nvPr>
            <p:ph type="title"/>
          </p:nvPr>
        </p:nvSpPr>
        <p:spPr>
          <a:xfrm>
            <a:off x="539750" y="1252756"/>
            <a:ext cx="8147050" cy="1143000"/>
          </a:xfrm>
        </p:spPr>
        <p:txBody>
          <a:bodyPr/>
          <a:lstStyle/>
          <a:p>
            <a:r>
              <a:rPr lang="en-US" dirty="0" smtClean="0"/>
              <a:t>Buying </a:t>
            </a:r>
            <a:r>
              <a:rPr lang="en-US" dirty="0"/>
              <a:t>a Car Seat or Booster Seat – Example</a:t>
            </a:r>
          </a:p>
        </p:txBody>
      </p:sp>
      <p:pic>
        <p:nvPicPr>
          <p:cNvPr id="5" name="Picture 4"/>
          <p:cNvPicPr>
            <a:picLocks noChangeAspect="1"/>
          </p:cNvPicPr>
          <p:nvPr/>
        </p:nvPicPr>
        <p:blipFill>
          <a:blip r:embed="rId3"/>
          <a:stretch>
            <a:fillRect/>
          </a:stretch>
        </p:blipFill>
        <p:spPr>
          <a:xfrm>
            <a:off x="1463011" y="2760282"/>
            <a:ext cx="6300528" cy="3231158"/>
          </a:xfrm>
          <a:prstGeom prst="rect">
            <a:avLst/>
          </a:prstGeom>
          <a:ln w="12700">
            <a:solidFill>
              <a:srgbClr val="00ADBB"/>
            </a:solidFill>
          </a:ln>
        </p:spPr>
      </p:pic>
      <p:sp>
        <p:nvSpPr>
          <p:cNvPr id="8" name="Text Placeholder 1"/>
          <p:cNvSpPr txBox="1">
            <a:spLocks/>
          </p:cNvSpPr>
          <p:nvPr/>
        </p:nvSpPr>
        <p:spPr>
          <a:xfrm>
            <a:off x="467742" y="260648"/>
            <a:ext cx="6912570" cy="301625"/>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rgbClr val="00ADBB"/>
                </a:solidFill>
                <a:latin typeface="Garamond" panose="02020404030301010803" pitchFamily="18" charset="0"/>
              </a:rPr>
              <a:t>Child Passenger Safety</a:t>
            </a:r>
            <a:endParaRPr lang="en-US" sz="2000" b="1" dirty="0">
              <a:solidFill>
                <a:srgbClr val="00ADBB"/>
              </a:solidFill>
              <a:latin typeface="Garamond" panose="02020404030301010803" pitchFamily="18" charset="0"/>
            </a:endParaRPr>
          </a:p>
        </p:txBody>
      </p:sp>
    </p:spTree>
    <p:extLst>
      <p:ext uri="{BB962C8B-B14F-4D97-AF65-F5344CB8AC3E}">
        <p14:creationId xmlns:p14="http://schemas.microsoft.com/office/powerpoint/2010/main" val="399461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4"/>
          <p:cNvSpPr txBox="1">
            <a:spLocks/>
          </p:cNvSpPr>
          <p:nvPr/>
        </p:nvSpPr>
        <p:spPr bwMode="auto">
          <a:xfrm>
            <a:off x="539750" y="643156"/>
            <a:ext cx="8064500" cy="145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5400" kern="1200" baseline="0">
                <a:solidFill>
                  <a:schemeClr val="accent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smtClean="0"/>
              <a:t>Examples of Car Seats and Boosters</a:t>
            </a:r>
          </a:p>
          <a:p>
            <a:pPr marL="342900" indent="-342900">
              <a:buFont typeface="Arial" panose="020B0604020202020204" pitchFamily="34" charset="0"/>
              <a:buChar char="•"/>
            </a:pPr>
            <a:r>
              <a:rPr lang="en-CA" sz="2000" dirty="0" smtClean="0"/>
              <a:t>Less </a:t>
            </a:r>
            <a:r>
              <a:rPr lang="en-CA" sz="2000" dirty="0"/>
              <a:t>expensive seats meet </a:t>
            </a:r>
            <a:r>
              <a:rPr lang="en-CA" sz="2000" dirty="0" smtClean="0"/>
              <a:t>same </a:t>
            </a:r>
            <a:r>
              <a:rPr lang="en-CA" sz="2000" dirty="0"/>
              <a:t>safety standards as higher priced </a:t>
            </a:r>
            <a:r>
              <a:rPr lang="en-CA" sz="2000" dirty="0" smtClean="0"/>
              <a:t>seats</a:t>
            </a:r>
            <a:endParaRPr lang="en-CA" sz="1800" dirty="0"/>
          </a:p>
          <a:p>
            <a:pPr marL="342900" indent="-342900">
              <a:buFont typeface="Arial" panose="020B0604020202020204" pitchFamily="34" charset="0"/>
              <a:buChar char="•"/>
            </a:pPr>
            <a:r>
              <a:rPr lang="en-CA" sz="2000" dirty="0" smtClean="0"/>
              <a:t>Many car seats combine stages - can be used for longer</a:t>
            </a:r>
            <a:endParaRPr lang="en-US" sz="1800" dirty="0" smtClean="0"/>
          </a:p>
        </p:txBody>
      </p:sp>
      <p:grpSp>
        <p:nvGrpSpPr>
          <p:cNvPr id="4" name="Group 3"/>
          <p:cNvGrpSpPr/>
          <p:nvPr/>
        </p:nvGrpSpPr>
        <p:grpSpPr>
          <a:xfrm>
            <a:off x="539750" y="2421394"/>
            <a:ext cx="8064500" cy="3491117"/>
            <a:chOff x="386662" y="1981200"/>
            <a:chExt cx="8377262" cy="3626512"/>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643" t="22858" r="7517" b="19250"/>
            <a:stretch/>
          </p:blipFill>
          <p:spPr>
            <a:xfrm>
              <a:off x="386662" y="1981200"/>
              <a:ext cx="8377262" cy="2438399"/>
            </a:xfrm>
            <a:prstGeom prst="rect">
              <a:avLst/>
            </a:prstGeom>
          </p:spPr>
        </p:pic>
        <p:sp>
          <p:nvSpPr>
            <p:cNvPr id="22" name="TextBox 21"/>
            <p:cNvSpPr txBox="1"/>
            <p:nvPr/>
          </p:nvSpPr>
          <p:spPr>
            <a:xfrm>
              <a:off x="830104" y="4444766"/>
              <a:ext cx="1371600"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rgbClr val="00ADBB"/>
                  </a:solidFill>
                  <a:latin typeface="+mn-lt"/>
                  <a:cs typeface="+mn-cs"/>
                </a:rPr>
                <a:t>Rear-facing only</a:t>
              </a:r>
            </a:p>
          </p:txBody>
        </p:sp>
        <p:sp>
          <p:nvSpPr>
            <p:cNvPr id="23" name="TextBox 22"/>
            <p:cNvSpPr txBox="1"/>
            <p:nvPr/>
          </p:nvSpPr>
          <p:spPr>
            <a:xfrm>
              <a:off x="2439195" y="4503002"/>
              <a:ext cx="1371600"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dirty="0" smtClean="0">
                  <a:solidFill>
                    <a:srgbClr val="00ADBB"/>
                  </a:solidFill>
                </a:rPr>
                <a:t>Rear-facing/</a:t>
              </a:r>
            </a:p>
            <a:p>
              <a:pPr algn="ctr"/>
              <a:r>
                <a:rPr lang="en-CA" dirty="0" smtClean="0">
                  <a:solidFill>
                    <a:srgbClr val="00ADBB"/>
                  </a:solidFill>
                </a:rPr>
                <a:t>forward-facing</a:t>
              </a:r>
            </a:p>
          </p:txBody>
        </p:sp>
        <p:sp>
          <p:nvSpPr>
            <p:cNvPr id="24" name="TextBox 23"/>
            <p:cNvSpPr txBox="1"/>
            <p:nvPr/>
          </p:nvSpPr>
          <p:spPr>
            <a:xfrm>
              <a:off x="4032426" y="4499716"/>
              <a:ext cx="1371599" cy="110799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dirty="0" smtClean="0">
                  <a:solidFill>
                    <a:srgbClr val="00ADBB"/>
                  </a:solidFill>
                </a:rPr>
                <a:t>Rear-facing/</a:t>
              </a:r>
            </a:p>
            <a:p>
              <a:pPr algn="ctr"/>
              <a:r>
                <a:rPr lang="en-CA" dirty="0" smtClean="0">
                  <a:solidFill>
                    <a:srgbClr val="00ADBB"/>
                  </a:solidFill>
                </a:rPr>
                <a:t>forward-facing/ booster</a:t>
              </a:r>
            </a:p>
          </p:txBody>
        </p:sp>
        <p:sp>
          <p:nvSpPr>
            <p:cNvPr id="25" name="TextBox 24"/>
            <p:cNvSpPr txBox="1"/>
            <p:nvPr/>
          </p:nvSpPr>
          <p:spPr>
            <a:xfrm>
              <a:off x="5623559" y="4503002"/>
              <a:ext cx="1371600"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CA" dirty="0" smtClean="0">
                  <a:solidFill>
                    <a:srgbClr val="00ADBB"/>
                  </a:solidFill>
                </a:rPr>
                <a:t>Forward-facing/ booster</a:t>
              </a:r>
            </a:p>
          </p:txBody>
        </p:sp>
        <p:sp>
          <p:nvSpPr>
            <p:cNvPr id="26" name="TextBox 25"/>
            <p:cNvSpPr txBox="1"/>
            <p:nvPr/>
          </p:nvSpPr>
          <p:spPr>
            <a:xfrm>
              <a:off x="7234747" y="4499716"/>
              <a:ext cx="1371600" cy="553998"/>
            </a:xfrm>
            <a:prstGeom prst="rect">
              <a:avLst/>
            </a:prstGeom>
            <a:solidFill>
              <a:schemeClr val="bg1"/>
            </a:solidFill>
            <a:ln>
              <a:noFill/>
            </a:ln>
          </p:spPr>
          <p:txBody>
            <a:bodyPr wrap="square" lIns="0" tIns="0" rIns="0" bIns="0" rtlCol="0">
              <a:spAutoFit/>
            </a:bodyPr>
            <a:lstStyle/>
            <a:p>
              <a:pPr algn="ctr"/>
              <a:r>
                <a:rPr lang="en-US" dirty="0" smtClean="0">
                  <a:solidFill>
                    <a:srgbClr val="00ADBB"/>
                  </a:solidFill>
                  <a:latin typeface="+mn-lt"/>
                  <a:cs typeface="+mn-cs"/>
                </a:rPr>
                <a:t>High back booster </a:t>
              </a:r>
            </a:p>
          </p:txBody>
        </p:sp>
      </p:grpSp>
      <p:sp>
        <p:nvSpPr>
          <p:cNvPr id="2" name="Slide Number Placeholder 1"/>
          <p:cNvSpPr>
            <a:spLocks noGrp="1"/>
          </p:cNvSpPr>
          <p:nvPr>
            <p:ph type="sldNum" sz="quarter" idx="25"/>
          </p:nvPr>
        </p:nvSpPr>
        <p:spPr/>
        <p:txBody>
          <a:bodyPr/>
          <a:lstStyle/>
          <a:p>
            <a:pPr>
              <a:defRPr/>
            </a:pPr>
            <a:fld id="{8A9277BE-5DF1-4CBC-8139-FE686D0985CD}" type="slidenum">
              <a:rPr lang="en-CA" smtClean="0">
                <a:solidFill>
                  <a:srgbClr val="00ADBB"/>
                </a:solidFill>
              </a:rPr>
              <a:pPr>
                <a:defRPr/>
              </a:pPr>
              <a:t>18</a:t>
            </a:fld>
            <a:endParaRPr lang="en-CA" dirty="0">
              <a:solidFill>
                <a:srgbClr val="00ADBB"/>
              </a:solidFill>
            </a:endParaRPr>
          </a:p>
        </p:txBody>
      </p:sp>
      <p:sp>
        <p:nvSpPr>
          <p:cNvPr id="16" name="Text Placeholder 1"/>
          <p:cNvSpPr txBox="1">
            <a:spLocks/>
          </p:cNvSpPr>
          <p:nvPr/>
        </p:nvSpPr>
        <p:spPr>
          <a:xfrm>
            <a:off x="467742" y="260648"/>
            <a:ext cx="6912570" cy="301625"/>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rgbClr val="00ADBB"/>
                </a:solidFill>
                <a:latin typeface="Garamond" panose="02020404030301010803" pitchFamily="18" charset="0"/>
              </a:rPr>
              <a:t>Child Passenger Safety</a:t>
            </a:r>
            <a:endParaRPr lang="en-US" sz="2000" b="1" dirty="0">
              <a:solidFill>
                <a:srgbClr val="00ADBB"/>
              </a:solidFill>
              <a:latin typeface="Garamond" panose="02020404030301010803" pitchFamily="18" charset="0"/>
            </a:endParaRPr>
          </a:p>
        </p:txBody>
      </p:sp>
    </p:spTree>
    <p:extLst>
      <p:ext uri="{BB962C8B-B14F-4D97-AF65-F5344CB8AC3E}">
        <p14:creationId xmlns:p14="http://schemas.microsoft.com/office/powerpoint/2010/main" val="911478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smtClean="0"/>
              <a:t>Child Passenger Safety</a:t>
            </a:r>
            <a:endParaRPr lang="en-US" dirty="0"/>
          </a:p>
        </p:txBody>
      </p:sp>
      <p:sp>
        <p:nvSpPr>
          <p:cNvPr id="4" name="Content Placeholder 3"/>
          <p:cNvSpPr>
            <a:spLocks noGrp="1"/>
          </p:cNvSpPr>
          <p:nvPr>
            <p:ph sz="quarter" idx="26"/>
          </p:nvPr>
        </p:nvSpPr>
        <p:spPr>
          <a:xfrm>
            <a:off x="457200" y="2590800"/>
            <a:ext cx="8147050" cy="3276600"/>
          </a:xfrm>
        </p:spPr>
        <p:txBody>
          <a:bodyPr/>
          <a:lstStyle/>
          <a:p>
            <a:pPr marL="506413" indent="-506413"/>
            <a:r>
              <a:rPr lang="en-CA" sz="3000" dirty="0" smtClean="0"/>
              <a:t>Look for a label on each car seat and booster seat to see the weight and height limits</a:t>
            </a:r>
          </a:p>
          <a:p>
            <a:pPr marL="457200" indent="0">
              <a:buNone/>
            </a:pPr>
            <a:r>
              <a:rPr lang="en-CA" sz="3000" dirty="0" smtClean="0"/>
              <a:t>Resource for </a:t>
            </a:r>
            <a:r>
              <a:rPr lang="en-CA" sz="3000" dirty="0"/>
              <a:t>comparing seat </a:t>
            </a:r>
            <a:r>
              <a:rPr lang="en-CA" sz="3000" dirty="0" smtClean="0"/>
              <a:t>types</a:t>
            </a:r>
          </a:p>
          <a:p>
            <a:pPr marL="457200" indent="0">
              <a:buNone/>
            </a:pPr>
            <a:endParaRPr lang="en-CA" sz="1800" dirty="0" smtClean="0"/>
          </a:p>
          <a:p>
            <a:pPr marL="457200" indent="0">
              <a:buNone/>
            </a:pPr>
            <a:r>
              <a:rPr lang="en-CA" sz="1800" dirty="0" smtClean="0"/>
              <a:t>Source: MyHealth.Alberta.ca</a:t>
            </a:r>
          </a:p>
          <a:p>
            <a:pPr marL="0" indent="0">
              <a:buNone/>
            </a:pPr>
            <a:endParaRPr lang="en-CA" sz="1800" dirty="0"/>
          </a:p>
          <a:p>
            <a:pPr marL="0" indent="0">
              <a:buNone/>
            </a:pPr>
            <a:endParaRPr lang="en-CA" sz="1800" dirty="0" smtClean="0"/>
          </a:p>
          <a:p>
            <a:pPr marL="0" indent="0">
              <a:buNone/>
            </a:pPr>
            <a:endParaRPr lang="en-CA" sz="2000" dirty="0" smtClean="0"/>
          </a:p>
          <a:p>
            <a:endParaRPr lang="en-US" sz="1800" dirty="0"/>
          </a:p>
        </p:txBody>
      </p:sp>
      <p:sp>
        <p:nvSpPr>
          <p:cNvPr id="5" name="Title 4"/>
          <p:cNvSpPr>
            <a:spLocks noGrp="1"/>
          </p:cNvSpPr>
          <p:nvPr>
            <p:ph type="title"/>
          </p:nvPr>
        </p:nvSpPr>
        <p:spPr>
          <a:xfrm>
            <a:off x="457200" y="990600"/>
            <a:ext cx="8147050" cy="1143000"/>
          </a:xfrm>
        </p:spPr>
        <p:txBody>
          <a:bodyPr/>
          <a:lstStyle/>
          <a:p>
            <a:r>
              <a:rPr lang="en-US" dirty="0" smtClean="0">
                <a:solidFill>
                  <a:srgbClr val="00ADBB"/>
                </a:solidFill>
              </a:rPr>
              <a:t>Tips for Buying a Car Seat or Booster Seat</a:t>
            </a:r>
            <a:endParaRPr lang="en-US" dirty="0">
              <a:solidFill>
                <a:srgbClr val="00ADBB"/>
              </a:solidFill>
            </a:endParaRPr>
          </a:p>
        </p:txBody>
      </p:sp>
      <p:sp>
        <p:nvSpPr>
          <p:cNvPr id="7" name="Slide Number Placeholder 5"/>
          <p:cNvSpPr>
            <a:spLocks noGrp="1"/>
          </p:cNvSpPr>
          <p:nvPr>
            <p:ph type="sldNum" sz="quarter" idx="25"/>
          </p:nvPr>
        </p:nvSpPr>
        <p:spPr>
          <a:xfrm>
            <a:off x="6553200" y="6304235"/>
            <a:ext cx="2133600" cy="365125"/>
          </a:xfrm>
        </p:spPr>
        <p:txBody>
          <a:bodyPr/>
          <a:lstStyle/>
          <a:p>
            <a:pPr algn="r">
              <a:defRPr/>
            </a:pPr>
            <a:r>
              <a:rPr lang="en-CA" dirty="0" smtClean="0">
                <a:solidFill>
                  <a:srgbClr val="00ADBB"/>
                </a:solidFill>
              </a:rPr>
              <a:t>19</a:t>
            </a:r>
            <a:endParaRPr lang="en-CA" dirty="0">
              <a:solidFill>
                <a:srgbClr val="00ADBB"/>
              </a:solidFill>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524" y="4114800"/>
            <a:ext cx="415636" cy="415636"/>
          </a:xfrm>
          <a:prstGeom prst="rect">
            <a:avLst/>
          </a:prstGeom>
        </p:spPr>
      </p:pic>
    </p:spTree>
    <p:extLst>
      <p:ext uri="{BB962C8B-B14F-4D97-AF65-F5344CB8AC3E}">
        <p14:creationId xmlns:p14="http://schemas.microsoft.com/office/powerpoint/2010/main" val="148379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smtClean="0"/>
              <a:t>Child Passenger Safety</a:t>
            </a:r>
            <a:endParaRPr lang="en-US" dirty="0"/>
          </a:p>
        </p:txBody>
      </p:sp>
      <p:sp>
        <p:nvSpPr>
          <p:cNvPr id="4" name="Content Placeholder 3"/>
          <p:cNvSpPr>
            <a:spLocks noGrp="1"/>
          </p:cNvSpPr>
          <p:nvPr>
            <p:ph sz="quarter" idx="26"/>
          </p:nvPr>
        </p:nvSpPr>
        <p:spPr/>
        <p:txBody>
          <a:bodyPr/>
          <a:lstStyle/>
          <a:p>
            <a:r>
              <a:rPr lang="en-US" sz="3000" dirty="0" smtClean="0"/>
              <a:t>Why use car seats and booster seats?</a:t>
            </a:r>
            <a:endParaRPr lang="en-US" sz="3000" dirty="0"/>
          </a:p>
          <a:p>
            <a:r>
              <a:rPr lang="en-US" sz="3000" dirty="0"/>
              <a:t>Alberta law</a:t>
            </a:r>
          </a:p>
          <a:p>
            <a:r>
              <a:rPr lang="en-US" sz="3000" dirty="0" smtClean="0"/>
              <a:t>Common </a:t>
            </a:r>
            <a:r>
              <a:rPr lang="en-US" sz="3000" dirty="0"/>
              <a:t>safety errors</a:t>
            </a:r>
          </a:p>
          <a:p>
            <a:r>
              <a:rPr lang="en-US" sz="3000" dirty="0" smtClean="0"/>
              <a:t>Car </a:t>
            </a:r>
            <a:r>
              <a:rPr lang="en-US" sz="3000" dirty="0"/>
              <a:t>seat stages and types of car seats</a:t>
            </a:r>
          </a:p>
          <a:p>
            <a:r>
              <a:rPr lang="en-US" sz="3000" dirty="0"/>
              <a:t>Tips for buying car seats and booster seats</a:t>
            </a:r>
          </a:p>
          <a:p>
            <a:r>
              <a:rPr lang="en-US" sz="3000" dirty="0" smtClean="0"/>
              <a:t>Where </a:t>
            </a:r>
            <a:r>
              <a:rPr lang="en-US" sz="3000" dirty="0"/>
              <a:t>to get more </a:t>
            </a:r>
            <a:r>
              <a:rPr lang="en-US" sz="3000" dirty="0" smtClean="0"/>
              <a:t>information</a:t>
            </a:r>
            <a:endParaRPr lang="en-US" sz="3000" dirty="0"/>
          </a:p>
        </p:txBody>
      </p:sp>
      <p:sp>
        <p:nvSpPr>
          <p:cNvPr id="5" name="Title 4"/>
          <p:cNvSpPr>
            <a:spLocks noGrp="1"/>
          </p:cNvSpPr>
          <p:nvPr>
            <p:ph type="title"/>
          </p:nvPr>
        </p:nvSpPr>
        <p:spPr/>
        <p:txBody>
          <a:bodyPr/>
          <a:lstStyle/>
          <a:p>
            <a:r>
              <a:rPr lang="en-US" dirty="0" smtClean="0"/>
              <a:t>Presentation Outline</a:t>
            </a:r>
            <a:endParaRPr lang="en-US" dirty="0"/>
          </a:p>
        </p:txBody>
      </p:sp>
      <p:sp>
        <p:nvSpPr>
          <p:cNvPr id="6" name="Slide Number Placeholder 1"/>
          <p:cNvSpPr>
            <a:spLocks noGrp="1"/>
          </p:cNvSpPr>
          <p:nvPr>
            <p:ph type="sldNum" sz="quarter" idx="25"/>
          </p:nvPr>
        </p:nvSpPr>
        <p:spPr>
          <a:xfrm>
            <a:off x="6553200" y="6304235"/>
            <a:ext cx="2133600" cy="365125"/>
          </a:xfrm>
        </p:spPr>
        <p:txBody>
          <a:bodyPr/>
          <a:lstStyle/>
          <a:p>
            <a:pPr algn="r">
              <a:defRPr/>
            </a:pPr>
            <a:r>
              <a:rPr lang="en-CA" dirty="0" smtClean="0"/>
              <a:t>2</a:t>
            </a:r>
            <a:endParaRPr lang="en-CA" dirty="0"/>
          </a:p>
        </p:txBody>
      </p:sp>
    </p:spTree>
    <p:extLst>
      <p:ext uri="{BB962C8B-B14F-4D97-AF65-F5344CB8AC3E}">
        <p14:creationId xmlns:p14="http://schemas.microsoft.com/office/powerpoint/2010/main" val="2662336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smtClean="0"/>
              <a:t>Child Passenger Safety</a:t>
            </a:r>
            <a:endParaRPr lang="en-US" dirty="0"/>
          </a:p>
        </p:txBody>
      </p:sp>
      <p:sp>
        <p:nvSpPr>
          <p:cNvPr id="6" name="Slide Number Placeholder 5"/>
          <p:cNvSpPr>
            <a:spLocks noGrp="1"/>
          </p:cNvSpPr>
          <p:nvPr>
            <p:ph type="sldNum" sz="quarter" idx="25"/>
          </p:nvPr>
        </p:nvSpPr>
        <p:spPr/>
        <p:txBody>
          <a:bodyPr/>
          <a:lstStyle/>
          <a:p>
            <a:pPr algn="r">
              <a:defRPr/>
            </a:pPr>
            <a:r>
              <a:rPr lang="en-CA" dirty="0" smtClean="0"/>
              <a:t>20</a:t>
            </a:r>
            <a:endParaRPr lang="en-CA" dirty="0"/>
          </a:p>
        </p:txBody>
      </p:sp>
      <p:sp>
        <p:nvSpPr>
          <p:cNvPr id="5" name="Title 4"/>
          <p:cNvSpPr>
            <a:spLocks noGrp="1"/>
          </p:cNvSpPr>
          <p:nvPr>
            <p:ph type="title"/>
          </p:nvPr>
        </p:nvSpPr>
        <p:spPr>
          <a:xfrm>
            <a:off x="539750" y="1297070"/>
            <a:ext cx="8064500" cy="1143000"/>
          </a:xfrm>
        </p:spPr>
        <p:txBody>
          <a:bodyPr/>
          <a:lstStyle/>
          <a:p>
            <a:r>
              <a:rPr lang="en-US" dirty="0" smtClean="0"/>
              <a:t>Stage 1: Rear-facing Car Seats</a:t>
            </a:r>
            <a:endParaRPr lang="en-US" dirty="0"/>
          </a:p>
        </p:txBody>
      </p:sp>
      <p:sp>
        <p:nvSpPr>
          <p:cNvPr id="9" name="Content Placeholder 3"/>
          <p:cNvSpPr>
            <a:spLocks noGrp="1"/>
          </p:cNvSpPr>
          <p:nvPr>
            <p:ph sz="quarter" idx="26"/>
          </p:nvPr>
        </p:nvSpPr>
        <p:spPr>
          <a:xfrm>
            <a:off x="609600" y="2971800"/>
            <a:ext cx="7918450" cy="3124200"/>
          </a:xfrm>
        </p:spPr>
        <p:txBody>
          <a:bodyPr/>
          <a:lstStyle/>
          <a:p>
            <a:pPr marL="457200" indent="0">
              <a:spcBef>
                <a:spcPts val="600"/>
              </a:spcBef>
              <a:buNone/>
            </a:pPr>
            <a:r>
              <a:rPr lang="en-CA" sz="3000" dirty="0"/>
              <a:t>Set up your rear-facing seat</a:t>
            </a:r>
          </a:p>
          <a:p>
            <a:pPr marL="457200" indent="0">
              <a:spcBef>
                <a:spcPts val="600"/>
              </a:spcBef>
              <a:buNone/>
            </a:pPr>
            <a:r>
              <a:rPr lang="en-CA" sz="3000" dirty="0"/>
              <a:t>Install your rear-facing seat with UAS</a:t>
            </a:r>
          </a:p>
          <a:p>
            <a:pPr marL="457200" indent="0">
              <a:spcBef>
                <a:spcPts val="600"/>
              </a:spcBef>
              <a:buNone/>
            </a:pPr>
            <a:r>
              <a:rPr lang="en-CA" sz="3000" dirty="0"/>
              <a:t>Install your rear-facing seat with the seat belt</a:t>
            </a:r>
            <a:endParaRPr lang="en-CA" sz="3000" dirty="0">
              <a:hlinkClick r:id="rId3"/>
            </a:endParaRPr>
          </a:p>
          <a:p>
            <a:pPr marL="0" indent="0">
              <a:spcBef>
                <a:spcPts val="600"/>
              </a:spcBef>
              <a:buNone/>
            </a:pPr>
            <a:endParaRPr lang="en-CA" sz="2800" dirty="0">
              <a:hlinkClick r:id="rId3"/>
            </a:endParaRPr>
          </a:p>
          <a:p>
            <a:pPr marL="0" indent="0">
              <a:spcBef>
                <a:spcPts val="1200"/>
              </a:spcBef>
              <a:buNone/>
            </a:pPr>
            <a:r>
              <a:rPr lang="en-CA" sz="1800" dirty="0" smtClean="0"/>
              <a:t>Source: </a:t>
            </a:r>
            <a:r>
              <a:rPr lang="en-CA" sz="1800" dirty="0"/>
              <a:t>Child Safety Link </a:t>
            </a:r>
            <a:r>
              <a:rPr lang="en-CA" sz="1800" dirty="0" smtClean="0"/>
              <a:t>(IWK </a:t>
            </a:r>
            <a:r>
              <a:rPr lang="en-CA" sz="1800" dirty="0"/>
              <a:t>Health Centre, Nova </a:t>
            </a:r>
            <a:r>
              <a:rPr lang="en-CA" sz="1800" dirty="0" smtClean="0"/>
              <a:t>Scotia) on YouTube. </a:t>
            </a:r>
            <a:endParaRPr lang="en-US" sz="3000" dirty="0"/>
          </a:p>
        </p:txBody>
      </p:sp>
      <p:sp>
        <p:nvSpPr>
          <p:cNvPr id="10" name="Slide Number Placeholder 5"/>
          <p:cNvSpPr txBox="1">
            <a:spLocks/>
          </p:cNvSpPr>
          <p:nvPr/>
        </p:nvSpPr>
        <p:spPr>
          <a:xfrm>
            <a:off x="6553200" y="6304235"/>
            <a:ext cx="2133600" cy="365125"/>
          </a:xfrm>
          <a:prstGeom prst="rect">
            <a:avLst/>
          </a:prstGeom>
        </p:spPr>
        <p:txBody>
          <a:bodyPr/>
          <a:lstStyle>
            <a:defPPr>
              <a:defRPr lang="en-US"/>
            </a:defPPr>
            <a:lvl1pPr algn="l" rtl="0" fontAlgn="base">
              <a:spcBef>
                <a:spcPct val="0"/>
              </a:spcBef>
              <a:spcAft>
                <a:spcPct val="0"/>
              </a:spcAft>
              <a:defRPr kern="1200">
                <a:solidFill>
                  <a:schemeClr val="bg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r">
              <a:defRPr/>
            </a:pPr>
            <a:r>
              <a:rPr lang="en-CA" smtClean="0"/>
              <a:t>20</a:t>
            </a:r>
            <a:endParaRPr lang="en-CA" dirty="0"/>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3048000"/>
            <a:ext cx="457200" cy="457200"/>
          </a:xfrm>
          <a:prstGeom prst="rect">
            <a:avLst/>
          </a:prstGeom>
        </p:spPr>
      </p:pic>
      <p:pic>
        <p:nvPicPr>
          <p:cNvPr id="12" name="Picture 11">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3581400"/>
            <a:ext cx="457200" cy="457200"/>
          </a:xfrm>
          <a:prstGeom prst="rect">
            <a:avLst/>
          </a:prstGeom>
        </p:spPr>
      </p:pic>
      <p:pic>
        <p:nvPicPr>
          <p:cNvPr id="13" name="Picture 12">
            <a:hlinkClick r:id="rId3"/>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4114800"/>
            <a:ext cx="457200" cy="457200"/>
          </a:xfrm>
          <a:prstGeom prst="rect">
            <a:avLst/>
          </a:prstGeom>
        </p:spPr>
      </p:pic>
    </p:spTree>
    <p:extLst>
      <p:ext uri="{BB962C8B-B14F-4D97-AF65-F5344CB8AC3E}">
        <p14:creationId xmlns:p14="http://schemas.microsoft.com/office/powerpoint/2010/main" val="2368171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smtClean="0"/>
              <a:t>Child Passenger Safety</a:t>
            </a:r>
            <a:endParaRPr lang="en-US" dirty="0"/>
          </a:p>
        </p:txBody>
      </p:sp>
      <p:sp>
        <p:nvSpPr>
          <p:cNvPr id="7" name="Slide Number Placeholder 2"/>
          <p:cNvSpPr>
            <a:spLocks noGrp="1"/>
          </p:cNvSpPr>
          <p:nvPr>
            <p:ph type="sldNum" sz="quarter" idx="25"/>
          </p:nvPr>
        </p:nvSpPr>
        <p:spPr/>
        <p:txBody>
          <a:bodyPr/>
          <a:lstStyle/>
          <a:p>
            <a:pPr algn="r">
              <a:defRPr/>
            </a:pPr>
            <a:fld id="{8A9277BE-5DF1-4CBC-8139-FE686D0985CD}" type="slidenum">
              <a:rPr lang="en-CA" smtClean="0">
                <a:solidFill>
                  <a:srgbClr val="E28432"/>
                </a:solidFill>
              </a:rPr>
              <a:pPr algn="r">
                <a:defRPr/>
              </a:pPr>
              <a:t>21</a:t>
            </a:fld>
            <a:endParaRPr lang="en-CA" dirty="0">
              <a:solidFill>
                <a:srgbClr val="E28432"/>
              </a:solidFill>
            </a:endParaRPr>
          </a:p>
        </p:txBody>
      </p:sp>
      <p:sp>
        <p:nvSpPr>
          <p:cNvPr id="4" name="Content Placeholder 3"/>
          <p:cNvSpPr>
            <a:spLocks noGrp="1"/>
          </p:cNvSpPr>
          <p:nvPr>
            <p:ph sz="quarter" idx="26"/>
          </p:nvPr>
        </p:nvSpPr>
        <p:spPr>
          <a:xfrm>
            <a:off x="539750" y="1988840"/>
            <a:ext cx="5861050" cy="3960440"/>
          </a:xfrm>
        </p:spPr>
        <p:txBody>
          <a:bodyPr/>
          <a:lstStyle/>
          <a:p>
            <a:pPr>
              <a:spcBef>
                <a:spcPts val="0"/>
              </a:spcBef>
              <a:buSzPct val="75000"/>
            </a:pPr>
            <a:r>
              <a:rPr lang="en-CA" sz="3200" dirty="0"/>
              <a:t>Keep your child rear-facing for as </a:t>
            </a:r>
            <a:r>
              <a:rPr lang="en-CA" sz="3200" dirty="0" smtClean="0"/>
              <a:t>long </a:t>
            </a:r>
            <a:r>
              <a:rPr lang="en-CA" sz="3200" dirty="0"/>
              <a:t>as possible</a:t>
            </a:r>
          </a:p>
          <a:p>
            <a:pPr>
              <a:spcBef>
                <a:spcPts val="0"/>
              </a:spcBef>
              <a:buSzPct val="75000"/>
            </a:pPr>
            <a:r>
              <a:rPr lang="en-CA" sz="3200" dirty="0" smtClean="0"/>
              <a:t>Use </a:t>
            </a:r>
            <a:r>
              <a:rPr lang="en-CA" sz="3200" dirty="0"/>
              <a:t>a car seat with </a:t>
            </a:r>
            <a:r>
              <a:rPr lang="en-CA" sz="3200" dirty="0" smtClean="0"/>
              <a:t>higher </a:t>
            </a:r>
            <a:r>
              <a:rPr lang="en-CA" sz="3200" dirty="0"/>
              <a:t>rear-facing limits</a:t>
            </a:r>
          </a:p>
          <a:p>
            <a:pPr>
              <a:spcBef>
                <a:spcPts val="0"/>
              </a:spcBef>
              <a:buSzPct val="75000"/>
            </a:pPr>
            <a:r>
              <a:rPr lang="en-CA" sz="3200" dirty="0"/>
              <a:t>Secure seat with the UAS </a:t>
            </a:r>
            <a:r>
              <a:rPr lang="en-CA" sz="3200" u="sng" dirty="0"/>
              <a:t>or</a:t>
            </a:r>
            <a:r>
              <a:rPr lang="en-CA" sz="3200" dirty="0"/>
              <a:t> the seat belt </a:t>
            </a:r>
            <a:endParaRPr lang="en-US" sz="3200" dirty="0"/>
          </a:p>
          <a:p>
            <a:pPr>
              <a:spcBef>
                <a:spcPts val="0"/>
              </a:spcBef>
              <a:buSzPct val="75000"/>
            </a:pPr>
            <a:r>
              <a:rPr lang="en-CA" sz="3200" dirty="0"/>
              <a:t>Make sure the harness is </a:t>
            </a:r>
            <a:r>
              <a:rPr lang="en-CA" sz="3200" dirty="0" smtClean="0"/>
              <a:t>snug</a:t>
            </a:r>
            <a:endParaRPr lang="en-US" sz="3200" dirty="0"/>
          </a:p>
        </p:txBody>
      </p:sp>
      <p:sp>
        <p:nvSpPr>
          <p:cNvPr id="5" name="Title 4"/>
          <p:cNvSpPr>
            <a:spLocks noGrp="1"/>
          </p:cNvSpPr>
          <p:nvPr>
            <p:ph type="title"/>
          </p:nvPr>
        </p:nvSpPr>
        <p:spPr/>
        <p:txBody>
          <a:bodyPr/>
          <a:lstStyle/>
          <a:p>
            <a:r>
              <a:rPr lang="en-US" sz="4800" dirty="0" smtClean="0"/>
              <a:t>Key Points, Rear-facing</a:t>
            </a:r>
            <a:endParaRPr lang="en-US" sz="4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3553" y="1988840"/>
            <a:ext cx="2314891" cy="2354560"/>
          </a:xfrm>
          <a:prstGeom prst="rect">
            <a:avLst/>
          </a:prstGeom>
        </p:spPr>
      </p:pic>
    </p:spTree>
    <p:extLst>
      <p:ext uri="{BB962C8B-B14F-4D97-AF65-F5344CB8AC3E}">
        <p14:creationId xmlns:p14="http://schemas.microsoft.com/office/powerpoint/2010/main" val="36935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p:cNvSpPr>
            <a:spLocks noGrp="1"/>
          </p:cNvSpPr>
          <p:nvPr>
            <p:ph sz="quarter" idx="4294967295"/>
          </p:nvPr>
        </p:nvSpPr>
        <p:spPr>
          <a:xfrm>
            <a:off x="539750" y="1828800"/>
            <a:ext cx="5556250" cy="4144963"/>
          </a:xfrm>
        </p:spPr>
        <p:txBody>
          <a:bodyPr/>
          <a:lstStyle/>
          <a:p>
            <a:pPr marL="571500" indent="-571500">
              <a:buFont typeface="Arial" panose="020B0604020202020204" pitchFamily="34" charset="0"/>
              <a:buChar char="•"/>
            </a:pPr>
            <a:r>
              <a:rPr lang="en-CA" sz="3600" dirty="0" smtClean="0">
                <a:solidFill>
                  <a:srgbClr val="6D3A5D"/>
                </a:solidFill>
              </a:rPr>
              <a:t>If you can pinch the strap, </a:t>
            </a:r>
            <a:r>
              <a:rPr lang="en-CA" sz="3600" dirty="0">
                <a:solidFill>
                  <a:srgbClr val="6D3A5D"/>
                </a:solidFill>
              </a:rPr>
              <a:t>it’s too </a:t>
            </a:r>
            <a:r>
              <a:rPr lang="en-CA" sz="3600" dirty="0" smtClean="0">
                <a:solidFill>
                  <a:srgbClr val="6D3A5D"/>
                </a:solidFill>
              </a:rPr>
              <a:t>loose</a:t>
            </a:r>
          </a:p>
          <a:p>
            <a:pPr marL="571500" indent="-571500">
              <a:buFont typeface="Arial" panose="020B0604020202020204" pitchFamily="34" charset="0"/>
              <a:buChar char="•"/>
            </a:pPr>
            <a:r>
              <a:rPr lang="en-CA" sz="3600" dirty="0" smtClean="0">
                <a:solidFill>
                  <a:srgbClr val="6D3A5D"/>
                </a:solidFill>
              </a:rPr>
              <a:t>Follow the car seat’s instructions to tighten</a:t>
            </a:r>
            <a:endParaRPr lang="en-CA" sz="3600" dirty="0">
              <a:solidFill>
                <a:srgbClr val="6D3A5D"/>
              </a:solidFill>
            </a:endParaRPr>
          </a:p>
          <a:p>
            <a:endParaRPr lang="en-US" dirty="0"/>
          </a:p>
        </p:txBody>
      </p:sp>
      <p:sp>
        <p:nvSpPr>
          <p:cNvPr id="2" name="Slide Number Placeholder 1"/>
          <p:cNvSpPr>
            <a:spLocks noGrp="1"/>
          </p:cNvSpPr>
          <p:nvPr>
            <p:ph type="sldNum" sz="quarter" idx="25"/>
          </p:nvPr>
        </p:nvSpPr>
        <p:spPr/>
        <p:txBody>
          <a:bodyPr/>
          <a:lstStyle/>
          <a:p>
            <a:pPr>
              <a:defRPr/>
            </a:pPr>
            <a:fld id="{8A9277BE-5DF1-4CBC-8139-FE686D0985CD}" type="slidenum">
              <a:rPr lang="en-CA" smtClean="0">
                <a:solidFill>
                  <a:srgbClr val="E28432"/>
                </a:solidFill>
              </a:rPr>
              <a:pPr>
                <a:defRPr/>
              </a:pPr>
              <a:t>22</a:t>
            </a:fld>
            <a:endParaRPr lang="en-CA" dirty="0">
              <a:solidFill>
                <a:srgbClr val="E28432"/>
              </a:solidFill>
            </a:endParaRPr>
          </a:p>
        </p:txBody>
      </p:sp>
      <p:pic>
        <p:nvPicPr>
          <p:cNvPr id="5" name="Picture 2"/>
          <p:cNvPicPr>
            <a:picLocks noGrp="1" noChangeAspect="1" noChangeArrowheads="1"/>
          </p:cNvPicPr>
          <p:nvPr>
            <p:ph sz="quarter" idx="26"/>
          </p:nvPr>
        </p:nvPicPr>
        <p:blipFill>
          <a:blip r:embed="rId4">
            <a:extLst>
              <a:ext uri="{28A0092B-C50C-407E-A947-70E740481C1C}">
                <a14:useLocalDpi xmlns:a14="http://schemas.microsoft.com/office/drawing/2010/main" val="0"/>
              </a:ext>
            </a:extLst>
          </a:blip>
          <a:stretch>
            <a:fillRect/>
          </a:stretch>
        </p:blipFill>
        <p:spPr bwMode="auto">
          <a:xfrm>
            <a:off x="6096000" y="2282864"/>
            <a:ext cx="2133600" cy="19175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itle 3"/>
          <p:cNvSpPr>
            <a:spLocks noGrp="1"/>
          </p:cNvSpPr>
          <p:nvPr>
            <p:ph type="title"/>
          </p:nvPr>
        </p:nvSpPr>
        <p:spPr/>
        <p:txBody>
          <a:bodyPr/>
          <a:lstStyle/>
          <a:p>
            <a:r>
              <a:rPr lang="en-US" dirty="0" smtClean="0"/>
              <a:t>Pinch Test</a:t>
            </a:r>
            <a:endParaRPr lang="en-US" dirty="0"/>
          </a:p>
        </p:txBody>
      </p:sp>
      <p:sp>
        <p:nvSpPr>
          <p:cNvPr id="9" name="Text Placeholder 1"/>
          <p:cNvSpPr>
            <a:spLocks noGrp="1"/>
          </p:cNvSpPr>
          <p:nvPr/>
        </p:nvSpPr>
        <p:spPr bwMode="auto">
          <a:xfrm>
            <a:off x="527050" y="231775"/>
            <a:ext cx="691257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pitchFamily="34" charset="0"/>
              <a:buNone/>
              <a:defRPr sz="2000" b="1" kern="1200" baseline="0">
                <a:solidFill>
                  <a:srgbClr val="6D3A5D"/>
                </a:solidFill>
                <a:latin typeface="Garamond" panose="02020404030301010803" pitchFamily="18" charset="0"/>
                <a:ea typeface="+mn-ea"/>
                <a:cs typeface="+mn-cs"/>
              </a:defRPr>
            </a:lvl1pPr>
            <a:lvl2pPr marL="742950" indent="-285750" algn="l" rtl="0" eaLnBrk="1" fontAlgn="base" hangingPunct="1">
              <a:spcBef>
                <a:spcPct val="20000"/>
              </a:spcBef>
              <a:spcAft>
                <a:spcPct val="0"/>
              </a:spcAft>
              <a:buFont typeface="Arial" pitchFamily="34" charset="0"/>
              <a:buChar char="–"/>
              <a:defRPr sz="1800" kern="1200">
                <a:solidFill>
                  <a:schemeClr val="tx1"/>
                </a:solidFill>
                <a:latin typeface="Garamond" panose="02020404030301010803" pitchFamily="18" charset="0"/>
                <a:ea typeface="+mn-ea"/>
                <a:cs typeface="+mn-cs"/>
              </a:defRPr>
            </a:lvl2pPr>
            <a:lvl3pPr marL="1143000" indent="-228600" algn="l" rtl="0" eaLnBrk="1" fontAlgn="base" hangingPunct="1">
              <a:spcBef>
                <a:spcPct val="20000"/>
              </a:spcBef>
              <a:spcAft>
                <a:spcPct val="0"/>
              </a:spcAft>
              <a:buFont typeface="Arial" pitchFamily="34" charset="0"/>
              <a:buChar char="•"/>
              <a:defRPr sz="1600" kern="1200">
                <a:solidFill>
                  <a:schemeClr val="tx1"/>
                </a:solidFill>
                <a:latin typeface="Garamond" panose="02020404030301010803" pitchFamily="18" charset="0"/>
                <a:ea typeface="+mn-ea"/>
                <a:cs typeface="+mn-cs"/>
              </a:defRPr>
            </a:lvl3pPr>
            <a:lvl4pPr marL="1600200" indent="-228600" algn="l" rtl="0" eaLnBrk="1" fontAlgn="base" hangingPunct="1">
              <a:spcBef>
                <a:spcPct val="20000"/>
              </a:spcBef>
              <a:spcAft>
                <a:spcPct val="0"/>
              </a:spcAft>
              <a:buFont typeface="Arial" pitchFamily="34" charset="0"/>
              <a:buChar char="–"/>
              <a:defRPr sz="1400" kern="1200">
                <a:solidFill>
                  <a:schemeClr val="tx1"/>
                </a:solidFill>
                <a:latin typeface="Garamond" panose="02020404030301010803" pitchFamily="18" charset="0"/>
                <a:ea typeface="+mn-ea"/>
                <a:cs typeface="+mn-cs"/>
              </a:defRPr>
            </a:lvl4pPr>
            <a:lvl5pPr marL="2057400" indent="-228600" algn="l" rtl="0" eaLnBrk="1" fontAlgn="base" hangingPunct="1">
              <a:spcBef>
                <a:spcPct val="20000"/>
              </a:spcBef>
              <a:spcAft>
                <a:spcPct val="0"/>
              </a:spcAft>
              <a:buFont typeface="Arial" pitchFamily="34" charset="0"/>
              <a:buChar char="»"/>
              <a:defRPr sz="14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Child Passenger Safety</a:t>
            </a:r>
            <a:endParaRPr lang="en-US" dirty="0"/>
          </a:p>
        </p:txBody>
      </p:sp>
    </p:spTree>
    <p:extLst>
      <p:ext uri="{BB962C8B-B14F-4D97-AF65-F5344CB8AC3E}">
        <p14:creationId xmlns:p14="http://schemas.microsoft.com/office/powerpoint/2010/main" val="37004392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smtClean="0">
                <a:solidFill>
                  <a:srgbClr val="6D3A5D"/>
                </a:solidFill>
              </a:rPr>
              <a:t>Child Passenger Safety</a:t>
            </a:r>
            <a:endParaRPr lang="en-US" dirty="0">
              <a:solidFill>
                <a:srgbClr val="6D3A5D"/>
              </a:solidFill>
            </a:endParaRPr>
          </a:p>
        </p:txBody>
      </p:sp>
      <p:sp>
        <p:nvSpPr>
          <p:cNvPr id="5" name="Title 4"/>
          <p:cNvSpPr>
            <a:spLocks noGrp="1"/>
          </p:cNvSpPr>
          <p:nvPr>
            <p:ph type="title"/>
          </p:nvPr>
        </p:nvSpPr>
        <p:spPr>
          <a:xfrm>
            <a:off x="539750" y="575345"/>
            <a:ext cx="8147050" cy="1045070"/>
          </a:xfrm>
        </p:spPr>
        <p:txBody>
          <a:bodyPr/>
          <a:lstStyle/>
          <a:p>
            <a:r>
              <a:rPr lang="en-US" sz="3600" dirty="0">
                <a:solidFill>
                  <a:srgbClr val="6D3A5D"/>
                </a:solidFill>
              </a:rPr>
              <a:t>Examples of Rear-facing Car Seats</a:t>
            </a:r>
          </a:p>
        </p:txBody>
      </p:sp>
      <p:sp>
        <p:nvSpPr>
          <p:cNvPr id="7" name="Slide Number Placeholder 2"/>
          <p:cNvSpPr>
            <a:spLocks noGrp="1"/>
          </p:cNvSpPr>
          <p:nvPr>
            <p:ph type="sldNum" sz="quarter" idx="25"/>
          </p:nvPr>
        </p:nvSpPr>
        <p:spPr>
          <a:xfrm>
            <a:off x="6553200" y="6304235"/>
            <a:ext cx="2133600" cy="365125"/>
          </a:xfrm>
        </p:spPr>
        <p:txBody>
          <a:bodyPr/>
          <a:lstStyle/>
          <a:p>
            <a:pPr algn="r">
              <a:defRPr/>
            </a:pPr>
            <a:r>
              <a:rPr lang="en-CA" dirty="0" smtClean="0">
                <a:solidFill>
                  <a:srgbClr val="E28432"/>
                </a:solidFill>
              </a:rPr>
              <a:t>23</a:t>
            </a:r>
            <a:endParaRPr lang="en-CA" dirty="0">
              <a:solidFill>
                <a:srgbClr val="E28432"/>
              </a:solidFill>
            </a:endParaRPr>
          </a:p>
        </p:txBody>
      </p:sp>
      <p:grpSp>
        <p:nvGrpSpPr>
          <p:cNvPr id="3" name="Group 2"/>
          <p:cNvGrpSpPr/>
          <p:nvPr/>
        </p:nvGrpSpPr>
        <p:grpSpPr>
          <a:xfrm>
            <a:off x="539750" y="1524000"/>
            <a:ext cx="8070850" cy="4470247"/>
            <a:chOff x="539750" y="1524000"/>
            <a:chExt cx="8070850" cy="4470247"/>
          </a:xfrm>
        </p:grpSpPr>
        <p:pic>
          <p:nvPicPr>
            <p:cNvPr id="8"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4595" r="9067"/>
            <a:stretch/>
          </p:blipFill>
          <p:spPr bwMode="auto">
            <a:xfrm>
              <a:off x="931489" y="2649269"/>
              <a:ext cx="1916450" cy="221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9762" r="10238"/>
            <a:stretch/>
          </p:blipFill>
          <p:spPr bwMode="auto">
            <a:xfrm>
              <a:off x="6377194" y="2610732"/>
              <a:ext cx="1775767" cy="221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8041" y="2524139"/>
              <a:ext cx="1794264" cy="2386187"/>
            </a:xfrm>
            <a:prstGeom prst="rect">
              <a:avLst/>
            </a:prstGeom>
          </p:spPr>
        </p:pic>
        <p:sp>
          <p:nvSpPr>
            <p:cNvPr id="11" name="TextBox 10"/>
            <p:cNvSpPr txBox="1"/>
            <p:nvPr/>
          </p:nvSpPr>
          <p:spPr>
            <a:xfrm>
              <a:off x="3237411" y="1608359"/>
              <a:ext cx="2682148" cy="84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dirty="0" smtClean="0">
                  <a:solidFill>
                    <a:srgbClr val="6D3A5D"/>
                  </a:solidFill>
                </a:rPr>
                <a:t>Rear-facing/</a:t>
              </a:r>
            </a:p>
            <a:p>
              <a:pPr algn="ctr"/>
              <a:r>
                <a:rPr lang="en-CA" dirty="0" smtClean="0">
                  <a:solidFill>
                    <a:srgbClr val="6D3A5D"/>
                  </a:solidFill>
                </a:rPr>
                <a:t>forward-facing</a:t>
              </a:r>
            </a:p>
            <a:p>
              <a:pPr algn="ctr"/>
              <a:r>
                <a:rPr lang="en-CA" dirty="0" smtClean="0">
                  <a:solidFill>
                    <a:srgbClr val="6D3A5D"/>
                  </a:solidFill>
                </a:rPr>
                <a:t>(convertible)</a:t>
              </a:r>
              <a:endParaRPr lang="en-US" dirty="0">
                <a:solidFill>
                  <a:srgbClr val="6D3A5D"/>
                </a:solidFill>
              </a:endParaRPr>
            </a:p>
          </p:txBody>
        </p:sp>
        <p:sp>
          <p:nvSpPr>
            <p:cNvPr id="12" name="TextBox 11"/>
            <p:cNvSpPr txBox="1"/>
            <p:nvPr/>
          </p:nvSpPr>
          <p:spPr>
            <a:xfrm>
              <a:off x="550816" y="1614214"/>
              <a:ext cx="2682148" cy="65373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rgbClr val="6D3A5D"/>
                  </a:solidFill>
                </a:rPr>
                <a:t>Rear-facing only </a:t>
              </a:r>
            </a:p>
            <a:p>
              <a:pPr algn="ctr"/>
              <a:r>
                <a:rPr lang="en-CA" dirty="0" smtClean="0">
                  <a:solidFill>
                    <a:srgbClr val="6D3A5D"/>
                  </a:solidFill>
                </a:rPr>
                <a:t>(infant)</a:t>
              </a:r>
              <a:endParaRPr lang="en-US" dirty="0" smtClean="0">
                <a:solidFill>
                  <a:srgbClr val="6D3A5D"/>
                </a:solidFill>
              </a:endParaRPr>
            </a:p>
          </p:txBody>
        </p:sp>
        <p:sp>
          <p:nvSpPr>
            <p:cNvPr id="13" name="TextBox 12"/>
            <p:cNvSpPr txBox="1"/>
            <p:nvPr/>
          </p:nvSpPr>
          <p:spPr>
            <a:xfrm>
              <a:off x="5928451" y="1608359"/>
              <a:ext cx="2682148" cy="84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dirty="0" smtClean="0">
                  <a:solidFill>
                    <a:srgbClr val="6D3A5D"/>
                  </a:solidFill>
                </a:rPr>
                <a:t>Rear-facing/</a:t>
              </a:r>
            </a:p>
            <a:p>
              <a:pPr algn="ctr"/>
              <a:r>
                <a:rPr lang="en-CA" dirty="0" smtClean="0">
                  <a:solidFill>
                    <a:srgbClr val="6D3A5D"/>
                  </a:solidFill>
                </a:rPr>
                <a:t>forward-facing/booster</a:t>
              </a:r>
            </a:p>
            <a:p>
              <a:pPr algn="ctr"/>
              <a:r>
                <a:rPr lang="en-CA" dirty="0" smtClean="0">
                  <a:solidFill>
                    <a:srgbClr val="6D3A5D"/>
                  </a:solidFill>
                </a:rPr>
                <a:t>(3-in-1 and 4-in-1)</a:t>
              </a:r>
              <a:endParaRPr lang="en-US" dirty="0">
                <a:solidFill>
                  <a:srgbClr val="6D3A5D"/>
                </a:solidFill>
              </a:endParaRPr>
            </a:p>
          </p:txBody>
        </p:sp>
        <p:sp>
          <p:nvSpPr>
            <p:cNvPr id="15" name="Rectangle 14"/>
            <p:cNvSpPr/>
            <p:nvPr/>
          </p:nvSpPr>
          <p:spPr>
            <a:xfrm>
              <a:off x="539750" y="1524000"/>
              <a:ext cx="8070850" cy="4470247"/>
            </a:xfrm>
            <a:prstGeom prst="rect">
              <a:avLst/>
            </a:prstGeom>
            <a:noFill/>
            <a:ln w="3175">
              <a:solidFill>
                <a:srgbClr val="E28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30789" y="1524000"/>
              <a:ext cx="2688770" cy="4470247"/>
            </a:xfrm>
            <a:prstGeom prst="rect">
              <a:avLst/>
            </a:prstGeom>
            <a:noFill/>
            <a:ln w="3175">
              <a:solidFill>
                <a:srgbClr val="E28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4"/>
            <p:cNvSpPr txBox="1">
              <a:spLocks/>
            </p:cNvSpPr>
            <p:nvPr/>
          </p:nvSpPr>
          <p:spPr bwMode="auto">
            <a:xfrm>
              <a:off x="3237412" y="5069368"/>
              <a:ext cx="5373186" cy="924879"/>
            </a:xfrm>
            <a:prstGeom prst="rect">
              <a:avLst/>
            </a:prstGeom>
            <a:solidFill>
              <a:srgbClr val="6D3A5D"/>
            </a:solid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5400" kern="1200" baseline="0">
                  <a:solidFill>
                    <a:srgbClr val="6D3A5D"/>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1800" dirty="0" smtClean="0">
                  <a:solidFill>
                    <a:schemeClr val="bg1"/>
                  </a:solidFill>
                </a:rPr>
                <a:t>Car </a:t>
              </a:r>
              <a:r>
                <a:rPr lang="en-US" sz="1800" dirty="0">
                  <a:solidFill>
                    <a:schemeClr val="bg1"/>
                  </a:solidFill>
                </a:rPr>
                <a:t>seats that combine rear-facing with another stage </a:t>
              </a:r>
              <a:r>
                <a:rPr lang="en-US" sz="1800" dirty="0" smtClean="0">
                  <a:solidFill>
                    <a:schemeClr val="bg1"/>
                  </a:solidFill>
                </a:rPr>
                <a:t>often </a:t>
              </a:r>
              <a:r>
                <a:rPr lang="en-US" sz="1800" dirty="0">
                  <a:solidFill>
                    <a:schemeClr val="bg1"/>
                  </a:solidFill>
                </a:rPr>
                <a:t>have higher rear-facing weight and height limits.</a:t>
              </a:r>
            </a:p>
          </p:txBody>
        </p:sp>
      </p:grpSp>
    </p:spTree>
    <p:extLst>
      <p:ext uri="{BB962C8B-B14F-4D97-AF65-F5344CB8AC3E}">
        <p14:creationId xmlns:p14="http://schemas.microsoft.com/office/powerpoint/2010/main" val="536119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5"/>
          </p:nvPr>
        </p:nvSpPr>
        <p:spPr/>
        <p:txBody>
          <a:bodyPr/>
          <a:lstStyle/>
          <a:p>
            <a:pPr>
              <a:defRPr/>
            </a:pPr>
            <a:fld id="{8A9277BE-5DF1-4CBC-8139-FE686D0985CD}" type="slidenum">
              <a:rPr lang="en-CA" smtClean="0">
                <a:solidFill>
                  <a:srgbClr val="6D3A5D"/>
                </a:solidFill>
              </a:rPr>
              <a:pPr>
                <a:defRPr/>
              </a:pPr>
              <a:t>24</a:t>
            </a:fld>
            <a:endParaRPr lang="en-CA" dirty="0">
              <a:solidFill>
                <a:srgbClr val="6D3A5D"/>
              </a:solidFill>
            </a:endParaRPr>
          </a:p>
        </p:txBody>
      </p:sp>
      <p:pic>
        <p:nvPicPr>
          <p:cNvPr id="6" name="Picture 9"/>
          <p:cNvPicPr>
            <a:picLocks noGrp="1" noChangeAspect="1" noChangeArrowheads="1"/>
          </p:cNvPicPr>
          <p:nvPr>
            <p:ph sz="quarter" idx="26"/>
          </p:nvPr>
        </p:nvPicPr>
        <p:blipFill rotWithShape="1">
          <a:blip r:embed="rId3">
            <a:extLst>
              <a:ext uri="{28A0092B-C50C-407E-A947-70E740481C1C}">
                <a14:useLocalDpi xmlns:a14="http://schemas.microsoft.com/office/drawing/2010/main" val="0"/>
              </a:ext>
            </a:extLst>
          </a:blip>
          <a:stretch/>
        </p:blipFill>
        <p:spPr bwMode="auto">
          <a:xfrm>
            <a:off x="693340" y="1993034"/>
            <a:ext cx="2381582" cy="238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 name="Title 3"/>
          <p:cNvSpPr>
            <a:spLocks noGrp="1"/>
          </p:cNvSpPr>
          <p:nvPr>
            <p:ph type="title"/>
          </p:nvPr>
        </p:nvSpPr>
        <p:spPr/>
        <p:txBody>
          <a:bodyPr/>
          <a:lstStyle/>
          <a:p>
            <a:r>
              <a:rPr lang="en-CA" sz="4800" dirty="0">
                <a:solidFill>
                  <a:srgbClr val="6D3A5D"/>
                </a:solidFill>
              </a:rPr>
              <a:t>Rear-facing </a:t>
            </a:r>
            <a:r>
              <a:rPr lang="en-CA" sz="4800" dirty="0" smtClean="0">
                <a:solidFill>
                  <a:srgbClr val="6D3A5D"/>
                </a:solidFill>
              </a:rPr>
              <a:t>Only Car Seat</a:t>
            </a:r>
            <a:endParaRPr lang="en-CA" sz="4800" dirty="0">
              <a:solidFill>
                <a:srgbClr val="6D3A5D"/>
              </a:solidFill>
            </a:endParaRPr>
          </a:p>
        </p:txBody>
      </p:sp>
      <p:sp>
        <p:nvSpPr>
          <p:cNvPr id="5" name="Content Placeholder 4"/>
          <p:cNvSpPr>
            <a:spLocks noGrp="1"/>
          </p:cNvSpPr>
          <p:nvPr>
            <p:ph sz="quarter" idx="27"/>
          </p:nvPr>
        </p:nvSpPr>
        <p:spPr>
          <a:xfrm>
            <a:off x="3352800" y="1988840"/>
            <a:ext cx="5029200" cy="3960440"/>
          </a:xfrm>
        </p:spPr>
        <p:txBody>
          <a:bodyPr/>
          <a:lstStyle/>
          <a:p>
            <a:pPr marL="342900" indent="-342900">
              <a:buFont typeface="Arial" panose="020B0604020202020204" pitchFamily="34" charset="0"/>
              <a:buChar char="•"/>
            </a:pPr>
            <a:r>
              <a:rPr lang="en-CA" sz="2400" dirty="0">
                <a:solidFill>
                  <a:srgbClr val="6D3A5D"/>
                </a:solidFill>
              </a:rPr>
              <a:t>May have lower rear-facing weight or height limits – check </a:t>
            </a:r>
            <a:r>
              <a:rPr lang="en-CA" sz="2400" dirty="0" smtClean="0">
                <a:solidFill>
                  <a:srgbClr val="6D3A5D"/>
                </a:solidFill>
              </a:rPr>
              <a:t>labels</a:t>
            </a:r>
            <a:endParaRPr lang="en-CA" sz="2400" dirty="0">
              <a:solidFill>
                <a:srgbClr val="6D3A5D"/>
              </a:solidFill>
            </a:endParaRPr>
          </a:p>
          <a:p>
            <a:pPr marL="342900" indent="-342900">
              <a:buFont typeface="Arial" panose="020B0604020202020204" pitchFamily="34" charset="0"/>
              <a:buChar char="•"/>
            </a:pPr>
            <a:r>
              <a:rPr lang="en-CA" sz="2400" dirty="0">
                <a:solidFill>
                  <a:srgbClr val="6D3A5D"/>
                </a:solidFill>
              </a:rPr>
              <a:t>Has a carry </a:t>
            </a:r>
            <a:r>
              <a:rPr lang="en-CA" sz="2400" dirty="0" smtClean="0">
                <a:solidFill>
                  <a:srgbClr val="6D3A5D"/>
                </a:solidFill>
              </a:rPr>
              <a:t>handle, is </a:t>
            </a:r>
            <a:r>
              <a:rPr lang="en-CA" sz="2400" dirty="0">
                <a:solidFill>
                  <a:srgbClr val="6D3A5D"/>
                </a:solidFill>
              </a:rPr>
              <a:t>easy to take out of the vehicle</a:t>
            </a:r>
          </a:p>
          <a:p>
            <a:pPr marL="342900" indent="-342900">
              <a:buFont typeface="Arial" panose="020B0604020202020204" pitchFamily="34" charset="0"/>
              <a:buChar char="•"/>
            </a:pPr>
            <a:r>
              <a:rPr lang="en-CA" sz="2400" dirty="0">
                <a:solidFill>
                  <a:srgbClr val="6D3A5D"/>
                </a:solidFill>
              </a:rPr>
              <a:t>Car seat base stays in vehicle</a:t>
            </a:r>
          </a:p>
          <a:p>
            <a:pPr marL="342900" indent="-342900">
              <a:buFont typeface="Arial" panose="020B0604020202020204" pitchFamily="34" charset="0"/>
              <a:buChar char="•"/>
            </a:pPr>
            <a:r>
              <a:rPr lang="en-CA" sz="2400" dirty="0">
                <a:solidFill>
                  <a:srgbClr val="6D3A5D"/>
                </a:solidFill>
              </a:rPr>
              <a:t>Many people find this convenient in </a:t>
            </a:r>
            <a:r>
              <a:rPr lang="en-CA" sz="2400" dirty="0" smtClean="0">
                <a:solidFill>
                  <a:srgbClr val="6D3A5D"/>
                </a:solidFill>
              </a:rPr>
              <a:t>first </a:t>
            </a:r>
            <a:r>
              <a:rPr lang="en-CA" sz="2400" dirty="0">
                <a:solidFill>
                  <a:srgbClr val="6D3A5D"/>
                </a:solidFill>
              </a:rPr>
              <a:t>6+ months of their baby’s life</a:t>
            </a:r>
          </a:p>
          <a:p>
            <a:endParaRPr lang="en-US" sz="2400" dirty="0"/>
          </a:p>
        </p:txBody>
      </p:sp>
      <p:sp>
        <p:nvSpPr>
          <p:cNvPr id="7" name="TextBox 6"/>
          <p:cNvSpPr txBox="1"/>
          <p:nvPr/>
        </p:nvSpPr>
        <p:spPr>
          <a:xfrm>
            <a:off x="693340" y="4374616"/>
            <a:ext cx="2278460"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solidFill>
                  <a:srgbClr val="6D3A5D"/>
                </a:solidFill>
              </a:rPr>
              <a:t>Rear-facing only</a:t>
            </a:r>
          </a:p>
          <a:p>
            <a:pPr algn="ctr"/>
            <a:r>
              <a:rPr lang="en-CA" sz="2000" b="1" dirty="0" smtClean="0">
                <a:solidFill>
                  <a:srgbClr val="6D3A5D"/>
                </a:solidFill>
              </a:rPr>
              <a:t>(infant)</a:t>
            </a:r>
            <a:endParaRPr lang="en-US" sz="2000" b="1" dirty="0" smtClean="0">
              <a:solidFill>
                <a:srgbClr val="6D3A5D"/>
              </a:solidFill>
            </a:endParaRPr>
          </a:p>
        </p:txBody>
      </p:sp>
      <p:sp>
        <p:nvSpPr>
          <p:cNvPr id="9" name="Text Placeholder 1"/>
          <p:cNvSpPr txBox="1">
            <a:spLocks/>
          </p:cNvSpPr>
          <p:nvPr/>
        </p:nvSpPr>
        <p:spPr>
          <a:xfrm>
            <a:off x="467742" y="260648"/>
            <a:ext cx="6912570" cy="301625"/>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rgbClr val="6D3A5D"/>
                </a:solidFill>
                <a:latin typeface="Garamond" panose="02020404030301010803" pitchFamily="18" charset="0"/>
              </a:rPr>
              <a:t>Child Passenger Safety</a:t>
            </a:r>
            <a:endParaRPr lang="en-US" sz="2000" b="1" dirty="0">
              <a:solidFill>
                <a:srgbClr val="6D3A5D"/>
              </a:solidFill>
              <a:latin typeface="Garamond" panose="02020404030301010803" pitchFamily="18" charset="0"/>
            </a:endParaRPr>
          </a:p>
        </p:txBody>
      </p:sp>
    </p:spTree>
    <p:extLst>
      <p:ext uri="{BB962C8B-B14F-4D97-AF65-F5344CB8AC3E}">
        <p14:creationId xmlns:p14="http://schemas.microsoft.com/office/powerpoint/2010/main" val="35985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5"/>
          </p:nvPr>
        </p:nvSpPr>
        <p:spPr/>
        <p:txBody>
          <a:bodyPr/>
          <a:lstStyle/>
          <a:p>
            <a:pPr>
              <a:defRPr/>
            </a:pPr>
            <a:fld id="{8A9277BE-5DF1-4CBC-8139-FE686D0985CD}" type="slidenum">
              <a:rPr lang="en-CA" smtClean="0">
                <a:solidFill>
                  <a:srgbClr val="6D3A5D"/>
                </a:solidFill>
              </a:rPr>
              <a:pPr>
                <a:defRPr/>
              </a:pPr>
              <a:t>25</a:t>
            </a:fld>
            <a:endParaRPr lang="en-CA" dirty="0">
              <a:solidFill>
                <a:srgbClr val="6D3A5D"/>
              </a:solidFill>
            </a:endParaRPr>
          </a:p>
        </p:txBody>
      </p:sp>
      <p:sp>
        <p:nvSpPr>
          <p:cNvPr id="3" name="Content Placeholder 2"/>
          <p:cNvSpPr>
            <a:spLocks noGrp="1"/>
          </p:cNvSpPr>
          <p:nvPr>
            <p:ph sz="quarter" idx="26"/>
          </p:nvPr>
        </p:nvSpPr>
        <p:spPr/>
        <p:txBody>
          <a:bodyPr/>
          <a:lstStyle/>
          <a:p>
            <a:r>
              <a:rPr lang="en-US" sz="2400" dirty="0"/>
              <a:t>Follow </a:t>
            </a:r>
            <a:r>
              <a:rPr lang="en-US" sz="2400" b="1" dirty="0"/>
              <a:t>rear-facing</a:t>
            </a:r>
            <a:r>
              <a:rPr lang="en-US" sz="2400" dirty="0"/>
              <a:t> instructions</a:t>
            </a:r>
          </a:p>
          <a:p>
            <a:r>
              <a:rPr lang="en-US" sz="2400" dirty="0"/>
              <a:t>Usually have higher rear-facing weight and height limits </a:t>
            </a:r>
          </a:p>
          <a:p>
            <a:r>
              <a:rPr lang="en-CA" sz="2400" dirty="0"/>
              <a:t>Larger than rear-facing only seat</a:t>
            </a:r>
          </a:p>
          <a:p>
            <a:r>
              <a:rPr lang="en-CA" sz="2400" dirty="0"/>
              <a:t>Not easy to move in and out of vehicle</a:t>
            </a:r>
          </a:p>
        </p:txBody>
      </p:sp>
      <p:sp>
        <p:nvSpPr>
          <p:cNvPr id="4" name="Title 3"/>
          <p:cNvSpPr>
            <a:spLocks noGrp="1"/>
          </p:cNvSpPr>
          <p:nvPr>
            <p:ph type="title"/>
          </p:nvPr>
        </p:nvSpPr>
        <p:spPr/>
        <p:txBody>
          <a:bodyPr/>
          <a:lstStyle/>
          <a:p>
            <a:r>
              <a:rPr lang="en-CA" sz="4800" dirty="0" smtClean="0"/>
              <a:t>Other Rear-facing </a:t>
            </a:r>
            <a:r>
              <a:rPr lang="en-CA" sz="4800" dirty="0"/>
              <a:t>Car Seats</a:t>
            </a:r>
          </a:p>
        </p:txBody>
      </p:sp>
      <p:pic>
        <p:nvPicPr>
          <p:cNvPr id="6" name="Content Placeholder 5"/>
          <p:cNvPicPr>
            <a:picLocks noGrp="1" noChangeAspect="1"/>
          </p:cNvPicPr>
          <p:nvPr>
            <p:ph sz="quarter" idx="27"/>
          </p:nvPr>
        </p:nvPicPr>
        <p:blipFill>
          <a:blip r:embed="rId3">
            <a:extLst>
              <a:ext uri="{28A0092B-C50C-407E-A947-70E740481C1C}">
                <a14:useLocalDpi xmlns:a14="http://schemas.microsoft.com/office/drawing/2010/main" val="0"/>
              </a:ext>
            </a:extLst>
          </a:blip>
          <a:stretch>
            <a:fillRect/>
          </a:stretch>
        </p:blipFill>
        <p:spPr>
          <a:xfrm>
            <a:off x="4716389" y="2039881"/>
            <a:ext cx="1773936" cy="2359152"/>
          </a:xfrm>
          <a:prstGeom prst="rect">
            <a:avLst/>
          </a:prstGeom>
        </p:spPr>
      </p:pic>
      <p:pic>
        <p:nvPicPr>
          <p:cNvPr id="7"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9762" r="10238"/>
          <a:stretch/>
        </p:blipFill>
        <p:spPr bwMode="auto">
          <a:xfrm>
            <a:off x="6854952" y="2148840"/>
            <a:ext cx="1755648"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 name="TextBox 7"/>
          <p:cNvSpPr txBox="1"/>
          <p:nvPr/>
        </p:nvSpPr>
        <p:spPr>
          <a:xfrm>
            <a:off x="4572001" y="4554825"/>
            <a:ext cx="2089692" cy="92333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sz="2000" b="1" dirty="0" smtClean="0">
                <a:solidFill>
                  <a:srgbClr val="6D3A5D"/>
                </a:solidFill>
              </a:rPr>
              <a:t>Rear-facing/</a:t>
            </a:r>
          </a:p>
          <a:p>
            <a:pPr algn="ctr"/>
            <a:r>
              <a:rPr lang="en-CA" sz="2000" b="1" dirty="0" smtClean="0">
                <a:solidFill>
                  <a:srgbClr val="6D3A5D"/>
                </a:solidFill>
              </a:rPr>
              <a:t>forward-facing</a:t>
            </a:r>
          </a:p>
          <a:p>
            <a:pPr algn="ctr"/>
            <a:r>
              <a:rPr lang="en-CA" sz="2000" b="1" dirty="0" smtClean="0">
                <a:solidFill>
                  <a:srgbClr val="6D3A5D"/>
                </a:solidFill>
              </a:rPr>
              <a:t>(convertible)</a:t>
            </a:r>
            <a:endParaRPr lang="en-US" sz="2000" b="1" dirty="0">
              <a:solidFill>
                <a:srgbClr val="6D3A5D"/>
              </a:solidFill>
            </a:endParaRPr>
          </a:p>
        </p:txBody>
      </p:sp>
      <p:sp>
        <p:nvSpPr>
          <p:cNvPr id="9" name="TextBox 8"/>
          <p:cNvSpPr txBox="1"/>
          <p:nvPr/>
        </p:nvSpPr>
        <p:spPr>
          <a:xfrm>
            <a:off x="6515725" y="4554825"/>
            <a:ext cx="2577167" cy="123110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sz="2000" b="1" dirty="0" smtClean="0">
                <a:solidFill>
                  <a:srgbClr val="6D3A5D"/>
                </a:solidFill>
              </a:rPr>
              <a:t>Rear-facing/</a:t>
            </a:r>
          </a:p>
          <a:p>
            <a:pPr algn="ctr"/>
            <a:r>
              <a:rPr lang="en-CA" sz="2000" b="1" dirty="0" smtClean="0">
                <a:solidFill>
                  <a:srgbClr val="6D3A5D"/>
                </a:solidFill>
              </a:rPr>
              <a:t>forward-facing/ booster</a:t>
            </a:r>
          </a:p>
          <a:p>
            <a:pPr algn="ctr"/>
            <a:r>
              <a:rPr lang="en-CA" sz="2000" b="1" dirty="0" smtClean="0">
                <a:solidFill>
                  <a:srgbClr val="6D3A5D"/>
                </a:solidFill>
              </a:rPr>
              <a:t>(3-in-1 &amp; 4-in-1)</a:t>
            </a:r>
            <a:endParaRPr lang="en-US" sz="2000" b="1" dirty="0">
              <a:solidFill>
                <a:srgbClr val="6D3A5D"/>
              </a:solidFill>
            </a:endParaRPr>
          </a:p>
        </p:txBody>
      </p:sp>
      <p:sp>
        <p:nvSpPr>
          <p:cNvPr id="11" name="Text Placeholder 1"/>
          <p:cNvSpPr txBox="1">
            <a:spLocks/>
          </p:cNvSpPr>
          <p:nvPr/>
        </p:nvSpPr>
        <p:spPr>
          <a:xfrm>
            <a:off x="467742" y="260648"/>
            <a:ext cx="6912570" cy="301625"/>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rgbClr val="6D3A5D"/>
                </a:solidFill>
                <a:latin typeface="Garamond" panose="02020404030301010803" pitchFamily="18" charset="0"/>
              </a:rPr>
              <a:t>Child Passenger Safety</a:t>
            </a:r>
            <a:endParaRPr lang="en-US" sz="2000" b="1" dirty="0">
              <a:solidFill>
                <a:srgbClr val="6D3A5D"/>
              </a:solidFill>
              <a:latin typeface="Garamond" panose="02020404030301010803" pitchFamily="18" charset="0"/>
            </a:endParaRPr>
          </a:p>
        </p:txBody>
      </p:sp>
    </p:spTree>
    <p:extLst>
      <p:ext uri="{BB962C8B-B14F-4D97-AF65-F5344CB8AC3E}">
        <p14:creationId xmlns:p14="http://schemas.microsoft.com/office/powerpoint/2010/main" val="283084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5"/>
          </p:nvPr>
        </p:nvSpPr>
        <p:spPr/>
        <p:txBody>
          <a:bodyPr/>
          <a:lstStyle/>
          <a:p>
            <a:pPr>
              <a:defRPr/>
            </a:pPr>
            <a:fld id="{8A9277BE-5DF1-4CBC-8139-FE686D0985CD}" type="slidenum">
              <a:rPr lang="en-CA" smtClean="0">
                <a:solidFill>
                  <a:srgbClr val="6D3A5D"/>
                </a:solidFill>
              </a:rPr>
              <a:pPr>
                <a:defRPr/>
              </a:pPr>
              <a:t>26</a:t>
            </a:fld>
            <a:endParaRPr lang="en-CA" dirty="0">
              <a:solidFill>
                <a:srgbClr val="6D3A5D"/>
              </a:solidFill>
            </a:endParaRPr>
          </a:p>
        </p:txBody>
      </p:sp>
      <p:pic>
        <p:nvPicPr>
          <p:cNvPr id="7" name="Content Placeholder 6">
            <a:hlinkClick r:id="rId3"/>
          </p:cNvPr>
          <p:cNvPicPr>
            <a:picLocks noGrp="1" noChangeAspect="1"/>
          </p:cNvPicPr>
          <p:nvPr>
            <p:ph sz="quarter" idx="26"/>
          </p:nvPr>
        </p:nvPicPr>
        <p:blipFill rotWithShape="1">
          <a:blip r:embed="rId4" cstate="print">
            <a:extLst>
              <a:ext uri="{28A0092B-C50C-407E-A947-70E740481C1C}">
                <a14:useLocalDpi xmlns:a14="http://schemas.microsoft.com/office/drawing/2010/main" val="0"/>
              </a:ext>
            </a:extLst>
          </a:blip>
          <a:srcRect l="2650" t="2221" r="3987" b="61518"/>
          <a:stretch/>
        </p:blipFill>
        <p:spPr>
          <a:xfrm>
            <a:off x="533399" y="2057400"/>
            <a:ext cx="8011541" cy="4026751"/>
          </a:xfrm>
          <a:prstGeom prst="rect">
            <a:avLst/>
          </a:prstGeom>
          <a:solidFill>
            <a:srgbClr val="6D3A5D"/>
          </a:solidFill>
          <a:ln w="12700">
            <a:solidFill>
              <a:srgbClr val="6D3A5D"/>
            </a:solidFill>
          </a:ln>
        </p:spPr>
      </p:pic>
      <p:sp>
        <p:nvSpPr>
          <p:cNvPr id="8" name="Content Placeholder 8"/>
          <p:cNvSpPr txBox="1">
            <a:spLocks/>
          </p:cNvSpPr>
          <p:nvPr/>
        </p:nvSpPr>
        <p:spPr bwMode="auto">
          <a:xfrm>
            <a:off x="467742" y="1057275"/>
            <a:ext cx="807719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4400" kern="1200">
                <a:solidFill>
                  <a:srgbClr val="4F7F70"/>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00100" indent="0">
              <a:spcBef>
                <a:spcPts val="0"/>
              </a:spcBef>
              <a:spcAft>
                <a:spcPts val="1200"/>
              </a:spcAft>
              <a:buNone/>
            </a:pPr>
            <a:r>
              <a:rPr lang="en-US" sz="3600" dirty="0" smtClean="0">
                <a:solidFill>
                  <a:srgbClr val="6D3A5D"/>
                </a:solidFill>
              </a:rPr>
              <a:t>Car </a:t>
            </a:r>
            <a:r>
              <a:rPr lang="en-US" sz="3600" dirty="0">
                <a:solidFill>
                  <a:srgbClr val="6D3A5D"/>
                </a:solidFill>
              </a:rPr>
              <a:t>Seat Guidelines in </a:t>
            </a:r>
            <a:r>
              <a:rPr lang="en-US" sz="3600" dirty="0" smtClean="0">
                <a:solidFill>
                  <a:srgbClr val="6D3A5D"/>
                </a:solidFill>
              </a:rPr>
              <a:t>Alberta</a:t>
            </a:r>
            <a:endParaRPr lang="en-US" sz="3600" dirty="0">
              <a:solidFill>
                <a:srgbClr val="6D3A5D"/>
              </a:solidFill>
            </a:endParaRPr>
          </a:p>
        </p:txBody>
      </p:sp>
      <p:sp>
        <p:nvSpPr>
          <p:cNvPr id="6" name="Text Placeholder 1"/>
          <p:cNvSpPr txBox="1">
            <a:spLocks/>
          </p:cNvSpPr>
          <p:nvPr/>
        </p:nvSpPr>
        <p:spPr>
          <a:xfrm>
            <a:off x="467742" y="260648"/>
            <a:ext cx="6912570" cy="301625"/>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rgbClr val="6D3A5D"/>
                </a:solidFill>
                <a:latin typeface="Garamond" panose="02020404030301010803" pitchFamily="18" charset="0"/>
              </a:rPr>
              <a:t>Child Passenger Safety</a:t>
            </a:r>
            <a:endParaRPr lang="en-US" sz="2000" b="1" dirty="0">
              <a:solidFill>
                <a:srgbClr val="6D3A5D"/>
              </a:solidFill>
              <a:latin typeface="Garamond" panose="02020404030301010803" pitchFamily="18" charset="0"/>
            </a:endParaRPr>
          </a:p>
        </p:txBody>
      </p:sp>
      <p:pic>
        <p:nvPicPr>
          <p:cNvPr id="9" name="Picture 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399" y="1057275"/>
            <a:ext cx="685800" cy="685800"/>
          </a:xfrm>
          <a:prstGeom prst="rect">
            <a:avLst/>
          </a:prstGeom>
        </p:spPr>
      </p:pic>
    </p:spTree>
    <p:extLst>
      <p:ext uri="{BB962C8B-B14F-4D97-AF65-F5344CB8AC3E}">
        <p14:creationId xmlns:p14="http://schemas.microsoft.com/office/powerpoint/2010/main" val="3498797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5"/>
          </p:nvPr>
        </p:nvSpPr>
        <p:spPr/>
        <p:txBody>
          <a:bodyPr/>
          <a:lstStyle/>
          <a:p>
            <a:pPr>
              <a:defRPr/>
            </a:pPr>
            <a:fld id="{8A9277BE-5DF1-4CBC-8139-FE686D0985CD}" type="slidenum">
              <a:rPr lang="en-CA" smtClean="0"/>
              <a:pPr>
                <a:defRPr/>
              </a:pPr>
              <a:t>27</a:t>
            </a:fld>
            <a:endParaRPr lang="en-CA" dirty="0"/>
          </a:p>
        </p:txBody>
      </p:sp>
      <p:sp>
        <p:nvSpPr>
          <p:cNvPr id="6" name="Title 5"/>
          <p:cNvSpPr txBox="1">
            <a:spLocks noGrp="1"/>
          </p:cNvSpPr>
          <p:nvPr>
            <p:ph type="title"/>
          </p:nvPr>
        </p:nvSpPr>
        <p:spPr>
          <a:xfrm>
            <a:off x="539750" y="1447800"/>
            <a:ext cx="8064500" cy="1143000"/>
          </a:xfrm>
          <a:prstGeom prst="rect">
            <a:avLst/>
          </a:prstGeom>
          <a:noFill/>
        </p:spPr>
        <p:txBody>
          <a:bodyPr wrap="square" rtlCol="0">
            <a:spAutoFit/>
          </a:bodyPr>
          <a:lstStyle/>
          <a:p>
            <a:r>
              <a:rPr lang="en-CA" dirty="0"/>
              <a:t>Stage 2: Forward-facing Car Seats</a:t>
            </a:r>
            <a:endParaRPr lang="en-US" dirty="0">
              <a:solidFill>
                <a:schemeClr val="bg2"/>
              </a:solidFill>
            </a:endParaRPr>
          </a:p>
        </p:txBody>
      </p:sp>
      <p:sp>
        <p:nvSpPr>
          <p:cNvPr id="8" name="Text Placeholder 1"/>
          <p:cNvSpPr txBox="1">
            <a:spLocks/>
          </p:cNvSpPr>
          <p:nvPr/>
        </p:nvSpPr>
        <p:spPr>
          <a:xfrm>
            <a:off x="467742" y="260648"/>
            <a:ext cx="6912570" cy="301625"/>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latin typeface="Garamond" panose="02020404030301010803" pitchFamily="18" charset="0"/>
              </a:rPr>
              <a:t>Child Passenger Safety</a:t>
            </a:r>
            <a:endParaRPr lang="en-US" sz="2000" b="1" dirty="0">
              <a:solidFill>
                <a:schemeClr val="bg1"/>
              </a:solidFill>
              <a:latin typeface="Garamond" panose="02020404030301010803" pitchFamily="18" charset="0"/>
            </a:endParaRPr>
          </a:p>
        </p:txBody>
      </p:sp>
      <p:sp>
        <p:nvSpPr>
          <p:cNvPr id="10" name="Content Placeholder 5"/>
          <p:cNvSpPr>
            <a:spLocks noGrp="1"/>
          </p:cNvSpPr>
          <p:nvPr>
            <p:ph sz="quarter" idx="26"/>
          </p:nvPr>
        </p:nvSpPr>
        <p:spPr>
          <a:xfrm>
            <a:off x="622300" y="2962712"/>
            <a:ext cx="8064500" cy="3352800"/>
          </a:xfrm>
        </p:spPr>
        <p:txBody>
          <a:bodyPr/>
          <a:lstStyle/>
          <a:p>
            <a:pPr marL="457200" indent="0">
              <a:spcBef>
                <a:spcPts val="600"/>
              </a:spcBef>
              <a:buNone/>
            </a:pPr>
            <a:r>
              <a:rPr lang="en-CA" sz="3000" dirty="0"/>
              <a:t>Set up your forward-facing seat</a:t>
            </a:r>
          </a:p>
          <a:p>
            <a:pPr marL="457200" indent="0">
              <a:spcBef>
                <a:spcPts val="600"/>
              </a:spcBef>
              <a:buNone/>
            </a:pPr>
            <a:r>
              <a:rPr lang="en-CA" sz="3000" dirty="0"/>
              <a:t>Install your forward-facing seat with UAS</a:t>
            </a:r>
          </a:p>
          <a:p>
            <a:pPr marL="457200" indent="0">
              <a:spcBef>
                <a:spcPts val="600"/>
              </a:spcBef>
              <a:buNone/>
            </a:pPr>
            <a:r>
              <a:rPr lang="en-CA" sz="3000" dirty="0"/>
              <a:t>Install your forward-facing seat with the seat belt</a:t>
            </a:r>
          </a:p>
          <a:p>
            <a:pPr marL="0" lvl="0" indent="0">
              <a:spcBef>
                <a:spcPts val="1200"/>
              </a:spcBef>
              <a:buNone/>
            </a:pPr>
            <a:endParaRPr lang="en-CA" sz="3600" dirty="0" smtClean="0"/>
          </a:p>
          <a:p>
            <a:pPr marL="0" lvl="0" indent="0">
              <a:spcBef>
                <a:spcPts val="1200"/>
              </a:spcBef>
              <a:buNone/>
            </a:pPr>
            <a:r>
              <a:rPr lang="en-CA" sz="1800" dirty="0"/>
              <a:t>Source: Child Safety Link (IWK Health Centre, Nova Scotia) on YouTube.</a:t>
            </a:r>
            <a:endParaRPr lang="en-US" sz="3600" dirty="0"/>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3048000"/>
            <a:ext cx="457200" cy="457200"/>
          </a:xfrm>
          <a:prstGeom prst="rect">
            <a:avLst/>
          </a:prstGeom>
        </p:spPr>
      </p:pic>
      <p:pic>
        <p:nvPicPr>
          <p:cNvPr id="12" name="Picture 11">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3580963"/>
            <a:ext cx="457200" cy="457200"/>
          </a:xfrm>
          <a:prstGeom prst="rect">
            <a:avLst/>
          </a:prstGeom>
        </p:spPr>
      </p:pic>
      <p:pic>
        <p:nvPicPr>
          <p:cNvPr id="13" name="Picture 12">
            <a:hlinkClick r:id="rId6"/>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4113926"/>
            <a:ext cx="457200" cy="457200"/>
          </a:xfrm>
          <a:prstGeom prst="rect">
            <a:avLst/>
          </a:prstGeom>
        </p:spPr>
      </p:pic>
    </p:spTree>
    <p:extLst>
      <p:ext uri="{BB962C8B-B14F-4D97-AF65-F5344CB8AC3E}">
        <p14:creationId xmlns:p14="http://schemas.microsoft.com/office/powerpoint/2010/main" val="3348028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91533" y="1601013"/>
            <a:ext cx="2279649" cy="2743841"/>
          </a:xfrm>
          <a:prstGeom prst="rect">
            <a:avLst/>
          </a:prstGeom>
        </p:spPr>
      </p:pic>
      <p:sp>
        <p:nvSpPr>
          <p:cNvPr id="2" name="Slide Number Placeholder 1"/>
          <p:cNvSpPr>
            <a:spLocks noGrp="1"/>
          </p:cNvSpPr>
          <p:nvPr>
            <p:ph type="sldNum" sz="quarter" idx="25"/>
          </p:nvPr>
        </p:nvSpPr>
        <p:spPr/>
        <p:txBody>
          <a:bodyPr/>
          <a:lstStyle/>
          <a:p>
            <a:pPr>
              <a:defRPr/>
            </a:pPr>
            <a:fld id="{8A9277BE-5DF1-4CBC-8139-FE686D0985CD}" type="slidenum">
              <a:rPr lang="en-CA" smtClean="0">
                <a:solidFill>
                  <a:srgbClr val="E28432"/>
                </a:solidFill>
              </a:rPr>
              <a:pPr>
                <a:defRPr/>
              </a:pPr>
              <a:t>28</a:t>
            </a:fld>
            <a:endParaRPr lang="en-CA" dirty="0">
              <a:solidFill>
                <a:srgbClr val="E28432"/>
              </a:solidFill>
            </a:endParaRPr>
          </a:p>
        </p:txBody>
      </p:sp>
      <p:sp>
        <p:nvSpPr>
          <p:cNvPr id="3" name="Content Placeholder 2"/>
          <p:cNvSpPr>
            <a:spLocks noGrp="1"/>
          </p:cNvSpPr>
          <p:nvPr>
            <p:ph sz="quarter" idx="26"/>
          </p:nvPr>
        </p:nvSpPr>
        <p:spPr>
          <a:xfrm>
            <a:off x="539750" y="1905000"/>
            <a:ext cx="5556250" cy="4216672"/>
          </a:xfrm>
        </p:spPr>
        <p:txBody>
          <a:bodyPr/>
          <a:lstStyle/>
          <a:p>
            <a:pPr>
              <a:spcBef>
                <a:spcPts val="0"/>
              </a:spcBef>
              <a:buSzPct val="75000"/>
            </a:pPr>
            <a:r>
              <a:rPr lang="en-CA" sz="3000" dirty="0"/>
              <a:t>Use once child is </a:t>
            </a:r>
            <a:r>
              <a:rPr lang="en-CA" sz="3000" dirty="0" smtClean="0"/>
              <a:t>at least 2 </a:t>
            </a:r>
            <a:r>
              <a:rPr lang="en-CA" sz="3000" dirty="0"/>
              <a:t>years old </a:t>
            </a:r>
            <a:r>
              <a:rPr lang="en-CA" sz="3000" u="sng" dirty="0"/>
              <a:t>or</a:t>
            </a:r>
            <a:r>
              <a:rPr lang="en-CA" sz="3000" dirty="0"/>
              <a:t> is </a:t>
            </a:r>
            <a:r>
              <a:rPr lang="en-CA" sz="3000" dirty="0" smtClean="0"/>
              <a:t>over the </a:t>
            </a:r>
            <a:r>
              <a:rPr lang="en-CA" sz="3000" dirty="0"/>
              <a:t>limits for a rear-facing car seat</a:t>
            </a:r>
          </a:p>
          <a:p>
            <a:pPr>
              <a:spcBef>
                <a:spcPts val="0"/>
              </a:spcBef>
              <a:buSzPct val="75000"/>
            </a:pPr>
            <a:r>
              <a:rPr lang="en-CA" sz="3000" dirty="0" smtClean="0"/>
              <a:t>Secure </a:t>
            </a:r>
            <a:r>
              <a:rPr lang="en-CA" sz="3000" dirty="0"/>
              <a:t>the seat with the </a:t>
            </a:r>
            <a:r>
              <a:rPr lang="en-CA" sz="3000" dirty="0" smtClean="0"/>
              <a:t>UAS </a:t>
            </a:r>
            <a:r>
              <a:rPr lang="en-CA" sz="3000" u="sng" dirty="0" smtClean="0"/>
              <a:t>or</a:t>
            </a:r>
            <a:r>
              <a:rPr lang="en-CA" sz="3000" dirty="0" smtClean="0"/>
              <a:t> </a:t>
            </a:r>
            <a:r>
              <a:rPr lang="en-CA" sz="3000" dirty="0"/>
              <a:t>seat belt </a:t>
            </a:r>
          </a:p>
          <a:p>
            <a:pPr>
              <a:spcBef>
                <a:spcPts val="0"/>
              </a:spcBef>
              <a:buSzPct val="75000"/>
            </a:pPr>
            <a:r>
              <a:rPr lang="en-CA" sz="3000" dirty="0"/>
              <a:t>Always use the top tether </a:t>
            </a:r>
            <a:r>
              <a:rPr lang="en-CA" sz="3000" dirty="0" smtClean="0"/>
              <a:t>strap</a:t>
            </a:r>
          </a:p>
          <a:p>
            <a:pPr>
              <a:spcBef>
                <a:spcPts val="0"/>
              </a:spcBef>
              <a:buSzPct val="75000"/>
            </a:pPr>
            <a:r>
              <a:rPr lang="en-CA" sz="3000" dirty="0" smtClean="0"/>
              <a:t>Adjust </a:t>
            </a:r>
            <a:r>
              <a:rPr lang="en-CA" sz="3000" dirty="0"/>
              <a:t>the harness and keep it snug</a:t>
            </a:r>
          </a:p>
          <a:p>
            <a:pPr>
              <a:spcBef>
                <a:spcPts val="0"/>
              </a:spcBef>
              <a:buSzPct val="75000"/>
            </a:pPr>
            <a:endParaRPr lang="en-CA" sz="3000" dirty="0"/>
          </a:p>
        </p:txBody>
      </p:sp>
      <p:sp>
        <p:nvSpPr>
          <p:cNvPr id="6" name="Title 4"/>
          <p:cNvSpPr>
            <a:spLocks noGrp="1"/>
          </p:cNvSpPr>
          <p:nvPr>
            <p:ph type="title"/>
          </p:nvPr>
        </p:nvSpPr>
        <p:spPr/>
        <p:txBody>
          <a:bodyPr/>
          <a:lstStyle/>
          <a:p>
            <a:pPr>
              <a:lnSpc>
                <a:spcPct val="90000"/>
              </a:lnSpc>
            </a:pPr>
            <a:r>
              <a:rPr lang="en-CA" sz="4800" dirty="0" smtClean="0"/>
              <a:t>Key Points: Forward-facing</a:t>
            </a:r>
            <a:endParaRPr lang="en-US" sz="4800" dirty="0"/>
          </a:p>
        </p:txBody>
      </p:sp>
      <p:sp>
        <p:nvSpPr>
          <p:cNvPr id="8" name="Text Placeholder 1"/>
          <p:cNvSpPr txBox="1">
            <a:spLocks/>
          </p:cNvSpPr>
          <p:nvPr/>
        </p:nvSpPr>
        <p:spPr>
          <a:xfrm>
            <a:off x="467742" y="260648"/>
            <a:ext cx="6912570" cy="301625"/>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rgbClr val="E28432"/>
                </a:solidFill>
                <a:latin typeface="Garamond" panose="02020404030301010803" pitchFamily="18" charset="0"/>
              </a:rPr>
              <a:t>Child Passenger Safety</a:t>
            </a:r>
            <a:endParaRPr lang="en-US" sz="2000" b="1" dirty="0">
              <a:solidFill>
                <a:srgbClr val="E28432"/>
              </a:solidFill>
              <a:latin typeface="Garamond" panose="02020404030301010803" pitchFamily="18" charset="0"/>
            </a:endParaRPr>
          </a:p>
        </p:txBody>
      </p:sp>
      <p:pic>
        <p:nvPicPr>
          <p:cNvPr id="9" name="Picture 8"/>
          <p:cNvPicPr>
            <a:picLocks noChangeAspect="1"/>
          </p:cNvPicPr>
          <p:nvPr/>
        </p:nvPicPr>
        <p:blipFill>
          <a:blip r:embed="rId4"/>
          <a:stretch>
            <a:fillRect/>
          </a:stretch>
        </p:blipFill>
        <p:spPr>
          <a:xfrm>
            <a:off x="6583806" y="4527416"/>
            <a:ext cx="1772323" cy="1594256"/>
          </a:xfrm>
          <a:prstGeom prst="rect">
            <a:avLst/>
          </a:prstGeom>
        </p:spPr>
      </p:pic>
    </p:spTree>
    <p:extLst>
      <p:ext uri="{BB962C8B-B14F-4D97-AF65-F5344CB8AC3E}">
        <p14:creationId xmlns:p14="http://schemas.microsoft.com/office/powerpoint/2010/main" val="317291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5"/>
          </p:nvPr>
        </p:nvSpPr>
        <p:spPr/>
        <p:txBody>
          <a:bodyPr/>
          <a:lstStyle/>
          <a:p>
            <a:pPr>
              <a:defRPr/>
            </a:pPr>
            <a:fld id="{8A9277BE-5DF1-4CBC-8139-FE686D0985CD}" type="slidenum">
              <a:rPr lang="en-CA" smtClean="0">
                <a:solidFill>
                  <a:srgbClr val="E28432"/>
                </a:solidFill>
              </a:rPr>
              <a:pPr>
                <a:defRPr/>
              </a:pPr>
              <a:t>29</a:t>
            </a:fld>
            <a:endParaRPr lang="en-CA" dirty="0">
              <a:solidFill>
                <a:srgbClr val="E28432"/>
              </a:solidFill>
            </a:endParaRPr>
          </a:p>
        </p:txBody>
      </p:sp>
      <p:sp>
        <p:nvSpPr>
          <p:cNvPr id="6" name="Title 4"/>
          <p:cNvSpPr>
            <a:spLocks noGrp="1"/>
          </p:cNvSpPr>
          <p:nvPr>
            <p:ph type="title"/>
          </p:nvPr>
        </p:nvSpPr>
        <p:spPr/>
        <p:txBody>
          <a:bodyPr/>
          <a:lstStyle/>
          <a:p>
            <a:r>
              <a:rPr lang="en-CA" sz="3600" dirty="0" smtClean="0"/>
              <a:t>Examples of Forward-facing Car Seats</a:t>
            </a:r>
            <a:endParaRPr lang="en-US" sz="3600" dirty="0"/>
          </a:p>
        </p:txBody>
      </p:sp>
      <p:pic>
        <p:nvPicPr>
          <p:cNvPr id="8"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9762" r="10238"/>
          <a:stretch/>
        </p:blipFill>
        <p:spPr bwMode="auto">
          <a:xfrm>
            <a:off x="3567088" y="2103671"/>
            <a:ext cx="1901952"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5526" t="1173" r="18502" b="1"/>
          <a:stretch/>
        </p:blipFill>
        <p:spPr>
          <a:xfrm flipH="1">
            <a:off x="6403387" y="2088989"/>
            <a:ext cx="1587064" cy="2377440"/>
          </a:xfrm>
          <a:prstGeom prst="rect">
            <a:avLst/>
          </a:prstGeom>
        </p:spPr>
      </p:pic>
      <p:sp>
        <p:nvSpPr>
          <p:cNvPr id="10" name="TextBox 9"/>
          <p:cNvSpPr txBox="1"/>
          <p:nvPr/>
        </p:nvSpPr>
        <p:spPr>
          <a:xfrm>
            <a:off x="874283" y="4595942"/>
            <a:ext cx="1828800" cy="83099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b="1" dirty="0" smtClean="0">
                <a:solidFill>
                  <a:srgbClr val="E28432"/>
                </a:solidFill>
              </a:rPr>
              <a:t>Rear-facing/</a:t>
            </a:r>
          </a:p>
          <a:p>
            <a:pPr algn="ctr"/>
            <a:r>
              <a:rPr lang="en-CA" b="1" dirty="0" smtClean="0">
                <a:solidFill>
                  <a:srgbClr val="E28432"/>
                </a:solidFill>
              </a:rPr>
              <a:t>forward-facing</a:t>
            </a:r>
          </a:p>
          <a:p>
            <a:pPr algn="ctr"/>
            <a:r>
              <a:rPr lang="en-CA" b="1" dirty="0" smtClean="0">
                <a:solidFill>
                  <a:srgbClr val="E28432"/>
                </a:solidFill>
              </a:rPr>
              <a:t>(convertible)</a:t>
            </a:r>
            <a:endParaRPr lang="en-US" b="1" dirty="0">
              <a:solidFill>
                <a:srgbClr val="E28432"/>
              </a:solidFill>
            </a:endParaRPr>
          </a:p>
        </p:txBody>
      </p:sp>
      <p:sp>
        <p:nvSpPr>
          <p:cNvPr id="11" name="TextBox 10"/>
          <p:cNvSpPr txBox="1"/>
          <p:nvPr/>
        </p:nvSpPr>
        <p:spPr>
          <a:xfrm>
            <a:off x="3554388" y="4600085"/>
            <a:ext cx="1828800" cy="110799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b="1" dirty="0" smtClean="0">
                <a:solidFill>
                  <a:srgbClr val="E28432"/>
                </a:solidFill>
              </a:rPr>
              <a:t>Rear-facing/</a:t>
            </a:r>
          </a:p>
          <a:p>
            <a:pPr algn="ctr"/>
            <a:r>
              <a:rPr lang="en-CA" b="1" dirty="0" smtClean="0">
                <a:solidFill>
                  <a:srgbClr val="E28432"/>
                </a:solidFill>
              </a:rPr>
              <a:t>forward-facing/ booster</a:t>
            </a:r>
          </a:p>
          <a:p>
            <a:pPr algn="ctr"/>
            <a:r>
              <a:rPr lang="en-CA" b="1" dirty="0" smtClean="0">
                <a:solidFill>
                  <a:srgbClr val="E28432"/>
                </a:solidFill>
              </a:rPr>
              <a:t>(3-in-1 &amp; 4-in-1)</a:t>
            </a:r>
            <a:endParaRPr lang="en-US" b="1" dirty="0">
              <a:solidFill>
                <a:srgbClr val="E28432"/>
              </a:solidFill>
            </a:endParaRPr>
          </a:p>
        </p:txBody>
      </p:sp>
      <p:sp>
        <p:nvSpPr>
          <p:cNvPr id="12" name="TextBox 11"/>
          <p:cNvSpPr txBox="1"/>
          <p:nvPr/>
        </p:nvSpPr>
        <p:spPr>
          <a:xfrm>
            <a:off x="6282519" y="4600085"/>
            <a:ext cx="1828800" cy="110799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CA" b="1" dirty="0" smtClean="0">
                <a:solidFill>
                  <a:srgbClr val="E28432"/>
                </a:solidFill>
              </a:rPr>
              <a:t>Forward-facing/ booster</a:t>
            </a:r>
          </a:p>
          <a:p>
            <a:pPr algn="ctr"/>
            <a:r>
              <a:rPr lang="en-CA" b="1" dirty="0" smtClean="0">
                <a:solidFill>
                  <a:srgbClr val="E28432"/>
                </a:solidFill>
              </a:rPr>
              <a:t>(harnessed booster)</a:t>
            </a:r>
            <a:endParaRPr lang="en-US" b="1" dirty="0">
              <a:solidFill>
                <a:srgbClr val="E28432"/>
              </a:solidFill>
            </a:endParaRPr>
          </a:p>
        </p:txBody>
      </p:sp>
      <p:sp>
        <p:nvSpPr>
          <p:cNvPr id="13" name="Text Placeholder 1"/>
          <p:cNvSpPr txBox="1">
            <a:spLocks/>
          </p:cNvSpPr>
          <p:nvPr/>
        </p:nvSpPr>
        <p:spPr>
          <a:xfrm>
            <a:off x="467742" y="260648"/>
            <a:ext cx="6912570" cy="301625"/>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rgbClr val="E28432"/>
                </a:solidFill>
                <a:latin typeface="Garamond" panose="02020404030301010803" pitchFamily="18" charset="0"/>
              </a:rPr>
              <a:t>Child Passenger Safety</a:t>
            </a:r>
            <a:endParaRPr lang="en-US" sz="2000" b="1" dirty="0">
              <a:solidFill>
                <a:srgbClr val="E28432"/>
              </a:solidFill>
              <a:latin typeface="Garamond" panose="02020404030301010803" pitchFamily="18" charset="0"/>
            </a:endParaRPr>
          </a:p>
        </p:txBody>
      </p:sp>
      <p:pic>
        <p:nvPicPr>
          <p:cNvPr id="4" name="Content Placeholder 3"/>
          <p:cNvPicPr>
            <a:picLocks noGrp="1" noChangeAspect="1"/>
          </p:cNvPicPr>
          <p:nvPr>
            <p:ph sz="quarter" idx="26"/>
          </p:nvPr>
        </p:nvPicPr>
        <p:blipFill>
          <a:blip r:embed="rId5"/>
          <a:stretch>
            <a:fillRect/>
          </a:stretch>
        </p:blipFill>
        <p:spPr>
          <a:xfrm>
            <a:off x="930007" y="2082686"/>
            <a:ext cx="1798476" cy="2383743"/>
          </a:xfrm>
          <a:prstGeom prst="rect">
            <a:avLst/>
          </a:prstGeom>
        </p:spPr>
      </p:pic>
    </p:spTree>
    <p:extLst>
      <p:ext uri="{BB962C8B-B14F-4D97-AF65-F5344CB8AC3E}">
        <p14:creationId xmlns:p14="http://schemas.microsoft.com/office/powerpoint/2010/main" val="154173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CA" dirty="0">
                <a:solidFill>
                  <a:schemeClr val="bg2"/>
                </a:solidFill>
              </a:rPr>
              <a:t>Child Passenger Safety</a:t>
            </a:r>
            <a:endParaRPr lang="en-US" dirty="0">
              <a:solidFill>
                <a:schemeClr val="bg2"/>
              </a:solidFill>
            </a:endParaRPr>
          </a:p>
          <a:p>
            <a:endParaRPr lang="en-US" dirty="0"/>
          </a:p>
        </p:txBody>
      </p:sp>
      <p:sp>
        <p:nvSpPr>
          <p:cNvPr id="4" name="Content Placeholder 3"/>
          <p:cNvSpPr>
            <a:spLocks noGrp="1"/>
          </p:cNvSpPr>
          <p:nvPr>
            <p:ph sz="quarter" idx="26"/>
          </p:nvPr>
        </p:nvSpPr>
        <p:spPr/>
        <p:txBody>
          <a:bodyPr/>
          <a:lstStyle/>
          <a:p>
            <a:pPr marL="0" indent="0">
              <a:buNone/>
            </a:pPr>
            <a:r>
              <a:rPr lang="en-CA" sz="3000" dirty="0" smtClean="0"/>
              <a:t>To provide participants information on:</a:t>
            </a:r>
          </a:p>
          <a:p>
            <a:pPr marL="457200" lvl="1" indent="-457200">
              <a:buFont typeface="Arial" panose="020B0604020202020204" pitchFamily="34" charset="0"/>
              <a:buChar char="•"/>
            </a:pPr>
            <a:r>
              <a:rPr lang="en-CA" sz="3000" dirty="0" smtClean="0"/>
              <a:t>The safest ways to travel with children in vehicles</a:t>
            </a:r>
          </a:p>
          <a:p>
            <a:pPr marL="457200" lvl="1" indent="-457200">
              <a:buFont typeface="Arial" panose="020B0604020202020204" pitchFamily="34" charset="0"/>
              <a:buChar char="•"/>
            </a:pPr>
            <a:r>
              <a:rPr lang="en-CA" sz="3000" dirty="0" smtClean="0"/>
              <a:t>How to choose which car seat or booster seat to purchase</a:t>
            </a:r>
          </a:p>
          <a:p>
            <a:pPr marL="457200" lvl="1" indent="-457200">
              <a:buFont typeface="Arial" panose="020B0604020202020204" pitchFamily="34" charset="0"/>
              <a:buChar char="•"/>
            </a:pPr>
            <a:r>
              <a:rPr lang="en-CA" sz="3000" dirty="0" smtClean="0"/>
              <a:t>Car seat laws in Alberta</a:t>
            </a:r>
            <a:endParaRPr lang="en-US" sz="3000" dirty="0"/>
          </a:p>
        </p:txBody>
      </p:sp>
      <p:sp>
        <p:nvSpPr>
          <p:cNvPr id="5" name="Title 4"/>
          <p:cNvSpPr>
            <a:spLocks noGrp="1"/>
          </p:cNvSpPr>
          <p:nvPr>
            <p:ph type="title"/>
          </p:nvPr>
        </p:nvSpPr>
        <p:spPr/>
        <p:txBody>
          <a:bodyPr/>
          <a:lstStyle/>
          <a:p>
            <a:r>
              <a:rPr lang="en-US" dirty="0" smtClean="0"/>
              <a:t>Learning Objectives</a:t>
            </a:r>
            <a:endParaRPr lang="en-US" dirty="0"/>
          </a:p>
        </p:txBody>
      </p:sp>
      <p:sp>
        <p:nvSpPr>
          <p:cNvPr id="6" name="Slide Number Placeholder 5"/>
          <p:cNvSpPr>
            <a:spLocks noGrp="1"/>
          </p:cNvSpPr>
          <p:nvPr>
            <p:ph type="sldNum" sz="quarter" idx="25"/>
          </p:nvPr>
        </p:nvSpPr>
        <p:spPr>
          <a:xfrm>
            <a:off x="6553200" y="6304235"/>
            <a:ext cx="2133600" cy="365125"/>
          </a:xfrm>
        </p:spPr>
        <p:txBody>
          <a:bodyPr/>
          <a:lstStyle/>
          <a:p>
            <a:pPr algn="r">
              <a:defRPr/>
            </a:pPr>
            <a:r>
              <a:rPr lang="en-CA" dirty="0" smtClean="0"/>
              <a:t>3</a:t>
            </a:r>
            <a:endParaRPr lang="en-CA" dirty="0"/>
          </a:p>
        </p:txBody>
      </p:sp>
    </p:spTree>
    <p:extLst>
      <p:ext uri="{BB962C8B-B14F-4D97-AF65-F5344CB8AC3E}">
        <p14:creationId xmlns:p14="http://schemas.microsoft.com/office/powerpoint/2010/main" val="84655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a:t>Child Passenger Safety</a:t>
            </a:r>
          </a:p>
        </p:txBody>
      </p:sp>
      <p:sp>
        <p:nvSpPr>
          <p:cNvPr id="13" name="Slide Number Placeholder 1"/>
          <p:cNvSpPr>
            <a:spLocks noGrp="1"/>
          </p:cNvSpPr>
          <p:nvPr>
            <p:ph type="sldNum" sz="quarter" idx="25"/>
          </p:nvPr>
        </p:nvSpPr>
        <p:spPr/>
        <p:txBody>
          <a:bodyPr/>
          <a:lstStyle/>
          <a:p>
            <a:pPr algn="r">
              <a:defRPr/>
            </a:pPr>
            <a:r>
              <a:rPr lang="en-CA" dirty="0" smtClean="0">
                <a:solidFill>
                  <a:srgbClr val="E28432"/>
                </a:solidFill>
              </a:rPr>
              <a:t>30</a:t>
            </a:r>
            <a:endParaRPr lang="en-CA" dirty="0">
              <a:solidFill>
                <a:srgbClr val="E28432"/>
              </a:solidFill>
            </a:endParaRPr>
          </a:p>
        </p:txBody>
      </p:sp>
      <p:sp>
        <p:nvSpPr>
          <p:cNvPr id="7" name="Title 3"/>
          <p:cNvSpPr>
            <a:spLocks noGrp="1"/>
          </p:cNvSpPr>
          <p:nvPr>
            <p:ph type="title"/>
          </p:nvPr>
        </p:nvSpPr>
        <p:spPr/>
        <p:txBody>
          <a:bodyPr/>
          <a:lstStyle/>
          <a:p>
            <a:r>
              <a:rPr lang="en-CA" sz="3600" dirty="0" smtClean="0"/>
              <a:t>Rear-facing/Forward-facing </a:t>
            </a:r>
            <a:r>
              <a:rPr lang="en-CA" sz="3600" dirty="0"/>
              <a:t>Car Seats</a:t>
            </a:r>
            <a:endParaRPr lang="en-US" sz="3600" dirty="0"/>
          </a:p>
        </p:txBody>
      </p:sp>
      <p:sp>
        <p:nvSpPr>
          <p:cNvPr id="8" name="Content Placeholder 4"/>
          <p:cNvSpPr txBox="1">
            <a:spLocks/>
          </p:cNvSpPr>
          <p:nvPr/>
        </p:nvSpPr>
        <p:spPr>
          <a:xfrm>
            <a:off x="4572000" y="1828800"/>
            <a:ext cx="4293591" cy="396044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7800" indent="-177800"/>
            <a:r>
              <a:rPr lang="en-CA" sz="3000" dirty="0" smtClean="0">
                <a:solidFill>
                  <a:srgbClr val="E28432"/>
                </a:solidFill>
              </a:rPr>
              <a:t>Follow the instructions for </a:t>
            </a:r>
            <a:r>
              <a:rPr lang="en-CA" sz="3000" b="1" dirty="0" smtClean="0">
                <a:solidFill>
                  <a:srgbClr val="E28432"/>
                </a:solidFill>
              </a:rPr>
              <a:t>forward-facing</a:t>
            </a:r>
            <a:r>
              <a:rPr lang="en-CA" sz="3000" dirty="0" smtClean="0">
                <a:solidFill>
                  <a:srgbClr val="E28432"/>
                </a:solidFill>
              </a:rPr>
              <a:t> use</a:t>
            </a:r>
          </a:p>
          <a:p>
            <a:pPr marL="177800" indent="-177800"/>
            <a:r>
              <a:rPr lang="en-CA" sz="3000" dirty="0" smtClean="0">
                <a:solidFill>
                  <a:srgbClr val="E28432"/>
                </a:solidFill>
              </a:rPr>
              <a:t>Use the top tether</a:t>
            </a:r>
          </a:p>
          <a:p>
            <a:pPr marL="177800" indent="-177800"/>
            <a:r>
              <a:rPr lang="en-US" sz="3000" dirty="0" smtClean="0">
                <a:solidFill>
                  <a:srgbClr val="E28432"/>
                </a:solidFill>
              </a:rPr>
              <a:t>Some models can be used forward-facing with the 5-point harness up to 30 kg (65 lb.) or 132 cm (52 inches)</a:t>
            </a:r>
            <a:endParaRPr lang="en-US" sz="3000" dirty="0">
              <a:solidFill>
                <a:srgbClr val="E28432"/>
              </a:solidFill>
            </a:endParaRPr>
          </a:p>
        </p:txBody>
      </p:sp>
      <p:pic>
        <p:nvPicPr>
          <p:cNvPr id="9"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9474" r="10585"/>
          <a:stretch/>
        </p:blipFill>
        <p:spPr bwMode="auto">
          <a:xfrm>
            <a:off x="464996" y="1970493"/>
            <a:ext cx="1903860" cy="238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9762" r="10238"/>
          <a:stretch/>
        </p:blipFill>
        <p:spPr bwMode="auto">
          <a:xfrm>
            <a:off x="2368856" y="1974635"/>
            <a:ext cx="1901952"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1" name="TextBox 10"/>
          <p:cNvSpPr txBox="1"/>
          <p:nvPr/>
        </p:nvSpPr>
        <p:spPr>
          <a:xfrm>
            <a:off x="502526" y="4536462"/>
            <a:ext cx="1828800" cy="83099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b="1" dirty="0" smtClean="0">
                <a:solidFill>
                  <a:srgbClr val="E28432"/>
                </a:solidFill>
              </a:rPr>
              <a:t>Rear-facing/</a:t>
            </a:r>
          </a:p>
          <a:p>
            <a:pPr algn="ctr"/>
            <a:r>
              <a:rPr lang="en-CA" b="1" dirty="0" smtClean="0">
                <a:solidFill>
                  <a:srgbClr val="E28432"/>
                </a:solidFill>
              </a:rPr>
              <a:t>forward-facing</a:t>
            </a:r>
          </a:p>
          <a:p>
            <a:pPr algn="ctr"/>
            <a:r>
              <a:rPr lang="en-CA" b="1" dirty="0" smtClean="0">
                <a:solidFill>
                  <a:srgbClr val="E28432"/>
                </a:solidFill>
              </a:rPr>
              <a:t>(convertible)</a:t>
            </a:r>
            <a:endParaRPr lang="en-US" b="1" dirty="0">
              <a:solidFill>
                <a:srgbClr val="E28432"/>
              </a:solidFill>
            </a:endParaRPr>
          </a:p>
        </p:txBody>
      </p:sp>
      <p:sp>
        <p:nvSpPr>
          <p:cNvPr id="12" name="TextBox 11"/>
          <p:cNvSpPr txBox="1"/>
          <p:nvPr/>
        </p:nvSpPr>
        <p:spPr>
          <a:xfrm>
            <a:off x="2405432" y="4536462"/>
            <a:ext cx="1828800" cy="110799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b="1" dirty="0" smtClean="0">
                <a:solidFill>
                  <a:srgbClr val="E28432"/>
                </a:solidFill>
              </a:rPr>
              <a:t>Rear-facing/</a:t>
            </a:r>
          </a:p>
          <a:p>
            <a:pPr algn="ctr"/>
            <a:r>
              <a:rPr lang="en-CA" b="1" dirty="0" smtClean="0">
                <a:solidFill>
                  <a:srgbClr val="E28432"/>
                </a:solidFill>
              </a:rPr>
              <a:t>forward-facing/ booster</a:t>
            </a:r>
          </a:p>
          <a:p>
            <a:pPr algn="ctr"/>
            <a:r>
              <a:rPr lang="en-CA" b="1" dirty="0" smtClean="0">
                <a:solidFill>
                  <a:srgbClr val="E28432"/>
                </a:solidFill>
              </a:rPr>
              <a:t>(3-in-1 &amp; 4-in-1)</a:t>
            </a:r>
            <a:endParaRPr lang="en-US" b="1" dirty="0">
              <a:solidFill>
                <a:srgbClr val="E28432"/>
              </a:solidFill>
            </a:endParaRPr>
          </a:p>
        </p:txBody>
      </p:sp>
    </p:spTree>
    <p:extLst>
      <p:ext uri="{BB962C8B-B14F-4D97-AF65-F5344CB8AC3E}">
        <p14:creationId xmlns:p14="http://schemas.microsoft.com/office/powerpoint/2010/main" val="348607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a:t>Child Passenger Safety</a:t>
            </a:r>
          </a:p>
          <a:p>
            <a:endParaRPr lang="en-US" dirty="0"/>
          </a:p>
        </p:txBody>
      </p:sp>
      <p:sp>
        <p:nvSpPr>
          <p:cNvPr id="7" name="Slide Number Placeholder 1"/>
          <p:cNvSpPr>
            <a:spLocks noGrp="1"/>
          </p:cNvSpPr>
          <p:nvPr>
            <p:ph type="sldNum" sz="quarter" idx="25"/>
          </p:nvPr>
        </p:nvSpPr>
        <p:spPr/>
        <p:txBody>
          <a:bodyPr/>
          <a:lstStyle/>
          <a:p>
            <a:pPr algn="r">
              <a:defRPr/>
            </a:pPr>
            <a:r>
              <a:rPr lang="en-CA" dirty="0" smtClean="0">
                <a:solidFill>
                  <a:srgbClr val="E28432"/>
                </a:solidFill>
              </a:rPr>
              <a:t>31</a:t>
            </a:r>
            <a:endParaRPr lang="en-CA" dirty="0">
              <a:solidFill>
                <a:srgbClr val="E28432"/>
              </a:solidFill>
            </a:endParaRPr>
          </a:p>
        </p:txBody>
      </p:sp>
      <p:sp>
        <p:nvSpPr>
          <p:cNvPr id="4" name="Content Placeholder 3"/>
          <p:cNvSpPr>
            <a:spLocks noGrp="1"/>
          </p:cNvSpPr>
          <p:nvPr>
            <p:ph sz="quarter" idx="26"/>
          </p:nvPr>
        </p:nvSpPr>
        <p:spPr>
          <a:xfrm>
            <a:off x="539750" y="1988840"/>
            <a:ext cx="5632450" cy="3960440"/>
          </a:xfrm>
        </p:spPr>
        <p:txBody>
          <a:bodyPr/>
          <a:lstStyle/>
          <a:p>
            <a:pPr marL="177800" indent="-177800"/>
            <a:r>
              <a:rPr lang="en-CA" sz="3000" dirty="0"/>
              <a:t>Combines forward-facing car seat and booster seat</a:t>
            </a:r>
          </a:p>
          <a:p>
            <a:pPr marL="177800" indent="-177800"/>
            <a:r>
              <a:rPr lang="en-CA" sz="3000" dirty="0"/>
              <a:t>Cannot be used rear-facing</a:t>
            </a:r>
          </a:p>
          <a:p>
            <a:pPr marL="177800" indent="-177800"/>
            <a:r>
              <a:rPr lang="en-US" sz="3000" dirty="0"/>
              <a:t>Some models can be used with the 5-point harness up to 30 kg (65 lb.) or 127 cm (50 inches</a:t>
            </a:r>
            <a:r>
              <a:rPr lang="en-US" sz="3000" dirty="0" smtClean="0"/>
              <a:t>)</a:t>
            </a:r>
            <a:endParaRPr lang="en-US" sz="3000" dirty="0"/>
          </a:p>
        </p:txBody>
      </p:sp>
      <p:sp>
        <p:nvSpPr>
          <p:cNvPr id="3" name="Title 2"/>
          <p:cNvSpPr>
            <a:spLocks noGrp="1"/>
          </p:cNvSpPr>
          <p:nvPr>
            <p:ph type="title"/>
          </p:nvPr>
        </p:nvSpPr>
        <p:spPr>
          <a:xfrm>
            <a:off x="539750" y="1066800"/>
            <a:ext cx="8064500" cy="922040"/>
          </a:xfrm>
        </p:spPr>
        <p:txBody>
          <a:bodyPr/>
          <a:lstStyle/>
          <a:p>
            <a:pPr>
              <a:spcBef>
                <a:spcPts val="600"/>
              </a:spcBef>
            </a:pPr>
            <a:r>
              <a:rPr lang="en-CA" sz="4400" dirty="0"/>
              <a:t>Forward-facing/Booster </a:t>
            </a:r>
            <a:r>
              <a:rPr lang="en-CA" sz="4400" dirty="0" smtClean="0"/>
              <a:t>Seats</a:t>
            </a:r>
            <a:endParaRPr lang="en-US" dirty="0"/>
          </a:p>
        </p:txBody>
      </p:sp>
      <p:grpSp>
        <p:nvGrpSpPr>
          <p:cNvPr id="10" name="Group 9"/>
          <p:cNvGrpSpPr/>
          <p:nvPr/>
        </p:nvGrpSpPr>
        <p:grpSpPr>
          <a:xfrm>
            <a:off x="6371116" y="1951221"/>
            <a:ext cx="1828800" cy="3847537"/>
            <a:chOff x="6371116" y="1951221"/>
            <a:chExt cx="1828800" cy="3847537"/>
          </a:xfrm>
        </p:grpSpPr>
        <p:pic>
          <p:nvPicPr>
            <p:cNvPr id="8" name="Content Placeholder 6"/>
            <p:cNvPicPr>
              <a:picLocks noChangeAspect="1"/>
            </p:cNvPicPr>
            <p:nvPr/>
          </p:nvPicPr>
          <p:blipFill rotWithShape="1">
            <a:blip r:embed="rId3" cstate="print">
              <a:extLst>
                <a:ext uri="{28A0092B-C50C-407E-A947-70E740481C1C}">
                  <a14:useLocalDpi xmlns:a14="http://schemas.microsoft.com/office/drawing/2010/main" val="0"/>
                </a:ext>
              </a:extLst>
            </a:blip>
            <a:srcRect l="15526" t="1173" r="18502" b="1"/>
            <a:stretch/>
          </p:blipFill>
          <p:spPr>
            <a:xfrm flipH="1">
              <a:off x="6371116" y="1951221"/>
              <a:ext cx="1828800" cy="2739541"/>
            </a:xfrm>
            <a:prstGeom prst="rect">
              <a:avLst/>
            </a:prstGeom>
          </p:spPr>
        </p:pic>
        <p:sp>
          <p:nvSpPr>
            <p:cNvPr id="9" name="TextBox 8"/>
            <p:cNvSpPr txBox="1"/>
            <p:nvPr/>
          </p:nvSpPr>
          <p:spPr>
            <a:xfrm>
              <a:off x="6397681" y="4690762"/>
              <a:ext cx="1779188" cy="110799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CA" b="1" dirty="0" smtClean="0">
                  <a:solidFill>
                    <a:srgbClr val="E28432"/>
                  </a:solidFill>
                </a:rPr>
                <a:t>Forward-facing/ booster</a:t>
              </a:r>
            </a:p>
            <a:p>
              <a:pPr algn="ctr"/>
              <a:r>
                <a:rPr lang="en-CA" b="1" dirty="0" smtClean="0">
                  <a:solidFill>
                    <a:srgbClr val="E28432"/>
                  </a:solidFill>
                </a:rPr>
                <a:t>(harnessed booster)</a:t>
              </a:r>
              <a:endParaRPr lang="en-US" b="1" dirty="0">
                <a:solidFill>
                  <a:srgbClr val="E28432"/>
                </a:solidFill>
              </a:endParaRPr>
            </a:p>
          </p:txBody>
        </p:sp>
      </p:grpSp>
    </p:spTree>
    <p:extLst>
      <p:ext uri="{BB962C8B-B14F-4D97-AF65-F5344CB8AC3E}">
        <p14:creationId xmlns:p14="http://schemas.microsoft.com/office/powerpoint/2010/main" val="411322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8"/>
          <p:cNvSpPr txBox="1">
            <a:spLocks/>
          </p:cNvSpPr>
          <p:nvPr/>
        </p:nvSpPr>
        <p:spPr bwMode="auto">
          <a:xfrm>
            <a:off x="466288" y="1009650"/>
            <a:ext cx="8064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4400" kern="1200">
                <a:solidFill>
                  <a:srgbClr val="4F7F70"/>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00100" indent="0">
              <a:spcBef>
                <a:spcPts val="0"/>
              </a:spcBef>
              <a:spcAft>
                <a:spcPts val="1200"/>
              </a:spcAft>
              <a:buNone/>
            </a:pPr>
            <a:r>
              <a:rPr lang="en-US" sz="3600" dirty="0" smtClean="0">
                <a:solidFill>
                  <a:srgbClr val="E28432"/>
                </a:solidFill>
              </a:rPr>
              <a:t>Car </a:t>
            </a:r>
            <a:r>
              <a:rPr lang="en-US" sz="3600" dirty="0">
                <a:solidFill>
                  <a:srgbClr val="E28432"/>
                </a:solidFill>
              </a:rPr>
              <a:t>Seat Guidelines in Alberta</a:t>
            </a:r>
          </a:p>
          <a:p>
            <a:pPr marL="914400" indent="0"/>
            <a:endParaRPr lang="en-US" dirty="0"/>
          </a:p>
        </p:txBody>
      </p:sp>
      <p:sp>
        <p:nvSpPr>
          <p:cNvPr id="2" name="Slide Number Placeholder 1"/>
          <p:cNvSpPr>
            <a:spLocks noGrp="1"/>
          </p:cNvSpPr>
          <p:nvPr>
            <p:ph type="sldNum" sz="quarter" idx="25"/>
          </p:nvPr>
        </p:nvSpPr>
        <p:spPr/>
        <p:txBody>
          <a:bodyPr/>
          <a:lstStyle/>
          <a:p>
            <a:pPr>
              <a:defRPr/>
            </a:pPr>
            <a:fld id="{8A9277BE-5DF1-4CBC-8139-FE686D0985CD}" type="slidenum">
              <a:rPr lang="en-CA" smtClean="0">
                <a:solidFill>
                  <a:srgbClr val="E28432"/>
                </a:solidFill>
              </a:rPr>
              <a:pPr>
                <a:defRPr/>
              </a:pPr>
              <a:t>32</a:t>
            </a:fld>
            <a:endParaRPr lang="en-CA" dirty="0">
              <a:solidFill>
                <a:srgbClr val="E28432"/>
              </a:solidFill>
            </a:endParaRPr>
          </a:p>
        </p:txBody>
      </p:sp>
      <p:pic>
        <p:nvPicPr>
          <p:cNvPr id="6" name="Content Placeholder 5">
            <a:hlinkClick r:id="rId3"/>
          </p:cNvPr>
          <p:cNvPicPr>
            <a:picLocks noGrp="1" noChangeAspect="1"/>
          </p:cNvPicPr>
          <p:nvPr>
            <p:ph sz="quarter" idx="26"/>
          </p:nvPr>
        </p:nvPicPr>
        <p:blipFill rotWithShape="1">
          <a:blip r:embed="rId4"/>
          <a:srcRect l="1641" t="1829" r="1544" b="62668"/>
          <a:stretch/>
        </p:blipFill>
        <p:spPr>
          <a:xfrm>
            <a:off x="520644" y="2142827"/>
            <a:ext cx="8010144" cy="3834675"/>
          </a:xfrm>
          <a:prstGeom prst="rect">
            <a:avLst/>
          </a:prstGeom>
          <a:ln w="6350">
            <a:solidFill>
              <a:srgbClr val="002060"/>
            </a:solidFill>
          </a:ln>
        </p:spPr>
      </p:pic>
      <p:sp>
        <p:nvSpPr>
          <p:cNvPr id="8" name="Text Placeholder 1"/>
          <p:cNvSpPr txBox="1">
            <a:spLocks/>
          </p:cNvSpPr>
          <p:nvPr/>
        </p:nvSpPr>
        <p:spPr>
          <a:xfrm>
            <a:off x="467742" y="260648"/>
            <a:ext cx="6912570" cy="301625"/>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rgbClr val="E28432"/>
                </a:solidFill>
                <a:latin typeface="Garamond" panose="02020404030301010803" pitchFamily="18" charset="0"/>
              </a:rPr>
              <a:t>Child Passenger Safety</a:t>
            </a:r>
            <a:endParaRPr lang="en-US" sz="2000" b="1" dirty="0">
              <a:solidFill>
                <a:srgbClr val="E28432"/>
              </a:solidFill>
              <a:latin typeface="Garamond" panose="02020404030301010803" pitchFamily="18" charset="0"/>
            </a:endParaRPr>
          </a:p>
        </p:txBody>
      </p:sp>
      <p:pic>
        <p:nvPicPr>
          <p:cNvPr id="9" name="Picture 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288" y="1009650"/>
            <a:ext cx="685800" cy="685800"/>
          </a:xfrm>
          <a:prstGeom prst="rect">
            <a:avLst/>
          </a:prstGeom>
        </p:spPr>
      </p:pic>
    </p:spTree>
    <p:extLst>
      <p:ext uri="{BB962C8B-B14F-4D97-AF65-F5344CB8AC3E}">
        <p14:creationId xmlns:p14="http://schemas.microsoft.com/office/powerpoint/2010/main" val="1173462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smtClean="0"/>
              <a:t>Child Passenger Safety</a:t>
            </a:r>
            <a:endParaRPr lang="en-US" dirty="0"/>
          </a:p>
        </p:txBody>
      </p:sp>
      <p:sp>
        <p:nvSpPr>
          <p:cNvPr id="4" name="Content Placeholder 3"/>
          <p:cNvSpPr>
            <a:spLocks noGrp="1"/>
          </p:cNvSpPr>
          <p:nvPr>
            <p:ph sz="quarter" idx="26"/>
          </p:nvPr>
        </p:nvSpPr>
        <p:spPr>
          <a:xfrm>
            <a:off x="539750" y="2287960"/>
            <a:ext cx="8064500" cy="3960440"/>
          </a:xfrm>
        </p:spPr>
        <p:txBody>
          <a:bodyPr/>
          <a:lstStyle/>
          <a:p>
            <a:pPr marL="457200" indent="0">
              <a:buNone/>
            </a:pPr>
            <a:r>
              <a:rPr lang="en-CA" sz="3600" dirty="0">
                <a:solidFill>
                  <a:schemeClr val="bg2"/>
                </a:solidFill>
              </a:rPr>
              <a:t>A guide to installing a booster seat</a:t>
            </a:r>
          </a:p>
          <a:p>
            <a:pPr marL="0" indent="0">
              <a:buNone/>
            </a:pPr>
            <a:endParaRPr lang="en-CA" sz="1800" dirty="0" smtClean="0"/>
          </a:p>
          <a:p>
            <a:pPr marL="0" indent="0">
              <a:buNone/>
            </a:pPr>
            <a:endParaRPr lang="en-CA" sz="1800" dirty="0"/>
          </a:p>
          <a:p>
            <a:pPr marL="0" indent="0">
              <a:buNone/>
            </a:pPr>
            <a:endParaRPr lang="en-CA" sz="1800" dirty="0" smtClean="0"/>
          </a:p>
          <a:p>
            <a:pPr marL="0" indent="0">
              <a:buNone/>
            </a:pPr>
            <a:endParaRPr lang="en-CA" sz="1800" dirty="0"/>
          </a:p>
          <a:p>
            <a:pPr marL="0" indent="0">
              <a:buNone/>
            </a:pPr>
            <a:endParaRPr lang="en-CA" sz="2800" dirty="0" smtClean="0"/>
          </a:p>
          <a:p>
            <a:pPr marL="0" indent="0">
              <a:buNone/>
            </a:pPr>
            <a:endParaRPr lang="en-CA" sz="1800" dirty="0"/>
          </a:p>
          <a:p>
            <a:pPr marL="457200" indent="0">
              <a:buNone/>
            </a:pPr>
            <a:endParaRPr lang="en-CA" sz="2000" dirty="0"/>
          </a:p>
          <a:p>
            <a:pPr marL="457200" indent="0">
              <a:spcBef>
                <a:spcPts val="1200"/>
              </a:spcBef>
              <a:buNone/>
            </a:pPr>
            <a:r>
              <a:rPr lang="en-CA" sz="1800" dirty="0"/>
              <a:t>Source: </a:t>
            </a:r>
            <a:r>
              <a:rPr lang="en-CA" sz="1800" dirty="0">
                <a:solidFill>
                  <a:schemeClr val="bg2"/>
                </a:solidFill>
              </a:rPr>
              <a:t>Parachute Canada on YouTube</a:t>
            </a:r>
            <a:endParaRPr lang="en-US" sz="1800" dirty="0">
              <a:solidFill>
                <a:schemeClr val="bg2"/>
              </a:solidFill>
            </a:endParaRPr>
          </a:p>
          <a:p>
            <a:endParaRPr lang="en-US" sz="1800" dirty="0">
              <a:solidFill>
                <a:schemeClr val="bg2"/>
              </a:solidFill>
            </a:endParaRPr>
          </a:p>
          <a:p>
            <a:endParaRPr lang="en-US" sz="1800" dirty="0"/>
          </a:p>
        </p:txBody>
      </p:sp>
      <p:sp>
        <p:nvSpPr>
          <p:cNvPr id="5" name="Title 4"/>
          <p:cNvSpPr>
            <a:spLocks noGrp="1"/>
          </p:cNvSpPr>
          <p:nvPr>
            <p:ph type="title"/>
          </p:nvPr>
        </p:nvSpPr>
        <p:spPr>
          <a:xfrm>
            <a:off x="539750" y="1066800"/>
            <a:ext cx="8064500" cy="1143000"/>
          </a:xfrm>
        </p:spPr>
        <p:txBody>
          <a:bodyPr/>
          <a:lstStyle/>
          <a:p>
            <a:r>
              <a:rPr lang="en-CA" dirty="0"/>
              <a:t>Stage 3: Booster Seats</a:t>
            </a:r>
            <a:endParaRPr lang="en-US" dirty="0"/>
          </a:p>
        </p:txBody>
      </p:sp>
      <p:sp>
        <p:nvSpPr>
          <p:cNvPr id="6" name="Slide Number Placeholder 1"/>
          <p:cNvSpPr>
            <a:spLocks noGrp="1"/>
          </p:cNvSpPr>
          <p:nvPr>
            <p:ph type="sldNum" sz="quarter" idx="25"/>
          </p:nvPr>
        </p:nvSpPr>
        <p:spPr>
          <a:xfrm>
            <a:off x="6553200" y="6304235"/>
            <a:ext cx="2133600" cy="365125"/>
          </a:xfrm>
        </p:spPr>
        <p:txBody>
          <a:bodyPr/>
          <a:lstStyle/>
          <a:p>
            <a:pPr algn="r">
              <a:defRPr/>
            </a:pPr>
            <a:fld id="{8A9277BE-5DF1-4CBC-8139-FE686D0985CD}" type="slidenum">
              <a:rPr lang="en-CA" smtClean="0"/>
              <a:pPr algn="r">
                <a:defRPr/>
              </a:pPr>
              <a:t>33</a:t>
            </a:fld>
            <a:endParaRPr lang="en-CA" dirty="0"/>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750" y="2356520"/>
            <a:ext cx="457200" cy="457200"/>
          </a:xfrm>
          <a:prstGeom prst="rect">
            <a:avLst/>
          </a:prstGeom>
        </p:spPr>
      </p:pic>
    </p:spTree>
    <p:extLst>
      <p:ext uri="{BB962C8B-B14F-4D97-AF65-F5344CB8AC3E}">
        <p14:creationId xmlns:p14="http://schemas.microsoft.com/office/powerpoint/2010/main" val="2381751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smtClean="0"/>
              <a:t>Child Passenger Safety</a:t>
            </a:r>
            <a:endParaRPr lang="en-US" dirty="0"/>
          </a:p>
        </p:txBody>
      </p:sp>
      <p:sp>
        <p:nvSpPr>
          <p:cNvPr id="4" name="Content Placeholder 3"/>
          <p:cNvSpPr>
            <a:spLocks noGrp="1"/>
          </p:cNvSpPr>
          <p:nvPr>
            <p:ph sz="quarter" idx="26"/>
          </p:nvPr>
        </p:nvSpPr>
        <p:spPr>
          <a:xfrm>
            <a:off x="539750" y="1988840"/>
            <a:ext cx="5861050" cy="3960440"/>
          </a:xfrm>
        </p:spPr>
        <p:txBody>
          <a:bodyPr/>
          <a:lstStyle/>
          <a:p>
            <a:pPr>
              <a:spcBef>
                <a:spcPts val="600"/>
              </a:spcBef>
              <a:buSzPct val="75000"/>
            </a:pPr>
            <a:r>
              <a:rPr lang="en-CA" sz="2700" dirty="0"/>
              <a:t>Use a booster seat after a forward-facing car seat</a:t>
            </a:r>
          </a:p>
          <a:p>
            <a:pPr>
              <a:spcBef>
                <a:spcPts val="600"/>
              </a:spcBef>
              <a:buSzPct val="75000"/>
            </a:pPr>
            <a:r>
              <a:rPr lang="en-CA" sz="2700" dirty="0"/>
              <a:t>Always use a lap-shoulder seat </a:t>
            </a:r>
            <a:r>
              <a:rPr lang="en-CA" sz="2700" dirty="0" smtClean="0"/>
              <a:t>belt </a:t>
            </a:r>
            <a:r>
              <a:rPr lang="en-CA" sz="2700" dirty="0"/>
              <a:t>with a booster seat</a:t>
            </a:r>
          </a:p>
          <a:p>
            <a:pPr>
              <a:spcBef>
                <a:spcPts val="600"/>
              </a:spcBef>
              <a:buSzPct val="75000"/>
            </a:pPr>
            <a:r>
              <a:rPr lang="en-CA" sz="2700" dirty="0"/>
              <a:t>Make sure the seat belt </a:t>
            </a:r>
            <a:r>
              <a:rPr lang="en-CA" sz="2700" dirty="0" smtClean="0"/>
              <a:t>fits </a:t>
            </a:r>
            <a:r>
              <a:rPr lang="en-CA" sz="2700" dirty="0"/>
              <a:t>correctly</a:t>
            </a:r>
          </a:p>
          <a:p>
            <a:pPr>
              <a:spcBef>
                <a:spcPts val="600"/>
              </a:spcBef>
              <a:buSzPct val="75000"/>
            </a:pPr>
            <a:r>
              <a:rPr lang="en-CA" sz="2700" dirty="0"/>
              <a:t>Use a booster seat until your child is 145 cm (4 feet 9 inches) tall or reaches the booster seat’s </a:t>
            </a:r>
            <a:r>
              <a:rPr lang="en-CA" sz="2700" dirty="0" smtClean="0"/>
              <a:t>limits</a:t>
            </a:r>
            <a:endParaRPr lang="en-US" sz="2700" dirty="0"/>
          </a:p>
        </p:txBody>
      </p:sp>
      <p:sp>
        <p:nvSpPr>
          <p:cNvPr id="5" name="Title 4"/>
          <p:cNvSpPr>
            <a:spLocks noGrp="1"/>
          </p:cNvSpPr>
          <p:nvPr>
            <p:ph type="title"/>
          </p:nvPr>
        </p:nvSpPr>
        <p:spPr/>
        <p:txBody>
          <a:bodyPr/>
          <a:lstStyle/>
          <a:p>
            <a:r>
              <a:rPr lang="en-US" sz="4800" dirty="0" smtClean="0"/>
              <a:t>Key Points: Booster Seats</a:t>
            </a:r>
            <a:endParaRPr lang="en-US" sz="4800" dirty="0"/>
          </a:p>
        </p:txBody>
      </p:sp>
      <p:sp>
        <p:nvSpPr>
          <p:cNvPr id="6" name="Slide Number Placeholder 2"/>
          <p:cNvSpPr>
            <a:spLocks noGrp="1"/>
          </p:cNvSpPr>
          <p:nvPr>
            <p:ph type="sldNum" sz="quarter" idx="25"/>
          </p:nvPr>
        </p:nvSpPr>
        <p:spPr>
          <a:xfrm>
            <a:off x="6553200" y="6304235"/>
            <a:ext cx="2133600" cy="365125"/>
          </a:xfrm>
        </p:spPr>
        <p:txBody>
          <a:bodyPr/>
          <a:lstStyle/>
          <a:p>
            <a:pPr algn="r">
              <a:defRPr/>
            </a:pPr>
            <a:r>
              <a:rPr lang="en-CA" dirty="0" smtClean="0">
                <a:solidFill>
                  <a:srgbClr val="7A9C49"/>
                </a:solidFill>
              </a:rPr>
              <a:t>34</a:t>
            </a:r>
            <a:endParaRPr lang="en-CA" dirty="0">
              <a:solidFill>
                <a:srgbClr val="7A9C49"/>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9369"/>
          <a:stretch/>
        </p:blipFill>
        <p:spPr>
          <a:xfrm>
            <a:off x="6400800" y="1988840"/>
            <a:ext cx="2203450" cy="2768258"/>
          </a:xfrm>
          <a:prstGeom prst="rect">
            <a:avLst/>
          </a:prstGeom>
        </p:spPr>
      </p:pic>
    </p:spTree>
    <p:extLst>
      <p:ext uri="{BB962C8B-B14F-4D97-AF65-F5344CB8AC3E}">
        <p14:creationId xmlns:p14="http://schemas.microsoft.com/office/powerpoint/2010/main" val="253498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a:t>Child Passenger Safety</a:t>
            </a:r>
          </a:p>
        </p:txBody>
      </p:sp>
      <p:sp>
        <p:nvSpPr>
          <p:cNvPr id="5" name="Title 4"/>
          <p:cNvSpPr>
            <a:spLocks noGrp="1"/>
          </p:cNvSpPr>
          <p:nvPr>
            <p:ph type="title"/>
          </p:nvPr>
        </p:nvSpPr>
        <p:spPr>
          <a:xfrm>
            <a:off x="539750" y="762000"/>
            <a:ext cx="8064500" cy="1143000"/>
          </a:xfrm>
        </p:spPr>
        <p:txBody>
          <a:bodyPr/>
          <a:lstStyle/>
          <a:p>
            <a:r>
              <a:rPr lang="en-US" sz="3600" dirty="0" smtClean="0"/>
              <a:t>Examples of Booster Seats</a:t>
            </a:r>
            <a:endParaRPr lang="en-US" sz="3600" dirty="0"/>
          </a:p>
        </p:txBody>
      </p:sp>
      <p:grpSp>
        <p:nvGrpSpPr>
          <p:cNvPr id="15" name="Group 14"/>
          <p:cNvGrpSpPr/>
          <p:nvPr/>
        </p:nvGrpSpPr>
        <p:grpSpPr>
          <a:xfrm>
            <a:off x="4724400" y="1905000"/>
            <a:ext cx="1828800" cy="3292954"/>
            <a:chOff x="3657600" y="1988840"/>
            <a:chExt cx="1828800" cy="3292954"/>
          </a:xfrm>
        </p:grpSpPr>
        <p:sp>
          <p:nvSpPr>
            <p:cNvPr id="7" name="TextBox 6"/>
            <p:cNvSpPr txBox="1"/>
            <p:nvPr/>
          </p:nvSpPr>
          <p:spPr>
            <a:xfrm>
              <a:off x="3657600" y="4727796"/>
              <a:ext cx="1828800" cy="553998"/>
            </a:xfrm>
            <a:prstGeom prst="rect">
              <a:avLst/>
            </a:prstGeom>
            <a:solidFill>
              <a:schemeClr val="bg1"/>
            </a:solidFill>
            <a:ln>
              <a:noFill/>
            </a:ln>
          </p:spPr>
          <p:txBody>
            <a:bodyPr wrap="square" lIns="0" tIns="0" rIns="0" bIns="0" rtlCol="0">
              <a:spAutoFit/>
            </a:bodyPr>
            <a:lstStyle/>
            <a:p>
              <a:pPr algn="ctr"/>
              <a:r>
                <a:rPr lang="en-US" b="1" dirty="0" smtClean="0">
                  <a:solidFill>
                    <a:srgbClr val="7A9C49"/>
                  </a:solidFill>
                  <a:latin typeface="+mn-lt"/>
                  <a:cs typeface="+mn-cs"/>
                </a:rPr>
                <a:t>High back booster </a:t>
              </a:r>
            </a:p>
          </p:txBody>
        </p:sp>
        <p:pic>
          <p:nvPicPr>
            <p:cNvPr id="10" name="Content Placeholder 9"/>
            <p:cNvPicPr>
              <a:picLocks noChangeAspect="1"/>
            </p:cNvPicPr>
            <p:nvPr/>
          </p:nvPicPr>
          <p:blipFill rotWithShape="1">
            <a:blip r:embed="rId3">
              <a:extLst>
                <a:ext uri="{28A0092B-C50C-407E-A947-70E740481C1C}">
                  <a14:useLocalDpi xmlns:a14="http://schemas.microsoft.com/office/drawing/2010/main" val="0"/>
                </a:ext>
              </a:extLst>
            </a:blip>
            <a:srcRect l="82126"/>
            <a:stretch/>
          </p:blipFill>
          <p:spPr bwMode="auto">
            <a:xfrm flipH="1">
              <a:off x="3794760" y="1988840"/>
              <a:ext cx="1554480" cy="262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9"/>
          <p:cNvGrpSpPr/>
          <p:nvPr/>
        </p:nvGrpSpPr>
        <p:grpSpPr>
          <a:xfrm>
            <a:off x="2819400" y="2103120"/>
            <a:ext cx="1828800" cy="3653076"/>
            <a:chOff x="2819400" y="2103120"/>
            <a:chExt cx="1828800" cy="3653076"/>
          </a:xfrm>
        </p:grpSpPr>
        <p:sp>
          <p:nvSpPr>
            <p:cNvPr id="9" name="TextBox 8"/>
            <p:cNvSpPr txBox="1"/>
            <p:nvPr/>
          </p:nvSpPr>
          <p:spPr>
            <a:xfrm>
              <a:off x="2819400" y="4648200"/>
              <a:ext cx="1828800" cy="110799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CA" b="1" dirty="0" smtClean="0">
                  <a:solidFill>
                    <a:srgbClr val="7A9C49"/>
                  </a:solidFill>
                </a:rPr>
                <a:t>Forward-facing/ booster</a:t>
              </a:r>
            </a:p>
            <a:p>
              <a:pPr algn="ctr"/>
              <a:r>
                <a:rPr lang="en-US" b="1" dirty="0" smtClean="0">
                  <a:solidFill>
                    <a:srgbClr val="7A9C49"/>
                  </a:solidFill>
                </a:rPr>
                <a:t>(with </a:t>
              </a:r>
              <a:r>
                <a:rPr lang="en-US" b="1" dirty="0">
                  <a:solidFill>
                    <a:srgbClr val="7A9C49"/>
                  </a:solidFill>
                </a:rPr>
                <a:t>harness </a:t>
              </a:r>
              <a:r>
                <a:rPr lang="en-US" b="1" dirty="0" smtClean="0">
                  <a:solidFill>
                    <a:srgbClr val="7A9C49"/>
                  </a:solidFill>
                </a:rPr>
                <a:t>removed</a:t>
              </a:r>
              <a:r>
                <a:rPr lang="en-CA" b="1" dirty="0" smtClean="0">
                  <a:solidFill>
                    <a:srgbClr val="7A9C49"/>
                  </a:solidFill>
                </a:rPr>
                <a:t>)</a:t>
              </a:r>
              <a:endParaRPr lang="en-US" b="1" dirty="0">
                <a:solidFill>
                  <a:srgbClr val="7A9C49"/>
                </a:solidFill>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3271" t="3333" r="1602" b="8889"/>
            <a:stretch/>
          </p:blipFill>
          <p:spPr>
            <a:xfrm flipH="1">
              <a:off x="2843128" y="2103120"/>
              <a:ext cx="1781344" cy="2468880"/>
            </a:xfrm>
            <a:prstGeom prst="rect">
              <a:avLst/>
            </a:prstGeom>
          </p:spPr>
        </p:pic>
      </p:grpSp>
      <p:grpSp>
        <p:nvGrpSpPr>
          <p:cNvPr id="21" name="Group 20"/>
          <p:cNvGrpSpPr/>
          <p:nvPr/>
        </p:nvGrpSpPr>
        <p:grpSpPr>
          <a:xfrm>
            <a:off x="6766560" y="3103402"/>
            <a:ext cx="1920240" cy="2154398"/>
            <a:chOff x="6766560" y="3103402"/>
            <a:chExt cx="1920240" cy="2154398"/>
          </a:xfrm>
        </p:grpSpPr>
        <p:sp>
          <p:nvSpPr>
            <p:cNvPr id="8" name="TextBox 7"/>
            <p:cNvSpPr txBox="1"/>
            <p:nvPr/>
          </p:nvSpPr>
          <p:spPr>
            <a:xfrm>
              <a:off x="6812280" y="4703802"/>
              <a:ext cx="1828800" cy="553998"/>
            </a:xfrm>
            <a:prstGeom prst="rect">
              <a:avLst/>
            </a:prstGeom>
            <a:noFill/>
            <a:ln>
              <a:noFill/>
            </a:ln>
          </p:spPr>
          <p:txBody>
            <a:bodyPr wrap="square" lIns="0" tIns="0" rIns="0" bIns="0" rtlCol="0">
              <a:spAutoFit/>
            </a:bodyPr>
            <a:lstStyle/>
            <a:p>
              <a:pPr algn="ctr"/>
              <a:r>
                <a:rPr lang="en-US" b="1" dirty="0" smtClean="0">
                  <a:solidFill>
                    <a:srgbClr val="7A9C49"/>
                  </a:solidFill>
                  <a:latin typeface="+mn-lt"/>
                  <a:cs typeface="+mn-cs"/>
                </a:rPr>
                <a:t>Backless booster </a:t>
              </a:r>
            </a:p>
          </p:txBody>
        </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16994" b="18431"/>
            <a:stretch/>
          </p:blipFill>
          <p:spPr>
            <a:xfrm>
              <a:off x="6766560" y="3103402"/>
              <a:ext cx="1920240" cy="1239998"/>
            </a:xfrm>
            <a:prstGeom prst="rect">
              <a:avLst/>
            </a:prstGeom>
          </p:spPr>
        </p:pic>
      </p:grpSp>
      <p:sp>
        <p:nvSpPr>
          <p:cNvPr id="13" name="Slide Number Placeholder 1"/>
          <p:cNvSpPr>
            <a:spLocks noGrp="1"/>
          </p:cNvSpPr>
          <p:nvPr>
            <p:ph type="sldNum" sz="quarter" idx="25"/>
          </p:nvPr>
        </p:nvSpPr>
        <p:spPr>
          <a:xfrm>
            <a:off x="6553200" y="6304235"/>
            <a:ext cx="2133600" cy="365125"/>
          </a:xfrm>
        </p:spPr>
        <p:txBody>
          <a:bodyPr/>
          <a:lstStyle/>
          <a:p>
            <a:pPr algn="r">
              <a:defRPr/>
            </a:pPr>
            <a:fld id="{8A9277BE-5DF1-4CBC-8139-FE686D0985CD}" type="slidenum">
              <a:rPr lang="en-CA" smtClean="0">
                <a:solidFill>
                  <a:srgbClr val="7A9C49"/>
                </a:solidFill>
              </a:rPr>
              <a:pPr algn="r">
                <a:defRPr/>
              </a:pPr>
              <a:t>35</a:t>
            </a:fld>
            <a:endParaRPr lang="en-CA" dirty="0">
              <a:solidFill>
                <a:srgbClr val="7A9C49"/>
              </a:solidFill>
            </a:endParaRPr>
          </a:p>
        </p:txBody>
      </p:sp>
      <p:grpSp>
        <p:nvGrpSpPr>
          <p:cNvPr id="22" name="Group 21"/>
          <p:cNvGrpSpPr/>
          <p:nvPr/>
        </p:nvGrpSpPr>
        <p:grpSpPr>
          <a:xfrm>
            <a:off x="751335" y="2100943"/>
            <a:ext cx="1854705" cy="3779852"/>
            <a:chOff x="751335" y="2100943"/>
            <a:chExt cx="1854705" cy="3779852"/>
          </a:xfrm>
        </p:grpSpPr>
        <p:pic>
          <p:nvPicPr>
            <p:cNvPr id="4" name="Picture 3"/>
            <p:cNvPicPr>
              <a:picLocks noChangeAspect="1"/>
            </p:cNvPicPr>
            <p:nvPr/>
          </p:nvPicPr>
          <p:blipFill>
            <a:blip r:embed="rId6"/>
            <a:stretch>
              <a:fillRect/>
            </a:stretch>
          </p:blipFill>
          <p:spPr>
            <a:xfrm flipH="1">
              <a:off x="751335" y="2100943"/>
              <a:ext cx="1854705" cy="2318380"/>
            </a:xfrm>
            <a:prstGeom prst="rect">
              <a:avLst/>
            </a:prstGeom>
          </p:spPr>
        </p:pic>
        <p:sp>
          <p:nvSpPr>
            <p:cNvPr id="17" name="TextBox 16"/>
            <p:cNvSpPr txBox="1"/>
            <p:nvPr/>
          </p:nvSpPr>
          <p:spPr>
            <a:xfrm>
              <a:off x="751335" y="4495800"/>
              <a:ext cx="1828800" cy="13849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b="1" dirty="0" smtClean="0">
                  <a:solidFill>
                    <a:srgbClr val="7A9C49"/>
                  </a:solidFill>
                </a:rPr>
                <a:t>Rear-facing/</a:t>
              </a:r>
            </a:p>
            <a:p>
              <a:pPr algn="ctr"/>
              <a:r>
                <a:rPr lang="en-CA" b="1" dirty="0" smtClean="0">
                  <a:solidFill>
                    <a:srgbClr val="7A9C49"/>
                  </a:solidFill>
                </a:rPr>
                <a:t>forward-facing/ booster</a:t>
              </a:r>
            </a:p>
            <a:p>
              <a:pPr algn="ctr"/>
              <a:r>
                <a:rPr lang="en-CA" b="1" dirty="0" smtClean="0">
                  <a:solidFill>
                    <a:srgbClr val="7A9C49"/>
                  </a:solidFill>
                </a:rPr>
                <a:t>(3-in-1 &amp; 4-in-1) as booster seat</a:t>
              </a:r>
              <a:endParaRPr lang="en-US" b="1" dirty="0">
                <a:solidFill>
                  <a:srgbClr val="7A9C49"/>
                </a:solidFill>
              </a:endParaRPr>
            </a:p>
          </p:txBody>
        </p:sp>
      </p:grpSp>
    </p:spTree>
    <p:extLst>
      <p:ext uri="{BB962C8B-B14F-4D97-AF65-F5344CB8AC3E}">
        <p14:creationId xmlns:p14="http://schemas.microsoft.com/office/powerpoint/2010/main" val="6795149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a:t>Child Passenger Safety</a:t>
            </a:r>
          </a:p>
          <a:p>
            <a:endParaRPr lang="en-US" dirty="0"/>
          </a:p>
        </p:txBody>
      </p:sp>
      <p:sp>
        <p:nvSpPr>
          <p:cNvPr id="4" name="Content Placeholder 3"/>
          <p:cNvSpPr>
            <a:spLocks noGrp="1"/>
          </p:cNvSpPr>
          <p:nvPr>
            <p:ph sz="quarter" idx="26"/>
          </p:nvPr>
        </p:nvSpPr>
        <p:spPr>
          <a:xfrm>
            <a:off x="5249416" y="1752600"/>
            <a:ext cx="3437384" cy="4495800"/>
          </a:xfrm>
        </p:spPr>
        <p:txBody>
          <a:bodyPr/>
          <a:lstStyle/>
          <a:p>
            <a:pPr>
              <a:spcBef>
                <a:spcPts val="0"/>
              </a:spcBef>
            </a:pPr>
            <a:r>
              <a:rPr lang="en-US" sz="3000" dirty="0"/>
              <a:t>Offer head/neck protection</a:t>
            </a:r>
          </a:p>
          <a:p>
            <a:pPr>
              <a:spcBef>
                <a:spcPts val="0"/>
              </a:spcBef>
            </a:pPr>
            <a:r>
              <a:rPr lang="en-US" sz="3000" dirty="0"/>
              <a:t>Good for vehicle seats </a:t>
            </a:r>
            <a:r>
              <a:rPr lang="en-US" sz="3000" b="1" dirty="0"/>
              <a:t>without</a:t>
            </a:r>
            <a:r>
              <a:rPr lang="en-US" sz="3000" dirty="0"/>
              <a:t> head rests</a:t>
            </a:r>
          </a:p>
          <a:p>
            <a:pPr>
              <a:spcBef>
                <a:spcPts val="0"/>
              </a:spcBef>
            </a:pPr>
            <a:r>
              <a:rPr lang="en-US" sz="3000" dirty="0"/>
              <a:t>Some models can be adjusted as your child </a:t>
            </a:r>
            <a:r>
              <a:rPr lang="en-US" sz="3000" dirty="0" smtClean="0"/>
              <a:t>grows</a:t>
            </a:r>
            <a:endParaRPr lang="en-US" sz="3000" dirty="0"/>
          </a:p>
        </p:txBody>
      </p:sp>
      <p:sp>
        <p:nvSpPr>
          <p:cNvPr id="5" name="Title 4"/>
          <p:cNvSpPr>
            <a:spLocks noGrp="1"/>
          </p:cNvSpPr>
          <p:nvPr>
            <p:ph type="title"/>
          </p:nvPr>
        </p:nvSpPr>
        <p:spPr>
          <a:xfrm>
            <a:off x="539750" y="845840"/>
            <a:ext cx="8064500" cy="771882"/>
          </a:xfrm>
        </p:spPr>
        <p:txBody>
          <a:bodyPr/>
          <a:lstStyle/>
          <a:p>
            <a:r>
              <a:rPr lang="en-US" sz="3600" dirty="0" smtClean="0"/>
              <a:t>Booster Seats with Backs</a:t>
            </a:r>
            <a:endParaRPr lang="en-US" sz="3600" dirty="0"/>
          </a:p>
        </p:txBody>
      </p:sp>
      <p:pic>
        <p:nvPicPr>
          <p:cNvPr id="7" name="Content Placeholder 9"/>
          <p:cNvPicPr>
            <a:picLocks noChangeAspect="1"/>
          </p:cNvPicPr>
          <p:nvPr/>
        </p:nvPicPr>
        <p:blipFill rotWithShape="1">
          <a:blip r:embed="rId3">
            <a:extLst>
              <a:ext uri="{28A0092B-C50C-407E-A947-70E740481C1C}">
                <a14:useLocalDpi xmlns:a14="http://schemas.microsoft.com/office/drawing/2010/main" val="0"/>
              </a:ext>
            </a:extLst>
          </a:blip>
          <a:srcRect l="82126"/>
          <a:stretch/>
        </p:blipFill>
        <p:spPr bwMode="auto">
          <a:xfrm flipH="1">
            <a:off x="3683530" y="1988840"/>
            <a:ext cx="1350220" cy="228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271" t="3333" r="1602" b="8889"/>
          <a:stretch/>
        </p:blipFill>
        <p:spPr>
          <a:xfrm flipH="1">
            <a:off x="2041019" y="2171720"/>
            <a:ext cx="1513458" cy="2097600"/>
          </a:xfrm>
          <a:prstGeom prst="rect">
            <a:avLst/>
          </a:prstGeom>
        </p:spPr>
      </p:pic>
      <p:sp>
        <p:nvSpPr>
          <p:cNvPr id="9" name="TextBox 8"/>
          <p:cNvSpPr txBox="1"/>
          <p:nvPr/>
        </p:nvSpPr>
        <p:spPr>
          <a:xfrm>
            <a:off x="3535680" y="4419600"/>
            <a:ext cx="1645920" cy="553998"/>
          </a:xfrm>
          <a:prstGeom prst="rect">
            <a:avLst/>
          </a:prstGeom>
          <a:solidFill>
            <a:schemeClr val="bg1"/>
          </a:solidFill>
          <a:ln>
            <a:noFill/>
          </a:ln>
        </p:spPr>
        <p:txBody>
          <a:bodyPr wrap="square" lIns="0" tIns="0" rIns="0" bIns="0" rtlCol="0">
            <a:spAutoFit/>
          </a:bodyPr>
          <a:lstStyle/>
          <a:p>
            <a:pPr algn="ctr"/>
            <a:r>
              <a:rPr lang="en-US" dirty="0" smtClean="0">
                <a:solidFill>
                  <a:srgbClr val="7A9C49"/>
                </a:solidFill>
                <a:latin typeface="+mn-lt"/>
                <a:cs typeface="+mn-cs"/>
              </a:rPr>
              <a:t>High back booster </a:t>
            </a:r>
          </a:p>
        </p:txBody>
      </p:sp>
      <p:sp>
        <p:nvSpPr>
          <p:cNvPr id="10" name="TextBox 9"/>
          <p:cNvSpPr txBox="1"/>
          <p:nvPr/>
        </p:nvSpPr>
        <p:spPr>
          <a:xfrm>
            <a:off x="1978851" y="4419600"/>
            <a:ext cx="1645920" cy="110799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CA" dirty="0" smtClean="0">
                <a:solidFill>
                  <a:srgbClr val="7A9C49"/>
                </a:solidFill>
              </a:rPr>
              <a:t>Forward-facing/ booster</a:t>
            </a:r>
          </a:p>
          <a:p>
            <a:pPr algn="ctr"/>
            <a:r>
              <a:rPr lang="en-US" dirty="0" smtClean="0">
                <a:solidFill>
                  <a:srgbClr val="7A9C49"/>
                </a:solidFill>
              </a:rPr>
              <a:t>(with </a:t>
            </a:r>
            <a:r>
              <a:rPr lang="en-US" dirty="0">
                <a:solidFill>
                  <a:srgbClr val="7A9C49"/>
                </a:solidFill>
              </a:rPr>
              <a:t>harness </a:t>
            </a:r>
            <a:r>
              <a:rPr lang="en-US" dirty="0" smtClean="0">
                <a:solidFill>
                  <a:srgbClr val="7A9C49"/>
                </a:solidFill>
              </a:rPr>
              <a:t>removed</a:t>
            </a:r>
            <a:r>
              <a:rPr lang="en-CA" dirty="0" smtClean="0">
                <a:solidFill>
                  <a:srgbClr val="7A9C49"/>
                </a:solidFill>
              </a:rPr>
              <a:t>)</a:t>
            </a:r>
            <a:endParaRPr lang="en-US" dirty="0">
              <a:solidFill>
                <a:srgbClr val="7A9C49"/>
              </a:solidFill>
            </a:endParaRPr>
          </a:p>
        </p:txBody>
      </p:sp>
      <p:sp>
        <p:nvSpPr>
          <p:cNvPr id="11" name="Slide Number Placeholder 1"/>
          <p:cNvSpPr>
            <a:spLocks noGrp="1"/>
          </p:cNvSpPr>
          <p:nvPr>
            <p:ph type="sldNum" sz="quarter" idx="25"/>
          </p:nvPr>
        </p:nvSpPr>
        <p:spPr>
          <a:xfrm>
            <a:off x="6553200" y="6304235"/>
            <a:ext cx="2133600" cy="365125"/>
          </a:xfrm>
        </p:spPr>
        <p:txBody>
          <a:bodyPr/>
          <a:lstStyle/>
          <a:p>
            <a:pPr algn="r">
              <a:defRPr/>
            </a:pPr>
            <a:fld id="{8A9277BE-5DF1-4CBC-8139-FE686D0985CD}" type="slidenum">
              <a:rPr lang="en-CA" smtClean="0">
                <a:solidFill>
                  <a:srgbClr val="7A9C49"/>
                </a:solidFill>
              </a:rPr>
              <a:pPr algn="r">
                <a:defRPr/>
              </a:pPr>
              <a:t>36</a:t>
            </a:fld>
            <a:endParaRPr lang="en-CA" dirty="0">
              <a:solidFill>
                <a:srgbClr val="7A9C49"/>
              </a:solidFill>
            </a:endParaRPr>
          </a:p>
        </p:txBody>
      </p:sp>
      <p:pic>
        <p:nvPicPr>
          <p:cNvPr id="6" name="Picture 5"/>
          <p:cNvPicPr>
            <a:picLocks noChangeAspect="1"/>
          </p:cNvPicPr>
          <p:nvPr/>
        </p:nvPicPr>
        <p:blipFill>
          <a:blip r:embed="rId5"/>
          <a:stretch>
            <a:fillRect/>
          </a:stretch>
        </p:blipFill>
        <p:spPr>
          <a:xfrm>
            <a:off x="359980" y="2171720"/>
            <a:ext cx="1597290" cy="1999661"/>
          </a:xfrm>
          <a:prstGeom prst="rect">
            <a:avLst/>
          </a:prstGeom>
        </p:spPr>
      </p:pic>
      <p:sp>
        <p:nvSpPr>
          <p:cNvPr id="12" name="TextBox 11"/>
          <p:cNvSpPr txBox="1"/>
          <p:nvPr/>
        </p:nvSpPr>
        <p:spPr>
          <a:xfrm>
            <a:off x="244225" y="4293301"/>
            <a:ext cx="1734626" cy="13849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dirty="0" smtClean="0">
                <a:solidFill>
                  <a:srgbClr val="7A9C49"/>
                </a:solidFill>
              </a:rPr>
              <a:t>Rear-facing/</a:t>
            </a:r>
          </a:p>
          <a:p>
            <a:pPr algn="ctr"/>
            <a:r>
              <a:rPr lang="en-CA" dirty="0" smtClean="0">
                <a:solidFill>
                  <a:srgbClr val="7A9C49"/>
                </a:solidFill>
              </a:rPr>
              <a:t>forward-facing/ booster</a:t>
            </a:r>
          </a:p>
          <a:p>
            <a:pPr algn="ctr"/>
            <a:r>
              <a:rPr lang="en-CA" dirty="0" smtClean="0">
                <a:solidFill>
                  <a:srgbClr val="7A9C49"/>
                </a:solidFill>
              </a:rPr>
              <a:t>(3-in-1 &amp; 4-in-1) as booster seat</a:t>
            </a:r>
            <a:endParaRPr lang="en-US" dirty="0">
              <a:solidFill>
                <a:srgbClr val="7A9C49"/>
              </a:solidFill>
            </a:endParaRPr>
          </a:p>
        </p:txBody>
      </p:sp>
    </p:spTree>
    <p:extLst>
      <p:ext uri="{BB962C8B-B14F-4D97-AF65-F5344CB8AC3E}">
        <p14:creationId xmlns:p14="http://schemas.microsoft.com/office/powerpoint/2010/main" val="285619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a:t>Child Passenger Safety</a:t>
            </a:r>
          </a:p>
          <a:p>
            <a:endParaRPr lang="en-US" dirty="0"/>
          </a:p>
        </p:txBody>
      </p:sp>
      <p:sp>
        <p:nvSpPr>
          <p:cNvPr id="4" name="Content Placeholder 3"/>
          <p:cNvSpPr>
            <a:spLocks noGrp="1"/>
          </p:cNvSpPr>
          <p:nvPr>
            <p:ph sz="quarter" idx="26"/>
          </p:nvPr>
        </p:nvSpPr>
        <p:spPr>
          <a:xfrm>
            <a:off x="539750" y="1988840"/>
            <a:ext cx="5403850" cy="3960440"/>
          </a:xfrm>
        </p:spPr>
        <p:txBody>
          <a:bodyPr/>
          <a:lstStyle/>
          <a:p>
            <a:r>
              <a:rPr lang="en-US" sz="3000" dirty="0"/>
              <a:t>Cost less than high-back boosters</a:t>
            </a:r>
          </a:p>
          <a:p>
            <a:r>
              <a:rPr lang="en-US" sz="3000" dirty="0"/>
              <a:t>Good for vehicle seats </a:t>
            </a:r>
            <a:r>
              <a:rPr lang="en-US" sz="3000" b="1" dirty="0"/>
              <a:t>with</a:t>
            </a:r>
            <a:r>
              <a:rPr lang="en-US" sz="3000" dirty="0"/>
              <a:t> head rests</a:t>
            </a:r>
          </a:p>
          <a:p>
            <a:r>
              <a:rPr lang="en-US" sz="3000" dirty="0"/>
              <a:t>Some models can be used up to 45 kg (100 </a:t>
            </a:r>
            <a:r>
              <a:rPr lang="en-US" sz="3000" dirty="0" smtClean="0"/>
              <a:t>lbs.) </a:t>
            </a:r>
            <a:r>
              <a:rPr lang="en-US" sz="3000" dirty="0"/>
              <a:t>or 145 cm (57 inches)</a:t>
            </a:r>
          </a:p>
          <a:p>
            <a:endParaRPr lang="en-US" sz="3000" dirty="0"/>
          </a:p>
        </p:txBody>
      </p:sp>
      <p:sp>
        <p:nvSpPr>
          <p:cNvPr id="5" name="Title 4"/>
          <p:cNvSpPr>
            <a:spLocks noGrp="1"/>
          </p:cNvSpPr>
          <p:nvPr>
            <p:ph type="title"/>
          </p:nvPr>
        </p:nvSpPr>
        <p:spPr/>
        <p:txBody>
          <a:bodyPr/>
          <a:lstStyle/>
          <a:p>
            <a:r>
              <a:rPr lang="en-CA" sz="3600" dirty="0" smtClean="0"/>
              <a:t>Backless Booster </a:t>
            </a:r>
            <a:r>
              <a:rPr lang="en-CA" sz="3600" dirty="0"/>
              <a:t>Seats</a:t>
            </a:r>
            <a:endParaRPr lang="en-US" sz="3600" dirty="0"/>
          </a:p>
        </p:txBody>
      </p:sp>
      <p:sp>
        <p:nvSpPr>
          <p:cNvPr id="6" name="Slide Number Placeholder 1"/>
          <p:cNvSpPr>
            <a:spLocks noGrp="1"/>
          </p:cNvSpPr>
          <p:nvPr>
            <p:ph type="sldNum" sz="quarter" idx="25"/>
          </p:nvPr>
        </p:nvSpPr>
        <p:spPr>
          <a:xfrm>
            <a:off x="6553200" y="6304235"/>
            <a:ext cx="2133600" cy="365125"/>
          </a:xfrm>
        </p:spPr>
        <p:txBody>
          <a:bodyPr/>
          <a:lstStyle/>
          <a:p>
            <a:pPr algn="r">
              <a:defRPr/>
            </a:pPr>
            <a:fld id="{8A9277BE-5DF1-4CBC-8139-FE686D0985CD}" type="slidenum">
              <a:rPr lang="en-CA" smtClean="0">
                <a:solidFill>
                  <a:srgbClr val="7A9C49"/>
                </a:solidFill>
              </a:rPr>
              <a:pPr algn="r">
                <a:defRPr/>
              </a:pPr>
              <a:t>37</a:t>
            </a:fld>
            <a:endParaRPr lang="en-CA" dirty="0">
              <a:solidFill>
                <a:srgbClr val="7A9C49"/>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6994" b="18431"/>
          <a:stretch/>
        </p:blipFill>
        <p:spPr>
          <a:xfrm>
            <a:off x="6092825" y="1988840"/>
            <a:ext cx="2362200" cy="1525394"/>
          </a:xfrm>
          <a:prstGeom prst="rect">
            <a:avLst/>
          </a:prstGeom>
        </p:spPr>
      </p:pic>
      <p:sp>
        <p:nvSpPr>
          <p:cNvPr id="8" name="TextBox 7"/>
          <p:cNvSpPr txBox="1"/>
          <p:nvPr/>
        </p:nvSpPr>
        <p:spPr>
          <a:xfrm>
            <a:off x="6359525" y="3592539"/>
            <a:ext cx="1828800" cy="553998"/>
          </a:xfrm>
          <a:prstGeom prst="rect">
            <a:avLst/>
          </a:prstGeom>
          <a:noFill/>
          <a:ln>
            <a:noFill/>
          </a:ln>
        </p:spPr>
        <p:txBody>
          <a:bodyPr wrap="square" lIns="0" tIns="0" rIns="0" bIns="0" rtlCol="0">
            <a:spAutoFit/>
          </a:bodyPr>
          <a:lstStyle/>
          <a:p>
            <a:pPr algn="ctr"/>
            <a:r>
              <a:rPr lang="en-US" dirty="0" smtClean="0">
                <a:solidFill>
                  <a:srgbClr val="7A9C49"/>
                </a:solidFill>
                <a:latin typeface="+mn-lt"/>
                <a:cs typeface="+mn-cs"/>
              </a:rPr>
              <a:t>Backless booster </a:t>
            </a:r>
          </a:p>
        </p:txBody>
      </p:sp>
    </p:spTree>
    <p:extLst>
      <p:ext uri="{BB962C8B-B14F-4D97-AF65-F5344CB8AC3E}">
        <p14:creationId xmlns:p14="http://schemas.microsoft.com/office/powerpoint/2010/main" val="301917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8"/>
          <p:cNvSpPr txBox="1">
            <a:spLocks/>
          </p:cNvSpPr>
          <p:nvPr/>
        </p:nvSpPr>
        <p:spPr bwMode="auto">
          <a:xfrm>
            <a:off x="464050" y="1057275"/>
            <a:ext cx="7994150" cy="102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4400" kern="1200">
                <a:solidFill>
                  <a:srgbClr val="4F7F70"/>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indent="0">
              <a:spcBef>
                <a:spcPts val="0"/>
              </a:spcBef>
              <a:spcAft>
                <a:spcPts val="1200"/>
              </a:spcAft>
              <a:buNone/>
            </a:pPr>
            <a:r>
              <a:rPr lang="en-US" sz="3600" dirty="0" smtClean="0">
                <a:solidFill>
                  <a:srgbClr val="7A9C49"/>
                </a:solidFill>
              </a:rPr>
              <a:t>Car </a:t>
            </a:r>
            <a:r>
              <a:rPr lang="en-US" sz="3600" dirty="0">
                <a:solidFill>
                  <a:srgbClr val="7A9C49"/>
                </a:solidFill>
              </a:rPr>
              <a:t>Seat Guidelines in Alberta</a:t>
            </a:r>
          </a:p>
          <a:p>
            <a:endParaRPr lang="en-US" sz="3600" dirty="0">
              <a:solidFill>
                <a:srgbClr val="7A9C49"/>
              </a:solidFill>
            </a:endParaRPr>
          </a:p>
        </p:txBody>
      </p:sp>
      <p:sp>
        <p:nvSpPr>
          <p:cNvPr id="2" name="Text Placeholder 1"/>
          <p:cNvSpPr>
            <a:spLocks noGrp="1"/>
          </p:cNvSpPr>
          <p:nvPr>
            <p:ph type="body" sz="quarter" idx="22"/>
          </p:nvPr>
        </p:nvSpPr>
        <p:spPr/>
        <p:txBody>
          <a:bodyPr/>
          <a:lstStyle/>
          <a:p>
            <a:r>
              <a:rPr lang="en-US" dirty="0"/>
              <a:t>Child Passenger Safety</a:t>
            </a:r>
          </a:p>
          <a:p>
            <a:endParaRPr lang="en-US" dirty="0"/>
          </a:p>
        </p:txBody>
      </p:sp>
      <p:pic>
        <p:nvPicPr>
          <p:cNvPr id="7" name="Picture 6">
            <a:hlinkClick r:id="rId3"/>
          </p:cNvPr>
          <p:cNvPicPr>
            <a:picLocks noChangeAspect="1"/>
          </p:cNvPicPr>
          <p:nvPr/>
        </p:nvPicPr>
        <p:blipFill rotWithShape="1">
          <a:blip r:embed="rId4"/>
          <a:srcRect l="1293" t="-1" r="2824" b="47806"/>
          <a:stretch/>
        </p:blipFill>
        <p:spPr>
          <a:xfrm>
            <a:off x="1291047" y="2083657"/>
            <a:ext cx="6328953" cy="4017716"/>
          </a:xfrm>
          <a:prstGeom prst="rect">
            <a:avLst/>
          </a:prstGeom>
          <a:ln>
            <a:solidFill>
              <a:srgbClr val="002060"/>
            </a:solidFill>
          </a:ln>
        </p:spPr>
      </p:pic>
      <p:sp>
        <p:nvSpPr>
          <p:cNvPr id="9" name="Slide Number Placeholder 1"/>
          <p:cNvSpPr>
            <a:spLocks noGrp="1"/>
          </p:cNvSpPr>
          <p:nvPr>
            <p:ph type="sldNum" sz="quarter" idx="25"/>
          </p:nvPr>
        </p:nvSpPr>
        <p:spPr>
          <a:xfrm>
            <a:off x="6553200" y="6304235"/>
            <a:ext cx="2133600" cy="365125"/>
          </a:xfrm>
        </p:spPr>
        <p:txBody>
          <a:bodyPr/>
          <a:lstStyle/>
          <a:p>
            <a:pPr algn="r">
              <a:defRPr/>
            </a:pPr>
            <a:fld id="{8A9277BE-5DF1-4CBC-8139-FE686D0985CD}" type="slidenum">
              <a:rPr lang="en-CA" smtClean="0">
                <a:solidFill>
                  <a:srgbClr val="7A9C49"/>
                </a:solidFill>
              </a:rPr>
              <a:pPr algn="r">
                <a:defRPr/>
              </a:pPr>
              <a:t>38</a:t>
            </a:fld>
            <a:endParaRPr lang="en-CA" dirty="0">
              <a:solidFill>
                <a:srgbClr val="7A9C49"/>
              </a:solidFill>
            </a:endParaRPr>
          </a:p>
        </p:txBody>
      </p:sp>
      <p:pic>
        <p:nvPicPr>
          <p:cNvPr id="6" name="Picture 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050" y="1057275"/>
            <a:ext cx="685800" cy="685800"/>
          </a:xfrm>
          <a:prstGeom prst="rect">
            <a:avLst/>
          </a:prstGeom>
        </p:spPr>
      </p:pic>
    </p:spTree>
    <p:extLst>
      <p:ext uri="{BB962C8B-B14F-4D97-AF65-F5344CB8AC3E}">
        <p14:creationId xmlns:p14="http://schemas.microsoft.com/office/powerpoint/2010/main" val="3225036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a:t>Child Passenger Safety</a:t>
            </a:r>
          </a:p>
          <a:p>
            <a:endParaRPr lang="en-US" dirty="0"/>
          </a:p>
        </p:txBody>
      </p:sp>
      <p:sp>
        <p:nvSpPr>
          <p:cNvPr id="4" name="Content Placeholder 3"/>
          <p:cNvSpPr>
            <a:spLocks noGrp="1"/>
          </p:cNvSpPr>
          <p:nvPr>
            <p:ph sz="quarter" idx="26"/>
          </p:nvPr>
        </p:nvSpPr>
        <p:spPr>
          <a:xfrm>
            <a:off x="539750" y="2287960"/>
            <a:ext cx="8064500" cy="3960440"/>
          </a:xfrm>
        </p:spPr>
        <p:txBody>
          <a:bodyPr/>
          <a:lstStyle/>
          <a:p>
            <a:pPr>
              <a:lnSpc>
                <a:spcPct val="90000"/>
              </a:lnSpc>
              <a:spcBef>
                <a:spcPts val="300"/>
              </a:spcBef>
              <a:buSzPct val="80000"/>
              <a:buFont typeface="Wingdings" panose="05000000000000000000" pitchFamily="2" charset="2"/>
              <a:buChar char="q"/>
            </a:pPr>
            <a:r>
              <a:rPr lang="en-CA" sz="3000" dirty="0"/>
              <a:t>Child is at least 145 cm </a:t>
            </a:r>
            <a:br>
              <a:rPr lang="en-CA" sz="3000" dirty="0"/>
            </a:br>
            <a:r>
              <a:rPr lang="en-CA" sz="3000" dirty="0"/>
              <a:t>(4 feet 9 inches) tall</a:t>
            </a:r>
          </a:p>
          <a:p>
            <a:pPr>
              <a:lnSpc>
                <a:spcPct val="90000"/>
              </a:lnSpc>
              <a:spcBef>
                <a:spcPts val="300"/>
              </a:spcBef>
              <a:buSzPct val="80000"/>
              <a:buFont typeface="Wingdings" panose="05000000000000000000" pitchFamily="2" charset="2"/>
              <a:buChar char="q"/>
            </a:pPr>
            <a:r>
              <a:rPr lang="en-CA" sz="3000" dirty="0"/>
              <a:t>Knees bend comfortably at </a:t>
            </a:r>
            <a:r>
              <a:rPr lang="en-CA" sz="3000" dirty="0" smtClean="0"/>
              <a:t/>
            </a:r>
            <a:br>
              <a:rPr lang="en-CA" sz="3000" dirty="0" smtClean="0"/>
            </a:br>
            <a:r>
              <a:rPr lang="en-CA" sz="3000" dirty="0" smtClean="0"/>
              <a:t>edge </a:t>
            </a:r>
            <a:r>
              <a:rPr lang="en-CA" sz="3000" dirty="0"/>
              <a:t>of seat </a:t>
            </a:r>
          </a:p>
          <a:p>
            <a:pPr>
              <a:spcBef>
                <a:spcPts val="300"/>
              </a:spcBef>
              <a:buSzPct val="80000"/>
              <a:buFont typeface="Wingdings" panose="05000000000000000000" pitchFamily="2" charset="2"/>
              <a:buChar char="q"/>
            </a:pPr>
            <a:r>
              <a:rPr lang="en-CA" sz="3000" dirty="0"/>
              <a:t>Lap belt stays low and snug </a:t>
            </a:r>
            <a:r>
              <a:rPr lang="en-CA" sz="3000" dirty="0" smtClean="0"/>
              <a:t/>
            </a:r>
            <a:br>
              <a:rPr lang="en-CA" sz="3000" dirty="0" smtClean="0"/>
            </a:br>
            <a:r>
              <a:rPr lang="en-CA" sz="3000" dirty="0" smtClean="0"/>
              <a:t>on hips</a:t>
            </a:r>
            <a:endParaRPr lang="en-CA" sz="3000" dirty="0"/>
          </a:p>
          <a:p>
            <a:pPr>
              <a:spcBef>
                <a:spcPts val="300"/>
              </a:spcBef>
              <a:buSzPct val="80000"/>
              <a:buFont typeface="Wingdings" panose="05000000000000000000" pitchFamily="2" charset="2"/>
              <a:buChar char="q"/>
            </a:pPr>
            <a:r>
              <a:rPr lang="en-CA" sz="3000" dirty="0"/>
              <a:t>Shoulder belt crosses middle of chest</a:t>
            </a:r>
          </a:p>
          <a:p>
            <a:pPr>
              <a:spcBef>
                <a:spcPts val="300"/>
              </a:spcBef>
              <a:buSzPct val="80000"/>
              <a:buFont typeface="Wingdings" panose="05000000000000000000" pitchFamily="2" charset="2"/>
              <a:buChar char="q"/>
            </a:pPr>
            <a:r>
              <a:rPr lang="en-CA" sz="3000" dirty="0"/>
              <a:t>They can sit like this for the whole </a:t>
            </a:r>
            <a:r>
              <a:rPr lang="en-CA" sz="3000" dirty="0" smtClean="0"/>
              <a:t>trip</a:t>
            </a:r>
            <a:endParaRPr lang="en-US" sz="3000" dirty="0"/>
          </a:p>
        </p:txBody>
      </p:sp>
      <p:sp>
        <p:nvSpPr>
          <p:cNvPr id="5" name="Title 4"/>
          <p:cNvSpPr>
            <a:spLocks noGrp="1"/>
          </p:cNvSpPr>
          <p:nvPr>
            <p:ph type="title"/>
          </p:nvPr>
        </p:nvSpPr>
        <p:spPr>
          <a:xfrm>
            <a:off x="539750" y="787167"/>
            <a:ext cx="8064500" cy="1143000"/>
          </a:xfrm>
        </p:spPr>
        <p:txBody>
          <a:bodyPr/>
          <a:lstStyle/>
          <a:p>
            <a:r>
              <a:rPr lang="en-US" sz="3600" dirty="0"/>
              <a:t>Moving to a Seat Belt </a:t>
            </a:r>
            <a:r>
              <a:rPr lang="en-US" sz="3600" dirty="0" smtClean="0"/>
              <a:t/>
            </a:r>
            <a:br>
              <a:rPr lang="en-US" sz="3600" dirty="0" smtClean="0"/>
            </a:br>
            <a:r>
              <a:rPr lang="en-US" sz="3600" dirty="0" smtClean="0"/>
              <a:t>5 </a:t>
            </a:r>
            <a:r>
              <a:rPr lang="en-US" sz="3600" dirty="0"/>
              <a:t>Step Test: Check all 5 boxes</a:t>
            </a:r>
          </a:p>
        </p:txBody>
      </p:sp>
      <p:sp>
        <p:nvSpPr>
          <p:cNvPr id="6" name="Slide Number Placeholder 2"/>
          <p:cNvSpPr>
            <a:spLocks noGrp="1"/>
          </p:cNvSpPr>
          <p:nvPr>
            <p:ph type="sldNum" sz="quarter" idx="25"/>
          </p:nvPr>
        </p:nvSpPr>
        <p:spPr>
          <a:xfrm>
            <a:off x="6553200" y="6304235"/>
            <a:ext cx="2133600" cy="365125"/>
          </a:xfrm>
        </p:spPr>
        <p:txBody>
          <a:bodyPr/>
          <a:lstStyle/>
          <a:p>
            <a:pPr algn="r">
              <a:defRPr/>
            </a:pPr>
            <a:fld id="{8A9277BE-5DF1-4CBC-8139-FE686D0985CD}" type="slidenum">
              <a:rPr lang="en-CA" smtClean="0">
                <a:solidFill>
                  <a:srgbClr val="7A9C49"/>
                </a:solidFill>
              </a:rPr>
              <a:pPr algn="r">
                <a:defRPr/>
              </a:pPr>
              <a:t>39</a:t>
            </a:fld>
            <a:endParaRPr lang="en-CA" dirty="0">
              <a:solidFill>
                <a:srgbClr val="7A9C49"/>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19800" y="2287960"/>
            <a:ext cx="2584450" cy="2619089"/>
          </a:xfrm>
          <a:prstGeom prst="rect">
            <a:avLst/>
          </a:prstGeom>
        </p:spPr>
      </p:pic>
    </p:spTree>
    <p:extLst>
      <p:ext uri="{BB962C8B-B14F-4D97-AF65-F5344CB8AC3E}">
        <p14:creationId xmlns:p14="http://schemas.microsoft.com/office/powerpoint/2010/main" val="137672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smtClean="0"/>
              <a:t>Child Passenger Safety</a:t>
            </a:r>
            <a:endParaRPr lang="en-US" dirty="0"/>
          </a:p>
        </p:txBody>
      </p:sp>
      <p:sp>
        <p:nvSpPr>
          <p:cNvPr id="4" name="Content Placeholder 3"/>
          <p:cNvSpPr>
            <a:spLocks noGrp="1"/>
          </p:cNvSpPr>
          <p:nvPr>
            <p:ph sz="quarter" idx="26"/>
          </p:nvPr>
        </p:nvSpPr>
        <p:spPr>
          <a:xfrm>
            <a:off x="539750" y="1988840"/>
            <a:ext cx="4718050" cy="3960440"/>
          </a:xfrm>
        </p:spPr>
        <p:txBody>
          <a:bodyPr/>
          <a:lstStyle/>
          <a:p>
            <a:r>
              <a:rPr lang="en-US" sz="2000" dirty="0"/>
              <a:t>Car crashes are the leading cause of child deaths and injuries in </a:t>
            </a:r>
            <a:r>
              <a:rPr lang="en-US" sz="2000" dirty="0" smtClean="0"/>
              <a:t>Canada</a:t>
            </a:r>
            <a:endParaRPr lang="en-US" sz="2000" dirty="0"/>
          </a:p>
          <a:p>
            <a:r>
              <a:rPr lang="en-US" sz="2000" dirty="0"/>
              <a:t>Car seats can reduce deaths by </a:t>
            </a:r>
            <a:r>
              <a:rPr lang="en-US" sz="2000" dirty="0" smtClean="0"/>
              <a:t>as much as 71</a:t>
            </a:r>
            <a:r>
              <a:rPr lang="en-US" sz="2000" dirty="0"/>
              <a:t>% (Canadian </a:t>
            </a:r>
            <a:r>
              <a:rPr lang="en-US" sz="2000" dirty="0" err="1"/>
              <a:t>Paediatric</a:t>
            </a:r>
            <a:r>
              <a:rPr lang="en-US" sz="2000" dirty="0"/>
              <a:t> Society, 2008)</a:t>
            </a:r>
          </a:p>
          <a:p>
            <a:r>
              <a:rPr lang="en-US" sz="2000" dirty="0"/>
              <a:t>Unrestrained children are 7 times more likely to have traumatic brain injury (concussions) compared with children in appropriate restraints (Centre for Disease Control, 2008)</a:t>
            </a:r>
          </a:p>
          <a:p>
            <a:r>
              <a:rPr lang="en-US" sz="2000" dirty="0"/>
              <a:t>Correct use of car seats and booster seats save lives</a:t>
            </a:r>
          </a:p>
          <a:p>
            <a:pPr marL="0" indent="0">
              <a:buNone/>
            </a:pPr>
            <a:endParaRPr lang="en-US" sz="1800" dirty="0"/>
          </a:p>
        </p:txBody>
      </p:sp>
      <p:sp>
        <p:nvSpPr>
          <p:cNvPr id="5" name="Title 4"/>
          <p:cNvSpPr>
            <a:spLocks noGrp="1"/>
          </p:cNvSpPr>
          <p:nvPr>
            <p:ph type="title"/>
          </p:nvPr>
        </p:nvSpPr>
        <p:spPr/>
        <p:txBody>
          <a:bodyPr/>
          <a:lstStyle/>
          <a:p>
            <a:r>
              <a:rPr lang="en-US" dirty="0" smtClean="0"/>
              <a:t>Why buckle kids up?</a:t>
            </a:r>
            <a:endParaRPr lang="en-US" dirty="0"/>
          </a:p>
        </p:txBody>
      </p:sp>
      <p:pic>
        <p:nvPicPr>
          <p:cNvPr id="6" name="Content Placeholder 9"/>
          <p:cNvPicPr>
            <a:picLocks noChangeAspect="1"/>
          </p:cNvPicPr>
          <p:nvPr/>
        </p:nvPicPr>
        <p:blipFill rotWithShape="1">
          <a:blip r:embed="rId3" cstate="print">
            <a:extLst>
              <a:ext uri="{28A0092B-C50C-407E-A947-70E740481C1C}">
                <a14:useLocalDpi xmlns:a14="http://schemas.microsoft.com/office/drawing/2010/main" val="0"/>
              </a:ext>
            </a:extLst>
          </a:blip>
          <a:srcRect l="17850" t="13260" r="16679" b="8174"/>
          <a:stretch/>
        </p:blipFill>
        <p:spPr>
          <a:xfrm>
            <a:off x="5486400" y="1982978"/>
            <a:ext cx="3117850" cy="3092463"/>
          </a:xfrm>
          <a:prstGeom prst="roundRect">
            <a:avLst/>
          </a:prstGeom>
        </p:spPr>
      </p:pic>
      <p:sp>
        <p:nvSpPr>
          <p:cNvPr id="7" name="Slide Number Placeholder 6"/>
          <p:cNvSpPr>
            <a:spLocks noGrp="1"/>
          </p:cNvSpPr>
          <p:nvPr>
            <p:ph type="sldNum" sz="quarter" idx="25"/>
          </p:nvPr>
        </p:nvSpPr>
        <p:spPr>
          <a:xfrm>
            <a:off x="6553200" y="6304235"/>
            <a:ext cx="2133600" cy="365125"/>
          </a:xfrm>
        </p:spPr>
        <p:txBody>
          <a:bodyPr/>
          <a:lstStyle/>
          <a:p>
            <a:pPr algn="r">
              <a:defRPr/>
            </a:pPr>
            <a:r>
              <a:rPr lang="en-CA" dirty="0" smtClean="0"/>
              <a:t>4</a:t>
            </a:r>
            <a:endParaRPr lang="en-CA" dirty="0"/>
          </a:p>
        </p:txBody>
      </p:sp>
    </p:spTree>
    <p:extLst>
      <p:ext uri="{BB962C8B-B14F-4D97-AF65-F5344CB8AC3E}">
        <p14:creationId xmlns:p14="http://schemas.microsoft.com/office/powerpoint/2010/main" val="56542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smtClean="0"/>
              <a:t>Child Passenger Safety</a:t>
            </a:r>
            <a:endParaRPr lang="en-US" dirty="0"/>
          </a:p>
        </p:txBody>
      </p:sp>
      <p:sp>
        <p:nvSpPr>
          <p:cNvPr id="9" name="Slide Number Placeholder 2"/>
          <p:cNvSpPr>
            <a:spLocks noGrp="1"/>
          </p:cNvSpPr>
          <p:nvPr>
            <p:ph type="sldNum" sz="quarter" idx="25"/>
          </p:nvPr>
        </p:nvSpPr>
        <p:spPr/>
        <p:txBody>
          <a:bodyPr/>
          <a:lstStyle/>
          <a:p>
            <a:pPr algn="r">
              <a:defRPr/>
            </a:pPr>
            <a:r>
              <a:rPr lang="en-CA" dirty="0" smtClean="0"/>
              <a:t>40</a:t>
            </a:r>
            <a:endParaRPr lang="en-CA" dirty="0"/>
          </a:p>
        </p:txBody>
      </p:sp>
      <p:sp>
        <p:nvSpPr>
          <p:cNvPr id="4" name="Content Placeholder 3"/>
          <p:cNvSpPr>
            <a:spLocks noGrp="1"/>
          </p:cNvSpPr>
          <p:nvPr>
            <p:ph sz="quarter" idx="26"/>
          </p:nvPr>
        </p:nvSpPr>
        <p:spPr>
          <a:xfrm>
            <a:off x="539750" y="1988840"/>
            <a:ext cx="6546850" cy="4259560"/>
          </a:xfrm>
        </p:spPr>
        <p:txBody>
          <a:bodyPr/>
          <a:lstStyle/>
          <a:p>
            <a:r>
              <a:rPr lang="en-CA" sz="3000" dirty="0"/>
              <a:t>Contact the car seat manufacturer or your vehicle manufacturer</a:t>
            </a:r>
          </a:p>
          <a:p>
            <a:r>
              <a:rPr lang="en-CA" sz="3000" dirty="0"/>
              <a:t>Call Health Link at 811</a:t>
            </a:r>
          </a:p>
          <a:p>
            <a:pPr lvl="0"/>
            <a:r>
              <a:rPr lang="en-US" sz="3000" dirty="0"/>
              <a:t>Visit:</a:t>
            </a:r>
          </a:p>
          <a:p>
            <a:pPr marL="1085850" lvl="1" indent="0">
              <a:buSzPct val="50000"/>
              <a:buNone/>
            </a:pPr>
            <a:r>
              <a:rPr lang="en-US" sz="3000" dirty="0" smtClean="0"/>
              <a:t>Car </a:t>
            </a:r>
            <a:r>
              <a:rPr lang="en-US" sz="3000" dirty="0"/>
              <a:t>Seat Guidelines in Alberta, </a:t>
            </a:r>
            <a:r>
              <a:rPr lang="en-US" sz="3000" dirty="0" smtClean="0"/>
              <a:t>MyHealth.Alberta.ca</a:t>
            </a:r>
            <a:endParaRPr lang="en-US" sz="3000" dirty="0"/>
          </a:p>
          <a:p>
            <a:pPr marL="1085850" lvl="1" indent="0">
              <a:buSzPct val="50000"/>
              <a:buNone/>
            </a:pPr>
            <a:r>
              <a:rPr lang="en-US" sz="3000" dirty="0" smtClean="0"/>
              <a:t>Motor </a:t>
            </a:r>
            <a:r>
              <a:rPr lang="en-US" sz="3000" dirty="0"/>
              <a:t>Vehicle Safety, Transport </a:t>
            </a:r>
            <a:r>
              <a:rPr lang="en-US" sz="3000" dirty="0" smtClean="0"/>
              <a:t>Canada</a:t>
            </a:r>
            <a:endParaRPr lang="en-US" sz="3000" dirty="0"/>
          </a:p>
        </p:txBody>
      </p:sp>
      <p:sp>
        <p:nvSpPr>
          <p:cNvPr id="5" name="Title 4"/>
          <p:cNvSpPr>
            <a:spLocks noGrp="1"/>
          </p:cNvSpPr>
          <p:nvPr>
            <p:ph type="title"/>
          </p:nvPr>
        </p:nvSpPr>
        <p:spPr/>
        <p:txBody>
          <a:bodyPr/>
          <a:lstStyle/>
          <a:p>
            <a:r>
              <a:rPr lang="en-CA" dirty="0"/>
              <a:t>For more </a:t>
            </a:r>
            <a:r>
              <a:rPr lang="en-CA" dirty="0" smtClean="0"/>
              <a:t>information</a:t>
            </a:r>
            <a:endParaRPr lang="en-US" dirty="0"/>
          </a:p>
        </p:txBody>
      </p:sp>
      <p:grpSp>
        <p:nvGrpSpPr>
          <p:cNvPr id="10" name="Group 9"/>
          <p:cNvGrpSpPr/>
          <p:nvPr/>
        </p:nvGrpSpPr>
        <p:grpSpPr>
          <a:xfrm>
            <a:off x="7177591" y="1992107"/>
            <a:ext cx="1102873" cy="3957173"/>
            <a:chOff x="7177591" y="1992107"/>
            <a:chExt cx="1102873" cy="3957173"/>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184" y="3420420"/>
              <a:ext cx="1097280" cy="10972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7591" y="1992107"/>
              <a:ext cx="1097280" cy="109728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7591" y="4852000"/>
              <a:ext cx="1097280" cy="1097280"/>
            </a:xfrm>
            <a:prstGeom prst="rect">
              <a:avLst/>
            </a:prstGeom>
          </p:spPr>
        </p:pic>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0" y="4143375"/>
            <a:ext cx="457200" cy="457200"/>
          </a:xfrm>
          <a:prstGeom prst="rect">
            <a:avLst/>
          </a:prstGeom>
        </p:spPr>
      </p:pic>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0" y="5172040"/>
            <a:ext cx="457200" cy="457200"/>
          </a:xfrm>
          <a:prstGeom prst="rect">
            <a:avLst/>
          </a:prstGeom>
        </p:spPr>
      </p:pic>
    </p:spTree>
    <p:extLst>
      <p:ext uri="{BB962C8B-B14F-4D97-AF65-F5344CB8AC3E}">
        <p14:creationId xmlns:p14="http://schemas.microsoft.com/office/powerpoint/2010/main" val="7612387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762000"/>
            <a:ext cx="1905000" cy="1905000"/>
          </a:xfrm>
          <a:prstGeom prst="rect">
            <a:avLst/>
          </a:prstGeom>
        </p:spPr>
      </p:pic>
      <p:sp>
        <p:nvSpPr>
          <p:cNvPr id="6" name="Slide Number Placeholder 2"/>
          <p:cNvSpPr txBox="1">
            <a:spLocks/>
          </p:cNvSpPr>
          <p:nvPr/>
        </p:nvSpPr>
        <p:spPr>
          <a:xfrm>
            <a:off x="6553200" y="6304235"/>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r">
              <a:defRPr/>
            </a:pPr>
            <a:r>
              <a:rPr lang="en-CA" dirty="0" smtClean="0"/>
              <a:t>41</a:t>
            </a:r>
            <a:endParaRPr lang="en-CA" dirty="0"/>
          </a:p>
        </p:txBody>
      </p:sp>
      <p:sp>
        <p:nvSpPr>
          <p:cNvPr id="15" name="Text Placeholder 3"/>
          <p:cNvSpPr txBox="1">
            <a:spLocks/>
          </p:cNvSpPr>
          <p:nvPr/>
        </p:nvSpPr>
        <p:spPr>
          <a:xfrm>
            <a:off x="900113" y="4365625"/>
            <a:ext cx="5543550" cy="1150938"/>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smtClean="0">
                <a:solidFill>
                  <a:schemeClr val="bg1"/>
                </a:solidFill>
              </a:rPr>
              <a:t>Provincial Injury Prevention Program</a:t>
            </a:r>
          </a:p>
          <a:p>
            <a:pPr marL="0" indent="0">
              <a:buNone/>
            </a:pPr>
            <a:r>
              <a:rPr lang="en-US" sz="2400" dirty="0" smtClean="0">
                <a:solidFill>
                  <a:schemeClr val="bg1"/>
                </a:solidFill>
              </a:rPr>
              <a:t>injury.prevention@ahs.ca</a:t>
            </a:r>
          </a:p>
          <a:p>
            <a:endParaRPr lang="en-US" sz="1800" dirty="0">
              <a:solidFill>
                <a:schemeClr val="bg1"/>
              </a:solidFill>
            </a:endParaRPr>
          </a:p>
        </p:txBody>
      </p:sp>
      <p:sp>
        <p:nvSpPr>
          <p:cNvPr id="14" name="Text Placeholder 1"/>
          <p:cNvSpPr txBox="1">
            <a:spLocks/>
          </p:cNvSpPr>
          <p:nvPr/>
        </p:nvSpPr>
        <p:spPr>
          <a:xfrm>
            <a:off x="900112" y="3356992"/>
            <a:ext cx="5400079" cy="1008633"/>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800" dirty="0" smtClean="0">
                <a:solidFill>
                  <a:srgbClr val="E28432"/>
                </a:solidFill>
              </a:rPr>
              <a:t>Questions?</a:t>
            </a:r>
            <a:endParaRPr lang="en-US" sz="4800" dirty="0">
              <a:solidFill>
                <a:srgbClr val="E28432"/>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4495800"/>
            <a:ext cx="1608928" cy="868362"/>
          </a:xfrm>
          <a:prstGeom prst="rect">
            <a:avLst/>
          </a:prstGeom>
        </p:spPr>
      </p:pic>
    </p:spTree>
    <p:extLst>
      <p:ext uri="{BB962C8B-B14F-4D97-AF65-F5344CB8AC3E}">
        <p14:creationId xmlns:p14="http://schemas.microsoft.com/office/powerpoint/2010/main" val="4269824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smtClean="0"/>
              <a:t>Child Passenger Safety</a:t>
            </a:r>
            <a:endParaRPr lang="en-US" dirty="0"/>
          </a:p>
        </p:txBody>
      </p:sp>
      <p:sp>
        <p:nvSpPr>
          <p:cNvPr id="4" name="Content Placeholder 3"/>
          <p:cNvSpPr>
            <a:spLocks noGrp="1"/>
          </p:cNvSpPr>
          <p:nvPr>
            <p:ph sz="quarter" idx="26"/>
          </p:nvPr>
        </p:nvSpPr>
        <p:spPr>
          <a:xfrm>
            <a:off x="539750" y="4402030"/>
            <a:ext cx="8064500" cy="1547250"/>
          </a:xfrm>
        </p:spPr>
        <p:txBody>
          <a:bodyPr/>
          <a:lstStyle/>
          <a:p>
            <a:pPr marL="0" indent="0">
              <a:buNone/>
            </a:pPr>
            <a:r>
              <a:rPr lang="en-US" sz="1800" dirty="0"/>
              <a:t>As severe as the damage to </a:t>
            </a:r>
            <a:r>
              <a:rPr lang="en-US" sz="1800" dirty="0" smtClean="0"/>
              <a:t>the vehicle </a:t>
            </a:r>
            <a:r>
              <a:rPr lang="en-US" sz="1800" dirty="0"/>
              <a:t>was (rollover, driver’s side roof crushed, rear wheel torn off, all windows broken), the mom and both children were shaken but not injured at all. Both children were correctly buckled up in car seats. Both car seat were securely installed. The mother had checked the seats to make sure everything was done up right. </a:t>
            </a:r>
          </a:p>
          <a:p>
            <a:endParaRPr lang="en-US" sz="1800" dirty="0"/>
          </a:p>
          <a:p>
            <a:endParaRPr lang="en-US" sz="1800" dirty="0"/>
          </a:p>
        </p:txBody>
      </p:sp>
      <p:sp>
        <p:nvSpPr>
          <p:cNvPr id="5" name="Title 4"/>
          <p:cNvSpPr>
            <a:spLocks noGrp="1"/>
          </p:cNvSpPr>
          <p:nvPr>
            <p:ph type="title"/>
          </p:nvPr>
        </p:nvSpPr>
        <p:spPr/>
        <p:txBody>
          <a:bodyPr/>
          <a:lstStyle/>
          <a:p>
            <a:r>
              <a:rPr lang="en-CA" dirty="0"/>
              <a:t>Car Seats Save Lives</a:t>
            </a:r>
            <a:endParaRPr lang="en-US" dirty="0"/>
          </a:p>
        </p:txBody>
      </p:sp>
      <p:grpSp>
        <p:nvGrpSpPr>
          <p:cNvPr id="8" name="Group 7"/>
          <p:cNvGrpSpPr/>
          <p:nvPr/>
        </p:nvGrpSpPr>
        <p:grpSpPr>
          <a:xfrm>
            <a:off x="539750" y="1905000"/>
            <a:ext cx="8064500" cy="2413189"/>
            <a:chOff x="369896" y="3628759"/>
            <a:chExt cx="8499784" cy="2543441"/>
          </a:xfrm>
        </p:grpSpPr>
        <p:pic>
          <p:nvPicPr>
            <p:cNvPr id="6" name="Picture 7"/>
            <p:cNvPicPr>
              <a:picLocks noChangeAspect="1" noChangeArrowheads="1"/>
            </p:cNvPicPr>
            <p:nvPr/>
          </p:nvPicPr>
          <p:blipFill>
            <a:blip r:embed="rId3" cstate="print"/>
            <a:srcRect l="16618" t="15346" r="5578" b="24096"/>
            <a:stretch>
              <a:fillRect/>
            </a:stretch>
          </p:blipFill>
          <p:spPr bwMode="auto">
            <a:xfrm>
              <a:off x="369896" y="3628759"/>
              <a:ext cx="4354504" cy="2543441"/>
            </a:xfrm>
            <a:prstGeom prst="roundRect">
              <a:avLst/>
            </a:prstGeom>
            <a:noFill/>
            <a:ln w="38100">
              <a:noFill/>
              <a:miter lim="800000"/>
              <a:headEnd/>
              <a:tailEnd/>
            </a:ln>
          </p:spPr>
        </p:pic>
        <p:pic>
          <p:nvPicPr>
            <p:cNvPr id="7" name="Picture 8"/>
            <p:cNvPicPr>
              <a:picLocks noChangeAspect="1" noChangeArrowheads="1"/>
            </p:cNvPicPr>
            <p:nvPr/>
          </p:nvPicPr>
          <p:blipFill rotWithShape="1">
            <a:blip r:embed="rId4" cstate="print"/>
            <a:srcRect l="10466" t="15591" r="4882" b="16501"/>
            <a:stretch/>
          </p:blipFill>
          <p:spPr bwMode="auto">
            <a:xfrm>
              <a:off x="4876800" y="3628759"/>
              <a:ext cx="3992880" cy="2543441"/>
            </a:xfrm>
            <a:prstGeom prst="roundRect">
              <a:avLst/>
            </a:prstGeom>
            <a:noFill/>
            <a:ln w="38100">
              <a:noFill/>
              <a:miter lim="800000"/>
              <a:headEnd/>
              <a:tailEnd/>
            </a:ln>
          </p:spPr>
        </p:pic>
      </p:grpSp>
      <p:sp>
        <p:nvSpPr>
          <p:cNvPr id="9" name="Slide Number Placeholder 6"/>
          <p:cNvSpPr>
            <a:spLocks noGrp="1"/>
          </p:cNvSpPr>
          <p:nvPr>
            <p:ph type="sldNum" sz="quarter" idx="25"/>
          </p:nvPr>
        </p:nvSpPr>
        <p:spPr>
          <a:xfrm>
            <a:off x="6553200" y="6304235"/>
            <a:ext cx="2133600" cy="365125"/>
          </a:xfrm>
        </p:spPr>
        <p:txBody>
          <a:bodyPr/>
          <a:lstStyle/>
          <a:p>
            <a:pPr algn="r">
              <a:defRPr/>
            </a:pPr>
            <a:r>
              <a:rPr lang="en-CA" dirty="0" smtClean="0">
                <a:solidFill>
                  <a:srgbClr val="5C6670"/>
                </a:solidFill>
              </a:rPr>
              <a:t>5</a:t>
            </a:r>
            <a:endParaRPr lang="en-CA" dirty="0">
              <a:solidFill>
                <a:srgbClr val="5C6670"/>
              </a:solidFill>
            </a:endParaRPr>
          </a:p>
        </p:txBody>
      </p:sp>
    </p:spTree>
    <p:extLst>
      <p:ext uri="{BB962C8B-B14F-4D97-AF65-F5344CB8AC3E}">
        <p14:creationId xmlns:p14="http://schemas.microsoft.com/office/powerpoint/2010/main" val="86149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smtClean="0"/>
              <a:t>Child Passenger Safet</a:t>
            </a:r>
            <a:r>
              <a:rPr lang="en-US" dirty="0"/>
              <a:t>y</a:t>
            </a:r>
          </a:p>
        </p:txBody>
      </p:sp>
      <p:sp>
        <p:nvSpPr>
          <p:cNvPr id="4" name="Content Placeholder 3"/>
          <p:cNvSpPr>
            <a:spLocks noGrp="1"/>
          </p:cNvSpPr>
          <p:nvPr>
            <p:ph sz="quarter" idx="26"/>
          </p:nvPr>
        </p:nvSpPr>
        <p:spPr>
          <a:xfrm>
            <a:off x="539750" y="1988840"/>
            <a:ext cx="8064500" cy="4183360"/>
          </a:xfrm>
        </p:spPr>
        <p:txBody>
          <a:bodyPr/>
          <a:lstStyle/>
          <a:p>
            <a:r>
              <a:rPr lang="en-US" sz="3000" dirty="0"/>
              <a:t>Drivers and passengers must use a seat belt or car seat</a:t>
            </a:r>
          </a:p>
          <a:p>
            <a:r>
              <a:rPr lang="en-US" sz="3000" dirty="0" smtClean="0"/>
              <a:t>Drivers are </a:t>
            </a:r>
            <a:r>
              <a:rPr lang="en-US" sz="3000" dirty="0"/>
              <a:t>responsible for passengers under 16 years old</a:t>
            </a:r>
          </a:p>
          <a:p>
            <a:r>
              <a:rPr lang="en-CA" sz="3000" dirty="0"/>
              <a:t>Car seats are needed for children under 6 who weigh less than 18 kg (40 lbs.) </a:t>
            </a:r>
          </a:p>
          <a:p>
            <a:r>
              <a:rPr lang="en-US" sz="3000" dirty="0"/>
              <a:t>Seat belt or car seat must be used </a:t>
            </a:r>
            <a:r>
              <a:rPr lang="en-US" sz="3000" u="sng" dirty="0" smtClean="0"/>
              <a:t>correctly</a:t>
            </a:r>
            <a:endParaRPr lang="en-US" sz="3000" u="sng" dirty="0"/>
          </a:p>
        </p:txBody>
      </p:sp>
      <p:sp>
        <p:nvSpPr>
          <p:cNvPr id="5" name="Title 4"/>
          <p:cNvSpPr>
            <a:spLocks noGrp="1"/>
          </p:cNvSpPr>
          <p:nvPr>
            <p:ph type="title"/>
          </p:nvPr>
        </p:nvSpPr>
        <p:spPr/>
        <p:txBody>
          <a:bodyPr/>
          <a:lstStyle/>
          <a:p>
            <a:r>
              <a:rPr lang="en-US" dirty="0" smtClean="0"/>
              <a:t>Alberta Law</a:t>
            </a:r>
            <a:endParaRPr lang="en-US" dirty="0"/>
          </a:p>
        </p:txBody>
      </p:sp>
      <p:sp>
        <p:nvSpPr>
          <p:cNvPr id="6" name="Slide Number Placeholder 1"/>
          <p:cNvSpPr>
            <a:spLocks noGrp="1"/>
          </p:cNvSpPr>
          <p:nvPr>
            <p:ph type="sldNum" sz="quarter" idx="25"/>
          </p:nvPr>
        </p:nvSpPr>
        <p:spPr>
          <a:xfrm>
            <a:off x="6553200" y="6304235"/>
            <a:ext cx="2133600" cy="365125"/>
          </a:xfrm>
        </p:spPr>
        <p:txBody>
          <a:bodyPr/>
          <a:lstStyle/>
          <a:p>
            <a:pPr algn="r">
              <a:defRPr/>
            </a:pPr>
            <a:r>
              <a:rPr lang="en-CA" dirty="0" smtClean="0"/>
              <a:t>6</a:t>
            </a:r>
            <a:endParaRPr lang="en-CA" dirty="0"/>
          </a:p>
        </p:txBody>
      </p:sp>
    </p:spTree>
    <p:extLst>
      <p:ext uri="{BB962C8B-B14F-4D97-AF65-F5344CB8AC3E}">
        <p14:creationId xmlns:p14="http://schemas.microsoft.com/office/powerpoint/2010/main" val="60296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smtClean="0"/>
              <a:t>Child Passenger Safety</a:t>
            </a:r>
            <a:endParaRPr lang="en-US" dirty="0"/>
          </a:p>
        </p:txBody>
      </p:sp>
      <p:sp>
        <p:nvSpPr>
          <p:cNvPr id="6" name="Slide Number Placeholder 1"/>
          <p:cNvSpPr>
            <a:spLocks noGrp="1"/>
          </p:cNvSpPr>
          <p:nvPr>
            <p:ph type="sldNum" sz="quarter" idx="25"/>
          </p:nvPr>
        </p:nvSpPr>
        <p:spPr>
          <a:xfrm>
            <a:off x="6553200" y="6304235"/>
            <a:ext cx="2133600" cy="365125"/>
          </a:xfrm>
        </p:spPr>
        <p:txBody>
          <a:bodyPr/>
          <a:lstStyle/>
          <a:p>
            <a:pPr algn="r">
              <a:defRPr/>
            </a:pPr>
            <a:r>
              <a:rPr lang="en-CA" dirty="0" smtClean="0"/>
              <a:t>7</a:t>
            </a:r>
            <a:endParaRPr lang="en-CA" dirty="0"/>
          </a:p>
        </p:txBody>
      </p:sp>
      <p:pic>
        <p:nvPicPr>
          <p:cNvPr id="7" name="F-vnMfHxxWI">
            <a:hlinkClick r:id="rId4"/>
          </p:cNvPr>
          <p:cNvPicPr>
            <a:picLocks noRot="1" noChangeAspect="1"/>
          </p:cNvPicPr>
          <p:nvPr>
            <a:videoFile r:link="rId1"/>
          </p:nvPr>
        </p:nvPicPr>
        <p:blipFill>
          <a:blip r:embed="rId5"/>
          <a:stretch>
            <a:fillRect/>
          </a:stretch>
        </p:blipFill>
        <p:spPr bwMode="auto">
          <a:xfrm>
            <a:off x="1981200" y="2573216"/>
            <a:ext cx="4724400" cy="337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4"/>
          <p:cNvSpPr txBox="1">
            <a:spLocks/>
          </p:cNvSpPr>
          <p:nvPr/>
        </p:nvSpPr>
        <p:spPr bwMode="auto">
          <a:xfrm>
            <a:off x="533400" y="84584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5400" kern="1200"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a:t>AHS Car Seat Recommendations (2017) from the AHS YouTube Channel</a:t>
            </a:r>
          </a:p>
        </p:txBody>
      </p:sp>
    </p:spTree>
    <p:extLst>
      <p:ext uri="{BB962C8B-B14F-4D97-AF65-F5344CB8AC3E}">
        <p14:creationId xmlns:p14="http://schemas.microsoft.com/office/powerpoint/2010/main" val="2227888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smtClean="0"/>
              <a:t>Child Passenger Safety</a:t>
            </a:r>
            <a:endParaRPr lang="en-US" dirty="0"/>
          </a:p>
        </p:txBody>
      </p:sp>
      <p:sp>
        <p:nvSpPr>
          <p:cNvPr id="4" name="Content Placeholder 3"/>
          <p:cNvSpPr>
            <a:spLocks noGrp="1"/>
          </p:cNvSpPr>
          <p:nvPr>
            <p:ph sz="quarter" idx="26"/>
          </p:nvPr>
        </p:nvSpPr>
        <p:spPr/>
        <p:txBody>
          <a:bodyPr/>
          <a:lstStyle/>
          <a:p>
            <a:pPr marL="685800" indent="0">
              <a:buNone/>
            </a:pPr>
            <a:r>
              <a:rPr lang="en-US" sz="1800" dirty="0"/>
              <a:t>AHS Recommendations for Car Seat, Booster Seat and </a:t>
            </a:r>
            <a:r>
              <a:rPr lang="en-US" sz="1800" dirty="0" smtClean="0"/>
              <a:t>Seat Belt </a:t>
            </a:r>
            <a:r>
              <a:rPr lang="en-US" sz="1800" dirty="0"/>
              <a:t>Use for </a:t>
            </a:r>
            <a:r>
              <a:rPr lang="en-US" sz="1800" dirty="0" smtClean="0"/>
              <a:t>Children </a:t>
            </a:r>
          </a:p>
          <a:p>
            <a:endParaRPr lang="en-US" sz="1800" dirty="0"/>
          </a:p>
          <a:p>
            <a:pPr marL="0" indent="0">
              <a:buNone/>
            </a:pPr>
            <a:r>
              <a:rPr lang="en-US" sz="1800" b="1" dirty="0" smtClean="0"/>
              <a:t>Key </a:t>
            </a:r>
            <a:r>
              <a:rPr lang="en-US" sz="1800" b="1" dirty="0"/>
              <a:t>Messages </a:t>
            </a:r>
          </a:p>
          <a:p>
            <a:r>
              <a:rPr lang="en-US" sz="1800" dirty="0" smtClean="0"/>
              <a:t>Always </a:t>
            </a:r>
            <a:r>
              <a:rPr lang="en-US" sz="1800" dirty="0"/>
              <a:t>refer to the car seat user manual for the maximum weight and height limits of the child’s particular car seat, and to the vehicle manual for installation </a:t>
            </a:r>
            <a:r>
              <a:rPr lang="en-US" sz="1800" dirty="0" smtClean="0"/>
              <a:t>instructions</a:t>
            </a:r>
            <a:endParaRPr lang="en-US" sz="1800" dirty="0"/>
          </a:p>
          <a:p>
            <a:r>
              <a:rPr lang="en-US" sz="1800" dirty="0"/>
              <a:t>A child is safest in their car seat and booster seat until the maximum weight or height limits of their seat according to the </a:t>
            </a:r>
            <a:r>
              <a:rPr lang="en-US" sz="1800" dirty="0" smtClean="0"/>
              <a:t>manufacturer</a:t>
            </a:r>
            <a:endParaRPr lang="en-US" sz="1800" dirty="0"/>
          </a:p>
          <a:p>
            <a:r>
              <a:rPr lang="en-US" sz="1800" dirty="0"/>
              <a:t>Children under the age of 13 are safest in the back </a:t>
            </a:r>
            <a:r>
              <a:rPr lang="en-US" sz="1800" dirty="0" smtClean="0"/>
              <a:t>seat</a:t>
            </a:r>
            <a:endParaRPr lang="en-US" sz="1800" dirty="0"/>
          </a:p>
        </p:txBody>
      </p:sp>
      <p:sp>
        <p:nvSpPr>
          <p:cNvPr id="5" name="Title 4"/>
          <p:cNvSpPr>
            <a:spLocks noGrp="1"/>
          </p:cNvSpPr>
          <p:nvPr>
            <p:ph type="title"/>
          </p:nvPr>
        </p:nvSpPr>
        <p:spPr>
          <a:xfrm>
            <a:off x="539750" y="845840"/>
            <a:ext cx="8223250" cy="1143000"/>
          </a:xfrm>
        </p:spPr>
        <p:txBody>
          <a:bodyPr/>
          <a:lstStyle/>
          <a:p>
            <a:r>
              <a:rPr lang="en-US" sz="2700" dirty="0"/>
              <a:t>AHS Car Seat, Booster Seat and </a:t>
            </a:r>
            <a:r>
              <a:rPr lang="en-US" sz="2700" dirty="0" smtClean="0"/>
              <a:t>Seat Belt </a:t>
            </a:r>
            <a:r>
              <a:rPr lang="en-US" sz="2700" dirty="0"/>
              <a:t>Recommendations for </a:t>
            </a:r>
            <a:r>
              <a:rPr lang="en-US" sz="2700" dirty="0" smtClean="0"/>
              <a:t>Children Under </a:t>
            </a:r>
            <a:r>
              <a:rPr lang="en-US" sz="2700" dirty="0"/>
              <a:t>the </a:t>
            </a:r>
            <a:r>
              <a:rPr lang="en-US" sz="2700" dirty="0" smtClean="0"/>
              <a:t>Age </a:t>
            </a:r>
            <a:r>
              <a:rPr lang="en-US" sz="2700" dirty="0"/>
              <a:t>of 13</a:t>
            </a:r>
          </a:p>
        </p:txBody>
      </p:sp>
      <p:sp>
        <p:nvSpPr>
          <p:cNvPr id="6" name="Slide Number Placeholder 6"/>
          <p:cNvSpPr>
            <a:spLocks noGrp="1"/>
          </p:cNvSpPr>
          <p:nvPr>
            <p:ph type="sldNum" sz="quarter" idx="25"/>
          </p:nvPr>
        </p:nvSpPr>
        <p:spPr>
          <a:xfrm>
            <a:off x="6553200" y="6304235"/>
            <a:ext cx="2133600" cy="365125"/>
          </a:xfrm>
        </p:spPr>
        <p:txBody>
          <a:bodyPr/>
          <a:lstStyle/>
          <a:p>
            <a:pPr algn="r">
              <a:defRPr/>
            </a:pPr>
            <a:r>
              <a:rPr lang="en-CA" dirty="0" smtClean="0">
                <a:solidFill>
                  <a:srgbClr val="6D3A5D"/>
                </a:solidFill>
              </a:rPr>
              <a:t>8</a:t>
            </a:r>
            <a:endParaRPr lang="en-CA" dirty="0">
              <a:solidFill>
                <a:srgbClr val="6D3A5D"/>
              </a:solidFill>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750" y="1988840"/>
            <a:ext cx="685800" cy="685800"/>
          </a:xfrm>
          <a:prstGeom prst="rect">
            <a:avLst/>
          </a:prstGeom>
        </p:spPr>
      </p:pic>
    </p:spTree>
    <p:extLst>
      <p:ext uri="{BB962C8B-B14F-4D97-AF65-F5344CB8AC3E}">
        <p14:creationId xmlns:p14="http://schemas.microsoft.com/office/powerpoint/2010/main" val="403412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605" y="2677480"/>
            <a:ext cx="2539641" cy="2583160"/>
          </a:xfrm>
          <a:prstGeom prst="rect">
            <a:avLst/>
          </a:prstGeom>
        </p:spPr>
      </p:pic>
      <p:sp>
        <p:nvSpPr>
          <p:cNvPr id="2" name="Text Placeholder 1"/>
          <p:cNvSpPr>
            <a:spLocks noGrp="1"/>
          </p:cNvSpPr>
          <p:nvPr>
            <p:ph type="body" sz="quarter" idx="22"/>
          </p:nvPr>
        </p:nvSpPr>
        <p:spPr/>
        <p:txBody>
          <a:bodyPr/>
          <a:lstStyle/>
          <a:p>
            <a:r>
              <a:rPr lang="en-US" dirty="0" smtClean="0"/>
              <a:t>Child Passenger Safety</a:t>
            </a:r>
            <a:endParaRPr lang="en-US" dirty="0"/>
          </a:p>
        </p:txBody>
      </p:sp>
      <p:sp>
        <p:nvSpPr>
          <p:cNvPr id="4" name="Content Placeholder 3"/>
          <p:cNvSpPr>
            <a:spLocks noGrp="1"/>
          </p:cNvSpPr>
          <p:nvPr>
            <p:ph sz="quarter" idx="26"/>
          </p:nvPr>
        </p:nvSpPr>
        <p:spPr>
          <a:xfrm>
            <a:off x="539750" y="1988840"/>
            <a:ext cx="5474457" cy="3960440"/>
          </a:xfrm>
        </p:spPr>
        <p:txBody>
          <a:bodyPr/>
          <a:lstStyle/>
          <a:p>
            <a:pPr marL="0" indent="0">
              <a:buNone/>
            </a:pPr>
            <a:r>
              <a:rPr lang="en-US" sz="1800" b="1" dirty="0"/>
              <a:t>Rear-facing Car Seats</a:t>
            </a:r>
          </a:p>
          <a:p>
            <a:r>
              <a:rPr lang="en-US" sz="1800" dirty="0" smtClean="0"/>
              <a:t>A </a:t>
            </a:r>
            <a:r>
              <a:rPr lang="en-US" sz="1800" dirty="0"/>
              <a:t>rear-facing seat provides the best protection </a:t>
            </a:r>
            <a:r>
              <a:rPr lang="en-US" sz="1800" dirty="0" smtClean="0"/>
              <a:t>for </a:t>
            </a:r>
            <a:r>
              <a:rPr lang="en-US" sz="1800" dirty="0"/>
              <a:t>a child’s head, neck and spine in a sudden stop or </a:t>
            </a:r>
            <a:r>
              <a:rPr lang="en-US" sz="1800" dirty="0" smtClean="0"/>
              <a:t>crash</a:t>
            </a:r>
          </a:p>
          <a:p>
            <a:r>
              <a:rPr lang="en-US" sz="1800" dirty="0" smtClean="0"/>
              <a:t>A </a:t>
            </a:r>
            <a:r>
              <a:rPr lang="en-US" sz="1800" dirty="0"/>
              <a:t>child is safest in a rear-facing car seat until they </a:t>
            </a:r>
            <a:r>
              <a:rPr lang="en-US" sz="1800" dirty="0" smtClean="0"/>
              <a:t>are </a:t>
            </a:r>
            <a:r>
              <a:rPr lang="en-US" sz="1800" dirty="0"/>
              <a:t>at least 2 years old or reach the maximum weight or </a:t>
            </a:r>
            <a:r>
              <a:rPr lang="en-US" sz="1800" dirty="0" smtClean="0"/>
              <a:t>height limit </a:t>
            </a:r>
            <a:r>
              <a:rPr lang="en-US" sz="1800" dirty="0"/>
              <a:t>for the rear-facing seat (as stated by the </a:t>
            </a:r>
            <a:r>
              <a:rPr lang="en-US" sz="1800" dirty="0" smtClean="0"/>
              <a:t>manufacturer)</a:t>
            </a:r>
          </a:p>
          <a:p>
            <a:r>
              <a:rPr lang="en-US" sz="1800" dirty="0" smtClean="0"/>
              <a:t>Rear-facing </a:t>
            </a:r>
            <a:r>
              <a:rPr lang="en-US" sz="1800" dirty="0"/>
              <a:t>car seats with higher weight and height limits will keep a </a:t>
            </a:r>
            <a:r>
              <a:rPr lang="en-US" sz="1800" dirty="0" smtClean="0"/>
              <a:t>child in </a:t>
            </a:r>
            <a:r>
              <a:rPr lang="en-US" sz="1800" dirty="0"/>
              <a:t>the safer, rear-facing position beyond age </a:t>
            </a:r>
            <a:r>
              <a:rPr lang="en-US" sz="1800" dirty="0" smtClean="0"/>
              <a:t>2</a:t>
            </a:r>
            <a:endParaRPr lang="en-US" sz="1800" dirty="0"/>
          </a:p>
        </p:txBody>
      </p:sp>
      <p:sp>
        <p:nvSpPr>
          <p:cNvPr id="5" name="Title 4"/>
          <p:cNvSpPr>
            <a:spLocks noGrp="1"/>
          </p:cNvSpPr>
          <p:nvPr>
            <p:ph type="title"/>
          </p:nvPr>
        </p:nvSpPr>
        <p:spPr>
          <a:xfrm>
            <a:off x="539750" y="845840"/>
            <a:ext cx="8223250" cy="1143000"/>
          </a:xfrm>
        </p:spPr>
        <p:txBody>
          <a:bodyPr/>
          <a:lstStyle/>
          <a:p>
            <a:r>
              <a:rPr lang="en-US" sz="2700" dirty="0"/>
              <a:t>AHS Car Seat, Booster Seat and </a:t>
            </a:r>
            <a:r>
              <a:rPr lang="en-US" sz="2700" dirty="0" smtClean="0"/>
              <a:t>Seat Belt </a:t>
            </a:r>
            <a:r>
              <a:rPr lang="en-US" sz="2700" dirty="0"/>
              <a:t>Recommendations for </a:t>
            </a:r>
            <a:r>
              <a:rPr lang="en-US" sz="2700" dirty="0" smtClean="0"/>
              <a:t>Children Under the Age of 13</a:t>
            </a:r>
            <a:endParaRPr lang="en-US" sz="2700" dirty="0"/>
          </a:p>
        </p:txBody>
      </p:sp>
      <p:sp>
        <p:nvSpPr>
          <p:cNvPr id="6" name="Slide Number Placeholder 6"/>
          <p:cNvSpPr>
            <a:spLocks noGrp="1"/>
          </p:cNvSpPr>
          <p:nvPr>
            <p:ph type="sldNum" sz="quarter" idx="25"/>
          </p:nvPr>
        </p:nvSpPr>
        <p:spPr>
          <a:xfrm>
            <a:off x="6553200" y="6304235"/>
            <a:ext cx="2133600" cy="365125"/>
          </a:xfrm>
        </p:spPr>
        <p:txBody>
          <a:bodyPr/>
          <a:lstStyle/>
          <a:p>
            <a:pPr algn="r">
              <a:defRPr/>
            </a:pPr>
            <a:r>
              <a:rPr lang="en-CA" dirty="0" smtClean="0">
                <a:solidFill>
                  <a:srgbClr val="6D3A5D"/>
                </a:solidFill>
              </a:rPr>
              <a:t>9</a:t>
            </a:r>
            <a:endParaRPr lang="en-CA" dirty="0">
              <a:solidFill>
                <a:srgbClr val="6D3A5D"/>
              </a:solidFill>
            </a:endParaRPr>
          </a:p>
        </p:txBody>
      </p:sp>
    </p:spTree>
    <p:extLst>
      <p:ext uri="{BB962C8B-B14F-4D97-AF65-F5344CB8AC3E}">
        <p14:creationId xmlns:p14="http://schemas.microsoft.com/office/powerpoint/2010/main" val="261784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HS_Secondary palette 1">
      <a:dk1>
        <a:srgbClr val="005E85"/>
      </a:dk1>
      <a:lt1>
        <a:sysClr val="window" lastClr="FFFFFF"/>
      </a:lt1>
      <a:dk2>
        <a:srgbClr val="005E85"/>
      </a:dk2>
      <a:lt2>
        <a:srgbClr val="FFFFFF"/>
      </a:lt2>
      <a:accent1>
        <a:srgbClr val="00ADBB"/>
      </a:accent1>
      <a:accent2>
        <a:srgbClr val="E28432"/>
      </a:accent2>
      <a:accent3>
        <a:srgbClr val="008996"/>
      </a:accent3>
      <a:accent4>
        <a:srgbClr val="005E85"/>
      </a:accent4>
      <a:accent5>
        <a:srgbClr val="A4D55D"/>
      </a:accent5>
      <a:accent6>
        <a:srgbClr val="B8BE34"/>
      </a:accent6>
      <a:hlink>
        <a:srgbClr val="0563C1"/>
      </a:hlink>
      <a:folHlink>
        <a:srgbClr val="954F72"/>
      </a:folHlink>
    </a:clrScheme>
    <a:fontScheme name="AHS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m-vis-tmpl-ppt-template-01.potx [Read-Only]" id="{7730FF38-9A4E-451B-81D0-23E3164827FD}" vid="{74603F7C-75F3-40EA-8720-14C3E2B8A8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HS_Secondary palette 1">
    <a:dk1>
      <a:srgbClr val="005E85"/>
    </a:dk1>
    <a:lt1>
      <a:sysClr val="window" lastClr="FFFFFF"/>
    </a:lt1>
    <a:dk2>
      <a:srgbClr val="005E85"/>
    </a:dk2>
    <a:lt2>
      <a:srgbClr val="FFFFFF"/>
    </a:lt2>
    <a:accent1>
      <a:srgbClr val="00ADBB"/>
    </a:accent1>
    <a:accent2>
      <a:srgbClr val="E28432"/>
    </a:accent2>
    <a:accent3>
      <a:srgbClr val="008996"/>
    </a:accent3>
    <a:accent4>
      <a:srgbClr val="005E85"/>
    </a:accent4>
    <a:accent5>
      <a:srgbClr val="A4D55D"/>
    </a:accent5>
    <a:accent6>
      <a:srgbClr val="B8BE34"/>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7198A8E20DBD4D868B390CF7FA69E1" ma:contentTypeVersion="1" ma:contentTypeDescription="Create a new document." ma:contentTypeScope="" ma:versionID="d6fafcc0fab0fc179b4728c06a4fb7b1">
  <xsd:schema xmlns:xsd="http://www.w3.org/2001/XMLSchema" xmlns:xs="http://www.w3.org/2001/XMLSchema" xmlns:p="http://schemas.microsoft.com/office/2006/metadata/properties" xmlns:ns2="7779263f-12c7-4a26-a67c-feafd3f1c197" targetNamespace="http://schemas.microsoft.com/office/2006/metadata/properties" ma:root="true" ma:fieldsID="8d39e934a3d6e49832353577f5d341ba" ns2:_="">
    <xsd:import namespace="7779263f-12c7-4a26-a67c-feafd3f1c19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79263f-12c7-4a26-a67c-feafd3f1c1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4528F4-DA7E-436A-ACA9-F362E8B50DB6}">
  <ds:schemaRefs>
    <ds:schemaRef ds:uri="http://schemas.microsoft.com/sharepoint/v3/contenttype/forms"/>
  </ds:schemaRefs>
</ds:datastoreItem>
</file>

<file path=customXml/itemProps2.xml><?xml version="1.0" encoding="utf-8"?>
<ds:datastoreItem xmlns:ds="http://schemas.openxmlformats.org/officeDocument/2006/customXml" ds:itemID="{C37A2AAC-2873-41D5-B224-9DE4B237D9AC}">
  <ds:schemaRefs>
    <ds:schemaRef ds:uri="http://purl.org/dc/terms/"/>
    <ds:schemaRef ds:uri="21654223-b26d-4ab4-a1bc-1d6b2e614bf8"/>
    <ds:schemaRef ds:uri="http://schemas.microsoft.com/office/2006/documentManagement/types"/>
    <ds:schemaRef ds:uri="http://purl.org/dc/dcmitype/"/>
    <ds:schemaRef ds:uri="922d3d79-34fa-49cc-9b26-5b76f7103f0e"/>
    <ds:schemaRef ds:uri="http://purl.org/dc/elements/1.1/"/>
    <ds:schemaRef ds:uri="http://schemas.microsoft.com/office/2006/metadata/properties"/>
    <ds:schemaRef ds:uri="347ca5b2-a341-4a56-957b-0b184b603d84"/>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FA02B85-56F1-42C3-B8BB-6F7F30D50AF8}"/>
</file>

<file path=docProps/app.xml><?xml version="1.0" encoding="utf-8"?>
<Properties xmlns="http://schemas.openxmlformats.org/officeDocument/2006/extended-properties" xmlns:vt="http://schemas.openxmlformats.org/officeDocument/2006/docPropsVTypes">
  <Template/>
  <TotalTime>13780</TotalTime>
  <Words>5378</Words>
  <Application>Microsoft Office PowerPoint</Application>
  <PresentationFormat>On-screen Show (4:3)</PresentationFormat>
  <Paragraphs>548</Paragraphs>
  <Slides>41</Slides>
  <Notes>41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Garamond</vt:lpstr>
      <vt:lpstr>Helvetica Neue</vt:lpstr>
      <vt:lpstr>Webdings</vt:lpstr>
      <vt:lpstr>Wingdings</vt:lpstr>
      <vt:lpstr>Office Theme</vt:lpstr>
      <vt:lpstr>PowerPoint Presentation</vt:lpstr>
      <vt:lpstr>Presentation Outline</vt:lpstr>
      <vt:lpstr>Learning Objectives</vt:lpstr>
      <vt:lpstr>Why buckle kids up?</vt:lpstr>
      <vt:lpstr>Car Seats Save Lives</vt:lpstr>
      <vt:lpstr>Alberta Law</vt:lpstr>
      <vt:lpstr>PowerPoint Presentation</vt:lpstr>
      <vt:lpstr>AHS Car Seat, Booster Seat and Seat Belt Recommendations for Children Under the Age of 13</vt:lpstr>
      <vt:lpstr>AHS Car Seat, Booster Seat and Seat Belt Recommendations for Children Under the Age of 13</vt:lpstr>
      <vt:lpstr>AHS Car Seat, Booster Seat and Seat Belt Recommendations for Children Under the Age of 13</vt:lpstr>
      <vt:lpstr>AHS Car Seat, Booster Seat and Seat Belt Recommendations for Children Under the Age of 13</vt:lpstr>
      <vt:lpstr>AHS Car Seat, Booster Seat and Seat Belt Recommendations for Children Under the Age of 13</vt:lpstr>
      <vt:lpstr>Common Safety Errors</vt:lpstr>
      <vt:lpstr>Tips for Buying a Car Seat or Booster Seat</vt:lpstr>
      <vt:lpstr>PowerPoint Presentation</vt:lpstr>
      <vt:lpstr>PowerPoint Presentation</vt:lpstr>
      <vt:lpstr>Buying a Car Seat or Booster Seat – Example</vt:lpstr>
      <vt:lpstr>PowerPoint Presentation</vt:lpstr>
      <vt:lpstr>Tips for Buying a Car Seat or Booster Seat</vt:lpstr>
      <vt:lpstr>Stage 1: Rear-facing Car Seats</vt:lpstr>
      <vt:lpstr>Key Points, Rear-facing</vt:lpstr>
      <vt:lpstr>Pinch Test</vt:lpstr>
      <vt:lpstr>Examples of Rear-facing Car Seats</vt:lpstr>
      <vt:lpstr>Rear-facing Only Car Seat</vt:lpstr>
      <vt:lpstr>Other Rear-facing Car Seats</vt:lpstr>
      <vt:lpstr>PowerPoint Presentation</vt:lpstr>
      <vt:lpstr>Stage 2: Forward-facing Car Seats</vt:lpstr>
      <vt:lpstr>Key Points: Forward-facing</vt:lpstr>
      <vt:lpstr>Examples of Forward-facing Car Seats</vt:lpstr>
      <vt:lpstr>Rear-facing/Forward-facing Car Seats</vt:lpstr>
      <vt:lpstr>Forward-facing/Booster Seats</vt:lpstr>
      <vt:lpstr>PowerPoint Presentation</vt:lpstr>
      <vt:lpstr>Stage 3: Booster Seats</vt:lpstr>
      <vt:lpstr>Key Points: Booster Seats</vt:lpstr>
      <vt:lpstr>Examples of Booster Seats</vt:lpstr>
      <vt:lpstr>Booster Seats with Backs</vt:lpstr>
      <vt:lpstr>Backless Booster Seats</vt:lpstr>
      <vt:lpstr>PowerPoint Presentation</vt:lpstr>
      <vt:lpstr>Moving to a Seat Belt  5 Step Test: Check all 5 boxes</vt:lpstr>
      <vt:lpstr>For more information</vt:lpstr>
      <vt:lpstr>PowerPoint Presentation</vt:lpstr>
    </vt:vector>
  </TitlesOfParts>
  <Company>Alberta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Beringer</dc:creator>
  <cp:keywords>template, powerpoint, presentation</cp:keywords>
  <cp:lastModifiedBy>Carol Beringer</cp:lastModifiedBy>
  <cp:revision>778</cp:revision>
  <cp:lastPrinted>2019-01-23T17:15:58Z</cp:lastPrinted>
  <dcterms:created xsi:type="dcterms:W3CDTF">2017-11-27T22:19:29Z</dcterms:created>
  <dcterms:modified xsi:type="dcterms:W3CDTF">2021-09-13T18:40:56Z</dcterms:modified>
  <cp:category>template</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0x010100547198A8E20DBD4D868B390CF7FA69E1</vt:lpwstr>
  </property>
  <property fmtid="{D5CDD505-2E9C-101B-9397-08002B2CF9AE}" pid="3" name="Work Group Metadata">
    <vt:lpwstr>16;#Child Injury Prevention|91692bda-4c91-4bfe-8a9f-94e02d596da1</vt:lpwstr>
  </property>
  <property fmtid="{D5CDD505-2E9C-101B-9397-08002B2CF9AE}" pid="4" name="_MarkAsFinal">
    <vt:bool>true</vt:bool>
  </property>
</Properties>
</file>