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notesSlides/notesSlide1.xml" ContentType="application/vnd.openxmlformats-officedocument.presentationml.notesSlide+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notesMasters/notesMaster1.xml" ContentType="application/vnd.openxmlformats-officedocument.presentationml.notesMaster+xml"/>
  <Override PartName="/ppt/theme/themeOverride1.xml" ContentType="application/vnd.openxmlformats-officedocument.themeOverr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1" r:id="rId2"/>
  </p:sldMasterIdLst>
  <p:notesMasterIdLst>
    <p:notesMasterId r:id="rId26"/>
  </p:notesMasterIdLst>
  <p:sldIdLst>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 id="33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AD12"/>
    <a:srgbClr val="00B5BD"/>
    <a:srgbClr val="578270"/>
    <a:srgbClr val="A3BDAD"/>
    <a:srgbClr val="005CB9"/>
    <a:srgbClr val="009D4E"/>
    <a:srgbClr val="ECAA21"/>
    <a:srgbClr val="5C6670"/>
    <a:srgbClr val="4F7F70"/>
    <a:srgbClr val="6D3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p:cViewPr>
        <p:scale>
          <a:sx n="110" d="100"/>
          <a:sy n="110" d="100"/>
        </p:scale>
        <p:origin x="686" y="-8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7" d="100"/>
          <a:sy n="67" d="100"/>
        </p:scale>
        <p:origin x="2434" y="-78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835D4-D157-404A-9B8B-23606ED50E96}" type="datetimeFigureOut">
              <a:rPr lang="en-US" smtClean="0"/>
              <a:t>10/10/2019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689A3-82B4-494E-969B-74AB96299A93}" type="slidenum">
              <a:rPr lang="en-US" smtClean="0"/>
              <a:t>‹#›</a:t>
            </a:fld>
            <a:endParaRPr lang="en-US"/>
          </a:p>
        </p:txBody>
      </p:sp>
    </p:spTree>
    <p:extLst>
      <p:ext uri="{BB962C8B-B14F-4D97-AF65-F5344CB8AC3E}">
        <p14:creationId xmlns:p14="http://schemas.microsoft.com/office/powerpoint/2010/main" val="40098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indingbalancealberta.ca/wp-content/uploads/FB-Brochure-April2019-DIGITAL.pd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creativecommons.org/licenses/by-nc-sa/4.0/" TargetMode="External"/><Relationship Id="rId5" Type="http://schemas.openxmlformats.org/officeDocument/2006/relationships/hyperlink" Target="http://canadianfallprevention.ca/" TargetMode="External"/><Relationship Id="rId4" Type="http://schemas.openxmlformats.org/officeDocument/2006/relationships/hyperlink" Target="https://findingbalancealberta.ca/wp-content/uploads/FB-Active-Strength-Handout-2018.pdf"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sep.ca/CMFiles/Guidelines/CSEP_PAGuidelines_older-adults_en.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canadianfallprevention.c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canadianfallprevention.c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s://www.albertahealthservices.ca/assets/info/nutrition/if-nfs-choose-healthy-drinks.pdf" TargetMode="External"/><Relationship Id="rId3" Type="http://schemas.openxmlformats.org/officeDocument/2006/relationships/hyperlink" Target="http://www.healthcanada.gc.ca/foodguide" TargetMode="External"/><Relationship Id="rId7" Type="http://schemas.openxmlformats.org/officeDocument/2006/relationships/hyperlink" Target="https://www.albertahealthservices.ca/assets/info/nutrition/if-nfs-ng-vitamins-and-minerals.pdf"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albertahealthservices.ca/assets/info/nutrition/if-nfs-ng-seniors-health-overview.pdf" TargetMode="External"/><Relationship Id="rId5" Type="http://schemas.openxmlformats.org/officeDocument/2006/relationships/hyperlink" Target="https://food-guide.canada.ca/en/" TargetMode="External"/><Relationship Id="rId4" Type="http://schemas.openxmlformats.org/officeDocument/2006/relationships/hyperlink" Target="https://www.albertahealthservices.ca/nutrition/Page11115.aspx"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lbertahealthservices.ca/nutrition/Page11115.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albertahealthservices.ca/assets/info/nutrition/if-nfs-ng-vitamins-and-minerals.pdf" TargetMode="External"/><Relationship Id="rId4" Type="http://schemas.openxmlformats.org/officeDocument/2006/relationships/hyperlink" Target="https://www.albertahealthservices.ca/assets/info/nutrition/if-nfs-ng-seniors-health-overview.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indingbalancealberta.ca/wp-content/uploads/FB-Brochure-April2019-DIGITAL.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indingbalancealberta.ca/wp-content/uploads/FB-Brochure-April2019-DIGITAL.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anadianfallprevention.c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indingbalancealberta.ca/wp-content/uploads/FB-Active-Strength-Handout-2018.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indingbalancealberta.ca/wp-content/uploads/FB-Brochure-April2019-DIGITAL.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anadianfallprevention.ca/"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indingbalancealberta.ca/wp-content/uploads/FB-Brochure-April2019-DIGITAL.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anadianfallprevention.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Welcome Everyone.  The AHS Provincial Injury Prevention Program has created a presentation which we are pleased to be able to share with you today.  My name is _________________ and I work with </a:t>
            </a:r>
            <a:r>
              <a:rPr lang="en-US" u="sng" dirty="0">
                <a:latin typeface="Arial" panose="020B0604020202020204" pitchFamily="34" charset="0"/>
                <a:cs typeface="Arial" panose="020B0604020202020204" pitchFamily="34" charset="0"/>
              </a:rPr>
              <a:t>(name of your organization) </a:t>
            </a:r>
            <a:r>
              <a:rPr lang="en-US" dirty="0">
                <a:latin typeface="Arial" panose="020B0604020202020204" pitchFamily="34" charset="0"/>
                <a:cs typeface="Arial" panose="020B0604020202020204" pitchFamily="34" charset="0"/>
              </a:rPr>
              <a:t>as a ______________________.  The theme of this presentation is Good News: Falls are Preventable!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Today we will explore 4 key ways to support falls prevention: Challenging your balance, Building strength, Active living, &amp; Healthy eating.</a:t>
            </a:r>
          </a:p>
          <a:p>
            <a:pPr defTabSz="931774">
              <a:defRPr/>
            </a:pPr>
            <a:endParaRPr lang="en-US" b="1" i="1" dirty="0">
              <a:latin typeface="Arial" panose="020B0604020202020204" pitchFamily="34" charset="0"/>
              <a:cs typeface="Arial" panose="020B0604020202020204" pitchFamily="34" charset="0"/>
            </a:endParaRPr>
          </a:p>
          <a:p>
            <a:pPr defTabSz="931774">
              <a:defRPr/>
            </a:pPr>
            <a:r>
              <a:rPr lang="en-US" sz="1100" b="1" i="1" dirty="0">
                <a:latin typeface="Arial" panose="020B0604020202020204" pitchFamily="34" charset="0"/>
                <a:cs typeface="Arial" panose="020B0604020202020204" pitchFamily="34" charset="0"/>
              </a:rPr>
              <a:t>*Optional Activity: All exercises referenced in this presentation are taken from the three exercise resource series available through request at injury.prevention@ahs.ca as indicated in the Presenter’s Guide.</a:t>
            </a:r>
          </a:p>
          <a:p>
            <a:pPr defTabSz="931774">
              <a:defRPr/>
            </a:pPr>
            <a:endParaRPr lang="en-US" sz="1100" b="1" i="1" dirty="0">
              <a:latin typeface="Arial" panose="020B0604020202020204" pitchFamily="34" charset="0"/>
              <a:cs typeface="Arial" panose="020B0604020202020204" pitchFamily="34" charset="0"/>
            </a:endParaRPr>
          </a:p>
          <a:p>
            <a:pPr defTabSz="931774">
              <a:defRPr/>
            </a:pPr>
            <a:r>
              <a:rPr lang="en-US" sz="1100" b="1" i="1" dirty="0">
                <a:latin typeface="Arial" panose="020B0604020202020204" pitchFamily="34" charset="0"/>
                <a:cs typeface="Arial" panose="020B0604020202020204" pitchFamily="34" charset="0"/>
              </a:rPr>
              <a:t>Either demonstrate, </a:t>
            </a:r>
            <a:r>
              <a:rPr lang="en-US" sz="1100" b="1" i="1" dirty="0"/>
              <a:t>adapt or exempt the activities as needed for individuals standing/sitting and various abilities, and or consult with the appropriate health care provider i.e. Physical Therapist, </a:t>
            </a:r>
            <a:r>
              <a:rPr lang="en-US" sz="1100" b="1" i="1" dirty="0" err="1"/>
              <a:t>Kinesiologist</a:t>
            </a:r>
            <a:r>
              <a:rPr lang="en-US" sz="1100" b="1" i="1" dirty="0"/>
              <a:t>, exercise specialist.  </a:t>
            </a:r>
          </a:p>
          <a:p>
            <a:endParaRPr lang="en-US" i="1" dirty="0">
              <a:solidFill>
                <a:schemeClr val="accent1"/>
              </a:solidFill>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t>Throughout this presentation we will incorporate some physical activity, and you are encouraged to participate in all of the movements if you feel comfortable and able to do so. </a:t>
            </a:r>
            <a:r>
              <a:rPr lang="en-US" dirty="0">
                <a:latin typeface="Arial" panose="020B0604020202020204" pitchFamily="34" charset="0"/>
                <a:cs typeface="Arial" panose="020B0604020202020204" pitchFamily="34" charset="0"/>
              </a:rPr>
              <a:t>Let’s start off with a bit of stretch and warm up.</a:t>
            </a:r>
          </a:p>
          <a:p>
            <a:pPr marL="640594" lvl="1" indent="-174708">
              <a:lnSpc>
                <a:spcPct val="150000"/>
              </a:lnSpc>
              <a:spcBef>
                <a:spcPts val="611"/>
              </a:spcBef>
              <a:buFont typeface="Courier New" panose="02070309020205020404" pitchFamily="49" charset="0"/>
              <a:buChar char="o"/>
            </a:pPr>
            <a:r>
              <a:rPr lang="en-US" dirty="0">
                <a:latin typeface="Arial" panose="020B0604020202020204" pitchFamily="34" charset="0"/>
                <a:cs typeface="Arial" panose="020B0604020202020204" pitchFamily="34" charset="0"/>
              </a:rPr>
              <a:t>Shoulder Rolls (“</a:t>
            </a:r>
            <a:r>
              <a:rPr lang="en-US" i="1" dirty="0">
                <a:latin typeface="Arial" panose="020B0604020202020204" pitchFamily="34" charset="0"/>
                <a:cs typeface="Arial" panose="020B0604020202020204" pitchFamily="34" charset="0"/>
              </a:rPr>
              <a:t>Adult and Older Adult Pre-Exercise Stretching Routine” resource, *</a:t>
            </a:r>
            <a:r>
              <a:rPr lang="en-US" dirty="0">
                <a:latin typeface="Arial" panose="020B0604020202020204" pitchFamily="34" charset="0"/>
                <a:cs typeface="Arial" panose="020B0604020202020204" pitchFamily="34" charset="0"/>
              </a:rPr>
              <a:t>pg. 4) </a:t>
            </a:r>
          </a:p>
          <a:p>
            <a:pPr marL="465887" lvl="1">
              <a:lnSpc>
                <a:spcPct val="150000"/>
              </a:lnSpc>
              <a:spcBef>
                <a:spcPts val="611"/>
              </a:spcBef>
            </a:pPr>
            <a:endParaRPr lang="en-US" i="1" dirty="0">
              <a:latin typeface="Arial" panose="020B0604020202020204" pitchFamily="34" charset="0"/>
              <a:cs typeface="Arial" panose="020B0604020202020204" pitchFamily="34" charset="0"/>
            </a:endParaRPr>
          </a:p>
          <a:p>
            <a:pPr marL="640594" lvl="1" indent="-174708">
              <a:lnSpc>
                <a:spcPct val="150000"/>
              </a:lnSpc>
              <a:spcBef>
                <a:spcPts val="611"/>
              </a:spcBef>
              <a:buFont typeface="Courier New" panose="02070309020205020404" pitchFamily="49" charset="0"/>
              <a:buChar char="o"/>
            </a:pPr>
            <a:r>
              <a:rPr lang="en-US" dirty="0">
                <a:latin typeface="Arial" panose="020B0604020202020204" pitchFamily="34" charset="0"/>
                <a:cs typeface="Arial" panose="020B0604020202020204" pitchFamily="34" charset="0"/>
              </a:rPr>
              <a:t>Bear Hug (“</a:t>
            </a:r>
            <a:r>
              <a:rPr lang="en-US" i="1" dirty="0">
                <a:latin typeface="Arial" panose="020B0604020202020204" pitchFamily="34" charset="0"/>
                <a:cs typeface="Arial" panose="020B0604020202020204" pitchFamily="34" charset="0"/>
              </a:rPr>
              <a:t>Adult and Older Adult Pre-Exercise Stretching Routine” resource, *</a:t>
            </a:r>
            <a:r>
              <a:rPr lang="en-US" dirty="0">
                <a:latin typeface="Arial" panose="020B0604020202020204" pitchFamily="34" charset="0"/>
                <a:cs typeface="Arial" panose="020B0604020202020204" pitchFamily="34" charset="0"/>
              </a:rPr>
              <a:t>pg. 7)</a:t>
            </a:r>
          </a:p>
          <a:p>
            <a:pPr marL="465887" lvl="1">
              <a:lnSpc>
                <a:spcPct val="150000"/>
              </a:lnSpc>
              <a:spcBef>
                <a:spcPts val="611"/>
              </a:spcBef>
            </a:pPr>
            <a:endParaRPr lang="en-US" i="1" dirty="0">
              <a:latin typeface="Arial" panose="020B0604020202020204" pitchFamily="34" charset="0"/>
              <a:cs typeface="Arial" panose="020B0604020202020204" pitchFamily="34" charset="0"/>
            </a:endParaRPr>
          </a:p>
          <a:p>
            <a:pPr marL="640594" lvl="1" indent="-174708">
              <a:lnSpc>
                <a:spcPct val="150000"/>
              </a:lnSpc>
              <a:spcBef>
                <a:spcPts val="611"/>
              </a:spcBef>
              <a:buFont typeface="Courier New" panose="02070309020205020404" pitchFamily="49" charset="0"/>
              <a:buChar char="o"/>
            </a:pPr>
            <a:r>
              <a:rPr lang="en-US" dirty="0">
                <a:latin typeface="Arial" panose="020B0604020202020204" pitchFamily="34" charset="0"/>
                <a:cs typeface="Arial" panose="020B0604020202020204" pitchFamily="34" charset="0"/>
              </a:rPr>
              <a:t>Calf Stretch ( “</a:t>
            </a:r>
            <a:r>
              <a:rPr lang="en-US" i="1" dirty="0">
                <a:latin typeface="Arial" panose="020B0604020202020204" pitchFamily="34" charset="0"/>
                <a:cs typeface="Arial" panose="020B0604020202020204" pitchFamily="34" charset="0"/>
              </a:rPr>
              <a:t>Adult and Older Adult Pre-Exercise Stretching Routine” resource, *</a:t>
            </a:r>
            <a:r>
              <a:rPr lang="en-US" dirty="0">
                <a:latin typeface="Arial" panose="020B0604020202020204" pitchFamily="34" charset="0"/>
                <a:cs typeface="Arial" panose="020B0604020202020204" pitchFamily="34" charset="0"/>
              </a:rPr>
              <a:t>pg. 9)</a:t>
            </a:r>
          </a:p>
          <a:p>
            <a:pPr marL="465887" lvl="1">
              <a:lnSpc>
                <a:spcPct val="150000"/>
              </a:lnSpc>
              <a:spcBef>
                <a:spcPts val="611"/>
              </a:spcBef>
            </a:pPr>
            <a:endParaRPr lang="en-US" i="1" dirty="0">
              <a:latin typeface="Arial" panose="020B0604020202020204" pitchFamily="34" charset="0"/>
              <a:cs typeface="Arial" panose="020B0604020202020204" pitchFamily="34" charset="0"/>
            </a:endParaRPr>
          </a:p>
          <a:p>
            <a:pPr marL="640594" lvl="1" indent="-174708">
              <a:lnSpc>
                <a:spcPct val="150000"/>
              </a:lnSpc>
              <a:spcBef>
                <a:spcPts val="611"/>
              </a:spcBef>
              <a:buFont typeface="Courier New" panose="02070309020205020404" pitchFamily="49" charset="0"/>
              <a:buChar char="o"/>
            </a:pPr>
            <a:r>
              <a:rPr lang="en-US" dirty="0">
                <a:latin typeface="Arial" panose="020B0604020202020204" pitchFamily="34" charset="0"/>
                <a:cs typeface="Arial" panose="020B0604020202020204" pitchFamily="34" charset="0"/>
              </a:rPr>
              <a:t>Marching on the spot </a:t>
            </a:r>
            <a:r>
              <a:rPr lang="en-US" i="1" dirty="0">
                <a:latin typeface="Arial" panose="020B0604020202020204" pitchFamily="34" charset="0"/>
                <a:cs typeface="Arial" panose="020B0604020202020204" pitchFamily="34" charset="0"/>
              </a:rPr>
              <a:t>(Not covered in the resources.) This is basic walking in place and can be done sitting or standing – it’s good for weight transfer, sets the mood and gets heartrate up </a:t>
            </a:r>
          </a:p>
          <a:p>
            <a:pPr marL="174708" indent="-174708">
              <a:buFont typeface="Arial" panose="020B0604020202020204" pitchFamily="34" charset="0"/>
              <a:buChar char="•"/>
            </a:pPr>
            <a:endParaRPr lang="en-US" sz="900" i="1" dirty="0">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Slide References:</a:t>
            </a:r>
          </a:p>
          <a:p>
            <a:r>
              <a:rPr lang="en-US" sz="800" dirty="0">
                <a:solidFill>
                  <a:schemeClr val="bg1"/>
                </a:solidFill>
                <a:latin typeface="Arial" panose="020B0604020202020204" pitchFamily="34" charset="0"/>
                <a:cs typeface="Arial" panose="020B0604020202020204" pitchFamily="34" charset="0"/>
              </a:rPr>
              <a:t>1. 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Could a fall change your lifestyle? </a:t>
            </a:r>
            <a:r>
              <a:rPr lang="en-US" sz="800" dirty="0">
                <a:solidFill>
                  <a:schemeClr val="bg1"/>
                </a:solidFill>
                <a:latin typeface="Arial" panose="020B0604020202020204" pitchFamily="34" charset="0"/>
                <a:cs typeface="Arial" panose="020B0604020202020204" pitchFamily="34" charset="0"/>
              </a:rPr>
              <a:t>(brochure).</a:t>
            </a:r>
          </a:p>
          <a:p>
            <a:r>
              <a:rPr lang="en-US" sz="800" dirty="0">
                <a:solidFill>
                  <a:schemeClr val="bg1"/>
                </a:solidFill>
                <a:latin typeface="Arial" panose="020B0604020202020204" pitchFamily="34" charset="0"/>
                <a:cs typeface="Arial" panose="020B0604020202020204" pitchFamily="34" charset="0"/>
              </a:rPr>
              <a:t>Edmonton, Alberta. Retrieved from </a:t>
            </a:r>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https://findingbalancealberta.ca/wp-content/uploads/FB-Brochure-April2019-DIGITAL.pdf</a:t>
            </a:r>
            <a:endParaRPr lang="en-US" sz="800" dirty="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2. 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Challenge Your Balance &amp; Build Strength </a:t>
            </a:r>
            <a:r>
              <a:rPr lang="en-US" sz="800" dirty="0">
                <a:solidFill>
                  <a:schemeClr val="bg1"/>
                </a:solidFill>
                <a:latin typeface="Arial" panose="020B0604020202020204" pitchFamily="34" charset="0"/>
                <a:cs typeface="Arial" panose="020B0604020202020204" pitchFamily="34" charset="0"/>
              </a:rPr>
              <a:t>(brochure). Edmonton, Alberta. Retrieved from </a:t>
            </a:r>
            <a:r>
              <a:rPr lang="en-US" sz="800" dirty="0">
                <a:solidFill>
                  <a:schemeClr val="bg1"/>
                </a:solidFill>
                <a:latin typeface="Arial" panose="020B0604020202020204" pitchFamily="34" charset="0"/>
                <a:cs typeface="Arial" panose="020B0604020202020204" pitchFamily="34" charset="0"/>
                <a:hlinkClick r:id="rId4"/>
              </a:rPr>
              <a:t>https://findingbalancealberta.ca/wp-content/uploads/FB-Active-Strength-Handout-2018.pdf</a:t>
            </a:r>
            <a:endParaRPr lang="en-US" sz="800" dirty="0">
              <a:solidFill>
                <a:schemeClr val="bg1"/>
              </a:solidFill>
              <a:latin typeface="Arial" panose="020B0604020202020204" pitchFamily="34" charset="0"/>
              <a:cs typeface="Arial" panose="020B0604020202020204" pitchFamily="34" charset="0"/>
            </a:endParaRPr>
          </a:p>
          <a:p>
            <a:pPr defTabSz="931774">
              <a:defRPr/>
            </a:pPr>
            <a:r>
              <a:rPr lang="en-US" sz="800" dirty="0">
                <a:solidFill>
                  <a:schemeClr val="bg1"/>
                </a:solidFill>
                <a:latin typeface="Arial" panose="020B0604020202020204" pitchFamily="34" charset="0"/>
                <a:cs typeface="Arial" panose="020B0604020202020204" pitchFamily="34" charset="0"/>
              </a:rPr>
              <a:t>3. Alberta Health Services (2019). Preventing falls: Injury prevention and safety, information for health professionals. Retrieved from https://www.albertahealthservices.ca/injprev/Page15787.aspx  </a:t>
            </a:r>
          </a:p>
          <a:p>
            <a:pPr defTabSz="931774">
              <a:defRPr/>
            </a:pPr>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5"/>
              </a:rPr>
              <a:t>http://canadianfallprevention.ca/</a:t>
            </a:r>
            <a:r>
              <a:rPr lang="en-US" sz="800" dirty="0">
                <a:solidFill>
                  <a:schemeClr val="bg1"/>
                </a:solidFill>
                <a:latin typeface="Arial" panose="020B0604020202020204" pitchFamily="34" charset="0"/>
                <a:cs typeface="Arial" panose="020B0604020202020204" pitchFamily="34" charset="0"/>
              </a:rPr>
              <a:t>. </a:t>
            </a:r>
          </a:p>
          <a:p>
            <a:pPr defTabSz="931774">
              <a:defRPr/>
            </a:pPr>
            <a:endParaRPr lang="en-US" sz="800" dirty="0">
              <a:solidFill>
                <a:schemeClr val="bg1"/>
              </a:solidFill>
              <a:latin typeface="Arial" panose="020B0604020202020204" pitchFamily="34" charset="0"/>
              <a:cs typeface="Arial" panose="020B0604020202020204" pitchFamily="34" charset="0"/>
            </a:endParaRPr>
          </a:p>
          <a:p>
            <a:pPr defTabSz="931774">
              <a:defRPr/>
            </a:pPr>
            <a:r>
              <a:rPr lang="en-US" sz="800" dirty="0">
                <a:solidFill>
                  <a:schemeClr val="bg1"/>
                </a:solidFill>
                <a:latin typeface="Arial" panose="020B0604020202020204" pitchFamily="34" charset="0"/>
                <a:cs typeface="Arial" panose="020B0604020202020204" pitchFamily="34" charset="0"/>
              </a:rPr>
              <a:t>Copyright information for users of this resource:</a:t>
            </a:r>
          </a:p>
          <a:p>
            <a:r>
              <a:rPr lang="en-US" sz="800" dirty="0"/>
              <a:t>© 2019, Alberta Health Services, Population Public and Indigenous Health/Provincial Injury Prevention Program.</a:t>
            </a:r>
          </a:p>
          <a:p>
            <a:pPr defTabSz="931774">
              <a:defRPr/>
            </a:pPr>
            <a:r>
              <a:rPr lang="en-US" sz="800" dirty="0"/>
              <a:t>This work is licensed under a </a:t>
            </a:r>
            <a:r>
              <a:rPr lang="en-US" sz="800" dirty="0">
                <a:solidFill>
                  <a:schemeClr val="bg1">
                    <a:lumMod val="65000"/>
                  </a:schemeClr>
                </a:solidFill>
                <a:hlinkClick r:id="rId6"/>
              </a:rPr>
              <a:t>Creative Commons Attribution-Non-commercial-Share Alike 4.0 International license</a:t>
            </a:r>
            <a:r>
              <a:rPr lang="en-US" sz="800" dirty="0"/>
              <a:t>. You are free to copy, distribute and adapt the work for non-commercial purposes, as long as you attribute the work to Alberta Health Services and abide by the other </a:t>
            </a:r>
            <a:r>
              <a:rPr lang="en-US" sz="800" dirty="0" err="1"/>
              <a:t>licence</a:t>
            </a:r>
            <a:r>
              <a:rPr lang="en-US" sz="800" dirty="0"/>
              <a:t> terms. If you alter, transform, or build upon this work, you may distribute the resulting work only under the same, similar, or compatible </a:t>
            </a:r>
            <a:r>
              <a:rPr lang="en-US" sz="800" dirty="0" err="1"/>
              <a:t>licence</a:t>
            </a:r>
            <a:r>
              <a:rPr lang="en-US" sz="800" dirty="0"/>
              <a:t>. The </a:t>
            </a:r>
            <a:r>
              <a:rPr lang="en-US" sz="800" dirty="0" err="1"/>
              <a:t>licence</a:t>
            </a:r>
            <a:r>
              <a:rPr lang="en-US" sz="800" dirty="0"/>
              <a:t> does not apply to AHS trademarks, logos or content for which Alberta Health Services is not the copyright owner. To view a copy of this </a:t>
            </a:r>
            <a:r>
              <a:rPr lang="en-US" sz="800" dirty="0" err="1"/>
              <a:t>licence</a:t>
            </a:r>
            <a:r>
              <a:rPr lang="en-US" sz="800" dirty="0"/>
              <a:t>, see </a:t>
            </a:r>
            <a:r>
              <a:rPr lang="en-US" sz="800" dirty="0">
                <a:hlinkClick r:id="rId6"/>
              </a:rPr>
              <a:t>https://creativecommons.org/licenses/by-nc-sa/4.0/</a:t>
            </a:r>
            <a:r>
              <a:rPr lang="en-US" sz="800" dirty="0"/>
              <a:t>.</a:t>
            </a:r>
            <a:endParaRPr lang="en-US" sz="800" dirty="0">
              <a:solidFill>
                <a:schemeClr val="bg1"/>
              </a:solidFill>
              <a:latin typeface="Arial" panose="020B0604020202020204" pitchFamily="34" charset="0"/>
              <a:cs typeface="Arial" panose="020B0604020202020204" pitchFamily="34" charset="0"/>
            </a:endParaRPr>
          </a:p>
          <a:p>
            <a:pPr defTabSz="931774">
              <a:defRPr/>
            </a:pPr>
            <a:r>
              <a:rPr lang="en-US" sz="800" dirty="0">
                <a:latin typeface="Calibri" panose="020F0502020204030204" pitchFamily="34" charset="0"/>
                <a:ea typeface="Calibri" panose="020F0502020204030204" pitchFamily="34" charset="0"/>
                <a:cs typeface="Times New Roman" panose="02020603050405020304" pitchFamily="18" charset="0"/>
              </a:rPr>
              <a:t> This material is intended for general information only and is provided on an "as is", "where is" basis. Although reasonable efforts were made to confirm the accuracy of the information, Alberta Health Services does not make any representation or warranty, express, implied or statutory, as to the accuracy, reliability, completeness, applicability or fitness for a particular purpose of such information. This material is not a substitute for the advice of a qualified health professional. Alberta Health Services expressly disclaims all liability for the use of these materials, and for any claims, actions, demands or suits arising from such use.</a:t>
            </a:r>
            <a:endParaRPr lang="en-US" sz="800" dirty="0">
              <a:solidFill>
                <a:srgbClr val="1F497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1C3886-D7CF-4490-8C37-317B557448C5}" type="slidenum">
              <a:rPr lang="en-US" smtClean="0"/>
              <a:t>1</a:t>
            </a:fld>
            <a:endParaRPr lang="en-US"/>
          </a:p>
        </p:txBody>
      </p:sp>
    </p:spTree>
    <p:extLst>
      <p:ext uri="{BB962C8B-B14F-4D97-AF65-F5344CB8AC3E}">
        <p14:creationId xmlns:p14="http://schemas.microsoft.com/office/powerpoint/2010/main" val="1845458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a:t>
            </a:r>
            <a:r>
              <a:rPr lang="en-US" baseline="0" dirty="0" smtClean="0"/>
              <a:t> recap: The first way we discussed to prevent a fall was to challenge your balance.  The second way was to build strength.  </a:t>
            </a:r>
            <a:r>
              <a:rPr lang="en-US" b="1" baseline="0" dirty="0" smtClean="0"/>
              <a:t>The third way </a:t>
            </a:r>
            <a:r>
              <a:rPr lang="en-US" baseline="0" dirty="0" smtClean="0"/>
              <a:t>is to prevent a fall is through </a:t>
            </a:r>
            <a:r>
              <a:rPr lang="en-US" b="1" baseline="0" dirty="0" smtClean="0"/>
              <a:t>active living</a:t>
            </a:r>
            <a:r>
              <a:rPr lang="en-US" baseline="0" dirty="0" smtClean="0"/>
              <a:t>.</a:t>
            </a:r>
          </a:p>
          <a:p>
            <a:endParaRPr lang="en-US" baseline="0" dirty="0" smtClean="0"/>
          </a:p>
          <a:p>
            <a:pPr marL="174708" indent="-174708">
              <a:buFont typeface="Arial" panose="020B0604020202020204" pitchFamily="34" charset="0"/>
              <a:buChar char="•"/>
            </a:pPr>
            <a:r>
              <a:rPr lang="en-US" dirty="0" smtClean="0"/>
              <a:t>The Canadian Physical Activity Guidelines for Older Adults (65 years and older) suggest that older adults should:</a:t>
            </a:r>
          </a:p>
          <a:p>
            <a:pPr marL="640594" lvl="1" indent="-174708">
              <a:buFont typeface="Courier New" panose="02070309020205020404" pitchFamily="49" charset="0"/>
              <a:buChar char="o"/>
            </a:pPr>
            <a:r>
              <a:rPr lang="en-US" dirty="0" smtClean="0"/>
              <a:t>Accumulate at least 150 minutes of moderate to vigorous intensity aerobic physical activity per week in bouts of 10 minutes or</a:t>
            </a:r>
            <a:r>
              <a:rPr lang="en-US" baseline="0" dirty="0" smtClean="0"/>
              <a:t> more.  For example you might consider taking two 10-15 minute walk breaks throughout the day to total 150 minutes per week.</a:t>
            </a:r>
          </a:p>
          <a:p>
            <a:pPr marL="640594" lvl="1" indent="-174708">
              <a:buFont typeface="Courier New" panose="02070309020205020404" pitchFamily="49" charset="0"/>
              <a:buChar char="o"/>
            </a:pPr>
            <a:r>
              <a:rPr lang="en-US" baseline="0" dirty="0" smtClean="0"/>
              <a:t>Add muscle and bone strengthening activities using major muscle groups, at least 2 times per week.</a:t>
            </a:r>
          </a:p>
          <a:p>
            <a:pPr marL="640594" lvl="1" indent="-174708">
              <a:buFont typeface="Courier New" panose="02070309020205020404" pitchFamily="49" charset="0"/>
              <a:buChar char="o"/>
            </a:pPr>
            <a:r>
              <a:rPr lang="en-US" baseline="0" dirty="0" smtClean="0"/>
              <a:t>Challenge balance and build strength in both the upper and lower limbs.</a:t>
            </a:r>
          </a:p>
          <a:p>
            <a:pPr marL="640594" lvl="1" indent="-174708">
              <a:buFont typeface="Courier New" panose="02070309020205020404" pitchFamily="49" charset="0"/>
              <a:buChar char="o"/>
            </a:pPr>
            <a:r>
              <a:rPr lang="en-US" baseline="0" dirty="0" smtClean="0"/>
              <a:t>Incorporate strength training using weights and or resistance all year long</a:t>
            </a:r>
            <a:r>
              <a:rPr lang="en-US" baseline="30000" dirty="0" smtClean="0"/>
              <a:t>7</a:t>
            </a:r>
            <a:r>
              <a:rPr lang="en-US" baseline="0" dirty="0" smtClean="0"/>
              <a:t>. </a:t>
            </a:r>
          </a:p>
          <a:p>
            <a:endParaRPr lang="en-US" baseline="0" dirty="0" smtClean="0"/>
          </a:p>
          <a:p>
            <a:r>
              <a:rPr lang="en-US" sz="800" dirty="0">
                <a:latin typeface="Arial" panose="020B0604020202020204" pitchFamily="34" charset="0"/>
                <a:cs typeface="Arial" panose="020B0604020202020204" pitchFamily="34" charset="0"/>
              </a:rPr>
              <a:t>Slide Reference:</a:t>
            </a:r>
          </a:p>
          <a:p>
            <a:r>
              <a:rPr lang="en-US" sz="800" dirty="0">
                <a:solidFill>
                  <a:schemeClr val="bg1"/>
                </a:solidFill>
                <a:latin typeface="Arial" panose="020B0604020202020204" pitchFamily="34" charset="0"/>
                <a:cs typeface="Arial" panose="020B0604020202020204" pitchFamily="34" charset="0"/>
              </a:rPr>
              <a:t>7. Canadian Society for Exercise Physiology. (</a:t>
            </a:r>
            <a:r>
              <a:rPr lang="en-US" sz="800" dirty="0" err="1">
                <a:solidFill>
                  <a:schemeClr val="bg1"/>
                </a:solidFill>
                <a:latin typeface="Arial" panose="020B0604020202020204" pitchFamily="34" charset="0"/>
                <a:cs typeface="Arial" panose="020B0604020202020204" pitchFamily="34" charset="0"/>
              </a:rPr>
              <a:t>n.d.</a:t>
            </a:r>
            <a:r>
              <a:rPr lang="en-US" sz="800" dirty="0">
                <a:solidFill>
                  <a:schemeClr val="bg1"/>
                </a:solidFill>
                <a:latin typeface="Arial" panose="020B0604020202020204" pitchFamily="34" charset="0"/>
                <a:cs typeface="Arial" panose="020B0604020202020204" pitchFamily="34" charset="0"/>
              </a:rPr>
              <a:t>). Canadian Physical Activity Guidelines: For older adults – 65 years &amp; older. Retrieved from </a:t>
            </a:r>
            <a:r>
              <a:rPr lang="en-US" sz="800" dirty="0">
                <a:solidFill>
                  <a:schemeClr val="bg1"/>
                </a:solidFill>
                <a:latin typeface="Arial" panose="020B0604020202020204" pitchFamily="34" charset="0"/>
                <a:cs typeface="Arial" panose="020B0604020202020204" pitchFamily="34" charset="0"/>
                <a:hlinkClick r:id="rId3"/>
              </a:rPr>
              <a:t>http://www.csep.ca/CMFiles/Guidelines/CSEP_PAGuidelines_older-adults_en.pdf</a:t>
            </a:r>
            <a:endParaRPr lang="en-US" sz="800"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10</a:t>
            </a:fld>
            <a:endParaRPr lang="en-US"/>
          </a:p>
        </p:txBody>
      </p:sp>
    </p:spTree>
    <p:extLst>
      <p:ext uri="{BB962C8B-B14F-4D97-AF65-F5344CB8AC3E}">
        <p14:creationId xmlns:p14="http://schemas.microsoft.com/office/powerpoint/2010/main" val="1007004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p>
          <a:p>
            <a:endParaRPr lang="en-US" dirty="0" smtClean="0"/>
          </a:p>
          <a:p>
            <a:pPr marL="174708" indent="-174708">
              <a:buFont typeface="Arial" panose="020B0604020202020204" pitchFamily="34" charset="0"/>
              <a:buChar char="•"/>
            </a:pPr>
            <a:r>
              <a:rPr lang="en-US" dirty="0" smtClean="0"/>
              <a:t>Fear</a:t>
            </a:r>
            <a:r>
              <a:rPr lang="en-US" baseline="0" dirty="0" smtClean="0"/>
              <a:t> of falling is an important risk factor for future falls, either as an emotional response to a previous fall and worry over falling again, or as an anticipatory fear of falling for the first time.  Up to 40% of those with a fear of falling decreased their physical activity, leading to muscle weakness and poor balance, social isolation and depression – further increasing their risk of falling</a:t>
            </a:r>
            <a:r>
              <a:rPr lang="en-US" baseline="30000" dirty="0" smtClean="0"/>
              <a:t>4</a:t>
            </a:r>
            <a:r>
              <a:rPr lang="en-US" baseline="0" dirty="0" smtClean="0"/>
              <a:t>. </a:t>
            </a:r>
          </a:p>
          <a:p>
            <a:pPr marL="174708" indent="-174708">
              <a:buFont typeface="Arial" panose="020B0604020202020204" pitchFamily="34" charset="0"/>
              <a:buChar char="•"/>
            </a:pPr>
            <a:r>
              <a:rPr lang="en-US" baseline="0" dirty="0" smtClean="0"/>
              <a:t>Lack of physical activity is associated with reduced mobility, a decline in physical function, reduced bone density, weak muscles and poor balance</a:t>
            </a:r>
            <a:r>
              <a:rPr lang="en-US" baseline="30000" dirty="0" smtClean="0"/>
              <a:t>4</a:t>
            </a:r>
            <a:r>
              <a:rPr lang="en-US" baseline="0" dirty="0" smtClean="0"/>
              <a:t>. </a:t>
            </a:r>
          </a:p>
          <a:p>
            <a:pPr marL="174708" indent="-174708">
              <a:buFont typeface="Arial" panose="020B0604020202020204" pitchFamily="34" charset="0"/>
              <a:buChar char="•"/>
            </a:pPr>
            <a:r>
              <a:rPr lang="en-US" baseline="0" dirty="0" smtClean="0"/>
              <a:t>The key is to keep active.</a:t>
            </a:r>
          </a:p>
          <a:p>
            <a:pPr marL="174708" indent="-174708">
              <a:buFont typeface="Arial" panose="020B0604020202020204" pitchFamily="34" charset="0"/>
              <a:buChar char="•"/>
            </a:pPr>
            <a:endParaRPr lang="en-US" baseline="0" dirty="0" smtClean="0"/>
          </a:p>
          <a:p>
            <a:r>
              <a:rPr lang="en-US" sz="800" dirty="0">
                <a:latin typeface="Arial" panose="020B0604020202020204" pitchFamily="34" charset="0"/>
                <a:cs typeface="Arial" panose="020B0604020202020204" pitchFamily="34" charset="0"/>
              </a:rPr>
              <a:t>Slide Reference:</a:t>
            </a:r>
          </a:p>
          <a:p>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3"/>
              </a:rPr>
              <a:t>http://canadianfallprevention.ca</a:t>
            </a:r>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1C3886-D7CF-4490-8C37-317B557448C5}" type="slidenum">
              <a:rPr lang="en-US" smtClean="0"/>
              <a:t>11</a:t>
            </a:fld>
            <a:endParaRPr lang="en-US"/>
          </a:p>
        </p:txBody>
      </p:sp>
    </p:spTree>
    <p:extLst>
      <p:ext uri="{BB962C8B-B14F-4D97-AF65-F5344CB8AC3E}">
        <p14:creationId xmlns:p14="http://schemas.microsoft.com/office/powerpoint/2010/main" val="1199047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a:t>
            </a:r>
          </a:p>
          <a:p>
            <a:endParaRPr lang="en-US" i="1" baseline="0" dirty="0" smtClean="0"/>
          </a:p>
          <a:p>
            <a:pPr marL="174708" indent="-174708">
              <a:buFont typeface="Arial" panose="020B0604020202020204" pitchFamily="34" charset="0"/>
              <a:buChar char="•"/>
            </a:pPr>
            <a:r>
              <a:rPr lang="en-US" i="1" baseline="0" dirty="0" smtClean="0"/>
              <a:t>Ask:</a:t>
            </a:r>
            <a:r>
              <a:rPr lang="en-US" baseline="0" dirty="0" smtClean="0"/>
              <a:t> What kinds of physical activities do you enjoy and what is it about that activity that is so enjoyable?</a:t>
            </a:r>
            <a:endParaRPr lang="en-US" dirty="0" smtClean="0"/>
          </a:p>
        </p:txBody>
      </p:sp>
      <p:sp>
        <p:nvSpPr>
          <p:cNvPr id="4" name="Slide Number Placeholder 3"/>
          <p:cNvSpPr>
            <a:spLocks noGrp="1"/>
          </p:cNvSpPr>
          <p:nvPr>
            <p:ph type="sldNum" sz="quarter" idx="10"/>
          </p:nvPr>
        </p:nvSpPr>
        <p:spPr/>
        <p:txBody>
          <a:bodyPr/>
          <a:lstStyle/>
          <a:p>
            <a:fld id="{B01C3886-D7CF-4490-8C37-317B557448C5}" type="slidenum">
              <a:rPr lang="en-US" smtClean="0"/>
              <a:t>12</a:t>
            </a:fld>
            <a:endParaRPr lang="en-US"/>
          </a:p>
        </p:txBody>
      </p:sp>
    </p:spTree>
    <p:extLst>
      <p:ext uri="{BB962C8B-B14F-4D97-AF65-F5344CB8AC3E}">
        <p14:creationId xmlns:p14="http://schemas.microsoft.com/office/powerpoint/2010/main" val="3594599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r>
              <a:rPr lang="en-US" dirty="0" smtClean="0"/>
              <a:t>.  </a:t>
            </a:r>
            <a:r>
              <a:rPr lang="en-US" i="1" dirty="0" smtClean="0"/>
              <a:t>Describe bird watching picture.</a:t>
            </a:r>
          </a:p>
          <a:p>
            <a:endParaRPr lang="en-US" dirty="0" smtClean="0"/>
          </a:p>
          <a:p>
            <a:pPr marL="174708" indent="-174708">
              <a:buFont typeface="Arial" panose="020B0604020202020204" pitchFamily="34" charset="0"/>
              <a:buChar char="•"/>
            </a:pPr>
            <a:r>
              <a:rPr lang="en-US" i="1" dirty="0" smtClean="0"/>
              <a:t>Ask:</a:t>
            </a:r>
            <a:r>
              <a:rPr lang="en-US" i="1" baseline="0" dirty="0" smtClean="0"/>
              <a:t> </a:t>
            </a:r>
            <a:r>
              <a:rPr lang="en-US" baseline="0" dirty="0" smtClean="0"/>
              <a:t>How many of you enjoy being in nature and or outside?  What is it about the outdoors that make you feel good?</a:t>
            </a:r>
          </a:p>
          <a:p>
            <a:endParaRPr lang="en-US" baseline="0" dirty="0" smtClean="0"/>
          </a:p>
          <a:p>
            <a:pPr marL="174708" indent="-174708">
              <a:buFont typeface="Arial" panose="020B0604020202020204" pitchFamily="34" charset="0"/>
              <a:buChar char="•"/>
            </a:pPr>
            <a:r>
              <a:rPr lang="en-US" i="1" baseline="0" dirty="0" smtClean="0"/>
              <a:t>Encourage conversation with the group – ask additional questions as needed, share your ideas.</a:t>
            </a:r>
            <a:endParaRPr lang="en-US" i="1" dirty="0" smtClean="0"/>
          </a:p>
          <a:p>
            <a:endParaRPr lang="en-US" dirty="0" smtClean="0"/>
          </a:p>
        </p:txBody>
      </p:sp>
      <p:sp>
        <p:nvSpPr>
          <p:cNvPr id="4" name="Slide Number Placeholder 3"/>
          <p:cNvSpPr>
            <a:spLocks noGrp="1"/>
          </p:cNvSpPr>
          <p:nvPr>
            <p:ph type="sldNum" sz="quarter" idx="10"/>
          </p:nvPr>
        </p:nvSpPr>
        <p:spPr/>
        <p:txBody>
          <a:bodyPr/>
          <a:lstStyle/>
          <a:p>
            <a:fld id="{B01C3886-D7CF-4490-8C37-317B557448C5}" type="slidenum">
              <a:rPr lang="en-US" smtClean="0"/>
              <a:t>13</a:t>
            </a:fld>
            <a:endParaRPr lang="en-US"/>
          </a:p>
        </p:txBody>
      </p:sp>
    </p:spTree>
    <p:extLst>
      <p:ext uri="{BB962C8B-B14F-4D97-AF65-F5344CB8AC3E}">
        <p14:creationId xmlns:p14="http://schemas.microsoft.com/office/powerpoint/2010/main" val="545179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a:t>
            </a:r>
          </a:p>
          <a:p>
            <a:endParaRPr lang="en-US" i="1" dirty="0" smtClean="0"/>
          </a:p>
          <a:p>
            <a:r>
              <a:rPr lang="en-US" i="1" dirty="0" smtClean="0"/>
              <a:t>Talk about some of your</a:t>
            </a:r>
            <a:r>
              <a:rPr lang="en-US" i="1" baseline="0" dirty="0" smtClean="0"/>
              <a:t> local programs and resources to support seniors in the 4 ways to prevent falls. </a:t>
            </a:r>
          </a:p>
          <a:p>
            <a:endParaRPr lang="en-US" i="1" baseline="0" dirty="0" smtClean="0"/>
          </a:p>
          <a:p>
            <a:r>
              <a:rPr lang="en-US" i="1" baseline="0" dirty="0" smtClean="0"/>
              <a:t>You could list specific activities that you know of in your community or ask the participants what organized activities they partake in.</a:t>
            </a:r>
          </a:p>
          <a:p>
            <a:endParaRPr lang="en-US" baseline="0" dirty="0" smtClean="0"/>
          </a:p>
          <a:p>
            <a:r>
              <a:rPr lang="en-US" i="1" baseline="0" dirty="0" smtClean="0"/>
              <a:t>This is also an opportunity to ask a guest speaker to share about activities in the community.</a:t>
            </a:r>
            <a:endParaRPr lang="en-US" i="1" dirty="0"/>
          </a:p>
        </p:txBody>
      </p:sp>
      <p:sp>
        <p:nvSpPr>
          <p:cNvPr id="4" name="Slide Number Placeholder 3"/>
          <p:cNvSpPr>
            <a:spLocks noGrp="1"/>
          </p:cNvSpPr>
          <p:nvPr>
            <p:ph type="sldNum" sz="quarter" idx="10"/>
          </p:nvPr>
        </p:nvSpPr>
        <p:spPr/>
        <p:txBody>
          <a:bodyPr/>
          <a:lstStyle/>
          <a:p>
            <a:fld id="{B01C3886-D7CF-4490-8C37-317B557448C5}" type="slidenum">
              <a:rPr lang="en-US" smtClean="0"/>
              <a:t>14</a:t>
            </a:fld>
            <a:endParaRPr lang="en-US"/>
          </a:p>
        </p:txBody>
      </p:sp>
    </p:spTree>
    <p:extLst>
      <p:ext uri="{BB962C8B-B14F-4D97-AF65-F5344CB8AC3E}">
        <p14:creationId xmlns:p14="http://schemas.microsoft.com/office/powerpoint/2010/main" val="285106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p>
          <a:p>
            <a:endParaRPr lang="en-US" dirty="0" smtClean="0"/>
          </a:p>
          <a:p>
            <a:pPr marL="174708" indent="-174708">
              <a:buFont typeface="Arial" panose="020B0604020202020204" pitchFamily="34" charset="0"/>
              <a:buChar char="•"/>
            </a:pPr>
            <a:r>
              <a:rPr lang="en-US" dirty="0" smtClean="0"/>
              <a:t>“Falls are</a:t>
            </a:r>
            <a:r>
              <a:rPr lang="en-US" baseline="0" dirty="0" smtClean="0"/>
              <a:t> a very complex problem and have been identified as the costliest source of injury among all ages, with falls among those aged 65 years and older contributing to over 30% of total injury related costs in Canada.”</a:t>
            </a:r>
            <a:r>
              <a:rPr lang="en-US" baseline="30000" dirty="0" smtClean="0"/>
              <a:t> 4</a:t>
            </a:r>
            <a:r>
              <a:rPr lang="en-US" baseline="0" dirty="0" smtClean="0"/>
              <a:t> </a:t>
            </a:r>
            <a:r>
              <a:rPr lang="en-US" dirty="0" smtClean="0"/>
              <a:t>There</a:t>
            </a:r>
            <a:r>
              <a:rPr lang="en-US" baseline="0" dirty="0" smtClean="0"/>
              <a:t> are numerous risk factors that have been identified which contribute to falls including mobility, advanced age, gender, chronic conditions, disabilities and acute illnesses  as well as history of falls, fear of falling, medication, lack of exercise, footwear, clothing, lack of sleep, social and economic factors, environmental risk factors,  where we live, poor nutrition or hydration, etc.</a:t>
            </a:r>
            <a:r>
              <a:rPr lang="en-US" baseline="30000" dirty="0" smtClean="0"/>
              <a:t>4</a:t>
            </a:r>
          </a:p>
          <a:p>
            <a:endParaRPr lang="en-US" baseline="30000" dirty="0" smtClean="0"/>
          </a:p>
          <a:p>
            <a:pPr marL="174708" indent="-174708">
              <a:buFont typeface="Arial" panose="020B0604020202020204" pitchFamily="34" charset="0"/>
              <a:buChar char="•"/>
            </a:pPr>
            <a:r>
              <a:rPr lang="en-US" baseline="0" dirty="0" smtClean="0"/>
              <a:t>We know “falls are a significant problem and we also know falls are a preventable problem.”</a:t>
            </a:r>
            <a:r>
              <a:rPr lang="en-US" baseline="30000" dirty="0" smtClean="0"/>
              <a:t> 4</a:t>
            </a:r>
            <a:r>
              <a:rPr lang="en-US" baseline="0" dirty="0" smtClean="0"/>
              <a:t> There is no one magic answer but we do know everyone has a role in falls prevention.</a:t>
            </a:r>
          </a:p>
          <a:p>
            <a:endParaRPr lang="en-US" baseline="0" dirty="0" smtClean="0"/>
          </a:p>
          <a:p>
            <a:pPr marL="174708" indent="-174708">
              <a:buFont typeface="Arial" panose="020B0604020202020204" pitchFamily="34" charset="0"/>
              <a:buChar char="•"/>
            </a:pPr>
            <a:endParaRPr lang="en-US" baseline="0" dirty="0" smtClean="0"/>
          </a:p>
          <a:p>
            <a:r>
              <a:rPr lang="en-US" sz="800" dirty="0">
                <a:latin typeface="Arial" panose="020B0604020202020204" pitchFamily="34" charset="0"/>
                <a:cs typeface="Arial" panose="020B0604020202020204" pitchFamily="34" charset="0"/>
              </a:rPr>
              <a:t>Slide Reference:</a:t>
            </a:r>
          </a:p>
          <a:p>
            <a:pPr defTabSz="931774">
              <a:defRPr/>
            </a:pPr>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3"/>
              </a:rPr>
              <a:t>http://canadianfallprevention.ca</a:t>
            </a:r>
            <a:r>
              <a:rPr lang="en-US" sz="800" dirty="0">
                <a:solidFill>
                  <a:schemeClr val="bg1"/>
                </a:solidFill>
                <a:latin typeface="Arial" panose="020B0604020202020204" pitchFamily="34" charset="0"/>
                <a:cs typeface="Arial" panose="020B0604020202020204" pitchFamily="34" charset="0"/>
              </a:rPr>
              <a:t> </a:t>
            </a:r>
            <a:endParaRPr lang="en-US" dirty="0" smtClean="0"/>
          </a:p>
          <a:p>
            <a:pPr marL="174708" indent="-174708">
              <a:buFont typeface="Arial" panose="020B0604020202020204" pitchFamily="34" charset="0"/>
              <a:buChar cha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15</a:t>
            </a:fld>
            <a:endParaRPr lang="en-US"/>
          </a:p>
        </p:txBody>
      </p:sp>
    </p:spTree>
    <p:extLst>
      <p:ext uri="{BB962C8B-B14F-4D97-AF65-F5344CB8AC3E}">
        <p14:creationId xmlns:p14="http://schemas.microsoft.com/office/powerpoint/2010/main" val="1932055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 recap:</a:t>
            </a:r>
            <a:r>
              <a:rPr lang="en-US" baseline="0" dirty="0" smtClean="0"/>
              <a:t> </a:t>
            </a:r>
            <a:r>
              <a:rPr lang="en-US" dirty="0" smtClean="0"/>
              <a:t>We</a:t>
            </a:r>
            <a:r>
              <a:rPr lang="en-US" baseline="0" dirty="0" smtClean="0"/>
              <a:t> have covered three ways to prevent falls: challenging your balance, building strength, active living and the </a:t>
            </a:r>
            <a:r>
              <a:rPr lang="en-US" b="1" baseline="0" dirty="0" smtClean="0"/>
              <a:t>fourth way </a:t>
            </a:r>
            <a:r>
              <a:rPr lang="en-US" baseline="0" dirty="0" smtClean="0"/>
              <a:t>is by </a:t>
            </a:r>
            <a:r>
              <a:rPr lang="en-US" b="1" baseline="0" dirty="0" smtClean="0"/>
              <a:t>healthy eating</a:t>
            </a:r>
            <a:r>
              <a:rPr lang="en-US" baseline="0" dirty="0" smtClean="0"/>
              <a:t>.</a:t>
            </a:r>
          </a:p>
          <a:p>
            <a:endParaRPr lang="en-US" baseline="0" dirty="0" smtClean="0"/>
          </a:p>
          <a:p>
            <a:r>
              <a:rPr lang="en-US" i="1" baseline="0" dirty="0" smtClean="0"/>
              <a:t>Read slide. </a:t>
            </a:r>
          </a:p>
          <a:p>
            <a:endParaRPr lang="en-US" i="1" baseline="0" dirty="0" smtClean="0"/>
          </a:p>
          <a:p>
            <a:pPr defTabSz="931774">
              <a:defRPr/>
            </a:pPr>
            <a:r>
              <a:rPr lang="en-US" i="1" baseline="0" dirty="0" smtClean="0"/>
              <a:t>As an option, hand out copies of the new Canada’s Food Guide.</a:t>
            </a:r>
            <a:r>
              <a:rPr lang="en-US" dirty="0"/>
              <a:t> </a:t>
            </a:r>
            <a:r>
              <a:rPr lang="en-US" dirty="0" smtClean="0">
                <a:solidFill>
                  <a:prstClr val="black"/>
                </a:solidFill>
                <a:hlinkClick r:id="rId3"/>
              </a:rPr>
              <a:t>www.healthcanada.gc.ca/foodguide</a:t>
            </a:r>
            <a:endParaRPr lang="en-US" i="1" baseline="0" dirty="0" smtClean="0"/>
          </a:p>
          <a:p>
            <a:endParaRPr lang="en-US" baseline="0" dirty="0" smtClean="0"/>
          </a:p>
          <a:p>
            <a:pPr defTabSz="931774">
              <a:defRPr/>
            </a:pPr>
            <a:r>
              <a:rPr lang="en-US" b="1" u="none" baseline="0" dirty="0" smtClean="0"/>
              <a:t>Healthy foods</a:t>
            </a:r>
            <a:endParaRPr lang="en-US" baseline="0" dirty="0" smtClean="0"/>
          </a:p>
          <a:p>
            <a:pPr marL="174708" indent="-174708" defTabSz="931774">
              <a:buFont typeface="Arial" panose="020B0604020202020204" pitchFamily="34" charset="0"/>
              <a:buChar char="•"/>
              <a:defRPr/>
            </a:pPr>
            <a:r>
              <a:rPr lang="en-US" dirty="0"/>
              <a:t>A healthy diet for seniors, 65 years and older, should include a variety of foods based on the Canada’s Food Guide with emphasis on Protein Foods. </a:t>
            </a:r>
          </a:p>
          <a:p>
            <a:pPr marL="174708" indent="-174708" defTabSz="931774">
              <a:buFont typeface="Arial" panose="020B0604020202020204" pitchFamily="34" charset="0"/>
              <a:buChar char="•"/>
              <a:defRPr/>
            </a:pPr>
            <a:r>
              <a:rPr lang="en-US" dirty="0"/>
              <a:t>Nutrition in seniors is a topic of growing interest because good nutritional status is associated with successful aging, lower susceptibility to disease, prevention of pressure injuries, improved wound healing, better cognitive and physical performance, and improved quality of life.</a:t>
            </a:r>
          </a:p>
          <a:p>
            <a:pPr marL="174708" indent="-174708">
              <a:buFont typeface="Arial" panose="020B0604020202020204" pitchFamily="34" charset="0"/>
              <a:buChar char="•"/>
            </a:pPr>
            <a:r>
              <a:rPr lang="en-US" dirty="0"/>
              <a:t>Nutrients of concerns for the senior population include vitamin A, vitamin B12, vitamin D, calcium, iron, and zinc. An inadequate dietary intake of energy foods and micronutrients, such as folate, calcium, zinc and vitamin D has been reported in community-dwelling people older than 60 years of age.</a:t>
            </a:r>
            <a:endParaRPr lang="en-US" baseline="0" dirty="0" smtClean="0"/>
          </a:p>
          <a:p>
            <a:pPr marL="174708" indent="-174708">
              <a:buFont typeface="Arial" panose="020B0604020202020204" pitchFamily="34" charset="0"/>
              <a:buChar char="•"/>
            </a:pPr>
            <a:r>
              <a:rPr lang="en-US" dirty="0"/>
              <a:t>Seniors at nutrition risk should have a comprehensive nutrition assessment completed by a Registered Dietitian</a:t>
            </a:r>
          </a:p>
          <a:p>
            <a:r>
              <a:rPr lang="en-US" dirty="0"/>
              <a:t> </a:t>
            </a:r>
          </a:p>
          <a:p>
            <a:r>
              <a:rPr lang="en-US" b="1" dirty="0"/>
              <a:t>Fluids</a:t>
            </a:r>
          </a:p>
          <a:p>
            <a:pPr marL="174708" indent="-174708">
              <a:buFont typeface="Arial" panose="020B0604020202020204" pitchFamily="34" charset="0"/>
              <a:buChar char="•"/>
            </a:pPr>
            <a:r>
              <a:rPr lang="en-US" dirty="0"/>
              <a:t>Fluid/beverage intake is defined as the amount and type of fluid consumed orally.  Examples include water, milk, fortified plant beverages, tea, coffee, juice, and soups, to name a few</a:t>
            </a:r>
          </a:p>
          <a:p>
            <a:r>
              <a:rPr lang="en-US" dirty="0"/>
              <a:t>•   Fluid intake should be sufficient to satisfy thirst and produce adequate urine output. </a:t>
            </a:r>
          </a:p>
          <a:p>
            <a:pPr marL="174708" indent="-174708">
              <a:buFont typeface="Arial" panose="020B0604020202020204" pitchFamily="34" charset="0"/>
              <a:buChar char="•"/>
            </a:pPr>
            <a:r>
              <a:rPr lang="en-US" dirty="0"/>
              <a:t>For adults, a general recommendation is to drink 9-12 cups (2.25 – 3L) fluid from all sources each day.</a:t>
            </a:r>
          </a:p>
          <a:p>
            <a:endParaRPr lang="en-US" dirty="0"/>
          </a:p>
          <a:p>
            <a:pPr defTabSz="931774">
              <a:defRPr/>
            </a:pPr>
            <a:r>
              <a:rPr lang="en-US" sz="800" dirty="0">
                <a:latin typeface="Arial" panose="020B0604020202020204" pitchFamily="34" charset="0"/>
                <a:cs typeface="Arial" panose="020B0604020202020204" pitchFamily="34" charset="0"/>
              </a:rPr>
              <a:t>Reference:</a:t>
            </a:r>
          </a:p>
          <a:p>
            <a:pPr lvl="0" algn="l"/>
            <a:r>
              <a:rPr lang="en-US" sz="800" dirty="0">
                <a:solidFill>
                  <a:schemeClr val="bg1"/>
                </a:solidFill>
                <a:latin typeface="Arial" panose="020B0604020202020204" pitchFamily="34" charset="0"/>
                <a:cs typeface="Arial" panose="020B0604020202020204" pitchFamily="34" charset="0"/>
              </a:rPr>
              <a:t>10.</a:t>
            </a:r>
            <a:r>
              <a:rPr lang="en-US" sz="800" dirty="0">
                <a:solidFill>
                  <a:prstClr val="black"/>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Alberta Health Services – Nutrition Services. </a:t>
            </a:r>
            <a:r>
              <a:rPr lang="en-US" sz="800" i="1" dirty="0">
                <a:solidFill>
                  <a:schemeClr val="bg1"/>
                </a:solidFill>
                <a:latin typeface="Arial" panose="020B0604020202020204" pitchFamily="34" charset="0"/>
                <a:cs typeface="Arial" panose="020B0604020202020204" pitchFamily="34" charset="0"/>
              </a:rPr>
              <a:t>Choose Healthy Drinks; Healthy Bones.  </a:t>
            </a:r>
            <a:r>
              <a:rPr lang="en-US" sz="800" dirty="0">
                <a:solidFill>
                  <a:schemeClr val="bg1"/>
                </a:solidFill>
                <a:latin typeface="Arial" panose="020B0604020202020204" pitchFamily="34" charset="0"/>
                <a:cs typeface="Arial" panose="020B0604020202020204" pitchFamily="34" charset="0"/>
              </a:rPr>
              <a:t>Retrieved from: </a:t>
            </a:r>
            <a:endParaRPr lang="en-US" sz="800" dirty="0">
              <a:solidFill>
                <a:prstClr val="black"/>
              </a:solidFill>
              <a:latin typeface="Arial" panose="020B0604020202020204" pitchFamily="34" charset="0"/>
              <a:cs typeface="Arial" panose="020B0604020202020204" pitchFamily="34" charset="0"/>
            </a:endParaRPr>
          </a:p>
          <a:p>
            <a:pPr algn="l"/>
            <a:r>
              <a:rPr lang="en-US" sz="800" dirty="0">
                <a:solidFill>
                  <a:schemeClr val="bg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hlinkClick r:id="rId4"/>
              </a:rPr>
              <a:t> https://www.albertahealthservices.ca/nutrition/Page11115.aspx</a:t>
            </a:r>
            <a:r>
              <a:rPr lang="en-US" sz="800" dirty="0">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August 12, 2019</a:t>
            </a:r>
          </a:p>
          <a:p>
            <a:pPr defTabSz="931774">
              <a:defRPr/>
            </a:pPr>
            <a:endParaRPr lang="en-US" sz="800" dirty="0">
              <a:latin typeface="Arial" panose="020B0604020202020204" pitchFamily="34" charset="0"/>
              <a:cs typeface="Arial" panose="020B0604020202020204" pitchFamily="34" charset="0"/>
            </a:endParaRPr>
          </a:p>
          <a:p>
            <a:pPr defTabSz="931774">
              <a:defRPr/>
            </a:pPr>
            <a:r>
              <a:rPr lang="en-US" sz="800" dirty="0">
                <a:latin typeface="Arial" panose="020B0604020202020204" pitchFamily="34" charset="0"/>
                <a:cs typeface="Arial" panose="020B0604020202020204" pitchFamily="34" charset="0"/>
              </a:rPr>
              <a:t>Additional information can be found at:</a:t>
            </a:r>
          </a:p>
          <a:p>
            <a:pPr lvl="0">
              <a:defRPr/>
            </a:pPr>
            <a:r>
              <a:rPr lang="en-US" sz="800" dirty="0">
                <a:solidFill>
                  <a:prstClr val="black"/>
                </a:solidFill>
                <a:latin typeface="Arial" panose="020B0604020202020204" pitchFamily="34" charset="0"/>
                <a:cs typeface="Arial" panose="020B0604020202020204" pitchFamily="34" charset="0"/>
                <a:hlinkClick r:id="rId5"/>
              </a:rPr>
              <a:t>https://food-guide.canada.ca/en/</a:t>
            </a:r>
            <a:r>
              <a:rPr lang="en-US" sz="800" dirty="0">
                <a:solidFill>
                  <a:prstClr val="black"/>
                </a:solidFill>
                <a:latin typeface="Arial" panose="020B0604020202020204" pitchFamily="34" charset="0"/>
                <a:cs typeface="Arial" panose="020B0604020202020204" pitchFamily="34" charset="0"/>
              </a:rPr>
              <a:t> </a:t>
            </a:r>
          </a:p>
          <a:p>
            <a:pPr lvl="0"/>
            <a:r>
              <a:rPr lang="en-US" sz="800" dirty="0">
                <a:solidFill>
                  <a:prstClr val="black"/>
                </a:solidFill>
                <a:latin typeface="Arial" panose="020B0604020202020204" pitchFamily="34" charset="0"/>
                <a:cs typeface="Arial" panose="020B0604020202020204" pitchFamily="34" charset="0"/>
                <a:hlinkClick r:id="rId6"/>
              </a:rPr>
              <a:t>https://www.albertahealthservices.ca/assets/info/nutrition/if-nfs-ng-seniors-health-overview.pdf </a:t>
            </a:r>
            <a:endParaRPr lang="en-US" sz="800" dirty="0">
              <a:solidFill>
                <a:prstClr val="black"/>
              </a:solidFill>
              <a:latin typeface="Arial" panose="020B0604020202020204" pitchFamily="34" charset="0"/>
              <a:cs typeface="Arial" panose="020B0604020202020204" pitchFamily="34" charset="0"/>
            </a:endParaRPr>
          </a:p>
          <a:p>
            <a:pPr lvl="0"/>
            <a:r>
              <a:rPr lang="en-US" sz="800" dirty="0">
                <a:solidFill>
                  <a:prstClr val="black"/>
                </a:solidFill>
                <a:latin typeface="Arial" panose="020B0604020202020204" pitchFamily="34" charset="0"/>
                <a:cs typeface="Arial" panose="020B0604020202020204" pitchFamily="34" charset="0"/>
                <a:hlinkClick r:id="rId7"/>
              </a:rPr>
              <a:t>https://www.albertahealthservices.ca/assets/info/nutrition/if-nfs-ng-vitamins-and-minerals.pdf </a:t>
            </a:r>
            <a:endParaRPr lang="en-US" sz="800" dirty="0">
              <a:solidFill>
                <a:prstClr val="black"/>
              </a:solidFill>
              <a:latin typeface="Arial" panose="020B0604020202020204" pitchFamily="34" charset="0"/>
              <a:cs typeface="Arial" panose="020B0604020202020204" pitchFamily="34" charset="0"/>
            </a:endParaRPr>
          </a:p>
          <a:p>
            <a:pPr lvl="0"/>
            <a:r>
              <a:rPr lang="en-US" sz="800" dirty="0">
                <a:solidFill>
                  <a:prstClr val="black"/>
                </a:solidFill>
                <a:latin typeface="Arial" panose="020B0604020202020204" pitchFamily="34" charset="0"/>
                <a:cs typeface="Arial" panose="020B0604020202020204" pitchFamily="34" charset="0"/>
                <a:hlinkClick r:id="rId8"/>
              </a:rPr>
              <a:t>https://www.albertahealthservices.ca/assets/info/nutrition/if-nfs-choose-healthy-drinks.pdf</a:t>
            </a:r>
            <a:r>
              <a:rPr lang="en-US" sz="800" dirty="0">
                <a:solidFill>
                  <a:prstClr val="black"/>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B01C3886-D7CF-4490-8C37-317B557448C5}" type="slidenum">
              <a:rPr lang="en-US" smtClean="0"/>
              <a:t>16</a:t>
            </a:fld>
            <a:endParaRPr lang="en-US"/>
          </a:p>
        </p:txBody>
      </p:sp>
    </p:spTree>
    <p:extLst>
      <p:ext uri="{BB962C8B-B14F-4D97-AF65-F5344CB8AC3E}">
        <p14:creationId xmlns:p14="http://schemas.microsoft.com/office/powerpoint/2010/main" val="1794601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smtClean="0"/>
              <a:t>Read slide</a:t>
            </a:r>
          </a:p>
          <a:p>
            <a:pPr marL="174708" indent="-174708">
              <a:buFont typeface="Arial" panose="020B0604020202020204" pitchFamily="34" charset="0"/>
              <a:buChar char="•"/>
            </a:pPr>
            <a:r>
              <a:rPr lang="en-US" dirty="0"/>
              <a:t>Seniors are at a higher risk for conditions such as sarcopenia (muscle loss) and osteoporosis, which can contribute to an increase in falls and fractures, disabilities, loss of independence, and death. </a:t>
            </a:r>
          </a:p>
          <a:p>
            <a:pPr marL="174708" indent="-174708">
              <a:buFont typeface="Arial" panose="020B0604020202020204" pitchFamily="34" charset="0"/>
              <a:buChar char="•"/>
            </a:pPr>
            <a:endParaRPr lang="en-US" dirty="0"/>
          </a:p>
          <a:p>
            <a:r>
              <a:rPr lang="en-US" b="1" dirty="0"/>
              <a:t>Protein</a:t>
            </a:r>
          </a:p>
          <a:p>
            <a:r>
              <a:rPr lang="en-US" dirty="0"/>
              <a:t>•  Reasons for suboptimal protein intake in seniors includes poor dentition, swallowing difficulties,  </a:t>
            </a:r>
          </a:p>
          <a:p>
            <a:r>
              <a:rPr lang="en-US" dirty="0"/>
              <a:t>   decreased cognition, limited income, decreased mobility, isolation, and self-restriction of animal protein, </a:t>
            </a:r>
          </a:p>
          <a:p>
            <a:r>
              <a:rPr lang="en-US" dirty="0"/>
              <a:t>   cholesterol and fat.</a:t>
            </a:r>
          </a:p>
          <a:p>
            <a:pPr marL="174708" indent="-174708" defTabSz="931774">
              <a:buFont typeface="Arial" panose="020B0604020202020204" pitchFamily="34" charset="0"/>
              <a:buChar char="•"/>
              <a:defRPr/>
            </a:pPr>
            <a:r>
              <a:rPr lang="en-US" dirty="0"/>
              <a:t>Seniors may need more protein to stimulate muscle protein synthesis, maintain muscle mass and even greater benefit may be seen with higher intakes.</a:t>
            </a:r>
          </a:p>
          <a:p>
            <a:pPr marL="640594" lvl="1" indent="-174708">
              <a:buFont typeface="Arial" panose="020B0604020202020204" pitchFamily="34" charset="0"/>
              <a:buChar char="•"/>
            </a:pPr>
            <a:r>
              <a:rPr lang="en-US" dirty="0"/>
              <a:t>Newer consensus for seniors recommends a minimum of 1.0-1.2 g protein/kg body weight per  day,  even though the recommended daily allowance (RDA) for protein for seniors is 0.8 g/kg body weight per day (based on the minimum dietary protein required to avoid deficiency and maintain growth). </a:t>
            </a:r>
          </a:p>
          <a:p>
            <a:pPr marL="174708" indent="-174708" defTabSz="931774">
              <a:buFont typeface="Arial" panose="020B0604020202020204" pitchFamily="34" charset="0"/>
              <a:buChar char="•"/>
              <a:defRPr/>
            </a:pPr>
            <a:r>
              <a:rPr lang="en-US" dirty="0"/>
              <a:t>Using Canada’s Food Guide, seniors should eat Protein Foods at every meal, and at snacks</a:t>
            </a:r>
          </a:p>
          <a:p>
            <a:pPr marL="174708" indent="-174708" defTabSz="931774">
              <a:buFont typeface="Arial" panose="020B0604020202020204" pitchFamily="34" charset="0"/>
              <a:buChar char="•"/>
              <a:defRPr/>
            </a:pPr>
            <a:r>
              <a:rPr lang="en-US" dirty="0"/>
              <a:t>Examples of protein foods include:  cheese, cottage cheese, eggs, milk, fortified soy beverage, meat, poultry, fish, yogurt, nuts, and soybeans. </a:t>
            </a:r>
          </a:p>
          <a:p>
            <a:pPr marL="174708" indent="-174708">
              <a:buFont typeface="Arial" panose="020B0604020202020204" pitchFamily="34" charset="0"/>
              <a:buChar char="•"/>
            </a:pPr>
            <a:endParaRPr lang="en-US" dirty="0"/>
          </a:p>
          <a:p>
            <a:r>
              <a:rPr lang="en-US" b="1" dirty="0"/>
              <a:t>Calcium</a:t>
            </a:r>
          </a:p>
          <a:p>
            <a:pPr marL="174708" indent="-174708">
              <a:buFont typeface="Arial" panose="020B0604020202020204" pitchFamily="34" charset="0"/>
              <a:buChar char="•"/>
            </a:pPr>
            <a:r>
              <a:rPr lang="en-US" dirty="0"/>
              <a:t>Calcium is part of the structural component of teeth and bones</a:t>
            </a:r>
          </a:p>
          <a:p>
            <a:pPr marL="174708" indent="-174708">
              <a:buFont typeface="Arial" panose="020B0604020202020204" pitchFamily="34" charset="0"/>
              <a:buChar char="•"/>
            </a:pPr>
            <a:r>
              <a:rPr lang="en-US" dirty="0"/>
              <a:t>It is needed for functioning and maintenance of muscle contractions, nerve activity, hormone and enzyme secretions and blood clotting, and to prevent/treat osteoporosis</a:t>
            </a:r>
          </a:p>
          <a:p>
            <a:pPr marL="174708" indent="-174708">
              <a:buFont typeface="Arial" panose="020B0604020202020204" pitchFamily="34" charset="0"/>
              <a:buChar char="•"/>
            </a:pPr>
            <a:r>
              <a:rPr lang="en-US" dirty="0"/>
              <a:t>Risk factor for osteoporosis include older age, sex (female), low body weight, a history of falls and fracture, and medications</a:t>
            </a:r>
          </a:p>
          <a:p>
            <a:pPr marL="174708" indent="-174708">
              <a:buFont typeface="Arial" panose="020B0604020202020204" pitchFamily="34" charset="0"/>
              <a:buChar char="•"/>
            </a:pPr>
            <a:r>
              <a:rPr lang="en-US" dirty="0"/>
              <a:t>Food sources of calcium include milk products (milk, yogurt, cheese), fortified plant based beverages, soybeans, fortified tofu, canned salmon with bones , white beans, navy beans, and cooked </a:t>
            </a:r>
            <a:r>
              <a:rPr lang="en-US" dirty="0" err="1"/>
              <a:t>bok</a:t>
            </a:r>
            <a:r>
              <a:rPr lang="en-US" dirty="0"/>
              <a:t> choy</a:t>
            </a:r>
          </a:p>
          <a:p>
            <a:pPr marL="174708" indent="-174708">
              <a:buFont typeface="Arial" panose="020B0604020202020204" pitchFamily="34" charset="0"/>
              <a:buChar char="•"/>
            </a:pPr>
            <a:r>
              <a:rPr lang="en-US" dirty="0"/>
              <a:t>Calcium requirements as follows (from food and supplements combined):</a:t>
            </a:r>
          </a:p>
          <a:p>
            <a:pPr marL="640594" lvl="1" indent="-174708">
              <a:buFont typeface="Arial" panose="020B0604020202020204" pitchFamily="34" charset="0"/>
              <a:buChar char="•"/>
            </a:pPr>
            <a:r>
              <a:rPr lang="en-US" dirty="0"/>
              <a:t>Adults 51-70 years: 1000-1200mg per day</a:t>
            </a:r>
          </a:p>
          <a:p>
            <a:pPr marL="640594" lvl="1" indent="-174708">
              <a:buFont typeface="Arial" panose="020B0604020202020204" pitchFamily="34" charset="0"/>
              <a:buChar char="•"/>
            </a:pPr>
            <a:r>
              <a:rPr lang="en-US" dirty="0"/>
              <a:t>Adults over 70 years: 1200 mg per day</a:t>
            </a:r>
          </a:p>
          <a:p>
            <a:pPr marL="640594" lvl="1" indent="-174708">
              <a:buFont typeface="Arial" panose="020B0604020202020204" pitchFamily="34" charset="0"/>
              <a:buChar char="•"/>
            </a:pPr>
            <a:r>
              <a:rPr lang="en-US" dirty="0"/>
              <a:t>Adults over 50 years at risk or diagnosed with osteoporosis : 1200 mg per day	</a:t>
            </a:r>
          </a:p>
          <a:p>
            <a:r>
              <a:rPr lang="en-US" sz="800" dirty="0">
                <a:latin typeface="Arial" panose="020B0604020202020204" pitchFamily="34" charset="0"/>
                <a:cs typeface="Arial" panose="020B0604020202020204" pitchFamily="34" charset="0"/>
              </a:rPr>
              <a:t>	</a:t>
            </a:r>
          </a:p>
          <a:p>
            <a:pPr defTabSz="931774">
              <a:defRPr/>
            </a:pPr>
            <a:r>
              <a:rPr lang="en-US" sz="800" dirty="0">
                <a:latin typeface="Arial" panose="020B0604020202020204" pitchFamily="34" charset="0"/>
                <a:cs typeface="Arial" panose="020B0604020202020204" pitchFamily="34" charset="0"/>
              </a:rPr>
              <a:t>Slide Reference:</a:t>
            </a:r>
          </a:p>
          <a:p>
            <a:pPr lvl="0" algn="l"/>
            <a:r>
              <a:rPr lang="en-US" sz="800" dirty="0">
                <a:solidFill>
                  <a:schemeClr val="bg1"/>
                </a:solidFill>
                <a:latin typeface="Arial" panose="020B0604020202020204" pitchFamily="34" charset="0"/>
                <a:cs typeface="Arial" panose="020B0604020202020204" pitchFamily="34" charset="0"/>
              </a:rPr>
              <a:t>10.</a:t>
            </a:r>
            <a:r>
              <a:rPr lang="en-US" sz="800" dirty="0">
                <a:solidFill>
                  <a:prstClr val="black"/>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Alberta Health Services – Nutrition Services. </a:t>
            </a:r>
            <a:r>
              <a:rPr lang="en-US" sz="800" i="1" dirty="0">
                <a:solidFill>
                  <a:schemeClr val="bg1"/>
                </a:solidFill>
                <a:latin typeface="Arial" panose="020B0604020202020204" pitchFamily="34" charset="0"/>
                <a:cs typeface="Arial" panose="020B0604020202020204" pitchFamily="34" charset="0"/>
              </a:rPr>
              <a:t>Choose Healthy Drinks; Healthy Bones.  </a:t>
            </a:r>
            <a:r>
              <a:rPr lang="en-US" sz="800" dirty="0">
                <a:solidFill>
                  <a:schemeClr val="bg1"/>
                </a:solidFill>
                <a:latin typeface="Arial" panose="020B0604020202020204" pitchFamily="34" charset="0"/>
                <a:cs typeface="Arial" panose="020B0604020202020204" pitchFamily="34" charset="0"/>
              </a:rPr>
              <a:t>Retrieved from: </a:t>
            </a:r>
            <a:endParaRPr lang="en-US" sz="800" dirty="0">
              <a:solidFill>
                <a:prstClr val="black"/>
              </a:solidFill>
              <a:latin typeface="Arial" panose="020B0604020202020204" pitchFamily="34" charset="0"/>
              <a:cs typeface="Arial" panose="020B0604020202020204" pitchFamily="34" charset="0"/>
            </a:endParaRPr>
          </a:p>
          <a:p>
            <a:pPr algn="l"/>
            <a:r>
              <a:rPr lang="en-US" sz="800" dirty="0">
                <a:solidFill>
                  <a:schemeClr val="bg1"/>
                </a:solidFill>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hlinkClick r:id="rId3"/>
              </a:rPr>
              <a:t> https://www.albertahealthservices.ca/nutrition/Page11115.aspx</a:t>
            </a:r>
            <a:r>
              <a:rPr lang="en-US" sz="800" dirty="0">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August 12, 2019</a:t>
            </a:r>
          </a:p>
          <a:p>
            <a:pPr algn="l"/>
            <a:endParaRPr lang="en-US" sz="800" dirty="0">
              <a:solidFill>
                <a:schemeClr val="bg1"/>
              </a:solidFill>
              <a:latin typeface="Arial" panose="020B0604020202020204" pitchFamily="34" charset="0"/>
              <a:cs typeface="Arial" panose="020B0604020202020204" pitchFamily="34" charset="0"/>
            </a:endParaRPr>
          </a:p>
          <a:p>
            <a:r>
              <a:rPr lang="en-US" sz="800" dirty="0">
                <a:latin typeface="Arial" panose="020B0604020202020204" pitchFamily="34" charset="0"/>
                <a:cs typeface="Arial" panose="020B0604020202020204" pitchFamily="34" charset="0"/>
              </a:rPr>
              <a:t>Additional Information can be found at:</a:t>
            </a:r>
          </a:p>
          <a:p>
            <a:pPr defTabSz="931774">
              <a:defRPr/>
            </a:pPr>
            <a:r>
              <a:rPr lang="en-US" sz="800" dirty="0">
                <a:solidFill>
                  <a:prstClr val="black"/>
                </a:solidFill>
                <a:latin typeface="Arial" panose="020B0604020202020204" pitchFamily="34" charset="0"/>
                <a:cs typeface="Arial" panose="020B0604020202020204" pitchFamily="34" charset="0"/>
                <a:hlinkClick r:id="rId4"/>
              </a:rPr>
              <a:t>https://www.albertahealthservices.ca/assets/info/nutrition/if-nfs-ng-seniors-health-overview.pdf</a:t>
            </a:r>
            <a:endParaRPr lang="en-US" sz="800" dirty="0">
              <a:solidFill>
                <a:prstClr val="black"/>
              </a:solidFill>
              <a:latin typeface="Arial" panose="020B0604020202020204" pitchFamily="34" charset="0"/>
              <a:cs typeface="Arial" panose="020B0604020202020204" pitchFamily="34" charset="0"/>
            </a:endParaRPr>
          </a:p>
          <a:p>
            <a:pPr defTabSz="931774">
              <a:defRPr/>
            </a:pPr>
            <a:r>
              <a:rPr lang="en-US" sz="800" dirty="0">
                <a:solidFill>
                  <a:prstClr val="black"/>
                </a:solidFill>
                <a:latin typeface="Arial" panose="020B0604020202020204" pitchFamily="34" charset="0"/>
                <a:cs typeface="Arial" panose="020B0604020202020204" pitchFamily="34" charset="0"/>
                <a:hlinkClick r:id="rId5"/>
              </a:rPr>
              <a:t>https://www.albertahealthservices.ca/assets/info/nutrition/if-nfs-ng-vitamins-and-minerals.pdf</a:t>
            </a:r>
            <a:endParaRPr lang="en-US" sz="8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B01C3886-D7CF-4490-8C37-317B557448C5}" type="slidenum">
              <a:rPr lang="en-US" smtClean="0"/>
              <a:t>17</a:t>
            </a:fld>
            <a:endParaRPr lang="en-US"/>
          </a:p>
        </p:txBody>
      </p:sp>
    </p:spTree>
    <p:extLst>
      <p:ext uri="{BB962C8B-B14F-4D97-AF65-F5344CB8AC3E}">
        <p14:creationId xmlns:p14="http://schemas.microsoft.com/office/powerpoint/2010/main" val="1028752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Today we have explored four ways to prevent falls</a:t>
            </a:r>
            <a:r>
              <a:rPr lang="en-US" baseline="0" dirty="0" smtClean="0"/>
              <a:t>:</a:t>
            </a:r>
            <a:endParaRPr lang="en-US" dirty="0" smtClean="0"/>
          </a:p>
          <a:p>
            <a:pPr marL="640594" lvl="1" indent="-174708">
              <a:buFont typeface="Courier New" panose="02070309020205020404" pitchFamily="49" charset="0"/>
              <a:buChar char="o"/>
            </a:pPr>
            <a:r>
              <a:rPr lang="en-US" dirty="0" smtClean="0"/>
              <a:t>Challenging Your Balance</a:t>
            </a:r>
          </a:p>
          <a:p>
            <a:pPr marL="640594" lvl="1" indent="-174708">
              <a:buFont typeface="Courier New" panose="02070309020205020404" pitchFamily="49" charset="0"/>
              <a:buChar char="o"/>
            </a:pPr>
            <a:r>
              <a:rPr lang="en-US" dirty="0" smtClean="0"/>
              <a:t>Building</a:t>
            </a:r>
            <a:r>
              <a:rPr lang="en-US" baseline="0" dirty="0" smtClean="0"/>
              <a:t> strength</a:t>
            </a:r>
          </a:p>
          <a:p>
            <a:pPr marL="640594" lvl="1" indent="-174708">
              <a:buFont typeface="Courier New" panose="02070309020205020404" pitchFamily="49" charset="0"/>
              <a:buChar char="o"/>
            </a:pPr>
            <a:r>
              <a:rPr lang="en-US" baseline="0" dirty="0" smtClean="0"/>
              <a:t>Active Living</a:t>
            </a:r>
          </a:p>
          <a:p>
            <a:pPr marL="640594" lvl="1" indent="-174708">
              <a:buFont typeface="Courier New" panose="02070309020205020404" pitchFamily="49" charset="0"/>
              <a:buChar char="o"/>
            </a:pPr>
            <a:r>
              <a:rPr lang="en-US" baseline="0" dirty="0" smtClean="0"/>
              <a:t>Health Eating</a:t>
            </a:r>
          </a:p>
          <a:p>
            <a:pPr marL="174708" indent="-174708">
              <a:buFont typeface="Arial" panose="020B0604020202020204" pitchFamily="34" charset="0"/>
              <a:buChar char="•"/>
            </a:pPr>
            <a:endParaRPr lang="en-US" baseline="0" dirty="0" smtClean="0"/>
          </a:p>
          <a:p>
            <a:r>
              <a:rPr lang="en-US" i="1" baseline="0" dirty="0" smtClean="0"/>
              <a:t>Read slide.</a:t>
            </a:r>
          </a:p>
          <a:p>
            <a:endParaRPr lang="en-US" baseline="0" dirty="0" smtClean="0"/>
          </a:p>
          <a:p>
            <a:pPr marL="174708" indent="-174708">
              <a:buFont typeface="Arial" panose="020B0604020202020204" pitchFamily="34" charset="0"/>
              <a:buChar char="•"/>
            </a:pPr>
            <a:r>
              <a:rPr lang="en-US" baseline="0" dirty="0" smtClean="0"/>
              <a:t>We hope you have learned some new information and ideas today to support you in active living and falls prevention.</a:t>
            </a:r>
          </a:p>
          <a:p>
            <a:endParaRPr lang="en-US" baseline="0" dirty="0" smtClean="0"/>
          </a:p>
          <a:p>
            <a:pPr marL="174708" indent="-174708">
              <a:buFont typeface="Arial" panose="020B0604020202020204" pitchFamily="34" charset="0"/>
              <a:buChar char="•"/>
            </a:pPr>
            <a:r>
              <a:rPr lang="en-US" baseline="0" dirty="0" smtClean="0"/>
              <a:t>If you have any questions or thoughts we would like to hear from you. Thank You!</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1C3886-D7CF-4490-8C37-317B557448C5}" type="slidenum">
              <a:rPr lang="en-US" smtClean="0"/>
              <a:t>18</a:t>
            </a:fld>
            <a:endParaRPr lang="en-US"/>
          </a:p>
        </p:txBody>
      </p:sp>
    </p:spTree>
    <p:extLst>
      <p:ext uri="{BB962C8B-B14F-4D97-AF65-F5344CB8AC3E}">
        <p14:creationId xmlns:p14="http://schemas.microsoft.com/office/powerpoint/2010/main" val="2290888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*For presenter:  If you have any comments, questions or feedback on the materials or resources in this presentation please email  injury.prevention@ahs.ca. </a:t>
            </a:r>
          </a:p>
          <a:p>
            <a:endParaRPr lang="en-US" i="1" baseline="0" dirty="0" smtClean="0"/>
          </a:p>
          <a:p>
            <a:endParaRPr lang="en-US" i="1"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1C3886-D7CF-4490-8C37-317B557448C5}" type="slidenum">
              <a:rPr lang="en-US" smtClean="0"/>
              <a:t>19</a:t>
            </a:fld>
            <a:endParaRPr lang="en-US"/>
          </a:p>
        </p:txBody>
      </p:sp>
    </p:spTree>
    <p:extLst>
      <p:ext uri="{BB962C8B-B14F-4D97-AF65-F5344CB8AC3E}">
        <p14:creationId xmlns:p14="http://schemas.microsoft.com/office/powerpoint/2010/main" val="169804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We have bad news and good news.</a:t>
            </a:r>
          </a:p>
          <a:p>
            <a:endParaRPr lang="en-US" dirty="0"/>
          </a:p>
          <a:p>
            <a:pPr marL="174708" indent="-174708">
              <a:buFont typeface="Arial" panose="020B0604020202020204" pitchFamily="34" charset="0"/>
              <a:buChar char="•"/>
            </a:pPr>
            <a:r>
              <a:rPr lang="en-US" dirty="0"/>
              <a:t>The </a:t>
            </a:r>
            <a:r>
              <a:rPr lang="en-US" b="1" dirty="0"/>
              <a:t>bad news</a:t>
            </a:r>
            <a:r>
              <a:rPr lang="en-US" dirty="0"/>
              <a:t> is Seniors are at an increased risk of falls, and falls are the leading cause of injuries among seniors.  </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The </a:t>
            </a:r>
            <a:r>
              <a:rPr lang="en-US" b="1" dirty="0"/>
              <a:t>“good news </a:t>
            </a:r>
            <a:r>
              <a:rPr lang="en-US" dirty="0"/>
              <a:t>is that </a:t>
            </a:r>
            <a:r>
              <a:rPr lang="en-US" b="1" dirty="0"/>
              <a:t>actions can be taken </a:t>
            </a:r>
            <a:r>
              <a:rPr lang="en-US" dirty="0"/>
              <a:t>to prevent falls”</a:t>
            </a:r>
            <a:r>
              <a:rPr lang="en-US" baseline="30000" dirty="0"/>
              <a:t>1</a:t>
            </a:r>
            <a:r>
              <a:rPr lang="en-US" dirty="0"/>
              <a:t> and reduce the risk of injuries.</a:t>
            </a:r>
            <a:r>
              <a:rPr lang="en-US" baseline="30000" dirty="0"/>
              <a:t>1</a:t>
            </a: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Let’s explore further what these are and what this means to you.</a:t>
            </a:r>
          </a:p>
          <a:p>
            <a:endParaRPr lang="en-US" baseline="0" dirty="0" smtClean="0"/>
          </a:p>
          <a:p>
            <a:endParaRPr lang="en-US" baseline="0" dirty="0" smtClean="0"/>
          </a:p>
          <a:p>
            <a:r>
              <a:rPr lang="en-US" sz="800" dirty="0">
                <a:latin typeface="Arial" panose="020B0604020202020204" pitchFamily="34" charset="0"/>
                <a:cs typeface="Arial" panose="020B0604020202020204" pitchFamily="34" charset="0"/>
              </a:rPr>
              <a:t>Slide References: </a:t>
            </a:r>
          </a:p>
          <a:p>
            <a:pPr defTabSz="931774">
              <a:defRPr/>
            </a:pPr>
            <a:r>
              <a:rPr lang="en-US" sz="800" dirty="0">
                <a:solidFill>
                  <a:schemeClr val="bg1"/>
                </a:solidFill>
                <a:latin typeface="Arial" panose="020B0604020202020204" pitchFamily="34" charset="0"/>
                <a:cs typeface="Arial" panose="020B0604020202020204" pitchFamily="34" charset="0"/>
              </a:rPr>
              <a:t>5. Finding Balance Alberta. (2019). Am I at risk for a fall. Retrieved from</a:t>
            </a:r>
            <a:r>
              <a:rPr lang="en-US" sz="800" dirty="0">
                <a:latin typeface="Arial" panose="020B0604020202020204" pitchFamily="34" charset="0"/>
                <a:cs typeface="Arial" panose="020B0604020202020204" pitchFamily="34" charset="0"/>
              </a:rPr>
              <a:t> https://findingbalancealberta.ca/am-i-at-risk-for-a-fall/  </a:t>
            </a:r>
          </a:p>
          <a:p>
            <a:r>
              <a:rPr lang="en-US" sz="800" dirty="0">
                <a:solidFill>
                  <a:schemeClr val="bg1"/>
                </a:solidFill>
                <a:latin typeface="Arial" panose="020B0604020202020204" pitchFamily="34" charset="0"/>
                <a:cs typeface="Arial" panose="020B0604020202020204" pitchFamily="34" charset="0"/>
              </a:rPr>
              <a:t>1. 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Could a fall change your lifestyle? </a:t>
            </a:r>
            <a:r>
              <a:rPr lang="en-US" sz="800" dirty="0">
                <a:solidFill>
                  <a:schemeClr val="bg1"/>
                </a:solidFill>
                <a:latin typeface="Arial" panose="020B0604020202020204" pitchFamily="34" charset="0"/>
                <a:cs typeface="Arial" panose="020B0604020202020204" pitchFamily="34" charset="0"/>
              </a:rPr>
              <a:t>(brochure).</a:t>
            </a:r>
          </a:p>
          <a:p>
            <a:r>
              <a:rPr lang="en-US" sz="800" dirty="0">
                <a:solidFill>
                  <a:schemeClr val="bg1"/>
                </a:solidFill>
                <a:latin typeface="Arial" panose="020B0604020202020204" pitchFamily="34" charset="0"/>
                <a:cs typeface="Arial" panose="020B0604020202020204" pitchFamily="34" charset="0"/>
              </a:rPr>
              <a:t>Edmonton, Alberta. Retrieved from </a:t>
            </a:r>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https://findingbalancealberta.ca/wp-content/uploads/FB-Brochure-April2019-DIGITAL.pdf</a:t>
            </a:r>
            <a:endParaRPr lang="en-US" sz="800" dirty="0">
              <a:solidFill>
                <a:schemeClr val="bg1"/>
              </a:solidFill>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defRPr/>
            </a:pPr>
            <a:endParaRPr lang="en-US" sz="1000" dirty="0">
              <a:solidFill>
                <a:schemeClr val="bg1"/>
              </a:solidFill>
              <a:latin typeface="Arial" panose="020B0604020202020204" pitchFamily="34" charset="0"/>
              <a:cs typeface="Arial" panose="020B0604020202020204" pitchFamily="34" charset="0"/>
            </a:endParaRPr>
          </a:p>
          <a:p>
            <a:pPr marL="232943" indent="-232943" defTabSz="931774">
              <a:buFontTx/>
              <a:buAutoNum type="alphaLcParenR"/>
              <a:defRPr/>
            </a:pPr>
            <a:endParaRPr lang="en-US" dirty="0">
              <a:solidFill>
                <a:schemeClr val="bg1"/>
              </a:solidFill>
              <a:latin typeface="Arial" panose="020B0604020202020204" pitchFamily="34" charset="0"/>
              <a:cs typeface="Arial" panose="020B0604020202020204" pitchFamily="34" charset="0"/>
            </a:endParaRPr>
          </a:p>
          <a:p>
            <a:pPr marL="232943" indent="-232943" defTabSz="931774">
              <a:buFontTx/>
              <a:buAutoNum type="alphaLcParenR"/>
              <a:defRPr/>
            </a:pPr>
            <a:endParaRPr lang="en-US" dirty="0">
              <a:solidFill>
                <a:schemeClr val="bg1"/>
              </a:solidFill>
              <a:latin typeface="Arial" panose="020B0604020202020204" pitchFamily="34" charset="0"/>
              <a:cs typeface="Arial" panose="020B0604020202020204" pitchFamily="34" charset="0"/>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2</a:t>
            </a:fld>
            <a:endParaRPr lang="en-US"/>
          </a:p>
        </p:txBody>
      </p:sp>
    </p:spTree>
    <p:extLst>
      <p:ext uri="{BB962C8B-B14F-4D97-AF65-F5344CB8AC3E}">
        <p14:creationId xmlns:p14="http://schemas.microsoft.com/office/powerpoint/2010/main" val="1628728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1C3886-D7CF-4490-8C37-317B557448C5}" type="slidenum">
              <a:rPr lang="en-US" smtClean="0"/>
              <a:t>20</a:t>
            </a:fld>
            <a:endParaRPr lang="en-US"/>
          </a:p>
        </p:txBody>
      </p:sp>
    </p:spTree>
    <p:extLst>
      <p:ext uri="{BB962C8B-B14F-4D97-AF65-F5344CB8AC3E}">
        <p14:creationId xmlns:p14="http://schemas.microsoft.com/office/powerpoint/2010/main" val="1972468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1C3886-D7CF-4490-8C37-317B557448C5}" type="slidenum">
              <a:rPr lang="en-US" smtClean="0"/>
              <a:t>21</a:t>
            </a:fld>
            <a:endParaRPr lang="en-US"/>
          </a:p>
        </p:txBody>
      </p:sp>
    </p:spTree>
    <p:extLst>
      <p:ext uri="{BB962C8B-B14F-4D97-AF65-F5344CB8AC3E}">
        <p14:creationId xmlns:p14="http://schemas.microsoft.com/office/powerpoint/2010/main" val="43890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1C3886-D7CF-4490-8C37-317B557448C5}" type="slidenum">
              <a:rPr lang="en-US" smtClean="0"/>
              <a:t>22</a:t>
            </a:fld>
            <a:endParaRPr lang="en-US"/>
          </a:p>
        </p:txBody>
      </p:sp>
    </p:spTree>
    <p:extLst>
      <p:ext uri="{BB962C8B-B14F-4D97-AF65-F5344CB8AC3E}">
        <p14:creationId xmlns:p14="http://schemas.microsoft.com/office/powerpoint/2010/main" val="3027693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23</a:t>
            </a:fld>
            <a:endParaRPr lang="en-US"/>
          </a:p>
        </p:txBody>
      </p:sp>
    </p:spTree>
    <p:extLst>
      <p:ext uri="{BB962C8B-B14F-4D97-AF65-F5344CB8AC3E}">
        <p14:creationId xmlns:p14="http://schemas.microsoft.com/office/powerpoint/2010/main" val="3125884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At</a:t>
            </a:r>
            <a:r>
              <a:rPr lang="en-US" baseline="0" dirty="0" smtClean="0"/>
              <a:t> the beginning of the presentation I mentioned there were four ways to prevent falls.  </a:t>
            </a:r>
          </a:p>
          <a:p>
            <a:pPr marL="174708" indent="-174708">
              <a:buFont typeface="Arial" panose="020B0604020202020204" pitchFamily="34" charset="0"/>
              <a:buChar char="•"/>
            </a:pPr>
            <a:r>
              <a:rPr lang="en-US" baseline="0" dirty="0" smtClean="0"/>
              <a:t>The </a:t>
            </a:r>
            <a:r>
              <a:rPr lang="en-US" b="1" baseline="0" dirty="0" smtClean="0"/>
              <a:t>first way </a:t>
            </a:r>
            <a:r>
              <a:rPr lang="en-US" baseline="0" dirty="0" smtClean="0"/>
              <a:t>to prevent a fall is by </a:t>
            </a:r>
            <a:r>
              <a:rPr lang="en-US" b="1" baseline="0" dirty="0" smtClean="0"/>
              <a:t>regularly challenging your balance</a:t>
            </a:r>
            <a:r>
              <a:rPr lang="en-US" baseline="0" dirty="0" smtClean="0"/>
              <a:t>. </a:t>
            </a:r>
          </a:p>
          <a:p>
            <a:endParaRPr lang="en-US" baseline="0" dirty="0" smtClean="0"/>
          </a:p>
          <a:p>
            <a:r>
              <a:rPr lang="en-US" i="1" baseline="0" dirty="0" smtClean="0"/>
              <a:t>Read slide.</a:t>
            </a:r>
          </a:p>
          <a:p>
            <a:endParaRPr lang="en-US" i="1" baseline="0" dirty="0" smtClean="0"/>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“Falls are caused by a loss of balance or an inability to recover balance.”</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 </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You will see on the slide we have three different pictures representing different physical activities. These pictures include Tai Chi, pickle ball and urban poling, also known as Nordic walking. </a:t>
            </a:r>
          </a:p>
          <a:p>
            <a:endParaRPr lang="en-US" dirty="0">
              <a:latin typeface="Arial" panose="020B0604020202020204" pitchFamily="34" charset="0"/>
              <a:cs typeface="Arial" panose="020B0604020202020204" pitchFamily="34" charset="0"/>
            </a:endParaRPr>
          </a:p>
          <a:p>
            <a:r>
              <a:rPr lang="en-US" i="1" dirty="0">
                <a:latin typeface="Arial" panose="020B0604020202020204" pitchFamily="34" charset="0"/>
                <a:cs typeface="Arial" panose="020B0604020202020204" pitchFamily="34" charset="0"/>
              </a:rPr>
              <a:t>Ask the audience:</a:t>
            </a: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What do these three of these physical activities have in common?</a:t>
            </a:r>
          </a:p>
          <a:p>
            <a:pPr marL="640594" lvl="1"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They all challenge balance in one form or another. Each activity challenges our center of mass by changing the base of support through various movement and motions. For example, Nordic walking on a nature path with uneven surfaces and changes in grade will challenge our base of support.  Tai Chi with its continuous slow movements involving shifts in body weight, and pickle ball includes stepping, reaching, lunging and so forth, both challenge our base of support.</a:t>
            </a:r>
          </a:p>
          <a:p>
            <a:pPr marL="640594" lvl="1"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These may or may not be activities of choice for each of you but there are many other activities and exercises which you can do daily that will challenge your balance and support falls prevention.</a:t>
            </a:r>
          </a:p>
          <a:p>
            <a:pPr marL="174708"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What are some other activities you can think of that challenge your base of support?  </a:t>
            </a:r>
          </a:p>
          <a:p>
            <a:pPr marL="640594" lvl="1" indent="-174708" defTabSz="931774">
              <a:buFont typeface="Arial" panose="020B0604020202020204" pitchFamily="34" charset="0"/>
              <a:buChar char="•"/>
              <a:defRPr/>
            </a:pPr>
            <a:r>
              <a:rPr lang="en-US" dirty="0">
                <a:latin typeface="Arial" panose="020B0604020202020204" pitchFamily="34" charset="0"/>
                <a:cs typeface="Arial" panose="020B0604020202020204" pitchFamily="34" charset="0"/>
              </a:rPr>
              <a:t>(e.g. gardening, golf, yoga, horseshoes, lawn bowling, playing various ball games with grandkids, etc.)</a:t>
            </a:r>
          </a:p>
          <a:p>
            <a:pPr marL="465887" lvl="1" defTabSz="931774">
              <a:defRPr/>
            </a:pPr>
            <a:endParaRPr lang="en-US" i="0" dirty="0" smtClean="0"/>
          </a:p>
          <a:p>
            <a:r>
              <a:rPr lang="en-US" sz="800" dirty="0">
                <a:latin typeface="Arial" panose="020B0604020202020204" pitchFamily="34" charset="0"/>
                <a:cs typeface="Arial" panose="020B0604020202020204" pitchFamily="34" charset="0"/>
              </a:rPr>
              <a:t>Slide Reference:</a:t>
            </a:r>
          </a:p>
          <a:p>
            <a:r>
              <a:rPr lang="en-US" sz="800" dirty="0">
                <a:latin typeface="Arial" panose="020B0604020202020204" pitchFamily="34" charset="0"/>
                <a:cs typeface="Arial" panose="020B0604020202020204" pitchFamily="34" charset="0"/>
              </a:rPr>
              <a:t>4.) Scott, Vicky. (2017). </a:t>
            </a:r>
            <a:r>
              <a:rPr lang="en-US" sz="800" i="1" dirty="0">
                <a:latin typeface="Arial" panose="020B0604020202020204" pitchFamily="34" charset="0"/>
                <a:cs typeface="Arial" panose="020B0604020202020204" pitchFamily="34" charset="0"/>
              </a:rPr>
              <a:t>Fall Prevention Programming: Designing, Implementing and Evaluating Fall Prevention Programs for Older Adults. </a:t>
            </a:r>
            <a:r>
              <a:rPr lang="en-US" sz="800" dirty="0">
                <a:latin typeface="Arial" panose="020B0604020202020204" pitchFamily="34" charset="0"/>
                <a:cs typeface="Arial" panose="020B0604020202020204" pitchFamily="34" charset="0"/>
              </a:rPr>
              <a:t>Raleigh, North Carolina: Lulu Publishing</a:t>
            </a:r>
            <a:endParaRPr lang="en-US" sz="800" i="1" dirty="0">
              <a:latin typeface="Arial" panose="020B0604020202020204" pitchFamily="34" charset="0"/>
              <a:cs typeface="Arial" panose="020B0604020202020204" pitchFamily="34" charset="0"/>
            </a:endParaRPr>
          </a:p>
          <a:p>
            <a:endParaRPr lang="en-US" baseline="0" dirty="0" smtClean="0"/>
          </a:p>
        </p:txBody>
      </p:sp>
      <p:sp>
        <p:nvSpPr>
          <p:cNvPr id="4" name="Slide Number Placeholder 3"/>
          <p:cNvSpPr>
            <a:spLocks noGrp="1"/>
          </p:cNvSpPr>
          <p:nvPr>
            <p:ph type="sldNum" sz="quarter" idx="10"/>
          </p:nvPr>
        </p:nvSpPr>
        <p:spPr/>
        <p:txBody>
          <a:bodyPr/>
          <a:lstStyle/>
          <a:p>
            <a:fld id="{B01C3886-D7CF-4490-8C37-317B557448C5}" type="slidenum">
              <a:rPr lang="en-US" smtClean="0"/>
              <a:t>3</a:t>
            </a:fld>
            <a:endParaRPr lang="en-US"/>
          </a:p>
        </p:txBody>
      </p:sp>
    </p:spTree>
    <p:extLst>
      <p:ext uri="{BB962C8B-B14F-4D97-AF65-F5344CB8AC3E}">
        <p14:creationId xmlns:p14="http://schemas.microsoft.com/office/powerpoint/2010/main" val="119591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 </a:t>
            </a:r>
          </a:p>
          <a:p>
            <a:endParaRPr lang="en-US" dirty="0" smtClean="0"/>
          </a:p>
          <a:p>
            <a:pPr defTabSz="931774">
              <a:defRPr/>
            </a:pPr>
            <a:r>
              <a:rPr lang="en-US" b="1" i="1" dirty="0" smtClean="0"/>
              <a:t>Optional</a:t>
            </a:r>
            <a:r>
              <a:rPr lang="en-US" b="1" i="1" baseline="0" dirty="0" smtClean="0"/>
              <a:t> </a:t>
            </a:r>
            <a:r>
              <a:rPr lang="en-US" b="1" i="1" dirty="0" smtClean="0"/>
              <a:t>Activity: </a:t>
            </a:r>
            <a:r>
              <a:rPr lang="en-US" b="1" i="1" baseline="0" dirty="0" smtClean="0"/>
              <a:t>*(Either demonstrate, adapt or exempt the activities as needed for individuals standing/sitting and various abilities, and or consult with the appropriate health care provider i.e. P.T., </a:t>
            </a:r>
            <a:r>
              <a:rPr lang="en-US" b="1" i="1" baseline="0" dirty="0" err="1" smtClean="0"/>
              <a:t>Kinesiologist</a:t>
            </a:r>
            <a:r>
              <a:rPr lang="en-US" b="1" i="1" baseline="0" dirty="0" smtClean="0"/>
              <a:t>, exercise specialist)</a:t>
            </a:r>
          </a:p>
          <a:p>
            <a:endParaRPr lang="en-US" i="1" dirty="0" smtClean="0"/>
          </a:p>
          <a:p>
            <a:pPr marL="174708" indent="-174708">
              <a:buFont typeface="Arial" panose="020B0604020202020204" pitchFamily="34" charset="0"/>
              <a:buChar char="•"/>
            </a:pPr>
            <a:r>
              <a:rPr lang="en-US" i="0" dirty="0" smtClean="0"/>
              <a:t>Let’s do a couple of exercises now that will demonstrate how to challenge your balance</a:t>
            </a:r>
            <a:r>
              <a:rPr lang="en-US" i="0" baseline="0" dirty="0" smtClean="0"/>
              <a:t> by changing your base of support within an exercise. </a:t>
            </a:r>
            <a:r>
              <a:rPr lang="en-US" i="1" baseline="0" dirty="0" smtClean="0"/>
              <a:t>Guide the participants through one or more activities on the slide or try either of the following exercises:</a:t>
            </a:r>
          </a:p>
          <a:p>
            <a:pPr marL="698830" lvl="1" indent="-232943">
              <a:buAutoNum type="arabicParenR"/>
            </a:pPr>
            <a:endParaRPr lang="en-US" i="1" baseline="0" dirty="0" smtClean="0"/>
          </a:p>
          <a:p>
            <a:pPr marL="698830" lvl="1" indent="-232943">
              <a:buFont typeface="Courier New" panose="02070309020205020404" pitchFamily="49" charset="0"/>
              <a:buChar char="o"/>
            </a:pPr>
            <a:r>
              <a:rPr lang="en-US" i="0" baseline="0" dirty="0" smtClean="0"/>
              <a:t>Heel –Toe Rock </a:t>
            </a:r>
            <a:r>
              <a:rPr lang="en-US" i="1" baseline="0" dirty="0" smtClean="0"/>
              <a:t>(“</a:t>
            </a:r>
            <a:r>
              <a:rPr lang="en-US" b="0" i="1" baseline="0" dirty="0" smtClean="0"/>
              <a:t>Adult and Older Adult Exercise Routine Using </a:t>
            </a:r>
            <a:r>
              <a:rPr lang="en-US" b="0" i="1" baseline="0" dirty="0" err="1" smtClean="0"/>
              <a:t>Theraband</a:t>
            </a:r>
            <a:r>
              <a:rPr lang="en-US" b="0" i="1" baseline="0" dirty="0" smtClean="0"/>
              <a:t>” </a:t>
            </a:r>
            <a:r>
              <a:rPr lang="en-US" i="1" baseline="0" dirty="0" smtClean="0"/>
              <a:t>resource, *pg. 9) *Band not required for this exercise.</a:t>
            </a:r>
          </a:p>
          <a:p>
            <a:pPr marL="640594" lvl="1" indent="-174708">
              <a:buFont typeface="Courier New" panose="02070309020205020404" pitchFamily="49" charset="0"/>
              <a:buChar char="o"/>
            </a:pPr>
            <a:endParaRPr lang="en-US" i="1" baseline="0" dirty="0" smtClean="0"/>
          </a:p>
          <a:p>
            <a:pPr marL="698830" lvl="1" indent="-232943">
              <a:buFont typeface="Courier New" panose="02070309020205020404" pitchFamily="49" charset="0"/>
              <a:buChar char="o"/>
            </a:pPr>
            <a:r>
              <a:rPr lang="en-US" i="0" baseline="0" dirty="0" smtClean="0"/>
              <a:t>Ball Rolls – Alphabet </a:t>
            </a:r>
            <a:r>
              <a:rPr lang="en-US" i="1" baseline="0" dirty="0" smtClean="0"/>
              <a:t>(“</a:t>
            </a:r>
            <a:r>
              <a:rPr lang="en-US" b="0" i="1" baseline="0" dirty="0" smtClean="0"/>
              <a:t>Adult and Older Adult Exercise Routine Using an Inflatable Ball” resource</a:t>
            </a:r>
            <a:r>
              <a:rPr lang="en-US" i="1" baseline="0" dirty="0" smtClean="0"/>
              <a:t>, *pg. 7) *This exercise can be done with or without a ball. If you are using balls with the group, introduce the ball here (*pg. 2)</a:t>
            </a:r>
          </a:p>
          <a:p>
            <a:pPr marL="640594" lvl="1" indent="-174708">
              <a:buFont typeface="Courier New" panose="02070309020205020404" pitchFamily="49" charset="0"/>
              <a:buChar char="o"/>
            </a:pPr>
            <a:endParaRPr lang="en-US" i="1" baseline="0" dirty="0" smtClean="0"/>
          </a:p>
          <a:p>
            <a:pPr marL="698830" lvl="1" indent="-232943">
              <a:buFont typeface="Courier New" panose="02070309020205020404" pitchFamily="49" charset="0"/>
              <a:buChar char="o"/>
            </a:pPr>
            <a:r>
              <a:rPr lang="en-US" i="0" baseline="0" dirty="0" smtClean="0"/>
              <a:t>Around the Clock Balance Exercise:</a:t>
            </a:r>
            <a:r>
              <a:rPr lang="en-US" i="1" baseline="0" dirty="0" smtClean="0"/>
              <a:t> (Not listed in the resources) </a:t>
            </a:r>
            <a:r>
              <a:rPr lang="en-US" i="0" baseline="0" dirty="0" smtClean="0"/>
              <a:t>Imagine you are standing in the middle of a clock with your feet together; put your right foot at the 12 o'clock position, bring your foot back to center, then 1 o'clock, 2 o'clock etc.; at 6 o'clock, switch to left leg.</a:t>
            </a:r>
            <a:r>
              <a:rPr lang="en-US" i="1" baseline="0" dirty="0" smtClean="0"/>
              <a:t> Have participants to count out loud as they do these movements too to practice multi tasking and add some fun!</a:t>
            </a:r>
          </a:p>
          <a:p>
            <a:endParaRPr lang="en-US" i="1" baseline="0" dirty="0" smtClean="0"/>
          </a:p>
          <a:p>
            <a:r>
              <a:rPr lang="en-US" sz="800" dirty="0">
                <a:latin typeface="Arial" panose="020B0604020202020204" pitchFamily="34" charset="0"/>
                <a:cs typeface="Arial" panose="020B0604020202020204" pitchFamily="34" charset="0"/>
              </a:rPr>
              <a:t>Slide References: </a:t>
            </a:r>
          </a:p>
          <a:p>
            <a:r>
              <a:rPr lang="en-US" sz="800" dirty="0">
                <a:solidFill>
                  <a:schemeClr val="bg1"/>
                </a:solidFill>
                <a:latin typeface="Arial" panose="020B0604020202020204" pitchFamily="34" charset="0"/>
                <a:cs typeface="Arial" panose="020B0604020202020204" pitchFamily="34" charset="0"/>
              </a:rPr>
              <a:t>1.</a:t>
            </a:r>
            <a:r>
              <a:rPr lang="en-US" sz="800" i="1"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Could a fall change your lifestyle? </a:t>
            </a:r>
            <a:r>
              <a:rPr lang="en-US" sz="800" dirty="0">
                <a:solidFill>
                  <a:schemeClr val="bg1"/>
                </a:solidFill>
                <a:latin typeface="Arial" panose="020B0604020202020204" pitchFamily="34" charset="0"/>
                <a:cs typeface="Arial" panose="020B0604020202020204" pitchFamily="34" charset="0"/>
              </a:rPr>
              <a:t>(brochure). (quote above taken from this brochure) Edmonton, Alberta. Retrieved from </a:t>
            </a:r>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https://findingbalancealberta.ca/wp-content/uploads/FB-Brochure-April2019-DIGITAL.pdf</a:t>
            </a:r>
            <a:endParaRPr lang="en-US" sz="800" dirty="0">
              <a:solidFill>
                <a:schemeClr val="bg1"/>
              </a:solidFill>
              <a:latin typeface="Arial" panose="020B0604020202020204" pitchFamily="34" charset="0"/>
              <a:cs typeface="Arial" panose="020B0604020202020204" pitchFamily="34" charset="0"/>
            </a:endParaRPr>
          </a:p>
          <a:p>
            <a:endParaRPr lang="en-US" sz="800" dirty="0">
              <a:solidFill>
                <a:schemeClr val="bg1"/>
              </a:solidFill>
              <a:latin typeface="Arial" panose="020B0604020202020204" pitchFamily="34" charset="0"/>
              <a:cs typeface="Arial" panose="020B0604020202020204" pitchFamily="34" charset="0"/>
            </a:endParaRPr>
          </a:p>
          <a:p>
            <a:pPr marL="174708" indent="-174708">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endParaRPr lang="en-US" i="1" dirty="0"/>
          </a:p>
        </p:txBody>
      </p:sp>
      <p:sp>
        <p:nvSpPr>
          <p:cNvPr id="4" name="Slide Number Placeholder 3"/>
          <p:cNvSpPr>
            <a:spLocks noGrp="1"/>
          </p:cNvSpPr>
          <p:nvPr>
            <p:ph type="sldNum" sz="quarter" idx="10"/>
          </p:nvPr>
        </p:nvSpPr>
        <p:spPr/>
        <p:txBody>
          <a:bodyPr/>
          <a:lstStyle/>
          <a:p>
            <a:fld id="{B01C3886-D7CF-4490-8C37-317B557448C5}" type="slidenum">
              <a:rPr lang="en-US" smtClean="0"/>
              <a:t>4</a:t>
            </a:fld>
            <a:endParaRPr lang="en-US"/>
          </a:p>
        </p:txBody>
      </p:sp>
    </p:spTree>
    <p:extLst>
      <p:ext uri="{BB962C8B-B14F-4D97-AF65-F5344CB8AC3E}">
        <p14:creationId xmlns:p14="http://schemas.microsoft.com/office/powerpoint/2010/main" val="2521478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Read slide.</a:t>
            </a:r>
          </a:p>
          <a:p>
            <a:endParaRPr lang="en-US" i="1" baseline="0" dirty="0" smtClean="0"/>
          </a:p>
          <a:p>
            <a:pPr marL="174708" indent="-174708">
              <a:buFont typeface="Arial" panose="020B0604020202020204" pitchFamily="34" charset="0"/>
              <a:buChar char="•"/>
            </a:pPr>
            <a:r>
              <a:rPr lang="en-US" baseline="0" dirty="0" smtClean="0"/>
              <a:t>“Normal age-related changes, result in a reduction in muscle mass of about 30 percent between the ages of 50 and 70 years, with a greater rate of loss in subsequent years.</a:t>
            </a:r>
          </a:p>
          <a:p>
            <a:pPr marL="174708" indent="-174708">
              <a:buFont typeface="Arial" panose="020B0604020202020204" pitchFamily="34" charset="0"/>
              <a:buChar char="•"/>
            </a:pPr>
            <a:r>
              <a:rPr lang="en-US" baseline="0" dirty="0" smtClean="0"/>
              <a:t>Weakness in the lower limbs was found to be a risk factor for fall-related hip fractures. </a:t>
            </a:r>
          </a:p>
          <a:p>
            <a:pPr marL="174708" indent="-174708">
              <a:buFont typeface="Arial" panose="020B0604020202020204" pitchFamily="34" charset="0"/>
              <a:buChar char="•"/>
            </a:pPr>
            <a:r>
              <a:rPr lang="en-US" baseline="0" dirty="0" smtClean="0"/>
              <a:t>Good news: Physical activity can reduce the impact of muscle loss associated with the natural aging process and increase mobility, physical function, bone density and balance”</a:t>
            </a:r>
            <a:r>
              <a:rPr lang="en-US" baseline="30000" dirty="0" smtClean="0"/>
              <a:t> 4</a:t>
            </a:r>
            <a:endParaRPr lang="en-US" baseline="0" dirty="0" smtClean="0"/>
          </a:p>
          <a:p>
            <a:pPr marL="174708" indent="-174708">
              <a:buFont typeface="Arial" panose="020B0604020202020204" pitchFamily="34" charset="0"/>
              <a:buChar char="•"/>
            </a:pPr>
            <a:endParaRPr lang="en-US" baseline="0" dirty="0" smtClean="0"/>
          </a:p>
          <a:p>
            <a:endParaRPr lang="en-US" baseline="0" dirty="0" smtClean="0"/>
          </a:p>
          <a:p>
            <a:r>
              <a:rPr lang="en-US" sz="800" dirty="0">
                <a:latin typeface="Arial" panose="020B0604020202020204" pitchFamily="34" charset="0"/>
                <a:cs typeface="Arial" panose="020B0604020202020204" pitchFamily="34" charset="0"/>
              </a:rPr>
              <a:t>Slide References:</a:t>
            </a:r>
          </a:p>
          <a:p>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3"/>
              </a:rPr>
              <a:t>http://canadianfallprevention.ca/</a:t>
            </a:r>
            <a:endParaRPr lang="en-US" sz="800" dirty="0">
              <a:solidFill>
                <a:schemeClr val="bg1"/>
              </a:solidFill>
              <a:latin typeface="Arial" panose="020B0604020202020204" pitchFamily="34" charset="0"/>
              <a:cs typeface="Arial" panose="020B0604020202020204" pitchFamily="34" charset="0"/>
            </a:endParaRPr>
          </a:p>
          <a:p>
            <a:r>
              <a:rPr lang="en-US" sz="800" dirty="0">
                <a:solidFill>
                  <a:schemeClr val="bg1"/>
                </a:solidFill>
                <a:latin typeface="Arial" panose="020B0604020202020204" pitchFamily="34" charset="0"/>
                <a:cs typeface="Arial" panose="020B0604020202020204" pitchFamily="34" charset="0"/>
              </a:rPr>
              <a:t>6. Public Health Agency of Canada. (2014) Seniors’ falls in Canada: second report. https://www.canada.ca/en/public-health/services/health-promotion/aging-seniors/publications/publications-general-public/seniors-falls-canada-second-report.html. Accessed April 2019 (page 27)</a:t>
            </a:r>
            <a:endParaRPr lang="en-US" dirty="0" smtClean="0"/>
          </a:p>
          <a:p>
            <a:pPr marL="174708" indent="-17470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5</a:t>
            </a:fld>
            <a:endParaRPr lang="en-US"/>
          </a:p>
        </p:txBody>
      </p:sp>
    </p:spTree>
    <p:extLst>
      <p:ext uri="{BB962C8B-B14F-4D97-AF65-F5344CB8AC3E}">
        <p14:creationId xmlns:p14="http://schemas.microsoft.com/office/powerpoint/2010/main" val="201302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To</a:t>
            </a:r>
            <a:r>
              <a:rPr lang="en-US" baseline="0" dirty="0" smtClean="0"/>
              <a:t> recap, the first way to prevent a fall is by challenging your balance.</a:t>
            </a:r>
          </a:p>
          <a:p>
            <a:pPr marL="174708" indent="-174708">
              <a:buFont typeface="Arial" panose="020B0604020202020204" pitchFamily="34" charset="0"/>
              <a:buChar char="•"/>
            </a:pPr>
            <a:r>
              <a:rPr lang="en-US" dirty="0" smtClean="0"/>
              <a:t>The </a:t>
            </a:r>
            <a:r>
              <a:rPr lang="en-US" b="1" dirty="0" smtClean="0"/>
              <a:t>second way </a:t>
            </a:r>
            <a:r>
              <a:rPr lang="en-US" dirty="0" smtClean="0"/>
              <a:t>to prevent a fall</a:t>
            </a:r>
            <a:r>
              <a:rPr lang="en-US" baseline="0" dirty="0" smtClean="0"/>
              <a:t> (and not necessarily in this order) is by </a:t>
            </a:r>
            <a:r>
              <a:rPr lang="en-US" b="1" baseline="0" dirty="0" smtClean="0"/>
              <a:t>building strength.</a:t>
            </a:r>
            <a:r>
              <a:rPr lang="en-US" baseline="0" dirty="0" smtClean="0"/>
              <a:t>  They are both of equal importance.</a:t>
            </a:r>
          </a:p>
          <a:p>
            <a:pPr marL="174708" indent="-174708">
              <a:buFont typeface="Arial" panose="020B0604020202020204" pitchFamily="34" charset="0"/>
              <a:buChar char="•"/>
            </a:pPr>
            <a:r>
              <a:rPr lang="en-US" baseline="0" dirty="0" smtClean="0"/>
              <a:t>You will see on this slide there are two pictures of seniors incorporating exercise bands and weights into their exercises. </a:t>
            </a:r>
          </a:p>
          <a:p>
            <a:endParaRPr lang="en-US" i="1" baseline="0" dirty="0" smtClean="0"/>
          </a:p>
          <a:p>
            <a:r>
              <a:rPr lang="en-US" i="1" baseline="0" dirty="0" smtClean="0"/>
              <a:t>Ask the audience:  </a:t>
            </a:r>
          </a:p>
          <a:p>
            <a:pPr marL="174708" indent="-174708">
              <a:buFont typeface="Arial" panose="020B0604020202020204" pitchFamily="34" charset="0"/>
              <a:buChar char="•"/>
            </a:pPr>
            <a:r>
              <a:rPr lang="en-US" i="0" baseline="0" dirty="0" smtClean="0"/>
              <a:t>Have any of you ever tried exercise bands or weights?</a:t>
            </a:r>
            <a:r>
              <a:rPr lang="en-US" i="1" baseline="0" dirty="0" smtClean="0"/>
              <a:t> </a:t>
            </a:r>
          </a:p>
          <a:p>
            <a:pPr marL="174708" indent="-174708">
              <a:buFont typeface="Arial" panose="020B0604020202020204" pitchFamily="34" charset="0"/>
              <a:buChar char="•"/>
            </a:pPr>
            <a:endParaRPr lang="en-US" i="1" baseline="0" dirty="0" smtClean="0"/>
          </a:p>
          <a:p>
            <a:r>
              <a:rPr lang="en-US" b="1" i="1" baseline="0" dirty="0" smtClean="0"/>
              <a:t>Optional Activities:</a:t>
            </a:r>
          </a:p>
          <a:p>
            <a:pPr defTabSz="931774">
              <a:defRPr/>
            </a:pPr>
            <a:r>
              <a:rPr lang="en-US" b="1" i="1" baseline="0" dirty="0" smtClean="0"/>
              <a:t>*(</a:t>
            </a:r>
            <a:r>
              <a:rPr lang="en-US" b="1" i="1" dirty="0"/>
              <a:t>Either demonstrate, adapt or exempt the activities as needed for individuals standing/sitting and various abilities, and or consult with the appropriate health care provider i.e. P.T., </a:t>
            </a:r>
            <a:r>
              <a:rPr lang="en-US" b="1" i="1" dirty="0" err="1"/>
              <a:t>Kinesiologist</a:t>
            </a:r>
            <a:r>
              <a:rPr lang="en-US" b="1" i="1" dirty="0"/>
              <a:t>, exercise specialist)</a:t>
            </a:r>
            <a:endParaRPr lang="en-US" i="1" baseline="0" dirty="0" smtClean="0"/>
          </a:p>
          <a:p>
            <a:endParaRPr lang="en-US" i="1" baseline="0" dirty="0" smtClean="0"/>
          </a:p>
          <a:p>
            <a:pPr defTabSz="931774">
              <a:defRPr/>
            </a:pPr>
            <a:r>
              <a:rPr lang="en-US" i="1" baseline="0" dirty="0" smtClean="0"/>
              <a:t>*Refer to </a:t>
            </a:r>
            <a:r>
              <a:rPr lang="en-US" b="0" i="1" baseline="0" dirty="0" smtClean="0"/>
              <a:t>Adult and Older Adult Exercise Routine Using </a:t>
            </a:r>
            <a:r>
              <a:rPr lang="en-US" b="0" i="1" baseline="0" dirty="0" err="1" smtClean="0"/>
              <a:t>Theraband</a:t>
            </a:r>
            <a:r>
              <a:rPr lang="en-US" b="0" i="1" baseline="0" dirty="0" smtClean="0"/>
              <a:t> </a:t>
            </a:r>
            <a:r>
              <a:rPr lang="en-US" i="1" baseline="0" dirty="0" smtClean="0"/>
              <a:t>resource (*pg. 2) to share information about exercise bands. Demonstrate the stretch yourself and let people touch it to get a feel for the stretch and resistance of it)  </a:t>
            </a:r>
          </a:p>
          <a:p>
            <a:endParaRPr lang="en-US" i="1" baseline="0" dirty="0" smtClean="0"/>
          </a:p>
          <a:p>
            <a:r>
              <a:rPr lang="en-US" i="1" baseline="0" dirty="0" smtClean="0"/>
              <a:t>If you have access to exercise bands and/or inflatable balls for the group to use, lead the group through some of the exercises listed in the resources, for example:</a:t>
            </a:r>
          </a:p>
          <a:p>
            <a:pPr marL="698830" lvl="1" indent="-232943">
              <a:buFont typeface="Courier New" panose="02070309020205020404" pitchFamily="49" charset="0"/>
              <a:buChar char="o"/>
            </a:pPr>
            <a:r>
              <a:rPr lang="en-US" i="0" baseline="0" dirty="0" smtClean="0"/>
              <a:t>Sword Drawn/Lawn Mower</a:t>
            </a:r>
            <a:r>
              <a:rPr lang="en-US" i="1" baseline="0" dirty="0" smtClean="0"/>
              <a:t> (</a:t>
            </a:r>
            <a:r>
              <a:rPr lang="en-US" b="0" i="1" baseline="0" dirty="0" smtClean="0"/>
              <a:t>Adult and Older Adult Exercise Routine Using </a:t>
            </a:r>
            <a:r>
              <a:rPr lang="en-US" b="0" i="1" baseline="0" dirty="0" err="1" smtClean="0"/>
              <a:t>Theraband</a:t>
            </a:r>
            <a:r>
              <a:rPr lang="en-US" b="0" i="1" baseline="0" dirty="0" smtClean="0"/>
              <a:t> </a:t>
            </a:r>
            <a:r>
              <a:rPr lang="en-US" i="1" baseline="0" dirty="0" smtClean="0"/>
              <a:t>resource, *pg. 3)</a:t>
            </a:r>
          </a:p>
          <a:p>
            <a:pPr marL="698830" lvl="1" indent="-232943">
              <a:buFont typeface="Courier New" panose="02070309020205020404" pitchFamily="49" charset="0"/>
              <a:buChar char="o"/>
            </a:pPr>
            <a:r>
              <a:rPr lang="en-US" i="0" baseline="0" dirty="0" smtClean="0"/>
              <a:t>Punches</a:t>
            </a:r>
            <a:r>
              <a:rPr lang="en-US" i="1" baseline="0" dirty="0" smtClean="0"/>
              <a:t> (“</a:t>
            </a:r>
            <a:r>
              <a:rPr lang="en-US" i="1" dirty="0">
                <a:solidFill>
                  <a:prstClr val="black"/>
                </a:solidFill>
              </a:rPr>
              <a:t>Adult and Older Adult Exercise Routine Using </a:t>
            </a:r>
            <a:r>
              <a:rPr lang="en-US" i="1" dirty="0" err="1">
                <a:solidFill>
                  <a:prstClr val="black"/>
                </a:solidFill>
              </a:rPr>
              <a:t>Theraband</a:t>
            </a:r>
            <a:r>
              <a:rPr lang="en-US" i="1" baseline="0" dirty="0" smtClean="0"/>
              <a:t>” resource,  *pg. 4)</a:t>
            </a:r>
          </a:p>
          <a:p>
            <a:pPr marL="698830" lvl="1" indent="-232943">
              <a:buFont typeface="Courier New" panose="02070309020205020404" pitchFamily="49" charset="0"/>
              <a:buChar char="o"/>
            </a:pPr>
            <a:r>
              <a:rPr lang="en-US" i="0" baseline="0" dirty="0" smtClean="0"/>
              <a:t>Frontal Raise </a:t>
            </a:r>
            <a:r>
              <a:rPr lang="en-US" i="1" baseline="0" dirty="0" smtClean="0"/>
              <a:t>(*“</a:t>
            </a:r>
            <a:r>
              <a:rPr lang="en-US" b="0" i="1" baseline="0" dirty="0" smtClean="0"/>
              <a:t>Adult and Older Adult Exercise Routine Using </a:t>
            </a:r>
            <a:r>
              <a:rPr lang="en-US" b="0" i="1" baseline="0" dirty="0" err="1" smtClean="0"/>
              <a:t>Theraband</a:t>
            </a:r>
            <a:r>
              <a:rPr lang="en-US" i="1" baseline="0" dirty="0" smtClean="0"/>
              <a:t>” resource,  *pg. 5)</a:t>
            </a:r>
          </a:p>
          <a:p>
            <a:pPr marL="698830" lvl="1" indent="-232943">
              <a:buFont typeface="Courier New" panose="02070309020205020404" pitchFamily="49" charset="0"/>
              <a:buChar char="o"/>
            </a:pPr>
            <a:r>
              <a:rPr lang="en-US" i="0" baseline="0" dirty="0" smtClean="0"/>
              <a:t>Ball Press </a:t>
            </a:r>
            <a:r>
              <a:rPr lang="en-US" i="1" baseline="0" dirty="0" smtClean="0"/>
              <a:t>(*“</a:t>
            </a:r>
            <a:r>
              <a:rPr lang="en-US" b="0" i="1" baseline="0" dirty="0" smtClean="0"/>
              <a:t>Adult and Older Adult Exercise Routine Using an Inflatable Ball</a:t>
            </a:r>
            <a:r>
              <a:rPr lang="en-US" i="1" baseline="0" dirty="0" smtClean="0"/>
              <a:t>” resource, *pg. 8 )</a:t>
            </a:r>
            <a:endParaRPr lang="en-US" sz="800" dirty="0">
              <a:latin typeface="Arial" panose="020B0604020202020204" pitchFamily="34" charset="0"/>
              <a:cs typeface="Arial" panose="020B0604020202020204" pitchFamily="34" charset="0"/>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6</a:t>
            </a:fld>
            <a:endParaRPr lang="en-US"/>
          </a:p>
        </p:txBody>
      </p:sp>
    </p:spTree>
    <p:extLst>
      <p:ext uri="{BB962C8B-B14F-4D97-AF65-F5344CB8AC3E}">
        <p14:creationId xmlns:p14="http://schemas.microsoft.com/office/powerpoint/2010/main" val="734535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a:t>
            </a:r>
          </a:p>
          <a:p>
            <a:r>
              <a:rPr lang="en-US" i="1" dirty="0" smtClean="0"/>
              <a:t>Explain</a:t>
            </a:r>
            <a:r>
              <a:rPr lang="en-US" i="1" baseline="0" dirty="0" smtClean="0"/>
              <a:t> what people are doing for exercise in the pictures in case of visual impairment in audience.</a:t>
            </a:r>
            <a:endParaRPr lang="en-US" i="1" dirty="0" smtClean="0"/>
          </a:p>
          <a:p>
            <a:endParaRPr lang="en-US" dirty="0" smtClean="0"/>
          </a:p>
          <a:p>
            <a:r>
              <a:rPr lang="en-US" i="1" dirty="0" smtClean="0"/>
              <a:t>Ask the</a:t>
            </a:r>
            <a:r>
              <a:rPr lang="en-US" i="1" baseline="0" dirty="0" smtClean="0"/>
              <a:t> audience:</a:t>
            </a:r>
          </a:p>
          <a:p>
            <a:pPr marL="174708" indent="-174708">
              <a:buFont typeface="Arial" panose="020B0604020202020204" pitchFamily="34" charset="0"/>
              <a:buChar char="•"/>
            </a:pPr>
            <a:r>
              <a:rPr lang="en-US" i="0" baseline="0" dirty="0" smtClean="0"/>
              <a:t>What activities do you do or know of that challenge strength? (e.g. dancing, yoga, bicycling, weight training, Tai Chi, hiking, etc.)</a:t>
            </a:r>
          </a:p>
          <a:p>
            <a:endParaRPr lang="en-US" i="1" baseline="0" dirty="0" smtClean="0"/>
          </a:p>
          <a:p>
            <a:r>
              <a:rPr lang="en-US" b="1" i="1" dirty="0" smtClean="0"/>
              <a:t>Optional</a:t>
            </a:r>
            <a:r>
              <a:rPr lang="en-US" b="1" i="1" baseline="0" dirty="0" smtClean="0"/>
              <a:t> </a:t>
            </a:r>
            <a:r>
              <a:rPr lang="en-US" b="1" i="1" dirty="0" smtClean="0"/>
              <a:t>Activity:</a:t>
            </a:r>
          </a:p>
          <a:p>
            <a:pPr defTabSz="931774">
              <a:defRPr/>
            </a:pPr>
            <a:r>
              <a:rPr lang="en-US" b="1" i="1" baseline="0" dirty="0" smtClean="0"/>
              <a:t>*(Either demonstrate, adapt or exempt the activities as needed for individuals standing/sitting and various abilities, and or consult with the appropriate health care provider i.e. P.T., </a:t>
            </a:r>
            <a:r>
              <a:rPr lang="en-US" b="1" i="1" baseline="0" dirty="0" err="1" smtClean="0"/>
              <a:t>Kinesiologist</a:t>
            </a:r>
            <a:r>
              <a:rPr lang="en-US" b="1" i="1" baseline="0" dirty="0" smtClean="0"/>
              <a:t>, exercise specialist)</a:t>
            </a:r>
          </a:p>
          <a:p>
            <a:endParaRPr lang="en-US" i="1" dirty="0" smtClean="0"/>
          </a:p>
          <a:p>
            <a:pPr marL="174708" indent="-174708">
              <a:buFont typeface="Arial" panose="020B0604020202020204" pitchFamily="34" charset="0"/>
              <a:buChar char="•"/>
            </a:pPr>
            <a:r>
              <a:rPr lang="en-US" i="0" dirty="0" smtClean="0"/>
              <a:t>Let’s try a couple strength building exercises together. </a:t>
            </a:r>
            <a:r>
              <a:rPr lang="en-US" i="0" baseline="0" dirty="0" smtClean="0"/>
              <a:t>For these exercises we will use an inflatable ball. </a:t>
            </a:r>
            <a:r>
              <a:rPr lang="en-US" i="1" dirty="0"/>
              <a:t>(refer </a:t>
            </a:r>
            <a:r>
              <a:rPr lang="en-US" i="1" dirty="0" err="1"/>
              <a:t>to</a:t>
            </a:r>
            <a:r>
              <a:rPr lang="en-US" i="1" baseline="0" dirty="0" err="1" smtClean="0"/>
              <a:t>“Adult</a:t>
            </a:r>
            <a:r>
              <a:rPr lang="en-US" i="1" baseline="0" dirty="0" smtClean="0"/>
              <a:t> and Older Exercise Routine Using an Inflatable Ball” resource, *pg. 2 to share more information about inflatable balls.)</a:t>
            </a:r>
          </a:p>
          <a:p>
            <a:endParaRPr lang="en-US" i="1" baseline="0" dirty="0" smtClean="0"/>
          </a:p>
          <a:p>
            <a:pPr marL="698830" lvl="1" indent="-232943">
              <a:buFont typeface="Courier New" panose="02070309020205020404" pitchFamily="49" charset="0"/>
              <a:buChar char="o"/>
            </a:pPr>
            <a:r>
              <a:rPr lang="en-US" i="0" baseline="0" dirty="0" smtClean="0"/>
              <a:t>Seated Ball Squeeze (“Adult and Older Exercise Routine Using an Inflatable Ball” resource *pg. 4)</a:t>
            </a:r>
          </a:p>
          <a:p>
            <a:pPr marL="465887" lvl="1"/>
            <a:endParaRPr lang="en-US" i="0" baseline="0" dirty="0" smtClean="0"/>
          </a:p>
          <a:p>
            <a:pPr marL="698830" lvl="1" indent="-232943">
              <a:buFont typeface="Courier New" panose="02070309020205020404" pitchFamily="49" charset="0"/>
              <a:buChar char="o"/>
            </a:pPr>
            <a:r>
              <a:rPr lang="en-US" i="0" baseline="0" dirty="0" smtClean="0"/>
              <a:t>Seated Ball Kick (“Adult and Older Exercise Routine Using an Inflatable Ball” resource *pg. 5)</a:t>
            </a:r>
          </a:p>
          <a:p>
            <a:endParaRPr lang="en-US" i="1" baseline="0" dirty="0" smtClean="0"/>
          </a:p>
          <a:p>
            <a:r>
              <a:rPr lang="en-US" sz="800" dirty="0">
                <a:latin typeface="Arial" panose="020B0604020202020204" pitchFamily="34" charset="0"/>
                <a:cs typeface="Arial" panose="020B0604020202020204" pitchFamily="34" charset="0"/>
              </a:rPr>
              <a:t>Slide References:</a:t>
            </a:r>
          </a:p>
          <a:p>
            <a:pPr defTabSz="931774">
              <a:defRPr/>
            </a:pPr>
            <a:r>
              <a:rPr lang="en-US" sz="800" dirty="0">
                <a:solidFill>
                  <a:schemeClr val="bg1"/>
                </a:solidFill>
                <a:latin typeface="Arial" panose="020B0604020202020204" pitchFamily="34" charset="0"/>
                <a:cs typeface="Arial" panose="020B0604020202020204" pitchFamily="34" charset="0"/>
              </a:rPr>
              <a:t>2. 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Challenge Your Balance &amp; Build Strength</a:t>
            </a:r>
            <a:r>
              <a:rPr lang="en-US" sz="800" dirty="0">
                <a:solidFill>
                  <a:schemeClr val="bg1"/>
                </a:solidFill>
                <a:latin typeface="Arial" panose="020B0604020202020204" pitchFamily="34" charset="0"/>
                <a:cs typeface="Arial" panose="020B0604020202020204" pitchFamily="34" charset="0"/>
              </a:rPr>
              <a:t>. Edmonton, Alberta. Retrieved from </a:t>
            </a:r>
          </a:p>
          <a:p>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https://findingbalancealberta.ca/wp-content/uploads/FB-Active-Strength-Handout-2018.pdf</a:t>
            </a:r>
            <a:r>
              <a:rPr lang="en-US" sz="800" dirty="0">
                <a:solidFill>
                  <a:schemeClr val="bg1"/>
                </a:solidFill>
                <a:latin typeface="Arial" panose="020B0604020202020204" pitchFamily="34" charset="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B01C3886-D7CF-4490-8C37-317B557448C5}" type="slidenum">
              <a:rPr lang="en-US" smtClean="0"/>
              <a:t>7</a:t>
            </a:fld>
            <a:endParaRPr lang="en-US"/>
          </a:p>
        </p:txBody>
      </p:sp>
    </p:spTree>
    <p:extLst>
      <p:ext uri="{BB962C8B-B14F-4D97-AF65-F5344CB8AC3E}">
        <p14:creationId xmlns:p14="http://schemas.microsoft.com/office/powerpoint/2010/main" val="281098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 </a:t>
            </a:r>
          </a:p>
          <a:p>
            <a:pPr marL="174708" indent="-174708">
              <a:buFont typeface="Arial" panose="020B0604020202020204" pitchFamily="34" charset="0"/>
              <a:buChar char="•"/>
            </a:pPr>
            <a:r>
              <a:rPr lang="en-US" baseline="0" dirty="0" smtClean="0"/>
              <a:t>Individual and group exercise programs ideally should focus on:</a:t>
            </a:r>
          </a:p>
          <a:p>
            <a:pPr marL="640594" lvl="1" indent="-174708">
              <a:buFont typeface="Arial" panose="020B0604020202020204" pitchFamily="34" charset="0"/>
              <a:buChar char="•"/>
            </a:pPr>
            <a:r>
              <a:rPr lang="en-US" baseline="0" dirty="0" smtClean="0"/>
              <a:t>“training for balance, gait, muscle strength, flexibility, endurance or coordination.   </a:t>
            </a:r>
          </a:p>
          <a:p>
            <a:pPr marL="174708" indent="-174708">
              <a:buFont typeface="Arial" panose="020B0604020202020204" pitchFamily="34" charset="0"/>
              <a:buChar char="•"/>
            </a:pPr>
            <a:r>
              <a:rPr lang="en-US" baseline="0" dirty="0" smtClean="0"/>
              <a:t>Programs that contain two or more of these have shown to reduce the rate and risk of falling”</a:t>
            </a:r>
            <a:r>
              <a:rPr lang="en-US" baseline="30000" dirty="0" smtClean="0"/>
              <a:t> 4</a:t>
            </a:r>
            <a:r>
              <a:rPr lang="en-US" baseline="0" dirty="0" smtClean="0"/>
              <a:t>. </a:t>
            </a:r>
          </a:p>
          <a:p>
            <a:endParaRPr lang="en-US" baseline="0" dirty="0" smtClean="0"/>
          </a:p>
          <a:p>
            <a:pPr marL="174708" indent="-174708">
              <a:buFont typeface="Arial" panose="020B0604020202020204" pitchFamily="34" charset="0"/>
              <a:buChar char="•"/>
            </a:pPr>
            <a:r>
              <a:rPr lang="en-US" baseline="0" dirty="0" smtClean="0"/>
              <a:t>We can see in this exercise picture that this individual is using her own body weight in challenging core strength, muscle strength, coordination, flexibility and balance.</a:t>
            </a:r>
          </a:p>
          <a:p>
            <a:endParaRPr lang="en-US" baseline="0" dirty="0" smtClean="0"/>
          </a:p>
          <a:p>
            <a:r>
              <a:rPr lang="en-US" sz="800" dirty="0">
                <a:latin typeface="Arial" panose="020B0604020202020204" pitchFamily="34" charset="0"/>
                <a:cs typeface="Arial" panose="020B0604020202020204" pitchFamily="34" charset="0"/>
              </a:rPr>
              <a:t>Slide References:</a:t>
            </a:r>
          </a:p>
          <a:p>
            <a:r>
              <a:rPr lang="en-US" sz="800" dirty="0">
                <a:solidFill>
                  <a:schemeClr val="bg1"/>
                </a:solidFill>
                <a:latin typeface="Arial" panose="020B0604020202020204" pitchFamily="34" charset="0"/>
                <a:cs typeface="Arial" panose="020B0604020202020204" pitchFamily="34" charset="0"/>
              </a:rPr>
              <a:t>1. 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Could a fall change your lifestyle? </a:t>
            </a:r>
            <a:r>
              <a:rPr lang="en-US" sz="800" dirty="0">
                <a:solidFill>
                  <a:schemeClr val="bg1"/>
                </a:solidFill>
                <a:latin typeface="Arial" panose="020B0604020202020204" pitchFamily="34" charset="0"/>
                <a:cs typeface="Arial" panose="020B0604020202020204" pitchFamily="34" charset="0"/>
              </a:rPr>
              <a:t>(brochure). Edmonton, Alberta. Retrieved from </a:t>
            </a:r>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https://findingbalancealberta.ca/wp-content/uploads/FB-Brochure-April2019-DIGITAL.pdf</a:t>
            </a:r>
            <a:r>
              <a:rPr lang="en-US" sz="800" dirty="0">
                <a:solidFill>
                  <a:schemeClr val="bg1"/>
                </a:solidFill>
                <a:latin typeface="Arial" panose="020B0604020202020204" pitchFamily="34" charset="0"/>
                <a:cs typeface="Arial" panose="020B0604020202020204" pitchFamily="34" charset="0"/>
              </a:rPr>
              <a:t> </a:t>
            </a:r>
          </a:p>
          <a:p>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4"/>
              </a:rPr>
              <a:t>http://canadianfallprevention.ca/</a:t>
            </a:r>
            <a:r>
              <a:rPr lang="en-US" sz="800" dirty="0">
                <a:solidFill>
                  <a:schemeClr val="bg1"/>
                </a:solidFill>
                <a:latin typeface="Arial" panose="020B0604020202020204" pitchFamily="34" charset="0"/>
                <a:cs typeface="Arial" panose="020B0604020202020204" pitchFamily="34" charset="0"/>
              </a:rPr>
              <a:t>.</a:t>
            </a:r>
          </a:p>
          <a:p>
            <a:pPr marL="174708" indent="-174708">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174708" indent="-174708">
              <a:buFont typeface="Arial" panose="020B0604020202020204" pitchFamily="34" charset="0"/>
              <a:buChar cha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1C3886-D7CF-4490-8C37-317B557448C5}" type="slidenum">
              <a:rPr lang="en-US" smtClean="0"/>
              <a:t>8</a:t>
            </a:fld>
            <a:endParaRPr lang="en-US"/>
          </a:p>
        </p:txBody>
      </p:sp>
    </p:spTree>
    <p:extLst>
      <p:ext uri="{BB962C8B-B14F-4D97-AF65-F5344CB8AC3E}">
        <p14:creationId xmlns:p14="http://schemas.microsoft.com/office/powerpoint/2010/main" val="3533599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baseline="0" dirty="0" smtClean="0"/>
              <a:t>Read slide.</a:t>
            </a:r>
          </a:p>
          <a:p>
            <a:pPr marL="174708" indent="-174708">
              <a:buFont typeface="Arial" panose="020B0604020202020204" pitchFamily="34" charset="0"/>
              <a:buChar char="•"/>
            </a:pPr>
            <a:r>
              <a:rPr lang="en-US" dirty="0" smtClean="0"/>
              <a:t>Remember from the previous Did you Know slide</a:t>
            </a:r>
            <a:r>
              <a:rPr lang="en-US" baseline="0" dirty="0" smtClean="0"/>
              <a:t> – muscle weakness was found to be the most important risk factor increasing the risk of a fall by four to five times.</a:t>
            </a:r>
          </a:p>
          <a:p>
            <a:pPr marL="174708" indent="-174708">
              <a:buFont typeface="Arial" panose="020B0604020202020204" pitchFamily="34" charset="0"/>
              <a:buChar char="•"/>
            </a:pPr>
            <a:r>
              <a:rPr lang="en-US" dirty="0" smtClean="0"/>
              <a:t>“Exercise is an effective intervention to reduce the risk and rate of falls</a:t>
            </a:r>
            <a:r>
              <a:rPr lang="en-US" baseline="0" dirty="0" smtClean="0"/>
              <a:t> and an </a:t>
            </a:r>
            <a:r>
              <a:rPr lang="en-US" dirty="0" smtClean="0"/>
              <a:t>important way for seniors to compensate for age-related changes.”</a:t>
            </a:r>
            <a:r>
              <a:rPr lang="en-US" baseline="30000" dirty="0" smtClean="0"/>
              <a:t> 4</a:t>
            </a:r>
            <a:endParaRPr lang="en-US" dirty="0" smtClean="0"/>
          </a:p>
          <a:p>
            <a:pPr defTabSz="931774">
              <a:defRPr/>
            </a:pPr>
            <a:endParaRPr lang="en-US" i="1" dirty="0" smtClean="0"/>
          </a:p>
          <a:p>
            <a:pPr defTabSz="931774">
              <a:defRPr/>
            </a:pPr>
            <a:r>
              <a:rPr lang="en-US" b="1" i="1" dirty="0" smtClean="0"/>
              <a:t>Optional</a:t>
            </a:r>
            <a:r>
              <a:rPr lang="en-US" b="1" i="1" baseline="0" dirty="0" smtClean="0"/>
              <a:t> </a:t>
            </a:r>
            <a:r>
              <a:rPr lang="en-US" b="1" i="1" dirty="0" smtClean="0"/>
              <a:t>Activities:  </a:t>
            </a:r>
            <a:r>
              <a:rPr lang="en-US" b="1" i="1" dirty="0">
                <a:latin typeface="Arial" panose="020B0604020202020204" pitchFamily="34" charset="0"/>
                <a:cs typeface="Arial" panose="020B0604020202020204" pitchFamily="34" charset="0"/>
              </a:rPr>
              <a:t>*(Either demonstrate, </a:t>
            </a:r>
            <a:r>
              <a:rPr lang="en-US" b="1" i="1" dirty="0"/>
              <a:t>adapt or exempt the activities as needed for individuals standing/sitting and various abilities, and or consult with the appropriate health care provider i.e. P.T., </a:t>
            </a:r>
            <a:r>
              <a:rPr lang="en-US" b="1" i="1" dirty="0" err="1"/>
              <a:t>Kinesiologist</a:t>
            </a:r>
            <a:r>
              <a:rPr lang="en-US" b="1" i="1" dirty="0"/>
              <a:t>, exercise specialist)</a:t>
            </a:r>
          </a:p>
          <a:p>
            <a:endParaRPr lang="en-US" i="1" dirty="0" smtClean="0"/>
          </a:p>
          <a:p>
            <a:pPr marL="174708" indent="-174708">
              <a:buFont typeface="Arial" panose="020B0604020202020204" pitchFamily="34" charset="0"/>
              <a:buChar char="•"/>
            </a:pPr>
            <a:r>
              <a:rPr lang="en-US" i="1" dirty="0" smtClean="0"/>
              <a:t>If</a:t>
            </a:r>
            <a:r>
              <a:rPr lang="en-US" i="1" baseline="0" dirty="0" smtClean="0"/>
              <a:t> audience is able to stand suggest trying</a:t>
            </a:r>
            <a:r>
              <a:rPr lang="en-US" i="1" dirty="0" smtClean="0"/>
              <a:t> a couple more exercises together</a:t>
            </a:r>
            <a:endParaRPr lang="en-US" i="1" baseline="0" dirty="0" smtClean="0"/>
          </a:p>
          <a:p>
            <a:pPr marL="640594" lvl="1" indent="-174708">
              <a:buFont typeface="Courier New" panose="02070309020205020404" pitchFamily="49" charset="0"/>
              <a:buChar char="o"/>
            </a:pPr>
            <a:r>
              <a:rPr lang="en-US" i="0" baseline="0" dirty="0" smtClean="0"/>
              <a:t>Balance on one foot </a:t>
            </a:r>
            <a:r>
              <a:rPr lang="en-US" i="1" baseline="0" dirty="0" smtClean="0"/>
              <a:t>– hold for 10-30 seconds, and then the other foot, lightly hold onto chair as needed for additional support.   </a:t>
            </a:r>
          </a:p>
          <a:p>
            <a:pPr marL="640594" lvl="1" indent="-174708">
              <a:buFont typeface="Courier New" panose="02070309020205020404" pitchFamily="49" charset="0"/>
              <a:buChar char="o"/>
            </a:pPr>
            <a:r>
              <a:rPr lang="en-US" i="0" baseline="0" dirty="0" smtClean="0"/>
              <a:t>Partial Squat With Band </a:t>
            </a:r>
            <a:r>
              <a:rPr lang="en-US" i="1" baseline="0" dirty="0" smtClean="0"/>
              <a:t>(Adult and Older Adult Exercise Routine Using </a:t>
            </a:r>
            <a:r>
              <a:rPr lang="en-US" i="1" baseline="0" dirty="0" err="1" smtClean="0"/>
              <a:t>Theraband</a:t>
            </a:r>
            <a:r>
              <a:rPr lang="en-US" i="1" baseline="0" dirty="0" smtClean="0"/>
              <a:t>, *pg. 8)</a:t>
            </a:r>
          </a:p>
          <a:p>
            <a:endParaRPr lang="en-US" i="1" baseline="0" dirty="0" smtClean="0"/>
          </a:p>
          <a:p>
            <a:r>
              <a:rPr lang="en-US" sz="800" dirty="0">
                <a:latin typeface="Arial" panose="020B0604020202020204" pitchFamily="34" charset="0"/>
                <a:cs typeface="Arial" panose="020B0604020202020204" pitchFamily="34" charset="0"/>
              </a:rPr>
              <a:t>Slide References:</a:t>
            </a:r>
          </a:p>
          <a:p>
            <a:pPr marL="232943" indent="-232943">
              <a:buFont typeface="Arial" panose="020B0604020202020204" pitchFamily="34" charset="0"/>
              <a:buAutoNum type="arabicPeriod"/>
            </a:pPr>
            <a:r>
              <a:rPr lang="en-US" sz="800" dirty="0">
                <a:solidFill>
                  <a:schemeClr val="bg1"/>
                </a:solidFill>
                <a:latin typeface="Arial" panose="020B0604020202020204" pitchFamily="34" charset="0"/>
                <a:cs typeface="Arial" panose="020B0604020202020204" pitchFamily="34" charset="0"/>
              </a:rPr>
              <a:t>Injury Prevention Centre. (2018). Finding Balance Alberta. </a:t>
            </a:r>
            <a:r>
              <a:rPr lang="en-US" sz="800" i="1" dirty="0">
                <a:solidFill>
                  <a:schemeClr val="bg1"/>
                </a:solidFill>
                <a:latin typeface="Arial" panose="020B0604020202020204" pitchFamily="34" charset="0"/>
                <a:cs typeface="Arial" panose="020B0604020202020204" pitchFamily="34" charset="0"/>
              </a:rPr>
              <a:t>Could a fall change your lifestyle? </a:t>
            </a:r>
            <a:r>
              <a:rPr lang="en-US" sz="800" dirty="0">
                <a:solidFill>
                  <a:schemeClr val="bg1"/>
                </a:solidFill>
                <a:latin typeface="Arial" panose="020B0604020202020204" pitchFamily="34" charset="0"/>
                <a:cs typeface="Arial" panose="020B0604020202020204" pitchFamily="34" charset="0"/>
              </a:rPr>
              <a:t>(brochure). Edmonton, Alberta. Retrieved from </a:t>
            </a:r>
            <a:r>
              <a:rPr lang="en-US" sz="800" dirty="0">
                <a:solidFill>
                  <a:schemeClr val="bg1"/>
                </a:solidFill>
                <a:latin typeface="Arial" panose="020B0604020202020204" pitchFamily="34" charset="0"/>
                <a:cs typeface="Arial" panose="020B0604020202020204" pitchFamily="34" charset="0"/>
                <a:hlinkClick r:id="rId3"/>
              </a:rPr>
              <a:t>https://findingbalancealberta.ca/wp-content/uploads/FB-Brochure-April2019-DIGITAL.pdf</a:t>
            </a:r>
            <a:r>
              <a:rPr lang="en-US" sz="800" dirty="0">
                <a:solidFill>
                  <a:schemeClr val="bg1"/>
                </a:solidFill>
                <a:latin typeface="Arial" panose="020B0604020202020204" pitchFamily="34" charset="0"/>
                <a:cs typeface="Arial" panose="020B0604020202020204" pitchFamily="34" charset="0"/>
              </a:rPr>
              <a:t> </a:t>
            </a:r>
          </a:p>
          <a:p>
            <a:r>
              <a:rPr lang="en-US" sz="800" dirty="0">
                <a:solidFill>
                  <a:schemeClr val="bg1"/>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800" dirty="0">
                <a:solidFill>
                  <a:schemeClr val="bg1"/>
                </a:solidFill>
                <a:latin typeface="Arial" panose="020B0604020202020204" pitchFamily="34" charset="0"/>
                <a:cs typeface="Arial" panose="020B0604020202020204" pitchFamily="34" charset="0"/>
                <a:hlinkClick r:id="rId4"/>
              </a:rPr>
              <a:t>http://canadianfallprevention.ca/</a:t>
            </a:r>
            <a:r>
              <a:rPr lang="en-US" sz="800" dirty="0">
                <a:solidFill>
                  <a:schemeClr val="bg1"/>
                </a:solidFill>
                <a:latin typeface="Arial" panose="020B0604020202020204" pitchFamily="34" charset="0"/>
                <a:cs typeface="Arial" panose="020B0604020202020204" pitchFamily="34" charset="0"/>
              </a:rPr>
              <a:t>. </a:t>
            </a:r>
            <a:endParaRPr lang="en-US" i="1" baseline="0" dirty="0" smtClean="0"/>
          </a:p>
          <a:p>
            <a:pPr marL="174708" indent="-174708">
              <a:buFont typeface="Arial" panose="020B0604020202020204" pitchFamily="34" charset="0"/>
              <a:buChar char="•"/>
            </a:pPr>
            <a:endParaRPr lang="en-US" i="1" dirty="0" smtClean="0"/>
          </a:p>
        </p:txBody>
      </p:sp>
      <p:sp>
        <p:nvSpPr>
          <p:cNvPr id="4" name="Slide Number Placeholder 3"/>
          <p:cNvSpPr>
            <a:spLocks noGrp="1"/>
          </p:cNvSpPr>
          <p:nvPr>
            <p:ph type="sldNum" sz="quarter" idx="10"/>
          </p:nvPr>
        </p:nvSpPr>
        <p:spPr/>
        <p:txBody>
          <a:bodyPr/>
          <a:lstStyle/>
          <a:p>
            <a:fld id="{B01C3886-D7CF-4490-8C37-317B557448C5}" type="slidenum">
              <a:rPr lang="en-US" smtClean="0"/>
              <a:t>9</a:t>
            </a:fld>
            <a:endParaRPr lang="en-US"/>
          </a:p>
        </p:txBody>
      </p:sp>
    </p:spTree>
    <p:extLst>
      <p:ext uri="{BB962C8B-B14F-4D97-AF65-F5344CB8AC3E}">
        <p14:creationId xmlns:p14="http://schemas.microsoft.com/office/powerpoint/2010/main" val="2576567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logo">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6"/>
            <a:ext cx="8064500" cy="4924034"/>
          </a:xfrm>
          <a:prstGeom prst="roundRect">
            <a:avLst>
              <a:gd name="adj" fmla="val 62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9"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7A9C49"/>
                </a:solidFill>
                <a:latin typeface="Arial" panose="020B0604020202020204" pitchFamily="34" charset="0"/>
                <a:cs typeface="Arial" panose="020B0604020202020204" pitchFamily="34" charset="0"/>
              </a:defRPr>
            </a:lvl1pPr>
          </a:lstStyle>
          <a:p>
            <a:pPr lvl="0"/>
            <a:r>
              <a:rPr lang="en-US" dirty="0" smtClean="0">
                <a:latin typeface="Arial" panose="020B0604020202020204" pitchFamily="34" charset="0"/>
                <a:cs typeface="Arial" panose="020B0604020202020204" pitchFamily="34" charset="0"/>
              </a:rPr>
              <a:t>TEXT</a:t>
            </a:r>
            <a:endParaRPr lang="en-US" dirty="0" smtClean="0"/>
          </a:p>
        </p:txBody>
      </p:sp>
      <p:sp>
        <p:nvSpPr>
          <p:cNvPr id="11" name="Text Placeholder 8"/>
          <p:cNvSpPr>
            <a:spLocks noGrp="1"/>
          </p:cNvSpPr>
          <p:nvPr>
            <p:ph type="body" sz="quarter" idx="22" hasCustomPrompt="1"/>
          </p:nvPr>
        </p:nvSpPr>
        <p:spPr>
          <a:xfrm>
            <a:off x="467742" y="247055"/>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706CDB21-965A-4346-9007-13A3635E7115}"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rgbClr val="5C6670"/>
                </a:solidFill>
              </a:defRPr>
            </a:lvl1pPr>
          </a:lstStyle>
          <a:p>
            <a:pPr>
              <a:defRPr/>
            </a:pPr>
            <a:endParaRPr lang="en-CA" dirty="0"/>
          </a:p>
        </p:txBody>
      </p:sp>
    </p:spTree>
    <p:extLst>
      <p:ext uri="{BB962C8B-B14F-4D97-AF65-F5344CB8AC3E}">
        <p14:creationId xmlns:p14="http://schemas.microsoft.com/office/powerpoint/2010/main" val="1325240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ange_Title &amp; content">
    <p:bg>
      <p:bgPr>
        <a:solidFill>
          <a:srgbClr val="E28432"/>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22039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1988840"/>
            <a:ext cx="8064500"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54</a:t>
            </a:r>
            <a:endParaRPr lang="en-US" dirty="0"/>
          </a:p>
        </p:txBody>
      </p:sp>
    </p:spTree>
    <p:extLst>
      <p:ext uri="{BB962C8B-B14F-4D97-AF65-F5344CB8AC3E}">
        <p14:creationId xmlns:p14="http://schemas.microsoft.com/office/powerpoint/2010/main" val="3521590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section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2013496"/>
            <a:ext cx="4032250" cy="3935784"/>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44</a:t>
            </a:r>
            <a:endParaRPr lang="en-US" dirty="0"/>
          </a:p>
        </p:txBody>
      </p:sp>
      <p:sp>
        <p:nvSpPr>
          <p:cNvPr id="10" name="Content Placeholder 9"/>
          <p:cNvSpPr>
            <a:spLocks noGrp="1"/>
          </p:cNvSpPr>
          <p:nvPr>
            <p:ph sz="quarter" idx="27" hasCustomPrompt="1"/>
          </p:nvPr>
        </p:nvSpPr>
        <p:spPr>
          <a:xfrm>
            <a:off x="4592588" y="2013496"/>
            <a:ext cx="4032250" cy="3960440"/>
          </a:xfrm>
        </p:spPr>
        <p:txBody>
          <a:bodyPr/>
          <a:lstStyle>
            <a:lvl1pPr marL="0" indent="0">
              <a:buNone/>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Object</a:t>
            </a:r>
          </a:p>
        </p:txBody>
      </p:sp>
    </p:spTree>
    <p:extLst>
      <p:ext uri="{BB962C8B-B14F-4D97-AF65-F5344CB8AC3E}">
        <p14:creationId xmlns:p14="http://schemas.microsoft.com/office/powerpoint/2010/main" val="822771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y_Title &amp; content">
    <p:bg>
      <p:bgPr>
        <a:solidFill>
          <a:srgbClr val="5C66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A0211045-7C08-4CC8-ABC5-C60E0C749F95}"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288739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Tree>
    <p:extLst>
      <p:ext uri="{BB962C8B-B14F-4D97-AF65-F5344CB8AC3E}">
        <p14:creationId xmlns:p14="http://schemas.microsoft.com/office/powerpoint/2010/main" val="3382742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y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Object</a:t>
            </a:r>
          </a:p>
        </p:txBody>
      </p:sp>
    </p:spTree>
    <p:extLst>
      <p:ext uri="{BB962C8B-B14F-4D97-AF65-F5344CB8AC3E}">
        <p14:creationId xmlns:p14="http://schemas.microsoft.com/office/powerpoint/2010/main" val="6887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oky teal_Title &amp; content">
    <p:bg>
      <p:bgPr>
        <a:solidFill>
          <a:srgbClr val="4F7F70"/>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735B1AF8-FF4D-42E5-99EF-2CFBEE242BCF}"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05508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smtClean="0"/>
              <a:t>Insert title, size 54</a:t>
            </a:r>
            <a:endParaRPr lang="en-US" dirty="0"/>
          </a:p>
        </p:txBody>
      </p:sp>
    </p:spTree>
    <p:extLst>
      <p:ext uri="{BB962C8B-B14F-4D97-AF65-F5344CB8AC3E}">
        <p14:creationId xmlns:p14="http://schemas.microsoft.com/office/powerpoint/2010/main" val="633609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2215752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rk Mauve_Title &amp; content">
    <p:bg>
      <p:bgPr>
        <a:solidFill>
          <a:srgbClr val="6D3A5D"/>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3462318-2FE2-41B1-AEA2-B3C671647430}"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848485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logo 2">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4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1"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B8BE34"/>
                </a:solidFill>
                <a:latin typeface="Arial" panose="020B0604020202020204" pitchFamily="34" charset="0"/>
                <a:cs typeface="Arial" panose="020B0604020202020204" pitchFamily="34" charset="0"/>
              </a:defRPr>
            </a:lvl1pPr>
          </a:lstStyle>
          <a:p>
            <a:pPr lvl="0"/>
            <a:r>
              <a:rPr lang="en-US" dirty="0" smtClean="0"/>
              <a:t>TEXT</a:t>
            </a:r>
          </a:p>
        </p:txBody>
      </p:sp>
      <p:sp>
        <p:nvSpPr>
          <p:cNvPr id="13"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fld id="{84ACC0B7-9A6E-49A4-8DDB-C224B5FA851D}" type="datetime4">
              <a:rPr lang="en-CA" smtClean="0"/>
              <a:t>October 10, 2019</a:t>
            </a:fld>
            <a:endParaRPr lang="en-CA" dirty="0"/>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3983668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Tree>
    <p:extLst>
      <p:ext uri="{BB962C8B-B14F-4D97-AF65-F5344CB8AC3E}">
        <p14:creationId xmlns:p14="http://schemas.microsoft.com/office/powerpoint/2010/main" val="416132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80260" y="1988840"/>
            <a:ext cx="4032250"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238117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Blue_Title &amp; content">
    <p:bg>
      <p:bgPr>
        <a:solidFill>
          <a:schemeClr val="accent4"/>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4298C135-7B17-43A2-99B6-A0D61E1556D6}"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4257769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smtClean="0"/>
              <a:t>Insert title, size 54</a:t>
            </a:r>
            <a:endParaRPr lang="en-US" dirty="0"/>
          </a:p>
        </p:txBody>
      </p:sp>
    </p:spTree>
    <p:extLst>
      <p:ext uri="{BB962C8B-B14F-4D97-AF65-F5344CB8AC3E}">
        <p14:creationId xmlns:p14="http://schemas.microsoft.com/office/powerpoint/2010/main" val="1854902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80012" y="1988096"/>
            <a:ext cx="4032250" cy="3960440"/>
          </a:xfrm>
        </p:spPr>
        <p:txBody>
          <a:bodyPr/>
          <a:lstStyle>
            <a:lvl1pPr marL="0" indent="0">
              <a:buNone/>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560427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Green_Title &amp; content ">
    <p:bg>
      <p:bgPr>
        <a:solidFill>
          <a:srgbClr val="7A9C49"/>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B33F6BD-A4D2-41E7-815F-98DF1E8E7473}"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12968526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D5CC09DE-C950-456B-B935-38F70597F6E9}"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3053976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_logo">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5"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smtClean="0"/>
              <a:t>INSERT</a:t>
            </a:r>
            <a:br>
              <a:rPr lang="en-CA" dirty="0" smtClean="0"/>
            </a:br>
            <a:r>
              <a:rPr lang="en-CA" dirty="0" smtClean="0"/>
              <a:t>CLOSING</a:t>
            </a:r>
            <a:endParaRPr lang="en-US" dirty="0"/>
          </a:p>
        </p:txBody>
      </p:sp>
      <p:sp>
        <p:nvSpPr>
          <p:cNvPr id="7" name="Date Placeholder 6"/>
          <p:cNvSpPr>
            <a:spLocks noGrp="1"/>
          </p:cNvSpPr>
          <p:nvPr>
            <p:ph type="dt" sz="half" idx="12"/>
          </p:nvPr>
        </p:nvSpPr>
        <p:spPr/>
        <p:txBody>
          <a:bodyPr/>
          <a:lstStyle/>
          <a:p>
            <a:pPr>
              <a:defRPr/>
            </a:pPr>
            <a:fld id="{F1023FC3-F0A0-4F70-9D17-7C94BEACF095}" type="datetime4">
              <a:rPr lang="en-CA" smtClean="0"/>
              <a:t>October 10, 2019</a:t>
            </a:fld>
            <a:endParaRPr lang="en-CA" dirty="0"/>
          </a:p>
        </p:txBody>
      </p:sp>
      <p:sp>
        <p:nvSpPr>
          <p:cNvPr id="12"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Insert contact information</a:t>
            </a:r>
            <a:endParaRPr lang="en-US" dirty="0"/>
          </a:p>
        </p:txBody>
      </p:sp>
    </p:spTree>
    <p:extLst>
      <p:ext uri="{BB962C8B-B14F-4D97-AF65-F5344CB8AC3E}">
        <p14:creationId xmlns:p14="http://schemas.microsoft.com/office/powerpoint/2010/main" val="2322881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_bridgeline">
    <p:spTree>
      <p:nvGrpSpPr>
        <p:cNvPr id="1" name=""/>
        <p:cNvGrpSpPr/>
        <p:nvPr/>
      </p:nvGrpSpPr>
      <p:grpSpPr>
        <a:xfrm>
          <a:off x="0" y="0"/>
          <a:ext cx="0" cy="0"/>
          <a:chOff x="0" y="0"/>
          <a:chExt cx="0" cy="0"/>
        </a:xfrm>
      </p:grpSpPr>
      <p:sp>
        <p:nvSpPr>
          <p:cNvPr id="4"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sp>
        <p:nvSpPr>
          <p:cNvPr id="7"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smtClean="0"/>
              <a:t>Bridgeline</a:t>
            </a:r>
            <a:endParaRPr lang="en-US" dirty="0"/>
          </a:p>
        </p:txBody>
      </p:sp>
      <p:sp>
        <p:nvSpPr>
          <p:cNvPr id="2" name="Date Placeholder 1"/>
          <p:cNvSpPr>
            <a:spLocks noGrp="1"/>
          </p:cNvSpPr>
          <p:nvPr>
            <p:ph type="dt" sz="half" idx="24"/>
          </p:nvPr>
        </p:nvSpPr>
        <p:spPr/>
        <p:txBody>
          <a:bodyPr/>
          <a:lstStyle/>
          <a:p>
            <a:pPr>
              <a:defRPr/>
            </a:pPr>
            <a:fld id="{F1023FC3-F0A0-4F70-9D17-7C94BEACF095}" type="datetime4">
              <a:rPr lang="en-CA" smtClean="0"/>
              <a:t>October 10, 2019</a:t>
            </a:fld>
            <a:endParaRPr lang="en-CA" dirty="0"/>
          </a:p>
        </p:txBody>
      </p:sp>
      <p:sp>
        <p:nvSpPr>
          <p:cNvPr id="10"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smtClean="0"/>
              <a:t>INSERT</a:t>
            </a:r>
            <a:br>
              <a:rPr lang="en-CA" dirty="0" smtClean="0"/>
            </a:br>
            <a:r>
              <a:rPr lang="en-CA" dirty="0" smtClean="0"/>
              <a:t>CLOSING</a:t>
            </a:r>
            <a:endParaRPr lang="en-US" dirty="0"/>
          </a:p>
        </p:txBody>
      </p:sp>
    </p:spTree>
    <p:extLst>
      <p:ext uri="{BB962C8B-B14F-4D97-AF65-F5344CB8AC3E}">
        <p14:creationId xmlns:p14="http://schemas.microsoft.com/office/powerpoint/2010/main" val="14017464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p #1 Picture shape">
    <p:spTree>
      <p:nvGrpSpPr>
        <p:cNvPr id="1" name=""/>
        <p:cNvGrpSpPr/>
        <p:nvPr/>
      </p:nvGrpSpPr>
      <p:grpSpPr>
        <a:xfrm>
          <a:off x="0" y="0"/>
          <a:ext cx="0" cy="0"/>
          <a:chOff x="0" y="0"/>
          <a:chExt cx="0" cy="0"/>
        </a:xfrm>
      </p:grpSpPr>
      <p:sp>
        <p:nvSpPr>
          <p:cNvPr id="2" name="TextBox 1"/>
          <p:cNvSpPr txBox="1"/>
          <p:nvPr userDrawn="1"/>
        </p:nvSpPr>
        <p:spPr>
          <a:xfrm>
            <a:off x="971550" y="549275"/>
            <a:ext cx="7345363" cy="5754688"/>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#1: </a:t>
            </a:r>
            <a:r>
              <a:rPr lang="en-CA" sz="4800" dirty="0">
                <a:solidFill>
                  <a:srgbClr val="00ADBB"/>
                </a:solidFill>
                <a:latin typeface="Helvetica Neue" panose="020B0604020202020204" charset="0"/>
                <a:cs typeface="+mn-cs"/>
              </a:rPr>
              <a:t>Picture shape</a:t>
            </a:r>
          </a:p>
          <a:p>
            <a:pPr fontAlgn="auto">
              <a:spcBef>
                <a:spcPts val="0"/>
              </a:spcBef>
              <a:spcAft>
                <a:spcPts val="0"/>
              </a:spcAft>
              <a:defRPr/>
            </a:pPr>
            <a:endParaRPr lang="en-CA" sz="3200" b="1"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You change the shape of your photo to have round corners such as the on this template.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Click on the picture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“Picture tools” </a:t>
            </a:r>
            <a:r>
              <a:rPr lang="en-CA" sz="2400" dirty="0" smtClean="0">
                <a:latin typeface="Helvetica Neue" panose="020B0604020202020204" charset="0"/>
                <a:cs typeface="+mn-cs"/>
              </a:rPr>
              <a:t>tab </a:t>
            </a:r>
            <a:endParaRPr lang="en-CA" sz="2400" dirty="0">
              <a:latin typeface="Helvetica Neue" panose="020B0604020202020204" charset="0"/>
              <a:cs typeface="+mn-cs"/>
            </a:endParaRP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On the crop button, click the down arrow and choose “crop to shape”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rounded rectangle from the rectangle category (it is the second option, but could depend on your version of word).</a:t>
            </a:r>
          </a:p>
          <a:p>
            <a:pPr marL="457200" indent="-457200" fontAlgn="auto">
              <a:spcBef>
                <a:spcPts val="0"/>
              </a:spcBef>
              <a:spcAft>
                <a:spcPts val="0"/>
              </a:spcAft>
              <a:buFontTx/>
              <a:buAutoNum type="arabicPeriod"/>
              <a:defRPr/>
            </a:pPr>
            <a:endParaRPr lang="en-CA" sz="2400"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*To adjust the roundness of corners—see Tip #2</a:t>
            </a:r>
          </a:p>
          <a:p>
            <a:pPr fontAlgn="auto">
              <a:spcBef>
                <a:spcPts val="0"/>
              </a:spcBef>
              <a:spcAft>
                <a:spcPts val="0"/>
              </a:spcAft>
              <a:defRPr/>
            </a:pPr>
            <a:endParaRPr lang="en-CA" sz="2400" dirty="0">
              <a:latin typeface="+mn-lt"/>
              <a:cs typeface="+mn-cs"/>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413814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logo 3">
    <p:spTree>
      <p:nvGrpSpPr>
        <p:cNvPr id="1" name=""/>
        <p:cNvGrpSpPr/>
        <p:nvPr/>
      </p:nvGrpSpPr>
      <p:grpSpPr>
        <a:xfrm>
          <a:off x="0" y="0"/>
          <a:ext cx="0" cy="0"/>
          <a:chOff x="0" y="0"/>
          <a:chExt cx="0" cy="0"/>
        </a:xfrm>
      </p:grpSpPr>
      <p:sp>
        <p:nvSpPr>
          <p:cNvPr id="12"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smtClean="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fld id="{E0E6C4B0-1840-4160-8987-8FEE7CE26FD7}" type="datetime4">
              <a:rPr lang="en-CA" smtClean="0"/>
              <a:t>October 10, 2019</a:t>
            </a:fld>
            <a:endParaRPr lang="en-CA"/>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383761106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p #2 Adjusting round corners">
    <p:spTree>
      <p:nvGrpSpPr>
        <p:cNvPr id="1" name=""/>
        <p:cNvGrpSpPr/>
        <p:nvPr/>
      </p:nvGrpSpPr>
      <p:grpSpPr>
        <a:xfrm>
          <a:off x="0" y="0"/>
          <a:ext cx="0" cy="0"/>
          <a:chOff x="0" y="0"/>
          <a:chExt cx="0" cy="0"/>
        </a:xfrm>
      </p:grpSpPr>
      <p:sp>
        <p:nvSpPr>
          <p:cNvPr id="2" name="TextBox 1"/>
          <p:cNvSpPr txBox="1"/>
          <p:nvPr userDrawn="1"/>
        </p:nvSpPr>
        <p:spPr>
          <a:xfrm>
            <a:off x="971550" y="549275"/>
            <a:ext cx="7345363" cy="4524375"/>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#2: </a:t>
            </a:r>
            <a:r>
              <a:rPr lang="en-CA" sz="4800" dirty="0">
                <a:solidFill>
                  <a:srgbClr val="00ADBB"/>
                </a:solidFill>
                <a:latin typeface="Helvetica Neue" panose="020B0604020202020204" charset="0"/>
                <a:cs typeface="+mn-cs"/>
              </a:rPr>
              <a:t>Adjusting round corners</a:t>
            </a:r>
          </a:p>
          <a:p>
            <a:pPr fontAlgn="auto">
              <a:spcBef>
                <a:spcPts val="0"/>
              </a:spcBef>
              <a:spcAft>
                <a:spcPts val="0"/>
              </a:spcAft>
              <a:defRPr/>
            </a:pPr>
            <a:endParaRPr lang="en-CA" sz="2400" dirty="0">
              <a:latin typeface="+mn-lt"/>
              <a:cs typeface="+mn-cs"/>
            </a:endParaRPr>
          </a:p>
          <a:p>
            <a:pPr fontAlgn="auto">
              <a:spcBef>
                <a:spcPts val="0"/>
              </a:spcBef>
              <a:spcAft>
                <a:spcPts val="0"/>
              </a:spcAft>
              <a:defRPr/>
            </a:pPr>
            <a:r>
              <a:rPr lang="en-CA" sz="2400" dirty="0">
                <a:latin typeface="Helvetica Neue" panose="020B0604020202020204" charset="0"/>
              </a:rPr>
              <a:t>You can adjust the roundness of the corners on your photo. </a:t>
            </a:r>
          </a:p>
          <a:p>
            <a:pPr marL="457200" indent="-457200" fontAlgn="auto">
              <a:spcBef>
                <a:spcPts val="0"/>
              </a:spcBef>
              <a:spcAft>
                <a:spcPts val="0"/>
              </a:spcAft>
              <a:buFontTx/>
              <a:buAutoNum type="arabicPeriod"/>
              <a:defRPr/>
            </a:pPr>
            <a:r>
              <a:rPr lang="en-CA" sz="2400" dirty="0">
                <a:latin typeface="Helvetica Neue" panose="020B0604020202020204" charset="0"/>
              </a:rPr>
              <a:t>Click the picture</a:t>
            </a:r>
          </a:p>
          <a:p>
            <a:pPr marL="457200" indent="-457200" fontAlgn="auto">
              <a:spcBef>
                <a:spcPts val="0"/>
              </a:spcBef>
              <a:spcAft>
                <a:spcPts val="0"/>
              </a:spcAft>
              <a:buFontTx/>
              <a:buAutoNum type="arabicPeriod"/>
              <a:defRPr/>
            </a:pPr>
            <a:r>
              <a:rPr lang="en-CA" sz="2400" dirty="0">
                <a:latin typeface="Helvetica Neue" panose="020B0604020202020204" charset="0"/>
              </a:rPr>
              <a:t>A yellow diamond on the top left of the photo will appear</a:t>
            </a:r>
          </a:p>
          <a:p>
            <a:pPr marL="457200" indent="-457200" fontAlgn="auto">
              <a:spcBef>
                <a:spcPts val="0"/>
              </a:spcBef>
              <a:spcAft>
                <a:spcPts val="0"/>
              </a:spcAft>
              <a:buFontTx/>
              <a:buAutoNum type="arabicPeriod"/>
              <a:defRPr/>
            </a:pPr>
            <a:r>
              <a:rPr lang="en-CA" sz="2400" dirty="0">
                <a:latin typeface="Helvetica Neue" panose="020B0604020202020204" charset="0"/>
              </a:rPr>
              <a:t>Drag the diamond to the left of </a:t>
            </a:r>
            <a:r>
              <a:rPr lang="en-CA" sz="2400" dirty="0" smtClean="0">
                <a:latin typeface="Helvetica Neue" panose="020B0604020202020204" charset="0"/>
              </a:rPr>
              <a:t>the</a:t>
            </a:r>
            <a:r>
              <a:rPr lang="en-CA" sz="2400" baseline="0" dirty="0" smtClean="0">
                <a:latin typeface="Helvetica Neue" panose="020B0604020202020204" charset="0"/>
              </a:rPr>
              <a:t> photo </a:t>
            </a:r>
            <a:r>
              <a:rPr lang="en-CA" sz="2400" dirty="0" smtClean="0">
                <a:latin typeface="Helvetica Neue" panose="020B0604020202020204" charset="0"/>
              </a:rPr>
              <a:t>to </a:t>
            </a:r>
            <a:r>
              <a:rPr lang="en-CA" sz="2400" dirty="0">
                <a:latin typeface="Helvetica Neue" panose="020B0604020202020204" charset="0"/>
              </a:rPr>
              <a:t>reduce the </a:t>
            </a:r>
            <a:r>
              <a:rPr lang="en-CA" sz="2400" dirty="0" smtClean="0">
                <a:latin typeface="Helvetica Neue" panose="020B0604020202020204" charset="0"/>
              </a:rPr>
              <a:t>roundness.</a:t>
            </a:r>
            <a:r>
              <a:rPr lang="en-CA" sz="2400" baseline="0" dirty="0" smtClean="0">
                <a:latin typeface="Helvetica Neue" panose="020B0604020202020204" charset="0"/>
              </a:rPr>
              <a:t> </a:t>
            </a:r>
            <a:endParaRPr lang="en-CA" sz="4800" dirty="0">
              <a:solidFill>
                <a:srgbClr val="00ADBB"/>
              </a:solidFill>
              <a:latin typeface="Helvetica Neue" panose="020B0604020202020204" charset="0"/>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931558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smtClean="0">
                <a:solidFill>
                  <a:srgbClr val="00ADBB"/>
                </a:solidFill>
                <a:latin typeface="Helvetica Neue"/>
              </a:rPr>
              <a:t>Tip #3: </a:t>
            </a:r>
            <a:r>
              <a:rPr lang="en-CA" altLang="en-US" sz="4800" dirty="0" smtClean="0">
                <a:solidFill>
                  <a:srgbClr val="00ADBB"/>
                </a:solidFill>
                <a:latin typeface="Helvetica Neue"/>
              </a:rPr>
              <a:t>Words per slide</a:t>
            </a:r>
          </a:p>
          <a:p>
            <a:pPr>
              <a:defRPr/>
            </a:pPr>
            <a:endParaRPr lang="en-CA" altLang="en-US" sz="2400" dirty="0" smtClean="0">
              <a:latin typeface="Helvetica Neue"/>
            </a:endParaRPr>
          </a:p>
          <a:p>
            <a:pPr>
              <a:defRPr/>
            </a:pPr>
            <a:r>
              <a:rPr lang="en-CA" altLang="en-US" sz="2400" dirty="0" smtClean="0">
                <a:latin typeface="Helvetica Neue"/>
              </a:rPr>
              <a:t>We recommend 15-25 words per slide. </a:t>
            </a:r>
          </a:p>
          <a:p>
            <a:pPr>
              <a:defRPr/>
            </a:pPr>
            <a:endParaRPr lang="en-CA" altLang="en-US" sz="2400" dirty="0" smtClean="0">
              <a:latin typeface="Helvetica Neue"/>
            </a:endParaRPr>
          </a:p>
          <a:p>
            <a:pPr>
              <a:defRPr/>
            </a:pPr>
            <a:r>
              <a:rPr lang="en-CA" altLang="en-US" sz="2400" dirty="0" smtClean="0">
                <a:latin typeface="Helvetica Neue"/>
              </a:rPr>
              <a:t>More words on a slide will make it difficult for people to pay attention to who is speaking. Less words allows people to focus on you and your key messages. </a:t>
            </a:r>
            <a:endParaRPr lang="en-CA" altLang="en-US" sz="2400" dirty="0" smtClean="0"/>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1721328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smtClean="0">
                <a:solidFill>
                  <a:srgbClr val="00ADBB"/>
                </a:solidFill>
                <a:latin typeface="Helvetica Neue"/>
              </a:rPr>
              <a:t>Tip #4: </a:t>
            </a:r>
            <a:r>
              <a:rPr lang="en-CA" altLang="en-US" sz="4800" b="0" dirty="0" smtClean="0">
                <a:solidFill>
                  <a:srgbClr val="00ADBB"/>
                </a:solidFill>
                <a:latin typeface="Helvetica Neue"/>
              </a:rPr>
              <a:t>Font</a:t>
            </a:r>
            <a:r>
              <a:rPr lang="en-CA" altLang="en-US" sz="4800" b="0" baseline="0" dirty="0" smtClean="0">
                <a:solidFill>
                  <a:srgbClr val="00ADBB"/>
                </a:solidFill>
                <a:latin typeface="Helvetica Neue"/>
              </a:rPr>
              <a:t> size</a:t>
            </a:r>
            <a:endParaRPr lang="en-CA" altLang="en-US" sz="4800" dirty="0" smtClean="0">
              <a:solidFill>
                <a:srgbClr val="00ADBB"/>
              </a:solidFill>
              <a:latin typeface="Helvetica Neue"/>
            </a:endParaRPr>
          </a:p>
          <a:p>
            <a:pPr>
              <a:defRPr/>
            </a:pPr>
            <a:endParaRPr lang="en-CA" altLang="en-US" sz="2400" dirty="0" smtClean="0">
              <a:latin typeface="Helvetica Neue"/>
            </a:endParaRPr>
          </a:p>
          <a:p>
            <a:pPr>
              <a:defRPr/>
            </a:pPr>
            <a:r>
              <a:rPr lang="en-CA" altLang="en-US" sz="2400" dirty="0" smtClean="0">
                <a:latin typeface="Helvetica Neue"/>
              </a:rPr>
              <a:t>We recommend</a:t>
            </a:r>
            <a:r>
              <a:rPr lang="en-CA" altLang="en-US" sz="2400" baseline="0" dirty="0" smtClean="0">
                <a:latin typeface="Helvetica Neue"/>
              </a:rPr>
              <a:t> using size 54 or larger for content on slides. This will help audiences at the back of rooms see the slides and content easily. </a:t>
            </a:r>
          </a:p>
          <a:p>
            <a:pPr>
              <a:defRPr/>
            </a:pPr>
            <a:endParaRPr lang="en-CA" altLang="en-US" sz="2400" baseline="0" dirty="0" smtClean="0">
              <a:latin typeface="Helvetica Neue"/>
            </a:endParaRPr>
          </a:p>
          <a:p>
            <a:pPr>
              <a:defRPr/>
            </a:pPr>
            <a:r>
              <a:rPr lang="en-CA" altLang="en-US" sz="2400" baseline="0" dirty="0" smtClean="0">
                <a:latin typeface="Helvetica Neue"/>
              </a:rPr>
              <a:t>The department, program or presentation name at the top of the slide can be no smaller than 18. </a:t>
            </a:r>
            <a:endParaRPr lang="en-CA" altLang="en-US" sz="2400" dirty="0" smtClean="0">
              <a:latin typeface="Helvetica Neue"/>
            </a:endParaRPr>
          </a:p>
          <a:p>
            <a:pPr>
              <a:defRPr/>
            </a:pPr>
            <a:endParaRPr lang="en-CA" altLang="en-US" sz="2400" dirty="0" smtClean="0">
              <a:latin typeface="Helvetica Neue"/>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536906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5BDB16-9C6C-4187-A316-37DD67AED98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69B71-0D1F-4D93-935F-5DC6EF5A6CED}" type="slidenum">
              <a:rPr lang="en-US" smtClean="0"/>
              <a:t>‹#›</a:t>
            </a:fld>
            <a:endParaRPr lang="en-US"/>
          </a:p>
        </p:txBody>
      </p:sp>
    </p:spTree>
    <p:extLst>
      <p:ext uri="{BB962C8B-B14F-4D97-AF65-F5344CB8AC3E}">
        <p14:creationId xmlns:p14="http://schemas.microsoft.com/office/powerpoint/2010/main" val="1246708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BDB16-9C6C-4187-A316-37DD67AED98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69B71-0D1F-4D93-935F-5DC6EF5A6CED}" type="slidenum">
              <a:rPr lang="en-US" smtClean="0"/>
              <a:t>‹#›</a:t>
            </a:fld>
            <a:endParaRPr lang="en-US"/>
          </a:p>
        </p:txBody>
      </p:sp>
    </p:spTree>
    <p:extLst>
      <p:ext uri="{BB962C8B-B14F-4D97-AF65-F5344CB8AC3E}">
        <p14:creationId xmlns:p14="http://schemas.microsoft.com/office/powerpoint/2010/main" val="2330510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_logo">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6"/>
            <a:ext cx="8064500" cy="4924034"/>
          </a:xfrm>
          <a:prstGeom prst="roundRect">
            <a:avLst>
              <a:gd name="adj" fmla="val 62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9"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7A9C49"/>
                </a:solidFill>
                <a:latin typeface="Arial" panose="020B0604020202020204" pitchFamily="34" charset="0"/>
                <a:cs typeface="Arial" panose="020B0604020202020204" pitchFamily="34" charset="0"/>
              </a:defRPr>
            </a:lvl1pPr>
          </a:lstStyle>
          <a:p>
            <a:pPr lvl="0"/>
            <a:r>
              <a:rPr lang="en-US" dirty="0" smtClean="0">
                <a:latin typeface="Arial" panose="020B0604020202020204" pitchFamily="34" charset="0"/>
                <a:cs typeface="Arial" panose="020B0604020202020204" pitchFamily="34" charset="0"/>
              </a:rPr>
              <a:t>TEXT</a:t>
            </a:r>
            <a:endParaRPr lang="en-US" dirty="0" smtClean="0"/>
          </a:p>
        </p:txBody>
      </p:sp>
      <p:sp>
        <p:nvSpPr>
          <p:cNvPr id="11" name="Text Placeholder 8"/>
          <p:cNvSpPr>
            <a:spLocks noGrp="1"/>
          </p:cNvSpPr>
          <p:nvPr>
            <p:ph type="body" sz="quarter" idx="22" hasCustomPrompt="1"/>
          </p:nvPr>
        </p:nvSpPr>
        <p:spPr>
          <a:xfrm>
            <a:off x="467742" y="247055"/>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706CDB21-965A-4346-9007-13A3635E7115}"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rgbClr val="5C6670"/>
                </a:solidFill>
              </a:defRPr>
            </a:lvl1pPr>
          </a:lstStyle>
          <a:p>
            <a:pPr>
              <a:defRPr/>
            </a:pPr>
            <a:endParaRPr lang="en-CA" dirty="0"/>
          </a:p>
        </p:txBody>
      </p:sp>
    </p:spTree>
    <p:extLst>
      <p:ext uri="{BB962C8B-B14F-4D97-AF65-F5344CB8AC3E}">
        <p14:creationId xmlns:p14="http://schemas.microsoft.com/office/powerpoint/2010/main" val="2153068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_logo 2">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414"/>
            </a:avLst>
          </a:prstGeom>
          <a:gradFill rotWithShape="1">
            <a:gsLst>
              <a:gs pos="0">
                <a:srgbClr val="CACEC1"/>
              </a:gs>
              <a:gs pos="50000">
                <a:srgbClr val="DDE0D8"/>
              </a:gs>
              <a:gs pos="100000">
                <a:srgbClr val="EEEFEB"/>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8"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1"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B8BE34"/>
                </a:solidFill>
                <a:latin typeface="Arial" panose="020B0604020202020204" pitchFamily="34" charset="0"/>
                <a:cs typeface="Arial" panose="020B0604020202020204" pitchFamily="34" charset="0"/>
              </a:defRPr>
            </a:lvl1pPr>
          </a:lstStyle>
          <a:p>
            <a:pPr lvl="0"/>
            <a:r>
              <a:rPr lang="en-US" dirty="0" smtClean="0"/>
              <a:t>TEXT</a:t>
            </a:r>
          </a:p>
        </p:txBody>
      </p:sp>
      <p:sp>
        <p:nvSpPr>
          <p:cNvPr id="13"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fld id="{84ACC0B7-9A6E-49A4-8DDB-C224B5FA851D}" type="datetime4">
              <a:rPr lang="en-CA" smtClean="0"/>
              <a:t>October 10, 2019</a:t>
            </a:fld>
            <a:endParaRPr lang="en-CA" dirty="0"/>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24642180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_logo 3">
    <p:spTree>
      <p:nvGrpSpPr>
        <p:cNvPr id="1" name=""/>
        <p:cNvGrpSpPr/>
        <p:nvPr/>
      </p:nvGrpSpPr>
      <p:grpSpPr>
        <a:xfrm>
          <a:off x="0" y="0"/>
          <a:ext cx="0" cy="0"/>
          <a:chOff x="0" y="0"/>
          <a:chExt cx="0" cy="0"/>
        </a:xfrm>
      </p:grpSpPr>
      <p:sp>
        <p:nvSpPr>
          <p:cNvPr id="12"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6"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021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smtClean="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a:xfrm>
            <a:off x="457200" y="6088235"/>
            <a:ext cx="2133600" cy="365125"/>
          </a:xfrm>
        </p:spPr>
        <p:txBody>
          <a:bodyPr/>
          <a:lstStyle/>
          <a:p>
            <a:pPr>
              <a:defRPr/>
            </a:pPr>
            <a:fld id="{E0E6C4B0-1840-4160-8987-8FEE7CE26FD7}" type="datetime4">
              <a:rPr lang="en-CA" smtClean="0"/>
              <a:t>October 10, 2019</a:t>
            </a:fld>
            <a:endParaRPr lang="en-CA"/>
          </a:p>
        </p:txBody>
      </p:sp>
      <p:sp>
        <p:nvSpPr>
          <p:cNvPr id="3" name="Footer Placeholder 2"/>
          <p:cNvSpPr>
            <a:spLocks noGrp="1"/>
          </p:cNvSpPr>
          <p:nvPr>
            <p:ph type="ftr" sz="quarter" idx="24"/>
          </p:nvPr>
        </p:nvSpPr>
        <p:spPr>
          <a:xfrm>
            <a:off x="3124200" y="6088235"/>
            <a:ext cx="2895600" cy="365125"/>
          </a:xfrm>
        </p:spPr>
        <p:txBody>
          <a:bodyPr/>
          <a:lstStyle/>
          <a:p>
            <a:pPr>
              <a:defRPr/>
            </a:pPr>
            <a:endParaRPr lang="en-CA" dirty="0"/>
          </a:p>
        </p:txBody>
      </p:sp>
    </p:spTree>
    <p:extLst>
      <p:ext uri="{BB962C8B-B14F-4D97-AF65-F5344CB8AC3E}">
        <p14:creationId xmlns:p14="http://schemas.microsoft.com/office/powerpoint/2010/main" val="198554808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_bridgeline">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smtClean="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3"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smtClean="0"/>
              <a:t>Bridgeline</a:t>
            </a:r>
            <a:endParaRPr lang="en-US" dirty="0"/>
          </a:p>
        </p:txBody>
      </p:sp>
      <p:sp>
        <p:nvSpPr>
          <p:cNvPr id="6" name="Date Placeholder 5"/>
          <p:cNvSpPr>
            <a:spLocks noGrp="1"/>
          </p:cNvSpPr>
          <p:nvPr>
            <p:ph type="dt" sz="half" idx="24"/>
          </p:nvPr>
        </p:nvSpPr>
        <p:spPr>
          <a:xfrm>
            <a:off x="457200" y="6093296"/>
            <a:ext cx="2133600" cy="365125"/>
          </a:xfrm>
        </p:spPr>
        <p:txBody>
          <a:bodyPr/>
          <a:lstStyle/>
          <a:p>
            <a:pPr>
              <a:defRPr/>
            </a:pPr>
            <a:fld id="{FAE0004A-C41A-4001-9014-1BE6FF97049E}" type="datetime4">
              <a:rPr lang="en-CA" smtClean="0"/>
              <a:t>October 10, 2019</a:t>
            </a:fld>
            <a:endParaRPr lang="en-CA" dirty="0"/>
          </a:p>
        </p:txBody>
      </p:sp>
      <p:sp>
        <p:nvSpPr>
          <p:cNvPr id="12" name="Footer Placeholder 11"/>
          <p:cNvSpPr>
            <a:spLocks noGrp="1"/>
          </p:cNvSpPr>
          <p:nvPr>
            <p:ph type="ftr" sz="quarter" idx="25"/>
          </p:nvPr>
        </p:nvSpPr>
        <p:spPr>
          <a:xfrm>
            <a:off x="3124200" y="6093296"/>
            <a:ext cx="2895600" cy="365125"/>
          </a:xfrm>
        </p:spPr>
        <p:txBody>
          <a:bodyPr/>
          <a:lstStyle/>
          <a:p>
            <a:pPr>
              <a:defRPr/>
            </a:pPr>
            <a:endParaRPr lang="en-CA" dirty="0"/>
          </a:p>
        </p:txBody>
      </p:sp>
    </p:spTree>
    <p:extLst>
      <p:ext uri="{BB962C8B-B14F-4D97-AF65-F5344CB8AC3E}">
        <p14:creationId xmlns:p14="http://schemas.microsoft.com/office/powerpoint/2010/main" val="305866170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FE7A0371-FAD5-4567-ACD3-7F525FD1E8FE}" type="datetime4">
              <a:rPr lang="en-CA" smtClean="0"/>
              <a:t>October 10, 2019</a:t>
            </a:fld>
            <a:endParaRPr lang="en-CA"/>
          </a:p>
        </p:txBody>
      </p:sp>
      <p:sp>
        <p:nvSpPr>
          <p:cNvPr id="11" name="Footer Placeholder 10"/>
          <p:cNvSpPr>
            <a:spLocks noGrp="1"/>
          </p:cNvSpPr>
          <p:nvPr>
            <p:ph type="ftr" sz="quarter" idx="26"/>
          </p:nvPr>
        </p:nvSpPr>
        <p:spPr/>
        <p:txBody>
          <a:bodyPr/>
          <a:lstStyle/>
          <a:p>
            <a:pPr>
              <a:defRPr/>
            </a:pPr>
            <a:endParaRPr lang="en-CA" dirty="0"/>
          </a:p>
        </p:txBody>
      </p:sp>
      <p:sp>
        <p:nvSpPr>
          <p:cNvPr id="12" name="Picture Placeholder 2"/>
          <p:cNvSpPr>
            <a:spLocks noGrp="1"/>
          </p:cNvSpPr>
          <p:nvPr>
            <p:ph type="pic" sz="quarter" idx="14" hasCustomPrompt="1"/>
          </p:nvPr>
        </p:nvSpPr>
        <p:spPr>
          <a:xfrm>
            <a:off x="467742" y="765176"/>
            <a:ext cx="8136508" cy="4924034"/>
          </a:xfrm>
        </p:spPr>
        <p:txBody>
          <a:bodyPr rtlCol="0">
            <a:normAutofit/>
          </a:bodyPr>
          <a:lstStyle>
            <a:lvl1pPr marL="0" indent="0">
              <a:buNone/>
              <a:defRPr baseline="0">
                <a:solidFill>
                  <a:schemeClr val="tx1"/>
                </a:solidFill>
                <a:latin typeface="Helvetica Neue"/>
              </a:defRPr>
            </a:lvl1pPr>
          </a:lstStyle>
          <a:p>
            <a:pPr lvl="0"/>
            <a:r>
              <a:rPr lang="en-CA" noProof="0" dirty="0" smtClean="0"/>
              <a:t>Insert picture</a:t>
            </a:r>
          </a:p>
        </p:txBody>
      </p:sp>
      <p:sp>
        <p:nvSpPr>
          <p:cNvPr id="3" name="Slide Number Placeholder 2"/>
          <p:cNvSpPr>
            <a:spLocks noGrp="1"/>
          </p:cNvSpPr>
          <p:nvPr>
            <p:ph type="sldNum" sz="quarter" idx="27"/>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23356800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bridgeline">
    <p:spTree>
      <p:nvGrpSpPr>
        <p:cNvPr id="1" name=""/>
        <p:cNvGrpSpPr/>
        <p:nvPr/>
      </p:nvGrpSpPr>
      <p:grpSpPr>
        <a:xfrm>
          <a:off x="0" y="0"/>
          <a:ext cx="0" cy="0"/>
          <a:chOff x="0" y="0"/>
          <a:chExt cx="0" cy="0"/>
        </a:xfrm>
      </p:grpSpPr>
      <p:sp>
        <p:nvSpPr>
          <p:cNvPr id="5" name="Shape 88"/>
          <p:cNvSpPr>
            <a:spLocks noChangeArrowheads="1"/>
          </p:cNvSpPr>
          <p:nvPr userDrawn="1"/>
        </p:nvSpPr>
        <p:spPr bwMode="auto">
          <a:xfrm>
            <a:off x="539750" y="765175"/>
            <a:ext cx="8064500" cy="4924034"/>
          </a:xfrm>
          <a:prstGeom prst="roundRect">
            <a:avLst>
              <a:gd name="adj" fmla="val 6214"/>
            </a:avLst>
          </a:prstGeom>
          <a:solidFill>
            <a:srgbClr val="9AB9AD">
              <a:alpha val="6980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cxnSp>
        <p:nvCxnSpPr>
          <p:cNvPr id="7" name="Shape 184"/>
          <p:cNvCxnSpPr>
            <a:cxnSpLocks noChangeShapeType="1"/>
          </p:cNvCxnSpPr>
          <p:nvPr userDrawn="1"/>
        </p:nvCxnSpPr>
        <p:spPr bwMode="auto">
          <a:xfrm flipV="1">
            <a:off x="539750" y="620713"/>
            <a:ext cx="8064500" cy="14287"/>
          </a:xfrm>
          <a:prstGeom prst="straightConnector1">
            <a:avLst/>
          </a:prstGeom>
          <a:noFill/>
          <a:ln w="28575">
            <a:solidFill>
              <a:srgbClr val="00B0B9"/>
            </a:solidFill>
            <a:prstDash val="dot"/>
            <a:miter lim="800000"/>
            <a:headEnd/>
            <a:tailEnd/>
          </a:ln>
          <a:extLst>
            <a:ext uri="{909E8E84-426E-40DD-AFC4-6F175D3DCCD1}">
              <a14:hiddenFill xmlns:a14="http://schemas.microsoft.com/office/drawing/2010/main">
                <a:noFill/>
              </a14:hiddenFill>
            </a:ext>
          </a:extLst>
        </p:spPr>
      </p:cxnSp>
      <p:sp>
        <p:nvSpPr>
          <p:cNvPr id="9" name="Text Placeholder 3"/>
          <p:cNvSpPr>
            <a:spLocks noGrp="1"/>
          </p:cNvSpPr>
          <p:nvPr>
            <p:ph type="body" sz="quarter" idx="20" hasCustomPrompt="1"/>
          </p:nvPr>
        </p:nvSpPr>
        <p:spPr>
          <a:xfrm>
            <a:off x="971550" y="2277740"/>
            <a:ext cx="7345363" cy="1511300"/>
          </a:xfrm>
        </p:spPr>
        <p:txBody>
          <a:bodyPr/>
          <a:lstStyle>
            <a:lvl1pPr marL="0" indent="0">
              <a:buNone/>
              <a:defRPr sz="8000" b="1">
                <a:solidFill>
                  <a:srgbClr val="00ADBB"/>
                </a:solidFill>
                <a:latin typeface="Arial" panose="020B0604020202020204" pitchFamily="34" charset="0"/>
                <a:cs typeface="Arial" panose="020B0604020202020204" pitchFamily="34" charset="0"/>
              </a:defRPr>
            </a:lvl1pPr>
          </a:lstStyle>
          <a:p>
            <a:pPr lvl="0"/>
            <a:r>
              <a:rPr lang="en-US" dirty="0" smtClean="0"/>
              <a:t>INSERT</a:t>
            </a:r>
          </a:p>
        </p:txBody>
      </p:sp>
      <p:sp>
        <p:nvSpPr>
          <p:cNvPr id="10" name="Text Placeholder 3"/>
          <p:cNvSpPr>
            <a:spLocks noGrp="1"/>
          </p:cNvSpPr>
          <p:nvPr>
            <p:ph type="body" sz="quarter" idx="21" hasCustomPrompt="1"/>
          </p:nvPr>
        </p:nvSpPr>
        <p:spPr>
          <a:xfrm>
            <a:off x="971600" y="3213844"/>
            <a:ext cx="7345363" cy="1511300"/>
          </a:xfrm>
        </p:spPr>
        <p:txBody>
          <a:bodyPr/>
          <a:lstStyle>
            <a:lvl1pPr marL="0" indent="0">
              <a:buNone/>
              <a:defRPr sz="8000" b="1">
                <a:solidFill>
                  <a:srgbClr val="4F7F70"/>
                </a:solidFill>
                <a:latin typeface="Arial" panose="020B0604020202020204" pitchFamily="34" charset="0"/>
                <a:cs typeface="Arial" panose="020B0604020202020204" pitchFamily="34" charset="0"/>
              </a:defRPr>
            </a:lvl1pPr>
          </a:lstStyle>
          <a:p>
            <a:pPr lvl="0"/>
            <a:r>
              <a:rPr lang="en-US" dirty="0" smtClean="0"/>
              <a:t>TEXT</a:t>
            </a:r>
          </a:p>
        </p:txBody>
      </p: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3"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smtClean="0"/>
              <a:t>Bridgeline</a:t>
            </a:r>
            <a:endParaRPr lang="en-US" dirty="0"/>
          </a:p>
        </p:txBody>
      </p:sp>
      <p:sp>
        <p:nvSpPr>
          <p:cNvPr id="6" name="Date Placeholder 5"/>
          <p:cNvSpPr>
            <a:spLocks noGrp="1"/>
          </p:cNvSpPr>
          <p:nvPr>
            <p:ph type="dt" sz="half" idx="24"/>
          </p:nvPr>
        </p:nvSpPr>
        <p:spPr>
          <a:xfrm>
            <a:off x="457200" y="6093296"/>
            <a:ext cx="2133600" cy="365125"/>
          </a:xfrm>
        </p:spPr>
        <p:txBody>
          <a:bodyPr/>
          <a:lstStyle/>
          <a:p>
            <a:pPr>
              <a:defRPr/>
            </a:pPr>
            <a:fld id="{FAE0004A-C41A-4001-9014-1BE6FF97049E}" type="datetime4">
              <a:rPr lang="en-CA" smtClean="0"/>
              <a:t>October 10, 2019</a:t>
            </a:fld>
            <a:endParaRPr lang="en-CA" dirty="0"/>
          </a:p>
        </p:txBody>
      </p:sp>
      <p:sp>
        <p:nvSpPr>
          <p:cNvPr id="12" name="Footer Placeholder 11"/>
          <p:cNvSpPr>
            <a:spLocks noGrp="1"/>
          </p:cNvSpPr>
          <p:nvPr>
            <p:ph type="ftr" sz="quarter" idx="25"/>
          </p:nvPr>
        </p:nvSpPr>
        <p:spPr>
          <a:xfrm>
            <a:off x="3124200" y="6093296"/>
            <a:ext cx="2895600" cy="365125"/>
          </a:xfrm>
        </p:spPr>
        <p:txBody>
          <a:bodyPr/>
          <a:lstStyle/>
          <a:p>
            <a:pPr>
              <a:defRPr/>
            </a:pPr>
            <a:endParaRPr lang="en-CA" dirty="0"/>
          </a:p>
        </p:txBody>
      </p:sp>
    </p:spTree>
    <p:extLst>
      <p:ext uri="{BB962C8B-B14F-4D97-AF65-F5344CB8AC3E}">
        <p14:creationId xmlns:p14="http://schemas.microsoft.com/office/powerpoint/2010/main" val="291054579"/>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4ADD60DC-C463-4A4B-8D0C-1C7304D85363}" type="datetime4">
              <a:rPr lang="en-CA" smtClean="0"/>
              <a:t>October 10, 2019</a:t>
            </a:fld>
            <a:endParaRPr lang="en-CA" dirty="0"/>
          </a:p>
        </p:txBody>
      </p:sp>
      <p:sp>
        <p:nvSpPr>
          <p:cNvPr id="4" name="Footer Placeholder 3"/>
          <p:cNvSpPr>
            <a:spLocks noGrp="1"/>
          </p:cNvSpPr>
          <p:nvPr>
            <p:ph type="ftr" sz="quarter" idx="24"/>
          </p:nvPr>
        </p:nvSpPr>
        <p:spPr/>
        <p:txBody>
          <a:bodyPr/>
          <a:lstStyle>
            <a:lvl1pPr>
              <a:defRPr>
                <a:solidFill>
                  <a:srgbClr val="5C6670"/>
                </a:solidFill>
              </a:defRPr>
            </a:lvl1pPr>
          </a:lstStyle>
          <a:p>
            <a:pPr>
              <a:defRPr/>
            </a:pPr>
            <a:endParaRPr lang="en-CA" dirty="0"/>
          </a:p>
        </p:txBody>
      </p:sp>
      <p:sp>
        <p:nvSpPr>
          <p:cNvPr id="13" name="Content Placeholder 6"/>
          <p:cNvSpPr>
            <a:spLocks noGrp="1"/>
          </p:cNvSpPr>
          <p:nvPr>
            <p:ph sz="quarter" idx="25" hasCustomPrompt="1"/>
          </p:nvPr>
        </p:nvSpPr>
        <p:spPr>
          <a:xfrm>
            <a:off x="457200" y="765175"/>
            <a:ext cx="8147050" cy="4967288"/>
          </a:xfrm>
        </p:spPr>
        <p:txBody>
          <a:bodyPr/>
          <a:lstStyle>
            <a:lvl1pPr marL="0" indent="0">
              <a:buNone/>
              <a:defRPr baseline="0"/>
            </a:lvl1pPr>
          </a:lstStyle>
          <a:p>
            <a:pPr lvl="0"/>
            <a:r>
              <a:rPr lang="en-CA" dirty="0" smtClean="0"/>
              <a:t>Insert object, such as chart or graph</a:t>
            </a:r>
            <a:endParaRPr lang="en-US" dirty="0"/>
          </a:p>
        </p:txBody>
      </p:sp>
      <p:sp>
        <p:nvSpPr>
          <p:cNvPr id="11" name="Slide Number Placeholder 10"/>
          <p:cNvSpPr>
            <a:spLocks noGrp="1"/>
          </p:cNvSpPr>
          <p:nvPr>
            <p:ph type="sldNum" sz="quarter" idx="26"/>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61320476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ya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513A850C-06A2-42B1-8DCC-30A0907031A5}"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44</a:t>
            </a:r>
            <a:endParaRPr lang="en-US" dirty="0"/>
          </a:p>
        </p:txBody>
      </p:sp>
    </p:spTree>
    <p:extLst>
      <p:ext uri="{BB962C8B-B14F-4D97-AF65-F5344CB8AC3E}">
        <p14:creationId xmlns:p14="http://schemas.microsoft.com/office/powerpoint/2010/main" val="127304161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8147050"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Tree>
    <p:extLst>
      <p:ext uri="{BB962C8B-B14F-4D97-AF65-F5344CB8AC3E}">
        <p14:creationId xmlns:p14="http://schemas.microsoft.com/office/powerpoint/2010/main" val="21968647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4042792"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
        <p:nvSpPr>
          <p:cNvPr id="9" name="Content Placeholder 8"/>
          <p:cNvSpPr>
            <a:spLocks noGrp="1"/>
          </p:cNvSpPr>
          <p:nvPr>
            <p:ph sz="quarter" idx="27"/>
          </p:nvPr>
        </p:nvSpPr>
        <p:spPr>
          <a:xfrm>
            <a:off x="4530725" y="1989138"/>
            <a:ext cx="4073525" cy="3960142"/>
          </a:xfrm>
        </p:spPr>
        <p:txBody>
          <a:bodyPr/>
          <a:lstStyle>
            <a:lvl1pPr marL="0" indent="0">
              <a:buNone/>
              <a:defRPr sz="4400" baseline="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76332358"/>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range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D331C056-3759-4615-A8AB-3843BBD8C9D4}"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3928616804"/>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rang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1988840"/>
            <a:ext cx="8064500" cy="3960440"/>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54</a:t>
            </a:r>
            <a:endParaRPr lang="en-US" dirty="0"/>
          </a:p>
        </p:txBody>
      </p:sp>
    </p:spTree>
    <p:extLst>
      <p:ext uri="{BB962C8B-B14F-4D97-AF65-F5344CB8AC3E}">
        <p14:creationId xmlns:p14="http://schemas.microsoft.com/office/powerpoint/2010/main" val="3084748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rang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E28432"/>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E28432"/>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section title</a:t>
            </a:r>
          </a:p>
        </p:txBody>
      </p:sp>
      <p:sp>
        <p:nvSpPr>
          <p:cNvPr id="2" name="Date Placeholder 1"/>
          <p:cNvSpPr>
            <a:spLocks noGrp="1"/>
          </p:cNvSpPr>
          <p:nvPr>
            <p:ph type="dt" sz="half" idx="23"/>
          </p:nvPr>
        </p:nvSpPr>
        <p:spPr/>
        <p:txBody>
          <a:bodyPr/>
          <a:lstStyle/>
          <a:p>
            <a:pPr>
              <a:defRPr/>
            </a:pPr>
            <a:fld id="{83A076B6-2754-40C0-A55D-B76A7F50500D}"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1" name="Content Placeholder 9"/>
          <p:cNvSpPr>
            <a:spLocks noGrp="1"/>
          </p:cNvSpPr>
          <p:nvPr>
            <p:ph sz="quarter" idx="26" hasCustomPrompt="1"/>
          </p:nvPr>
        </p:nvSpPr>
        <p:spPr>
          <a:xfrm>
            <a:off x="539750" y="2013496"/>
            <a:ext cx="4032250" cy="3935784"/>
          </a:xfrm>
        </p:spPr>
        <p:txBody>
          <a:bodyPr/>
          <a:lstStyle>
            <a:lvl1pPr>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rgbClr val="E28432"/>
                </a:solidFill>
              </a:defRPr>
            </a:lvl1pPr>
          </a:lstStyle>
          <a:p>
            <a:r>
              <a:rPr lang="en-US" dirty="0" smtClean="0"/>
              <a:t>Insert title, size 44</a:t>
            </a:r>
            <a:endParaRPr lang="en-US" dirty="0"/>
          </a:p>
        </p:txBody>
      </p:sp>
      <p:sp>
        <p:nvSpPr>
          <p:cNvPr id="10" name="Content Placeholder 9"/>
          <p:cNvSpPr>
            <a:spLocks noGrp="1"/>
          </p:cNvSpPr>
          <p:nvPr>
            <p:ph sz="quarter" idx="27" hasCustomPrompt="1"/>
          </p:nvPr>
        </p:nvSpPr>
        <p:spPr>
          <a:xfrm>
            <a:off x="4592588" y="2013496"/>
            <a:ext cx="4032250" cy="3960440"/>
          </a:xfrm>
        </p:spPr>
        <p:txBody>
          <a:bodyPr/>
          <a:lstStyle>
            <a:lvl1pPr marL="0" indent="0">
              <a:buNone/>
              <a:defRPr sz="4400">
                <a:solidFill>
                  <a:srgbClr val="E2843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Object</a:t>
            </a:r>
          </a:p>
        </p:txBody>
      </p:sp>
    </p:spTree>
    <p:extLst>
      <p:ext uri="{BB962C8B-B14F-4D97-AF65-F5344CB8AC3E}">
        <p14:creationId xmlns:p14="http://schemas.microsoft.com/office/powerpoint/2010/main" val="420380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y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A0211045-7C08-4CC8-ABC5-C60E0C749F95}"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5132822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Gray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Tree>
    <p:extLst>
      <p:ext uri="{BB962C8B-B14F-4D97-AF65-F5344CB8AC3E}">
        <p14:creationId xmlns:p14="http://schemas.microsoft.com/office/powerpoint/2010/main" val="3552881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y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5C66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5C66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868FACC8-0230-47A0-A9FB-37C6A5F64F61}"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5C6670"/>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5C66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Object</a:t>
            </a:r>
          </a:p>
        </p:txBody>
      </p:sp>
    </p:spTree>
    <p:extLst>
      <p:ext uri="{BB962C8B-B14F-4D97-AF65-F5344CB8AC3E}">
        <p14:creationId xmlns:p14="http://schemas.microsoft.com/office/powerpoint/2010/main" val="193339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FE7A0371-FAD5-4567-ACD3-7F525FD1E8FE}" type="datetime4">
              <a:rPr lang="en-CA" smtClean="0"/>
              <a:t>October 10, 2019</a:t>
            </a:fld>
            <a:endParaRPr lang="en-CA"/>
          </a:p>
        </p:txBody>
      </p:sp>
      <p:sp>
        <p:nvSpPr>
          <p:cNvPr id="11" name="Footer Placeholder 10"/>
          <p:cNvSpPr>
            <a:spLocks noGrp="1"/>
          </p:cNvSpPr>
          <p:nvPr>
            <p:ph type="ftr" sz="quarter" idx="26"/>
          </p:nvPr>
        </p:nvSpPr>
        <p:spPr/>
        <p:txBody>
          <a:bodyPr/>
          <a:lstStyle/>
          <a:p>
            <a:pPr>
              <a:defRPr/>
            </a:pPr>
            <a:endParaRPr lang="en-CA" dirty="0"/>
          </a:p>
        </p:txBody>
      </p:sp>
      <p:sp>
        <p:nvSpPr>
          <p:cNvPr id="12" name="Picture Placeholder 2"/>
          <p:cNvSpPr>
            <a:spLocks noGrp="1"/>
          </p:cNvSpPr>
          <p:nvPr>
            <p:ph type="pic" sz="quarter" idx="14" hasCustomPrompt="1"/>
          </p:nvPr>
        </p:nvSpPr>
        <p:spPr>
          <a:xfrm>
            <a:off x="467742" y="765176"/>
            <a:ext cx="8136508" cy="4924034"/>
          </a:xfrm>
        </p:spPr>
        <p:txBody>
          <a:bodyPr rtlCol="0">
            <a:normAutofit/>
          </a:bodyPr>
          <a:lstStyle>
            <a:lvl1pPr marL="0" indent="0">
              <a:buNone/>
              <a:defRPr baseline="0">
                <a:solidFill>
                  <a:schemeClr val="tx1"/>
                </a:solidFill>
                <a:latin typeface="Helvetica Neue"/>
              </a:defRPr>
            </a:lvl1pPr>
          </a:lstStyle>
          <a:p>
            <a:pPr lvl="0"/>
            <a:r>
              <a:rPr lang="en-CA" noProof="0" dirty="0" smtClean="0"/>
              <a:t>Insert picture</a:t>
            </a:r>
          </a:p>
        </p:txBody>
      </p:sp>
      <p:sp>
        <p:nvSpPr>
          <p:cNvPr id="3" name="Slide Number Placeholder 2"/>
          <p:cNvSpPr>
            <a:spLocks noGrp="1"/>
          </p:cNvSpPr>
          <p:nvPr>
            <p:ph type="sldNum" sz="quarter" idx="27"/>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4631727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oky teal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10"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735B1AF8-FF4D-42E5-99EF-2CFBEE242BCF}"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9"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169691932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moky Teal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smtClean="0"/>
              <a:t>Insert title, size 54</a:t>
            </a:r>
            <a:endParaRPr lang="en-US" dirty="0"/>
          </a:p>
        </p:txBody>
      </p:sp>
    </p:spTree>
    <p:extLst>
      <p:ext uri="{BB962C8B-B14F-4D97-AF65-F5344CB8AC3E}">
        <p14:creationId xmlns:p14="http://schemas.microsoft.com/office/powerpoint/2010/main" val="30770838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moky Teal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4F7F70"/>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4F7F70"/>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A68EA836-4910-4979-A07C-86A97D3461CF}"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4F7F70"/>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72000" y="1988840"/>
            <a:ext cx="4032250" cy="3960440"/>
          </a:xfrm>
        </p:spPr>
        <p:txBody>
          <a:bodyPr/>
          <a:lstStyle>
            <a:lvl1pPr marL="0" indent="0">
              <a:buNone/>
              <a:defRPr sz="4400">
                <a:solidFill>
                  <a:srgbClr val="4F7F7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14565401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ark Mauve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3462318-2FE2-41B1-AEA2-B3C671647430}"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1502087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ark Mauv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Tree>
    <p:extLst>
      <p:ext uri="{BB962C8B-B14F-4D97-AF65-F5344CB8AC3E}">
        <p14:creationId xmlns:p14="http://schemas.microsoft.com/office/powerpoint/2010/main" val="234545989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ark Mauv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6D3A5D"/>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6D3A5D"/>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0CAA76D1-5F90-4205-97EA-0D6144E859B5}"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6D3A5D"/>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80260" y="1988840"/>
            <a:ext cx="4032250" cy="3960440"/>
          </a:xfrm>
        </p:spPr>
        <p:txBody>
          <a:bodyPr/>
          <a:lstStyle>
            <a:lvl1pPr marL="0" indent="0">
              <a:buNone/>
              <a:defRPr sz="4400">
                <a:solidFill>
                  <a:srgbClr val="6D3A5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2107962313"/>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ark Blue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4298C135-7B17-43A2-99B6-A0D61E1556D6}"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1432590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ark Blue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smtClean="0"/>
              <a:t>Insert title, size 54</a:t>
            </a:r>
            <a:endParaRPr lang="en-US" dirty="0"/>
          </a:p>
        </p:txBody>
      </p:sp>
    </p:spTree>
    <p:extLst>
      <p:ext uri="{BB962C8B-B14F-4D97-AF65-F5344CB8AC3E}">
        <p14:creationId xmlns:p14="http://schemas.microsoft.com/office/powerpoint/2010/main" val="2111968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ark Blue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accent4"/>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accent4"/>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54A831A8-6C5A-4F32-987E-702C9056AC57}"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4032250" cy="3960440"/>
          </a:xfrm>
        </p:spPr>
        <p:txBody>
          <a:bodyPr/>
          <a:lstStyle>
            <a:lvl1pPr>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005E85"/>
                </a:solidFill>
              </a:defRPr>
            </a:lvl1pPr>
          </a:lstStyle>
          <a:p>
            <a:r>
              <a:rPr lang="en-US" dirty="0" smtClean="0"/>
              <a:t>Insert title, size 54</a:t>
            </a:r>
            <a:endParaRPr lang="en-US" dirty="0"/>
          </a:p>
        </p:txBody>
      </p:sp>
      <p:sp>
        <p:nvSpPr>
          <p:cNvPr id="12" name="Content Placeholder 9"/>
          <p:cNvSpPr>
            <a:spLocks noGrp="1"/>
          </p:cNvSpPr>
          <p:nvPr>
            <p:ph sz="quarter" idx="27" hasCustomPrompt="1"/>
          </p:nvPr>
        </p:nvSpPr>
        <p:spPr>
          <a:xfrm>
            <a:off x="4580012" y="1988096"/>
            <a:ext cx="4032250" cy="3960440"/>
          </a:xfrm>
        </p:spPr>
        <p:txBody>
          <a:bodyPr/>
          <a:lstStyle>
            <a:lvl1pPr marL="0" indent="0">
              <a:buNone/>
              <a:defRPr sz="4400">
                <a:solidFill>
                  <a:srgbClr val="005E85"/>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CA" dirty="0" smtClean="0"/>
              <a:t>Object</a:t>
            </a:r>
            <a:endParaRPr lang="en-US" dirty="0" smtClean="0"/>
          </a:p>
        </p:txBody>
      </p:sp>
    </p:spTree>
    <p:extLst>
      <p:ext uri="{BB962C8B-B14F-4D97-AF65-F5344CB8AC3E}">
        <p14:creationId xmlns:p14="http://schemas.microsoft.com/office/powerpoint/2010/main" val="40470433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ark Green_Title &amp; content ">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EB33F6BD-A4D2-41E7-815F-98DF1E8E7473}"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4" name="Slide Number Placeholder 3"/>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54</a:t>
            </a:r>
            <a:endParaRPr lang="en-US" dirty="0"/>
          </a:p>
        </p:txBody>
      </p:sp>
    </p:spTree>
    <p:extLst>
      <p:ext uri="{BB962C8B-B14F-4D97-AF65-F5344CB8AC3E}">
        <p14:creationId xmlns:p14="http://schemas.microsoft.com/office/powerpoint/2010/main" val="23205166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or graph">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rgbClr val="5C6670"/>
                </a:solidFill>
              </a:defRPr>
            </a:lvl1pPr>
          </a:lstStyle>
          <a:p>
            <a:pPr>
              <a:defRPr/>
            </a:pPr>
            <a:fld id="{4ADD60DC-C463-4A4B-8D0C-1C7304D85363}" type="datetime4">
              <a:rPr lang="en-CA" smtClean="0"/>
              <a:t>October 10, 2019</a:t>
            </a:fld>
            <a:endParaRPr lang="en-CA" dirty="0"/>
          </a:p>
        </p:txBody>
      </p:sp>
      <p:sp>
        <p:nvSpPr>
          <p:cNvPr id="4" name="Footer Placeholder 3"/>
          <p:cNvSpPr>
            <a:spLocks noGrp="1"/>
          </p:cNvSpPr>
          <p:nvPr>
            <p:ph type="ftr" sz="quarter" idx="24"/>
          </p:nvPr>
        </p:nvSpPr>
        <p:spPr/>
        <p:txBody>
          <a:bodyPr/>
          <a:lstStyle>
            <a:lvl1pPr>
              <a:defRPr>
                <a:solidFill>
                  <a:srgbClr val="5C6670"/>
                </a:solidFill>
              </a:defRPr>
            </a:lvl1pPr>
          </a:lstStyle>
          <a:p>
            <a:pPr>
              <a:defRPr/>
            </a:pPr>
            <a:endParaRPr lang="en-CA" dirty="0"/>
          </a:p>
        </p:txBody>
      </p:sp>
      <p:sp>
        <p:nvSpPr>
          <p:cNvPr id="13" name="Content Placeholder 6"/>
          <p:cNvSpPr>
            <a:spLocks noGrp="1"/>
          </p:cNvSpPr>
          <p:nvPr>
            <p:ph sz="quarter" idx="25" hasCustomPrompt="1"/>
          </p:nvPr>
        </p:nvSpPr>
        <p:spPr>
          <a:xfrm>
            <a:off x="457200" y="765175"/>
            <a:ext cx="8147050" cy="4967288"/>
          </a:xfrm>
        </p:spPr>
        <p:txBody>
          <a:bodyPr/>
          <a:lstStyle>
            <a:lvl1pPr marL="0" indent="0">
              <a:buNone/>
              <a:defRPr baseline="0"/>
            </a:lvl1pPr>
          </a:lstStyle>
          <a:p>
            <a:pPr lvl="0"/>
            <a:r>
              <a:rPr lang="en-CA" dirty="0" smtClean="0"/>
              <a:t>Insert object, such as chart or graph</a:t>
            </a:r>
            <a:endParaRPr lang="en-US" dirty="0"/>
          </a:p>
        </p:txBody>
      </p:sp>
      <p:sp>
        <p:nvSpPr>
          <p:cNvPr id="11" name="Slide Number Placeholder 10"/>
          <p:cNvSpPr>
            <a:spLocks noGrp="1"/>
          </p:cNvSpPr>
          <p:nvPr>
            <p:ph type="sldNum" sz="quarter" idx="26"/>
          </p:nvPr>
        </p:nvSpPr>
        <p:spPr/>
        <p:txBody>
          <a:body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3832930958"/>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ark Green_Title &amp; content">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7A9C49"/>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7A9C49"/>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D5CC09DE-C950-456B-B935-38F70597F6E9}"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rgbClr val="7A9C49"/>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1" name="Title 11"/>
          <p:cNvSpPr>
            <a:spLocks noGrp="1"/>
          </p:cNvSpPr>
          <p:nvPr>
            <p:ph type="title" hasCustomPrompt="1"/>
          </p:nvPr>
        </p:nvSpPr>
        <p:spPr>
          <a:xfrm>
            <a:off x="539750" y="845840"/>
            <a:ext cx="8064500" cy="1143000"/>
          </a:xfrm>
        </p:spPr>
        <p:txBody>
          <a:bodyPr/>
          <a:lstStyle>
            <a:lvl1pPr algn="l">
              <a:defRPr sz="5400" baseline="0">
                <a:solidFill>
                  <a:srgbClr val="7A9C49"/>
                </a:solidFill>
              </a:defRPr>
            </a:lvl1pPr>
          </a:lstStyle>
          <a:p>
            <a:r>
              <a:rPr lang="en-US" dirty="0" smtClean="0"/>
              <a:t>Insert title, size 54</a:t>
            </a:r>
            <a:endParaRPr lang="en-US" dirty="0"/>
          </a:p>
        </p:txBody>
      </p:sp>
    </p:spTree>
    <p:extLst>
      <p:ext uri="{BB962C8B-B14F-4D97-AF65-F5344CB8AC3E}">
        <p14:creationId xmlns:p14="http://schemas.microsoft.com/office/powerpoint/2010/main" val="2757741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_logo">
    <p:spTree>
      <p:nvGrpSpPr>
        <p:cNvPr id="1" name=""/>
        <p:cNvGrpSpPr/>
        <p:nvPr/>
      </p:nvGrpSpPr>
      <p:grpSpPr>
        <a:xfrm>
          <a:off x="0" y="0"/>
          <a:ext cx="0" cy="0"/>
          <a:chOff x="0" y="0"/>
          <a:chExt cx="0" cy="0"/>
        </a:xfrm>
      </p:grpSpPr>
      <p:sp>
        <p:nvSpPr>
          <p:cNvPr id="10"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pic>
        <p:nvPicPr>
          <p:cNvPr id="5" name="Shape 91" descr="631px-Alberta_Health_Services_Logo.svg.png"/>
          <p:cNvPicPr preferRelativeResize="0">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73925" y="6237288"/>
            <a:ext cx="1330325"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smtClean="0"/>
              <a:t>INSERT</a:t>
            </a:r>
            <a:br>
              <a:rPr lang="en-CA" dirty="0" smtClean="0"/>
            </a:br>
            <a:r>
              <a:rPr lang="en-CA" dirty="0" smtClean="0"/>
              <a:t>CLOSING</a:t>
            </a:r>
            <a:endParaRPr lang="en-US" dirty="0"/>
          </a:p>
        </p:txBody>
      </p:sp>
      <p:sp>
        <p:nvSpPr>
          <p:cNvPr id="7" name="Date Placeholder 6"/>
          <p:cNvSpPr>
            <a:spLocks noGrp="1"/>
          </p:cNvSpPr>
          <p:nvPr>
            <p:ph type="dt" sz="half" idx="12"/>
          </p:nvPr>
        </p:nvSpPr>
        <p:spPr/>
        <p:txBody>
          <a:bodyPr/>
          <a:lstStyle/>
          <a:p>
            <a:pPr>
              <a:defRPr/>
            </a:pPr>
            <a:fld id="{F1023FC3-F0A0-4F70-9D17-7C94BEACF095}" type="datetime4">
              <a:rPr lang="en-CA" smtClean="0"/>
              <a:t>October 10, 2019</a:t>
            </a:fld>
            <a:endParaRPr lang="en-CA" dirty="0"/>
          </a:p>
        </p:txBody>
      </p:sp>
      <p:sp>
        <p:nvSpPr>
          <p:cNvPr id="12"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Insert contact information</a:t>
            </a:r>
            <a:endParaRPr lang="en-US" dirty="0"/>
          </a:p>
        </p:txBody>
      </p:sp>
    </p:spTree>
    <p:extLst>
      <p:ext uri="{BB962C8B-B14F-4D97-AF65-F5344CB8AC3E}">
        <p14:creationId xmlns:p14="http://schemas.microsoft.com/office/powerpoint/2010/main" val="3122566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d_bridgeline">
    <p:spTree>
      <p:nvGrpSpPr>
        <p:cNvPr id="1" name=""/>
        <p:cNvGrpSpPr/>
        <p:nvPr/>
      </p:nvGrpSpPr>
      <p:grpSpPr>
        <a:xfrm>
          <a:off x="0" y="0"/>
          <a:ext cx="0" cy="0"/>
          <a:chOff x="0" y="0"/>
          <a:chExt cx="0" cy="0"/>
        </a:xfrm>
      </p:grpSpPr>
      <p:sp>
        <p:nvSpPr>
          <p:cNvPr id="4" name="Shape 88"/>
          <p:cNvSpPr>
            <a:spLocks noChangeArrowheads="1"/>
          </p:cNvSpPr>
          <p:nvPr userDrawn="1"/>
        </p:nvSpPr>
        <p:spPr bwMode="auto">
          <a:xfrm>
            <a:off x="539750" y="404813"/>
            <a:ext cx="8064500" cy="5328444"/>
          </a:xfrm>
          <a:prstGeom prst="roundRect">
            <a:avLst>
              <a:gd name="adj" fmla="val 5929"/>
            </a:avLst>
          </a:prstGeom>
          <a:solidFill>
            <a:srgbClr val="005E85"/>
          </a:solidFill>
          <a:ln>
            <a:noFill/>
          </a:ln>
        </p:spPr>
        <p:txBody>
          <a:bodyPr lIns="91425" tIns="45700" rIns="91425" bIns="4570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altLang="en-US" sz="2400" smtClean="0">
              <a:solidFill>
                <a:srgbClr val="000000"/>
              </a:solidFill>
              <a:latin typeface="Arial" pitchFamily="34" charset="0"/>
              <a:sym typeface="Arial" pitchFamily="34" charset="0"/>
            </a:endParaRPr>
          </a:p>
        </p:txBody>
      </p:sp>
      <p:sp>
        <p:nvSpPr>
          <p:cNvPr id="7" name="Picture Placeholder 2"/>
          <p:cNvSpPr>
            <a:spLocks noGrp="1"/>
          </p:cNvSpPr>
          <p:nvPr>
            <p:ph type="pic" sz="quarter" idx="23" hasCustomPrompt="1"/>
          </p:nvPr>
        </p:nvSpPr>
        <p:spPr>
          <a:xfrm>
            <a:off x="7272251" y="5807669"/>
            <a:ext cx="1332000" cy="843085"/>
          </a:xfrm>
        </p:spPr>
        <p:txBody>
          <a:bodyPr/>
          <a:lstStyle>
            <a:lvl1pPr marL="0" indent="0">
              <a:buNone/>
              <a:defRPr sz="1400"/>
            </a:lvl1pPr>
          </a:lstStyle>
          <a:p>
            <a:r>
              <a:rPr lang="en-CA" dirty="0" err="1" smtClean="0"/>
              <a:t>Bridgeline</a:t>
            </a:r>
            <a:endParaRPr lang="en-US" dirty="0"/>
          </a:p>
        </p:txBody>
      </p:sp>
      <p:sp>
        <p:nvSpPr>
          <p:cNvPr id="2" name="Date Placeholder 1"/>
          <p:cNvSpPr>
            <a:spLocks noGrp="1"/>
          </p:cNvSpPr>
          <p:nvPr>
            <p:ph type="dt" sz="half" idx="24"/>
          </p:nvPr>
        </p:nvSpPr>
        <p:spPr/>
        <p:txBody>
          <a:bodyPr/>
          <a:lstStyle/>
          <a:p>
            <a:pPr>
              <a:defRPr/>
            </a:pPr>
            <a:fld id="{F1023FC3-F0A0-4F70-9D17-7C94BEACF095}" type="datetime4">
              <a:rPr lang="en-CA" smtClean="0"/>
              <a:t>October 10, 2019</a:t>
            </a:fld>
            <a:endParaRPr lang="en-CA" dirty="0"/>
          </a:p>
        </p:txBody>
      </p:sp>
      <p:sp>
        <p:nvSpPr>
          <p:cNvPr id="10" name="Text Placeholder 11"/>
          <p:cNvSpPr>
            <a:spLocks noGrp="1"/>
          </p:cNvSpPr>
          <p:nvPr>
            <p:ph type="body" sz="quarter" idx="13" hasCustomPrompt="1"/>
          </p:nvPr>
        </p:nvSpPr>
        <p:spPr>
          <a:xfrm>
            <a:off x="900113" y="4652963"/>
            <a:ext cx="5543550" cy="863600"/>
          </a:xfrm>
        </p:spPr>
        <p:txBody>
          <a:bodyPr/>
          <a:lstStyle>
            <a:lvl1pPr marL="0" indent="0">
              <a:buNone/>
              <a:defRPr sz="3200" b="1" baseline="0">
                <a:solidFill>
                  <a:schemeClr val="bg1"/>
                </a:solidFill>
                <a:latin typeface="Garamond" panose="02020404030301010803" pitchFamily="18" charset="0"/>
              </a:defRPr>
            </a:lvl1pPr>
          </a:lstStyle>
          <a:p>
            <a:pPr lvl="0"/>
            <a:r>
              <a:rPr lang="en-CA" b="1" dirty="0" smtClean="0">
                <a:latin typeface="Garamond" panose="02020404030301010803" pitchFamily="18" charset="0"/>
              </a:rPr>
              <a:t>Insert contact information</a:t>
            </a:r>
            <a:endParaRPr lang="en-US" dirty="0"/>
          </a:p>
        </p:txBody>
      </p:sp>
      <p:sp>
        <p:nvSpPr>
          <p:cNvPr id="11" name="Text Placeholder 5"/>
          <p:cNvSpPr>
            <a:spLocks noGrp="1"/>
          </p:cNvSpPr>
          <p:nvPr>
            <p:ph type="body" sz="quarter" idx="11" hasCustomPrompt="1"/>
          </p:nvPr>
        </p:nvSpPr>
        <p:spPr>
          <a:xfrm>
            <a:off x="900112" y="3356992"/>
            <a:ext cx="5400079" cy="1008633"/>
          </a:xfrm>
        </p:spPr>
        <p:txBody>
          <a:bodyPr/>
          <a:lstStyle>
            <a:lvl1pPr marL="0" indent="0">
              <a:buNone/>
              <a:defRPr sz="4400" b="1" baseline="0">
                <a:solidFill>
                  <a:srgbClr val="ECAA21"/>
                </a:solidFill>
              </a:defRPr>
            </a:lvl1pPr>
          </a:lstStyle>
          <a:p>
            <a:pPr lvl="0"/>
            <a:r>
              <a:rPr lang="en-CA" dirty="0" smtClean="0"/>
              <a:t>INSERT</a:t>
            </a:r>
            <a:br>
              <a:rPr lang="en-CA" dirty="0" smtClean="0"/>
            </a:br>
            <a:r>
              <a:rPr lang="en-CA" dirty="0" smtClean="0"/>
              <a:t>CLOSING</a:t>
            </a:r>
            <a:endParaRPr lang="en-US" dirty="0"/>
          </a:p>
        </p:txBody>
      </p:sp>
    </p:spTree>
    <p:extLst>
      <p:ext uri="{BB962C8B-B14F-4D97-AF65-F5344CB8AC3E}">
        <p14:creationId xmlns:p14="http://schemas.microsoft.com/office/powerpoint/2010/main" val="13775661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p #1 Picture shape">
    <p:spTree>
      <p:nvGrpSpPr>
        <p:cNvPr id="1" name=""/>
        <p:cNvGrpSpPr/>
        <p:nvPr/>
      </p:nvGrpSpPr>
      <p:grpSpPr>
        <a:xfrm>
          <a:off x="0" y="0"/>
          <a:ext cx="0" cy="0"/>
          <a:chOff x="0" y="0"/>
          <a:chExt cx="0" cy="0"/>
        </a:xfrm>
      </p:grpSpPr>
      <p:sp>
        <p:nvSpPr>
          <p:cNvPr id="2" name="TextBox 1"/>
          <p:cNvSpPr txBox="1"/>
          <p:nvPr userDrawn="1"/>
        </p:nvSpPr>
        <p:spPr>
          <a:xfrm>
            <a:off x="971550" y="549275"/>
            <a:ext cx="7345363" cy="5754688"/>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#1: </a:t>
            </a:r>
            <a:r>
              <a:rPr lang="en-CA" sz="4800" dirty="0">
                <a:solidFill>
                  <a:srgbClr val="00ADBB"/>
                </a:solidFill>
                <a:latin typeface="Helvetica Neue" panose="020B0604020202020204" charset="0"/>
                <a:cs typeface="+mn-cs"/>
              </a:rPr>
              <a:t>Picture shape</a:t>
            </a:r>
          </a:p>
          <a:p>
            <a:pPr fontAlgn="auto">
              <a:spcBef>
                <a:spcPts val="0"/>
              </a:spcBef>
              <a:spcAft>
                <a:spcPts val="0"/>
              </a:spcAft>
              <a:defRPr/>
            </a:pPr>
            <a:endParaRPr lang="en-CA" sz="3200" b="1"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You change the shape of your photo to have round corners such as the on this template. </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Click on the picture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“Picture tools” </a:t>
            </a:r>
            <a:r>
              <a:rPr lang="en-CA" sz="2400" dirty="0" smtClean="0">
                <a:latin typeface="Helvetica Neue" panose="020B0604020202020204" charset="0"/>
                <a:cs typeface="+mn-cs"/>
              </a:rPr>
              <a:t>tab </a:t>
            </a:r>
            <a:endParaRPr lang="en-CA" sz="2400" dirty="0">
              <a:latin typeface="Helvetica Neue" panose="020B0604020202020204" charset="0"/>
              <a:cs typeface="+mn-cs"/>
            </a:endParaRP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On the crop button, click the down arrow and choose “crop to shape”</a:t>
            </a:r>
          </a:p>
          <a:p>
            <a:pPr marL="457200" indent="-457200" fontAlgn="auto">
              <a:spcBef>
                <a:spcPts val="0"/>
              </a:spcBef>
              <a:spcAft>
                <a:spcPts val="0"/>
              </a:spcAft>
              <a:buFontTx/>
              <a:buAutoNum type="arabicPeriod"/>
              <a:defRPr/>
            </a:pPr>
            <a:r>
              <a:rPr lang="en-CA" sz="2400" dirty="0">
                <a:latin typeface="Helvetica Neue" panose="020B0604020202020204" charset="0"/>
                <a:cs typeface="+mn-cs"/>
              </a:rPr>
              <a:t>Choose the rounded rectangle from the rectangle category (it is the second option, but could depend on your version of word).</a:t>
            </a:r>
          </a:p>
          <a:p>
            <a:pPr marL="457200" indent="-457200" fontAlgn="auto">
              <a:spcBef>
                <a:spcPts val="0"/>
              </a:spcBef>
              <a:spcAft>
                <a:spcPts val="0"/>
              </a:spcAft>
              <a:buFontTx/>
              <a:buAutoNum type="arabicPeriod"/>
              <a:defRPr/>
            </a:pPr>
            <a:endParaRPr lang="en-CA" sz="2400" dirty="0">
              <a:latin typeface="Helvetica Neue" panose="020B0604020202020204" charset="0"/>
              <a:cs typeface="+mn-cs"/>
            </a:endParaRPr>
          </a:p>
          <a:p>
            <a:pPr fontAlgn="auto">
              <a:spcBef>
                <a:spcPts val="0"/>
              </a:spcBef>
              <a:spcAft>
                <a:spcPts val="0"/>
              </a:spcAft>
              <a:defRPr/>
            </a:pPr>
            <a:r>
              <a:rPr lang="en-CA" sz="2400" dirty="0">
                <a:latin typeface="Helvetica Neue" panose="020B0604020202020204" charset="0"/>
                <a:cs typeface="+mn-cs"/>
              </a:rPr>
              <a:t>*To adjust the roundness of corners—see Tip #2</a:t>
            </a:r>
          </a:p>
          <a:p>
            <a:pPr fontAlgn="auto">
              <a:spcBef>
                <a:spcPts val="0"/>
              </a:spcBef>
              <a:spcAft>
                <a:spcPts val="0"/>
              </a:spcAft>
              <a:defRPr/>
            </a:pPr>
            <a:endParaRPr lang="en-CA" sz="2400" dirty="0">
              <a:latin typeface="+mn-lt"/>
              <a:cs typeface="+mn-cs"/>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85886074"/>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p #2 Adjusting round corners">
    <p:spTree>
      <p:nvGrpSpPr>
        <p:cNvPr id="1" name=""/>
        <p:cNvGrpSpPr/>
        <p:nvPr/>
      </p:nvGrpSpPr>
      <p:grpSpPr>
        <a:xfrm>
          <a:off x="0" y="0"/>
          <a:ext cx="0" cy="0"/>
          <a:chOff x="0" y="0"/>
          <a:chExt cx="0" cy="0"/>
        </a:xfrm>
      </p:grpSpPr>
      <p:sp>
        <p:nvSpPr>
          <p:cNvPr id="2" name="TextBox 1"/>
          <p:cNvSpPr txBox="1"/>
          <p:nvPr userDrawn="1"/>
        </p:nvSpPr>
        <p:spPr>
          <a:xfrm>
            <a:off x="971550" y="549275"/>
            <a:ext cx="7345363" cy="4524375"/>
          </a:xfrm>
          <a:prstGeom prst="rect">
            <a:avLst/>
          </a:prstGeom>
          <a:noFill/>
        </p:spPr>
        <p:txBody>
          <a:bodyPr>
            <a:spAutoFit/>
          </a:bodyPr>
          <a:lstStyle/>
          <a:p>
            <a:pPr fontAlgn="auto">
              <a:spcBef>
                <a:spcPts val="0"/>
              </a:spcBef>
              <a:spcAft>
                <a:spcPts val="0"/>
              </a:spcAft>
              <a:defRPr/>
            </a:pPr>
            <a:r>
              <a:rPr lang="en-CA" sz="4800" b="1" dirty="0">
                <a:solidFill>
                  <a:srgbClr val="00ADBB"/>
                </a:solidFill>
                <a:latin typeface="Helvetica Neue" panose="020B0604020202020204" charset="0"/>
                <a:cs typeface="+mn-cs"/>
              </a:rPr>
              <a:t>Tip #2: </a:t>
            </a:r>
            <a:r>
              <a:rPr lang="en-CA" sz="4800" dirty="0">
                <a:solidFill>
                  <a:srgbClr val="00ADBB"/>
                </a:solidFill>
                <a:latin typeface="Helvetica Neue" panose="020B0604020202020204" charset="0"/>
                <a:cs typeface="+mn-cs"/>
              </a:rPr>
              <a:t>Adjusting round corners</a:t>
            </a:r>
          </a:p>
          <a:p>
            <a:pPr fontAlgn="auto">
              <a:spcBef>
                <a:spcPts val="0"/>
              </a:spcBef>
              <a:spcAft>
                <a:spcPts val="0"/>
              </a:spcAft>
              <a:defRPr/>
            </a:pPr>
            <a:endParaRPr lang="en-CA" sz="2400" dirty="0">
              <a:latin typeface="+mn-lt"/>
              <a:cs typeface="+mn-cs"/>
            </a:endParaRPr>
          </a:p>
          <a:p>
            <a:pPr fontAlgn="auto">
              <a:spcBef>
                <a:spcPts val="0"/>
              </a:spcBef>
              <a:spcAft>
                <a:spcPts val="0"/>
              </a:spcAft>
              <a:defRPr/>
            </a:pPr>
            <a:r>
              <a:rPr lang="en-CA" sz="2400" dirty="0">
                <a:latin typeface="Helvetica Neue" panose="020B0604020202020204" charset="0"/>
              </a:rPr>
              <a:t>You can adjust the roundness of the corners on your photo. </a:t>
            </a:r>
          </a:p>
          <a:p>
            <a:pPr marL="457200" indent="-457200" fontAlgn="auto">
              <a:spcBef>
                <a:spcPts val="0"/>
              </a:spcBef>
              <a:spcAft>
                <a:spcPts val="0"/>
              </a:spcAft>
              <a:buFontTx/>
              <a:buAutoNum type="arabicPeriod"/>
              <a:defRPr/>
            </a:pPr>
            <a:r>
              <a:rPr lang="en-CA" sz="2400" dirty="0">
                <a:latin typeface="Helvetica Neue" panose="020B0604020202020204" charset="0"/>
              </a:rPr>
              <a:t>Click the picture</a:t>
            </a:r>
          </a:p>
          <a:p>
            <a:pPr marL="457200" indent="-457200" fontAlgn="auto">
              <a:spcBef>
                <a:spcPts val="0"/>
              </a:spcBef>
              <a:spcAft>
                <a:spcPts val="0"/>
              </a:spcAft>
              <a:buFontTx/>
              <a:buAutoNum type="arabicPeriod"/>
              <a:defRPr/>
            </a:pPr>
            <a:r>
              <a:rPr lang="en-CA" sz="2400" dirty="0">
                <a:latin typeface="Helvetica Neue" panose="020B0604020202020204" charset="0"/>
              </a:rPr>
              <a:t>A yellow diamond on the top left of the photo will appear</a:t>
            </a:r>
          </a:p>
          <a:p>
            <a:pPr marL="457200" indent="-457200" fontAlgn="auto">
              <a:spcBef>
                <a:spcPts val="0"/>
              </a:spcBef>
              <a:spcAft>
                <a:spcPts val="0"/>
              </a:spcAft>
              <a:buFontTx/>
              <a:buAutoNum type="arabicPeriod"/>
              <a:defRPr/>
            </a:pPr>
            <a:r>
              <a:rPr lang="en-CA" sz="2400" dirty="0">
                <a:latin typeface="Helvetica Neue" panose="020B0604020202020204" charset="0"/>
              </a:rPr>
              <a:t>Drag the diamond to the left of </a:t>
            </a:r>
            <a:r>
              <a:rPr lang="en-CA" sz="2400" dirty="0" smtClean="0">
                <a:latin typeface="Helvetica Neue" panose="020B0604020202020204" charset="0"/>
              </a:rPr>
              <a:t>the</a:t>
            </a:r>
            <a:r>
              <a:rPr lang="en-CA" sz="2400" baseline="0" dirty="0" smtClean="0">
                <a:latin typeface="Helvetica Neue" panose="020B0604020202020204" charset="0"/>
              </a:rPr>
              <a:t> photo </a:t>
            </a:r>
            <a:r>
              <a:rPr lang="en-CA" sz="2400" dirty="0" smtClean="0">
                <a:latin typeface="Helvetica Neue" panose="020B0604020202020204" charset="0"/>
              </a:rPr>
              <a:t>to </a:t>
            </a:r>
            <a:r>
              <a:rPr lang="en-CA" sz="2400" dirty="0">
                <a:latin typeface="Helvetica Neue" panose="020B0604020202020204" charset="0"/>
              </a:rPr>
              <a:t>reduce the </a:t>
            </a:r>
            <a:r>
              <a:rPr lang="en-CA" sz="2400" dirty="0" smtClean="0">
                <a:latin typeface="Helvetica Neue" panose="020B0604020202020204" charset="0"/>
              </a:rPr>
              <a:t>roundness.</a:t>
            </a:r>
            <a:r>
              <a:rPr lang="en-CA" sz="2400" baseline="0" dirty="0" smtClean="0">
                <a:latin typeface="Helvetica Neue" panose="020B0604020202020204" charset="0"/>
              </a:rPr>
              <a:t> </a:t>
            </a:r>
            <a:endParaRPr lang="en-CA" sz="4800" dirty="0">
              <a:solidFill>
                <a:srgbClr val="00ADBB"/>
              </a:solidFill>
              <a:latin typeface="Helvetica Neue" panose="020B0604020202020204" charset="0"/>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3320515736"/>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smtClean="0">
                <a:solidFill>
                  <a:srgbClr val="00ADBB"/>
                </a:solidFill>
                <a:latin typeface="Helvetica Neue"/>
              </a:rPr>
              <a:t>Tip #3: </a:t>
            </a:r>
            <a:r>
              <a:rPr lang="en-CA" altLang="en-US" sz="4800" dirty="0" smtClean="0">
                <a:solidFill>
                  <a:srgbClr val="00ADBB"/>
                </a:solidFill>
                <a:latin typeface="Helvetica Neue"/>
              </a:rPr>
              <a:t>Words per slide</a:t>
            </a:r>
          </a:p>
          <a:p>
            <a:pPr>
              <a:defRPr/>
            </a:pPr>
            <a:endParaRPr lang="en-CA" altLang="en-US" sz="2400" dirty="0" smtClean="0">
              <a:latin typeface="Helvetica Neue"/>
            </a:endParaRPr>
          </a:p>
          <a:p>
            <a:pPr>
              <a:defRPr/>
            </a:pPr>
            <a:r>
              <a:rPr lang="en-CA" altLang="en-US" sz="2400" dirty="0" smtClean="0">
                <a:latin typeface="Helvetica Neue"/>
              </a:rPr>
              <a:t>We recommend 15-25 words per slide. </a:t>
            </a:r>
          </a:p>
          <a:p>
            <a:pPr>
              <a:defRPr/>
            </a:pPr>
            <a:endParaRPr lang="en-CA" altLang="en-US" sz="2400" dirty="0" smtClean="0">
              <a:latin typeface="Helvetica Neue"/>
            </a:endParaRPr>
          </a:p>
          <a:p>
            <a:pPr>
              <a:defRPr/>
            </a:pPr>
            <a:r>
              <a:rPr lang="en-CA" altLang="en-US" sz="2400" dirty="0" smtClean="0">
                <a:latin typeface="Helvetica Neue"/>
              </a:rPr>
              <a:t>More words on a slide will make it difficult for people to pay attention to who is speaking. Less words allows people to focus on you and your key messages. </a:t>
            </a:r>
            <a:endParaRPr lang="en-CA" altLang="en-US" sz="2400" dirty="0" smtClean="0"/>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409687166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971550" y="549275"/>
            <a:ext cx="734536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CA" altLang="en-US" sz="4800" b="1" dirty="0" smtClean="0">
                <a:solidFill>
                  <a:srgbClr val="00ADBB"/>
                </a:solidFill>
                <a:latin typeface="Helvetica Neue"/>
              </a:rPr>
              <a:t>Tip #4: </a:t>
            </a:r>
            <a:r>
              <a:rPr lang="en-CA" altLang="en-US" sz="4800" b="0" dirty="0" smtClean="0">
                <a:solidFill>
                  <a:srgbClr val="00ADBB"/>
                </a:solidFill>
                <a:latin typeface="Helvetica Neue"/>
              </a:rPr>
              <a:t>Font</a:t>
            </a:r>
            <a:r>
              <a:rPr lang="en-CA" altLang="en-US" sz="4800" b="0" baseline="0" dirty="0" smtClean="0">
                <a:solidFill>
                  <a:srgbClr val="00ADBB"/>
                </a:solidFill>
                <a:latin typeface="Helvetica Neue"/>
              </a:rPr>
              <a:t> size</a:t>
            </a:r>
            <a:endParaRPr lang="en-CA" altLang="en-US" sz="4800" dirty="0" smtClean="0">
              <a:solidFill>
                <a:srgbClr val="00ADBB"/>
              </a:solidFill>
              <a:latin typeface="Helvetica Neue"/>
            </a:endParaRPr>
          </a:p>
          <a:p>
            <a:pPr>
              <a:defRPr/>
            </a:pPr>
            <a:endParaRPr lang="en-CA" altLang="en-US" sz="2400" dirty="0" smtClean="0">
              <a:latin typeface="Helvetica Neue"/>
            </a:endParaRPr>
          </a:p>
          <a:p>
            <a:pPr>
              <a:defRPr/>
            </a:pPr>
            <a:r>
              <a:rPr lang="en-CA" altLang="en-US" sz="2400" dirty="0" smtClean="0">
                <a:latin typeface="Helvetica Neue"/>
              </a:rPr>
              <a:t>We recommend</a:t>
            </a:r>
            <a:r>
              <a:rPr lang="en-CA" altLang="en-US" sz="2400" baseline="0" dirty="0" smtClean="0">
                <a:latin typeface="Helvetica Neue"/>
              </a:rPr>
              <a:t> using size 54 or larger for content on slides. This will help audiences at the back of rooms see the slides and content easily. </a:t>
            </a:r>
          </a:p>
          <a:p>
            <a:pPr>
              <a:defRPr/>
            </a:pPr>
            <a:endParaRPr lang="en-CA" altLang="en-US" sz="2400" baseline="0" dirty="0" smtClean="0">
              <a:latin typeface="Helvetica Neue"/>
            </a:endParaRPr>
          </a:p>
          <a:p>
            <a:pPr>
              <a:defRPr/>
            </a:pPr>
            <a:r>
              <a:rPr lang="en-CA" altLang="en-US" sz="2400" baseline="0" dirty="0" smtClean="0">
                <a:latin typeface="Helvetica Neue"/>
              </a:rPr>
              <a:t>The department, program or presentation name at the top of the slide can be no smaller than 18. </a:t>
            </a:r>
            <a:endParaRPr lang="en-CA" altLang="en-US" sz="2400" dirty="0" smtClean="0">
              <a:latin typeface="Helvetica Neue"/>
            </a:endParaRPr>
          </a:p>
          <a:p>
            <a:pPr>
              <a:defRPr/>
            </a:pPr>
            <a:endParaRPr lang="en-CA" altLang="en-US" sz="2400" dirty="0" smtClean="0">
              <a:latin typeface="Helvetica Neue"/>
            </a:endParaRPr>
          </a:p>
        </p:txBody>
      </p:sp>
      <p:sp>
        <p:nvSpPr>
          <p:cNvPr id="3" name="Shape 104"/>
          <p:cNvSpPr txBox="1">
            <a:spLocks noChangeArrowheads="1"/>
          </p:cNvSpPr>
          <p:nvPr userDrawn="1"/>
        </p:nvSpPr>
        <p:spPr bwMode="auto">
          <a:xfrm>
            <a:off x="971550" y="6327775"/>
            <a:ext cx="72009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Clr>
                <a:srgbClr val="FF6600"/>
              </a:buClr>
              <a:buSzPct val="25000"/>
              <a:defRPr/>
            </a:pPr>
            <a:r>
              <a:rPr lang="en-US" altLang="en-US" sz="1200" b="1" smtClean="0">
                <a:solidFill>
                  <a:srgbClr val="00ADBB"/>
                </a:solidFill>
                <a:latin typeface="Helvetica Neue"/>
                <a:sym typeface="Helvetica Neue"/>
              </a:rPr>
              <a:t>NOTE: This slide is not intended for use in a presentation</a:t>
            </a:r>
          </a:p>
        </p:txBody>
      </p:sp>
    </p:spTree>
    <p:extLst>
      <p:ext uri="{BB962C8B-B14F-4D97-AF65-F5344CB8AC3E}">
        <p14:creationId xmlns:p14="http://schemas.microsoft.com/office/powerpoint/2010/main" val="206546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5BDB16-9C6C-4187-A316-37DD67AED98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69B71-0D1F-4D93-935F-5DC6EF5A6CED}" type="slidenum">
              <a:rPr lang="en-US" smtClean="0"/>
              <a:t>‹#›</a:t>
            </a:fld>
            <a:endParaRPr lang="en-US"/>
          </a:p>
        </p:txBody>
      </p:sp>
    </p:spTree>
    <p:extLst>
      <p:ext uri="{BB962C8B-B14F-4D97-AF65-F5344CB8AC3E}">
        <p14:creationId xmlns:p14="http://schemas.microsoft.com/office/powerpoint/2010/main" val="233972105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5BDB16-9C6C-4187-A316-37DD67AED98D}" type="datetimeFigureOut">
              <a:rPr lang="en-US" smtClean="0"/>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69B71-0D1F-4D93-935F-5DC6EF5A6CED}" type="slidenum">
              <a:rPr lang="en-US" smtClean="0"/>
              <a:t>‹#›</a:t>
            </a:fld>
            <a:endParaRPr lang="en-US"/>
          </a:p>
        </p:txBody>
      </p:sp>
    </p:spTree>
    <p:extLst>
      <p:ext uri="{BB962C8B-B14F-4D97-AF65-F5344CB8AC3E}">
        <p14:creationId xmlns:p14="http://schemas.microsoft.com/office/powerpoint/2010/main" val="13317136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yan_title &amp; content">
    <p:bg>
      <p:bgPr>
        <a:solidFill>
          <a:srgbClr val="00ADBB"/>
        </a:solidFill>
        <a:effectLst/>
      </p:bgPr>
    </p:bg>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chemeClr val="bg1"/>
            </a:solidFill>
            <a:prstDash val="dot"/>
            <a:miter lim="800000"/>
            <a:headEnd/>
            <a:tailEnd/>
          </a:ln>
          <a:extLst>
            <a:ext uri="{909E8E84-426E-40DD-AFC4-6F175D3DCCD1}">
              <a14:hiddenFill xmlns:a14="http://schemas.microsoft.com/office/drawing/2010/main">
                <a:noFill/>
              </a14:hiddenFill>
            </a:ext>
          </a:extLst>
        </p:spPr>
      </p:cxnSp>
      <p:sp>
        <p:nvSpPr>
          <p:cNvPr id="9"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chemeClr val="bg1"/>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lvl1pPr>
              <a:defRPr>
                <a:solidFill>
                  <a:schemeClr val="bg1"/>
                </a:solidFill>
              </a:defRPr>
            </a:lvl1pPr>
          </a:lstStyle>
          <a:p>
            <a:pPr>
              <a:defRPr/>
            </a:pPr>
            <a:fld id="{513A850C-06A2-42B1-8DCC-30A0907031A5}" type="datetime4">
              <a:rPr lang="en-CA" smtClean="0"/>
              <a:t>October 10, 2019</a:t>
            </a:fld>
            <a:endParaRPr lang="en-CA" dirty="0"/>
          </a:p>
        </p:txBody>
      </p:sp>
      <p:sp>
        <p:nvSpPr>
          <p:cNvPr id="3" name="Footer Placeholder 2"/>
          <p:cNvSpPr>
            <a:spLocks noGrp="1"/>
          </p:cNvSpPr>
          <p:nvPr>
            <p:ph type="ftr" sz="quarter" idx="24"/>
          </p:nvPr>
        </p:nvSpPr>
        <p:spPr/>
        <p:txBody>
          <a:bodyPr/>
          <a:lstStyle>
            <a:lvl1pPr>
              <a:defRPr>
                <a:solidFill>
                  <a:schemeClr val="bg1"/>
                </a:solidFill>
              </a:defRPr>
            </a:lvl1pPr>
          </a:lstStyle>
          <a:p>
            <a:pPr>
              <a:defRPr/>
            </a:pPr>
            <a:endParaRPr lang="en-CA" dirty="0"/>
          </a:p>
        </p:txBody>
      </p:sp>
      <p:sp>
        <p:nvSpPr>
          <p:cNvPr id="7" name="Slide Number Placeholder 6"/>
          <p:cNvSpPr>
            <a:spLocks noGrp="1"/>
          </p:cNvSpPr>
          <p:nvPr>
            <p:ph type="sldNum" sz="quarter" idx="25"/>
          </p:nvPr>
        </p:nvSpPr>
        <p:spPr/>
        <p:txBody>
          <a:bodyPr/>
          <a:lstStyle>
            <a:lvl1pPr>
              <a:defRPr>
                <a:solidFill>
                  <a:schemeClr val="bg1"/>
                </a:solidFill>
              </a:defRPr>
            </a:lvl1pPr>
          </a:lstStyle>
          <a:p>
            <a:pPr>
              <a:defRPr/>
            </a:pPr>
            <a:fld id="{8A9277BE-5DF1-4CBC-8139-FE686D0985CD}" type="slidenum">
              <a:rPr lang="en-CA" smtClean="0"/>
              <a:pPr>
                <a:defRPr/>
              </a:pPr>
              <a:t>‹#›</a:t>
            </a:fld>
            <a:endParaRPr lang="en-CA" dirty="0"/>
          </a:p>
        </p:txBody>
      </p:sp>
      <p:sp>
        <p:nvSpPr>
          <p:cNvPr id="10" name="Content Placeholder 9"/>
          <p:cNvSpPr>
            <a:spLocks noGrp="1"/>
          </p:cNvSpPr>
          <p:nvPr>
            <p:ph sz="quarter" idx="26" hasCustomPrompt="1"/>
          </p:nvPr>
        </p:nvSpPr>
        <p:spPr>
          <a:xfrm>
            <a:off x="539750" y="1988840"/>
            <a:ext cx="8064500" cy="3960440"/>
          </a:xfrm>
        </p:spPr>
        <p:txBody>
          <a:bodyPr/>
          <a:lstStyle>
            <a:lvl1pPr>
              <a:defRPr sz="4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p:txBody>
      </p:sp>
      <p:sp>
        <p:nvSpPr>
          <p:cNvPr id="12" name="Title 11"/>
          <p:cNvSpPr>
            <a:spLocks noGrp="1"/>
          </p:cNvSpPr>
          <p:nvPr>
            <p:ph type="title" hasCustomPrompt="1"/>
          </p:nvPr>
        </p:nvSpPr>
        <p:spPr>
          <a:xfrm>
            <a:off x="539750" y="845840"/>
            <a:ext cx="8064500" cy="1143000"/>
          </a:xfrm>
        </p:spPr>
        <p:txBody>
          <a:bodyPr/>
          <a:lstStyle>
            <a:lvl1pPr algn="l">
              <a:defRPr sz="5400" baseline="0">
                <a:solidFill>
                  <a:schemeClr val="bg1"/>
                </a:solidFill>
              </a:defRPr>
            </a:lvl1pPr>
          </a:lstStyle>
          <a:p>
            <a:r>
              <a:rPr lang="en-US" dirty="0" smtClean="0"/>
              <a:t>Insert title, size 44</a:t>
            </a:r>
            <a:endParaRPr lang="en-US" dirty="0"/>
          </a:p>
        </p:txBody>
      </p:sp>
    </p:spTree>
    <p:extLst>
      <p:ext uri="{BB962C8B-B14F-4D97-AF65-F5344CB8AC3E}">
        <p14:creationId xmlns:p14="http://schemas.microsoft.com/office/powerpoint/2010/main" val="2891695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yan_title &amp; content 2">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8147050"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Tree>
    <p:extLst>
      <p:ext uri="{BB962C8B-B14F-4D97-AF65-F5344CB8AC3E}">
        <p14:creationId xmlns:p14="http://schemas.microsoft.com/office/powerpoint/2010/main" val="2265748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yan_title &amp; content 3">
    <p:spTree>
      <p:nvGrpSpPr>
        <p:cNvPr id="1" name=""/>
        <p:cNvGrpSpPr/>
        <p:nvPr/>
      </p:nvGrpSpPr>
      <p:grpSpPr>
        <a:xfrm>
          <a:off x="0" y="0"/>
          <a:ext cx="0" cy="0"/>
          <a:chOff x="0" y="0"/>
          <a:chExt cx="0" cy="0"/>
        </a:xfrm>
      </p:grpSpPr>
      <p:cxnSp>
        <p:nvCxnSpPr>
          <p:cNvPr id="5" name="Shape 184"/>
          <p:cNvCxnSpPr>
            <a:cxnSpLocks noChangeShapeType="1"/>
          </p:cNvCxnSpPr>
          <p:nvPr userDrawn="1"/>
        </p:nvCxnSpPr>
        <p:spPr bwMode="auto">
          <a:xfrm flipV="1">
            <a:off x="539750" y="620713"/>
            <a:ext cx="8064500" cy="14287"/>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cxnSp>
        <p:nvCxnSpPr>
          <p:cNvPr id="6" name="Shape 184"/>
          <p:cNvCxnSpPr>
            <a:cxnSpLocks noChangeShapeType="1"/>
          </p:cNvCxnSpPr>
          <p:nvPr userDrawn="1"/>
        </p:nvCxnSpPr>
        <p:spPr bwMode="auto">
          <a:xfrm flipV="1">
            <a:off x="539750" y="6223000"/>
            <a:ext cx="8064500" cy="14288"/>
          </a:xfrm>
          <a:prstGeom prst="straightConnector1">
            <a:avLst/>
          </a:prstGeom>
          <a:noFill/>
          <a:ln w="28575">
            <a:solidFill>
              <a:srgbClr val="00ADBB"/>
            </a:solidFill>
            <a:prstDash val="dot"/>
            <a:miter lim="800000"/>
            <a:headEnd/>
            <a:tailEnd/>
          </a:ln>
          <a:extLst>
            <a:ext uri="{909E8E84-426E-40DD-AFC4-6F175D3DCCD1}">
              <a14:hiddenFill xmlns:a14="http://schemas.microsoft.com/office/drawing/2010/main">
                <a:noFill/>
              </a14:hiddenFill>
            </a:ext>
          </a:extLst>
        </p:spPr>
      </p:cxnSp>
      <p:sp>
        <p:nvSpPr>
          <p:cNvPr id="8" name="Text Placeholder 8"/>
          <p:cNvSpPr>
            <a:spLocks noGrp="1"/>
          </p:cNvSpPr>
          <p:nvPr>
            <p:ph type="body" sz="quarter" idx="22" hasCustomPrompt="1"/>
          </p:nvPr>
        </p:nvSpPr>
        <p:spPr>
          <a:xfrm>
            <a:off x="467742" y="260648"/>
            <a:ext cx="6912570" cy="301625"/>
          </a:xfrm>
        </p:spPr>
        <p:txBody>
          <a:bodyPr/>
          <a:lstStyle>
            <a:lvl1pPr marL="0" indent="0">
              <a:buNone/>
              <a:defRPr sz="2000" b="1" baseline="0">
                <a:solidFill>
                  <a:srgbClr val="00ADBB"/>
                </a:solidFill>
                <a:latin typeface="Garamond" panose="02020404030301010803" pitchFamily="18" charset="0"/>
              </a:defRPr>
            </a:lvl1pPr>
            <a:lvl2pPr>
              <a:defRPr sz="1800">
                <a:latin typeface="Garamond" panose="02020404030301010803" pitchFamily="18" charset="0"/>
              </a:defRPr>
            </a:lvl2pPr>
            <a:lvl3pPr>
              <a:defRPr sz="1600">
                <a:latin typeface="Garamond" panose="02020404030301010803" pitchFamily="18" charset="0"/>
              </a:defRPr>
            </a:lvl3pPr>
            <a:lvl4pPr>
              <a:defRPr sz="1400">
                <a:latin typeface="Garamond" panose="02020404030301010803" pitchFamily="18" charset="0"/>
              </a:defRPr>
            </a:lvl4pPr>
            <a:lvl5pPr>
              <a:defRPr sz="1400">
                <a:latin typeface="Garamond" panose="02020404030301010803" pitchFamily="18" charset="0"/>
              </a:defRPr>
            </a:lvl5pPr>
          </a:lstStyle>
          <a:p>
            <a:pPr lvl="0"/>
            <a:r>
              <a:rPr lang="en-US" dirty="0" smtClean="0"/>
              <a:t>Program, presentation or slide title</a:t>
            </a:r>
          </a:p>
        </p:txBody>
      </p:sp>
      <p:sp>
        <p:nvSpPr>
          <p:cNvPr id="2" name="Date Placeholder 1"/>
          <p:cNvSpPr>
            <a:spLocks noGrp="1"/>
          </p:cNvSpPr>
          <p:nvPr>
            <p:ph type="dt" sz="half" idx="23"/>
          </p:nvPr>
        </p:nvSpPr>
        <p:spPr/>
        <p:txBody>
          <a:bodyPr/>
          <a:lstStyle/>
          <a:p>
            <a:pPr>
              <a:defRPr/>
            </a:pPr>
            <a:fld id="{B29E8D9C-7A17-45D9-BC9B-D377C401CAEB}" type="datetime4">
              <a:rPr lang="en-CA" smtClean="0"/>
              <a:t>October 10, 2019</a:t>
            </a:fld>
            <a:endParaRPr lang="en-CA" dirty="0"/>
          </a:p>
        </p:txBody>
      </p:sp>
      <p:sp>
        <p:nvSpPr>
          <p:cNvPr id="3" name="Footer Placeholder 2"/>
          <p:cNvSpPr>
            <a:spLocks noGrp="1"/>
          </p:cNvSpPr>
          <p:nvPr>
            <p:ph type="ftr" sz="quarter" idx="24"/>
          </p:nvPr>
        </p:nvSpPr>
        <p:spPr/>
        <p:txBody>
          <a:bodyPr/>
          <a:lstStyle/>
          <a:p>
            <a:pPr>
              <a:defRPr/>
            </a:pPr>
            <a:endParaRPr lang="en-CA" dirty="0"/>
          </a:p>
        </p:txBody>
      </p:sp>
      <p:sp>
        <p:nvSpPr>
          <p:cNvPr id="4" name="Slide Number Placeholder 3"/>
          <p:cNvSpPr>
            <a:spLocks noGrp="1"/>
          </p:cNvSpPr>
          <p:nvPr>
            <p:ph type="sldNum" sz="quarter" idx="25"/>
          </p:nvPr>
        </p:nvSpPr>
        <p:spPr/>
        <p:txBody>
          <a:bodyPr/>
          <a:lstStyle/>
          <a:p>
            <a:pPr>
              <a:defRPr/>
            </a:pPr>
            <a:fld id="{8A9277BE-5DF1-4CBC-8139-FE686D0985CD}" type="slidenum">
              <a:rPr lang="en-CA" smtClean="0"/>
              <a:pPr>
                <a:defRPr/>
              </a:pPr>
              <a:t>‹#›</a:t>
            </a:fld>
            <a:endParaRPr lang="en-CA"/>
          </a:p>
        </p:txBody>
      </p:sp>
      <p:sp>
        <p:nvSpPr>
          <p:cNvPr id="10" name="Content Placeholder 9"/>
          <p:cNvSpPr>
            <a:spLocks noGrp="1"/>
          </p:cNvSpPr>
          <p:nvPr>
            <p:ph sz="quarter" idx="26" hasCustomPrompt="1"/>
          </p:nvPr>
        </p:nvSpPr>
        <p:spPr>
          <a:xfrm>
            <a:off x="457200" y="1988840"/>
            <a:ext cx="4042792" cy="3960440"/>
          </a:xfrm>
        </p:spPr>
        <p:txBody>
          <a:bodyPr/>
          <a:lstStyle>
            <a:lvl1pPr>
              <a:defRPr sz="4400" baseline="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Insert content, size 44</a:t>
            </a:r>
          </a:p>
          <a:p>
            <a:pPr lvl="0"/>
            <a:endParaRPr lang="en-US" dirty="0" smtClean="0"/>
          </a:p>
        </p:txBody>
      </p:sp>
      <p:sp>
        <p:nvSpPr>
          <p:cNvPr id="11" name="Title 11"/>
          <p:cNvSpPr>
            <a:spLocks noGrp="1"/>
          </p:cNvSpPr>
          <p:nvPr>
            <p:ph type="title" hasCustomPrompt="1"/>
          </p:nvPr>
        </p:nvSpPr>
        <p:spPr>
          <a:xfrm>
            <a:off x="457200" y="845840"/>
            <a:ext cx="8147050" cy="1143000"/>
          </a:xfrm>
        </p:spPr>
        <p:txBody>
          <a:bodyPr/>
          <a:lstStyle>
            <a:lvl1pPr algn="l">
              <a:defRPr sz="5400" baseline="0">
                <a:solidFill>
                  <a:schemeClr val="accent1"/>
                </a:solidFill>
              </a:defRPr>
            </a:lvl1pPr>
          </a:lstStyle>
          <a:p>
            <a:r>
              <a:rPr lang="en-US" dirty="0" smtClean="0"/>
              <a:t>Insert title, size 54</a:t>
            </a:r>
            <a:endParaRPr lang="en-US" dirty="0"/>
          </a:p>
        </p:txBody>
      </p:sp>
      <p:sp>
        <p:nvSpPr>
          <p:cNvPr id="9" name="Content Placeholder 8"/>
          <p:cNvSpPr>
            <a:spLocks noGrp="1"/>
          </p:cNvSpPr>
          <p:nvPr>
            <p:ph sz="quarter" idx="27"/>
          </p:nvPr>
        </p:nvSpPr>
        <p:spPr>
          <a:xfrm>
            <a:off x="4530725" y="1989138"/>
            <a:ext cx="4073525" cy="3960142"/>
          </a:xfrm>
        </p:spPr>
        <p:txBody>
          <a:bodyPr/>
          <a:lstStyle>
            <a:lvl1pPr marL="0" indent="0">
              <a:buNone/>
              <a:defRPr sz="4400" baseline="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2296700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5C6670"/>
                </a:solidFill>
                <a:latin typeface="+mn-lt"/>
                <a:cs typeface="+mn-cs"/>
              </a:defRPr>
            </a:lvl1pPr>
          </a:lstStyle>
          <a:p>
            <a:pPr>
              <a:defRPr/>
            </a:pPr>
            <a:fld id="{F1023FC3-F0A0-4F70-9D17-7C94BEACF095}" type="datetime4">
              <a:rPr lang="en-CA" smtClean="0"/>
              <a:t>October 10, 2019</a:t>
            </a:fld>
            <a:endParaRPr lang="en-CA" dirty="0"/>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C6670"/>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5C6670"/>
                </a:solidFill>
                <a:latin typeface="+mn-lt"/>
                <a:cs typeface="+mn-cs"/>
              </a:defRPr>
            </a:lvl1pPr>
          </a:lstStyle>
          <a:p>
            <a:pPr>
              <a:defRPr/>
            </a:pPr>
            <a:fld id="{8A9277BE-5DF1-4CBC-8139-FE686D0985CD}" type="slidenum">
              <a:rPr lang="en-CA" smtClean="0"/>
              <a:pPr>
                <a:defRPr/>
              </a:pPr>
              <a:t>‹#›</a:t>
            </a:fld>
            <a:endParaRPr lang="en-CA" dirty="0"/>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84" r:id="rId4"/>
    <p:sldLayoutId id="2147483767" r:id="rId5"/>
    <p:sldLayoutId id="2147483782" r:id="rId6"/>
    <p:sldLayoutId id="2147483768" r:id="rId7"/>
    <p:sldLayoutId id="2147483769" r:id="rId8"/>
    <p:sldLayoutId id="2147483793" r:id="rId9"/>
    <p:sldLayoutId id="2147483770" r:id="rId10"/>
    <p:sldLayoutId id="2147483771" r:id="rId11"/>
    <p:sldLayoutId id="2147483794" r:id="rId12"/>
    <p:sldLayoutId id="2147483772" r:id="rId13"/>
    <p:sldLayoutId id="2147483773" r:id="rId14"/>
    <p:sldLayoutId id="2147483795" r:id="rId15"/>
    <p:sldLayoutId id="2147483774" r:id="rId16"/>
    <p:sldLayoutId id="2147483775" r:id="rId17"/>
    <p:sldLayoutId id="2147483796" r:id="rId18"/>
    <p:sldLayoutId id="2147483776" r:id="rId19"/>
    <p:sldLayoutId id="2147483777" r:id="rId20"/>
    <p:sldLayoutId id="2147483797" r:id="rId21"/>
    <p:sldLayoutId id="2147483789" r:id="rId22"/>
    <p:sldLayoutId id="2147483790" r:id="rId23"/>
    <p:sldLayoutId id="2147483798" r:id="rId24"/>
    <p:sldLayoutId id="2147483791" r:id="rId25"/>
    <p:sldLayoutId id="2147483792" r:id="rId26"/>
    <p:sldLayoutId id="2147483778" r:id="rId27"/>
    <p:sldLayoutId id="2147483788" r:id="rId28"/>
    <p:sldLayoutId id="2147483779" r:id="rId29"/>
    <p:sldLayoutId id="2147483780" r:id="rId30"/>
    <p:sldLayoutId id="2147483781" r:id="rId31"/>
    <p:sldLayoutId id="2147483783" r:id="rId32"/>
    <p:sldLayoutId id="2147483799" r:id="rId33"/>
    <p:sldLayoutId id="2147483800" r:id="rId34"/>
  </p:sldLayoutIdLst>
  <p:timing>
    <p:tnLst>
      <p:par>
        <p:cTn id="1" dur="indefinite" restart="never" nodeType="tmRoot"/>
      </p:par>
    </p:tnLst>
  </p:timing>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5C6670"/>
                </a:solidFill>
                <a:latin typeface="+mn-lt"/>
                <a:cs typeface="+mn-cs"/>
              </a:defRPr>
            </a:lvl1pPr>
          </a:lstStyle>
          <a:p>
            <a:pPr>
              <a:defRPr/>
            </a:pPr>
            <a:fld id="{F1023FC3-F0A0-4F70-9D17-7C94BEACF095}" type="datetime4">
              <a:rPr lang="en-CA" smtClean="0"/>
              <a:t>October 10, 2019</a:t>
            </a:fld>
            <a:endParaRPr lang="en-CA" dirty="0"/>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5C6670"/>
                </a:solidFill>
                <a:latin typeface="+mn-lt"/>
                <a:cs typeface="+mn-cs"/>
              </a:defRPr>
            </a:lvl1pPr>
          </a:lstStyle>
          <a:p>
            <a:pPr>
              <a:defRPr/>
            </a:pPr>
            <a:endParaRPr lang="en-CA" dirty="0"/>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5C6670"/>
                </a:solidFill>
                <a:latin typeface="+mn-lt"/>
                <a:cs typeface="+mn-cs"/>
              </a:defRPr>
            </a:lvl1pPr>
          </a:lstStyle>
          <a:p>
            <a:pPr>
              <a:defRPr/>
            </a:pPr>
            <a:fld id="{8A9277BE-5DF1-4CBC-8139-FE686D0985CD}" type="slidenum">
              <a:rPr lang="en-CA" smtClean="0"/>
              <a:pPr>
                <a:defRPr/>
              </a:pPr>
              <a:t>‹#›</a:t>
            </a:fld>
            <a:endParaRPr lang="en-CA" dirty="0"/>
          </a:p>
        </p:txBody>
      </p:sp>
    </p:spTree>
    <p:extLst>
      <p:ext uri="{BB962C8B-B14F-4D97-AF65-F5344CB8AC3E}">
        <p14:creationId xmlns:p14="http://schemas.microsoft.com/office/powerpoint/2010/main" val="17193527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 id="2147483829" r:id="rId28"/>
    <p:sldLayoutId id="2147483830" r:id="rId29"/>
    <p:sldLayoutId id="2147483831" r:id="rId30"/>
    <p:sldLayoutId id="2147483832" r:id="rId31"/>
    <p:sldLayoutId id="2147483833" r:id="rId32"/>
    <p:sldLayoutId id="2147483834" r:id="rId33"/>
    <p:sldLayoutId id="2147483835" r:id="rId34"/>
  </p:sldLayoutIdLst>
  <p:timing>
    <p:tnLst>
      <p:par>
        <p:cTn id="1" dur="indefinite" restart="never" nodeType="tmRoot"/>
      </p:par>
    </p:tnLst>
  </p:timing>
  <p:hf sldNum="0"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3.xml"/><Relationship Id="rId5" Type="http://schemas.openxmlformats.org/officeDocument/2006/relationships/image" Target="../media/image2.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33.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3.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3.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3.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8" Type="http://schemas.openxmlformats.org/officeDocument/2006/relationships/hyperlink" Target="https://www.canada.ca/en/public-health/services/health-promotion/aging-seniors/publications/publications-general-public/seniors-falls-canada-second-report.html" TargetMode="External"/><Relationship Id="rId3" Type="http://schemas.openxmlformats.org/officeDocument/2006/relationships/image" Target="../media/image2.jpeg"/><Relationship Id="rId7" Type="http://schemas.openxmlformats.org/officeDocument/2006/relationships/hyperlink" Target="http://canadianfallprevention.ca/" TargetMode="External"/><Relationship Id="rId2" Type="http://schemas.openxmlformats.org/officeDocument/2006/relationships/notesSlide" Target="../notesSlides/notesSlide20.xml"/><Relationship Id="rId1" Type="http://schemas.openxmlformats.org/officeDocument/2006/relationships/slideLayout" Target="../slideLayouts/slideLayout33.xml"/><Relationship Id="rId6" Type="http://schemas.openxmlformats.org/officeDocument/2006/relationships/hyperlink" Target="https://findingbalancealberta.ca/wp-content/uploads/FB-Active-Strength-Handout-2018.pdf" TargetMode="External"/><Relationship Id="rId5" Type="http://schemas.openxmlformats.org/officeDocument/2006/relationships/hyperlink" Target="https://findingbalancealberta.ca/wp-" TargetMode="External"/><Relationship Id="rId4" Type="http://schemas.openxmlformats.org/officeDocument/2006/relationships/hyperlink" Target="https://findingbalancealberta.ca/wp-content/uploads/FB-Brochure-April2019-DIGITAL.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albertahealthservices.ca/nutrition/Page11115.aspx" TargetMode="External"/><Relationship Id="rId2" Type="http://schemas.openxmlformats.org/officeDocument/2006/relationships/notesSlide" Target="../notesSlides/notesSlide21.xml"/><Relationship Id="rId1" Type="http://schemas.openxmlformats.org/officeDocument/2006/relationships/slideLayout" Target="../slideLayouts/slideLayout33.xml"/><Relationship Id="rId6" Type="http://schemas.openxmlformats.org/officeDocument/2006/relationships/hyperlink" Target="https://www.albertahealthservices.ca/info/Page8247.aspx" TargetMode="External"/><Relationship Id="rId5" Type="http://schemas.openxmlformats.org/officeDocument/2006/relationships/hyperlink" Target="https://food-guide.canada.ca/en/" TargetMode="External"/><Relationship Id="rId4" Type="http://schemas.openxmlformats.org/officeDocument/2006/relationships/hyperlink" Target="http://www.csep.ca/CMFiles/Guidelines/CSEP_PAGuidelines_older-adults_en.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hyperlink" Target="https://creativecommons.org/licenses/by-nc-sa/4.0/" TargetMode="External"/><Relationship Id="rId2" Type="http://schemas.openxmlformats.org/officeDocument/2006/relationships/notesSlide" Target="../notesSlides/notesSlide23.xml"/><Relationship Id="rId1" Type="http://schemas.openxmlformats.org/officeDocument/2006/relationships/slideLayout" Target="../slideLayouts/slideLayout3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964906" y="2054113"/>
            <a:ext cx="4179093" cy="2377574"/>
          </a:xfrm>
          <a:prstGeom prst="rect">
            <a:avLst/>
          </a:prstGeom>
          <a:noFill/>
        </p:spPr>
        <p:txBody>
          <a:bodyPr wrap="square" rtlCol="0">
            <a:spAutoFit/>
          </a:bodyPr>
          <a:lstStyle/>
          <a:p>
            <a:r>
              <a:rPr lang="en-US" sz="4950" b="1" dirty="0">
                <a:solidFill>
                  <a:schemeClr val="bg1"/>
                </a:solidFill>
                <a:latin typeface="Arial" panose="020B0604020202020204" pitchFamily="34" charset="0"/>
              </a:rPr>
              <a:t>Good News: Falls are Preventable!</a:t>
            </a:r>
            <a:endParaRPr lang="en-US" sz="4950" dirty="0">
              <a:solidFill>
                <a:schemeClr val="bg1"/>
              </a:solidFill>
              <a:latin typeface="Arial" panose="020B0604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400800"/>
            <a:ext cx="1050131" cy="313346"/>
          </a:xfrm>
          <a:prstGeom prst="rect">
            <a:avLst/>
          </a:prstGeom>
        </p:spPr>
      </p:pic>
      <p:cxnSp>
        <p:nvCxnSpPr>
          <p:cNvPr id="21" name="Straight Connector 20"/>
          <p:cNvCxnSpPr/>
          <p:nvPr/>
        </p:nvCxnSpPr>
        <p:spPr>
          <a:xfrm>
            <a:off x="0" y="5264717"/>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 y="857250"/>
            <a:ext cx="9143999" cy="4640981"/>
          </a:xfrm>
          <a:prstGeom prst="rect">
            <a:avLst/>
          </a:prstGeom>
          <a:solidFill>
            <a:srgbClr val="578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506" y="1670172"/>
            <a:ext cx="3950494" cy="2633663"/>
          </a:xfrm>
          <a:prstGeom prst="roundRect">
            <a:avLst/>
          </a:prstGeom>
          <a:ln w="38100">
            <a:noFill/>
          </a:ln>
        </p:spPr>
      </p:pic>
      <p:sp>
        <p:nvSpPr>
          <p:cNvPr id="2" name="TextBox 1"/>
          <p:cNvSpPr txBox="1"/>
          <p:nvPr/>
        </p:nvSpPr>
        <p:spPr>
          <a:xfrm>
            <a:off x="914400" y="4649321"/>
            <a:ext cx="7597589" cy="646331"/>
          </a:xfrm>
          <a:prstGeom prst="rect">
            <a:avLst/>
          </a:prstGeom>
          <a:noFill/>
        </p:spPr>
        <p:txBody>
          <a:bodyPr wrap="square" rtlCol="0">
            <a:spAutoFit/>
          </a:bodyPr>
          <a:lstStyle/>
          <a:p>
            <a:r>
              <a:rPr lang="en-US" b="1" dirty="0">
                <a:solidFill>
                  <a:schemeClr val="bg1"/>
                </a:solidFill>
                <a:latin typeface="Arial" panose="020B0604020202020204" pitchFamily="34" charset="0"/>
              </a:rPr>
              <a:t>Brought</a:t>
            </a:r>
            <a:r>
              <a:rPr lang="en-US" dirty="0">
                <a:solidFill>
                  <a:schemeClr val="bg1"/>
                </a:solidFill>
                <a:latin typeface="Arial" panose="020B0604020202020204" pitchFamily="34" charset="0"/>
              </a:rPr>
              <a:t> </a:t>
            </a:r>
            <a:r>
              <a:rPr lang="en-US" b="1" dirty="0">
                <a:solidFill>
                  <a:schemeClr val="bg1"/>
                </a:solidFill>
                <a:latin typeface="Arial" panose="020B0604020202020204" pitchFamily="34" charset="0"/>
              </a:rPr>
              <a:t>to you by </a:t>
            </a:r>
            <a:r>
              <a:rPr lang="en-US" b="1" dirty="0" smtClean="0">
                <a:solidFill>
                  <a:schemeClr val="bg1"/>
                </a:solidFill>
                <a:latin typeface="Arial" panose="020B0604020202020204" pitchFamily="34" charset="0"/>
              </a:rPr>
              <a:t>AHS </a:t>
            </a:r>
            <a:r>
              <a:rPr lang="en-US" b="1" dirty="0">
                <a:solidFill>
                  <a:schemeClr val="bg1"/>
                </a:solidFill>
                <a:latin typeface="Arial" panose="020B0604020202020204" pitchFamily="34" charset="0"/>
              </a:rPr>
              <a:t>Provincial Injury Prevention Program </a:t>
            </a:r>
            <a:r>
              <a:rPr lang="en-US" b="1" dirty="0" smtClean="0">
                <a:solidFill>
                  <a:schemeClr val="bg1"/>
                </a:solidFill>
                <a:latin typeface="Arial" panose="020B0604020202020204" pitchFamily="34" charset="0"/>
              </a:rPr>
              <a:t>and </a:t>
            </a:r>
            <a:r>
              <a:rPr lang="en-US" b="1" dirty="0">
                <a:solidFill>
                  <a:schemeClr val="bg1"/>
                </a:solidFill>
                <a:latin typeface="Arial" panose="020B0604020202020204" pitchFamily="34" charset="0"/>
              </a:rPr>
              <a:t>Seniors </a:t>
            </a:r>
            <a:r>
              <a:rPr lang="en-US" b="1" dirty="0" smtClean="0">
                <a:solidFill>
                  <a:schemeClr val="bg1"/>
                </a:solidFill>
                <a:latin typeface="Arial" panose="020B0604020202020204" pitchFamily="34" charset="0"/>
              </a:rPr>
              <a:t>Health, with support from IPC Finding Balance resources.</a:t>
            </a:r>
            <a:endParaRPr lang="en-US" b="1" dirty="0">
              <a:solidFill>
                <a:schemeClr val="bg1"/>
              </a:solidFill>
              <a:latin typeface="Arial" panose="020B0604020202020204" pitchFamily="34" charset="0"/>
            </a:endParaRPr>
          </a:p>
        </p:txBody>
      </p:sp>
      <p:sp>
        <p:nvSpPr>
          <p:cNvPr id="17" name="TextBox 16"/>
          <p:cNvSpPr txBox="1"/>
          <p:nvPr/>
        </p:nvSpPr>
        <p:spPr>
          <a:xfrm>
            <a:off x="5079206" y="2168413"/>
            <a:ext cx="4179093" cy="2377574"/>
          </a:xfrm>
          <a:prstGeom prst="rect">
            <a:avLst/>
          </a:prstGeom>
          <a:noFill/>
        </p:spPr>
        <p:txBody>
          <a:bodyPr wrap="square" rtlCol="0">
            <a:spAutoFit/>
          </a:bodyPr>
          <a:lstStyle/>
          <a:p>
            <a:r>
              <a:rPr lang="en-US" sz="4950" b="1" dirty="0">
                <a:solidFill>
                  <a:schemeClr val="bg1"/>
                </a:solidFill>
                <a:latin typeface="Arial" panose="020B0604020202020204" pitchFamily="34" charset="0"/>
              </a:rPr>
              <a:t>Good News: Falls are Preventable!</a:t>
            </a:r>
            <a:endParaRPr lang="en-US" sz="4950" dirty="0">
              <a:solidFill>
                <a:schemeClr val="bg1"/>
              </a:solidFill>
              <a:latin typeface="Arial" panose="020B0604020202020204" pitchFamily="34" charset="0"/>
            </a:endParaRPr>
          </a:p>
        </p:txBody>
      </p:sp>
      <p:sp>
        <p:nvSpPr>
          <p:cNvPr id="19" name="TextBox 18"/>
          <p:cNvSpPr txBox="1"/>
          <p:nvPr/>
        </p:nvSpPr>
        <p:spPr>
          <a:xfrm>
            <a:off x="-1" y="5486400"/>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22" name="TextBox 21"/>
          <p:cNvSpPr txBox="1"/>
          <p:nvPr/>
        </p:nvSpPr>
        <p:spPr>
          <a:xfrm>
            <a:off x="3903977" y="5490471"/>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23" name="TextBox 22"/>
          <p:cNvSpPr txBox="1"/>
          <p:nvPr/>
        </p:nvSpPr>
        <p:spPr>
          <a:xfrm>
            <a:off x="5731297" y="5490683"/>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24" name="TextBox 23"/>
          <p:cNvSpPr txBox="1"/>
          <p:nvPr/>
        </p:nvSpPr>
        <p:spPr>
          <a:xfrm>
            <a:off x="7312263" y="5486400"/>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5" name="TextBox 24"/>
          <p:cNvSpPr txBox="1"/>
          <p:nvPr/>
        </p:nvSpPr>
        <p:spPr>
          <a:xfrm>
            <a:off x="2054463" y="5486400"/>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9530805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423082"/>
          </a:xfrm>
          <a:prstGeom prst="rect">
            <a:avLst/>
          </a:prstGeom>
          <a:solidFill>
            <a:srgbClr val="C2A4AD"/>
          </a:solidFill>
          <a:ln>
            <a:noFill/>
          </a:ln>
        </p:spPr>
        <p:style>
          <a:lnRef idx="2">
            <a:schemeClr val="accent1">
              <a:shade val="50000"/>
            </a:schemeClr>
          </a:lnRef>
          <a:fillRef idx="1">
            <a:schemeClr val="accent1"/>
          </a:fillRef>
          <a:effectRef idx="0">
            <a:schemeClr val="accent1"/>
          </a:effectRef>
          <a:fontRef idx="minor">
            <a:schemeClr val="lt1"/>
          </a:fontRef>
        </p:style>
        <p:txBody>
          <a:bodyPr rIns="3909060" rtlCol="0" anchor="ctr"/>
          <a:lstStyle/>
          <a:p>
            <a:pPr lvl="1"/>
            <a:r>
              <a:rPr lang="en-US" sz="2100" b="1" dirty="0">
                <a:solidFill>
                  <a:schemeClr val="bg1"/>
                </a:solidFill>
                <a:latin typeface="Arial" panose="020B0604020202020204" pitchFamily="34" charset="0"/>
                <a:cs typeface="Arial" panose="020B0604020202020204" pitchFamily="34" charset="0"/>
              </a:rPr>
              <a:t>Wanting to do more physical activity? </a:t>
            </a:r>
          </a:p>
          <a:p>
            <a:pPr lvl="1"/>
            <a:endParaRPr lang="en-US" sz="2100" b="1" dirty="0">
              <a:solidFill>
                <a:schemeClr val="bg1"/>
              </a:solidFill>
              <a:latin typeface="Arial" panose="020B0604020202020204" pitchFamily="34" charset="0"/>
              <a:cs typeface="Arial" panose="020B0604020202020204" pitchFamily="34" charset="0"/>
            </a:endParaRPr>
          </a:p>
          <a:p>
            <a:pPr lvl="1"/>
            <a:r>
              <a:rPr lang="en-US" sz="2100" b="1" dirty="0">
                <a:solidFill>
                  <a:schemeClr val="bg1"/>
                </a:solidFill>
                <a:latin typeface="Arial" panose="020B0604020202020204" pitchFamily="34" charset="0"/>
                <a:cs typeface="Arial" panose="020B0604020202020204" pitchFamily="34" charset="0"/>
              </a:rPr>
              <a:t>Two 10-minute movement breaks </a:t>
            </a:r>
            <a:r>
              <a:rPr lang="en-US" sz="2100" b="1" dirty="0" smtClean="0">
                <a:solidFill>
                  <a:schemeClr val="bg1"/>
                </a:solidFill>
                <a:latin typeface="Arial" panose="020B0604020202020204" pitchFamily="34" charset="0"/>
                <a:cs typeface="Arial" panose="020B0604020202020204" pitchFamily="34" charset="0"/>
              </a:rPr>
              <a:t/>
            </a:r>
            <a:br>
              <a:rPr lang="en-US" sz="2100" b="1" dirty="0" smtClean="0">
                <a:solidFill>
                  <a:schemeClr val="bg1"/>
                </a:solidFill>
                <a:latin typeface="Arial" panose="020B0604020202020204" pitchFamily="34" charset="0"/>
                <a:cs typeface="Arial" panose="020B0604020202020204" pitchFamily="34" charset="0"/>
              </a:rPr>
            </a:br>
            <a:r>
              <a:rPr lang="en-US" sz="2100" b="1" dirty="0" smtClean="0">
                <a:solidFill>
                  <a:schemeClr val="bg1"/>
                </a:solidFill>
                <a:latin typeface="Arial" panose="020B0604020202020204" pitchFamily="34" charset="0"/>
                <a:cs typeface="Arial" panose="020B0604020202020204" pitchFamily="34" charset="0"/>
              </a:rPr>
              <a:t>per </a:t>
            </a:r>
            <a:r>
              <a:rPr lang="en-US" sz="2100" b="1" dirty="0">
                <a:solidFill>
                  <a:schemeClr val="bg1"/>
                </a:solidFill>
                <a:latin typeface="Arial" panose="020B0604020202020204" pitchFamily="34" charset="0"/>
                <a:cs typeface="Arial" panose="020B0604020202020204" pitchFamily="34" charset="0"/>
              </a:rPr>
              <a:t>day will help you reach the recommended 150 minutes per week.</a:t>
            </a:r>
            <a:endParaRPr lang="en-US" sz="21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986" y="1918305"/>
            <a:ext cx="3582509" cy="2388339"/>
          </a:xfrm>
          <a:prstGeom prst="roundRect">
            <a:avLst/>
          </a:prstGeom>
          <a:ln w="38100">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24800" y="6324600"/>
            <a:ext cx="1050131" cy="313346"/>
          </a:xfrm>
          <a:prstGeom prst="rect">
            <a:avLst/>
          </a:prstGeom>
        </p:spPr>
      </p:pic>
      <p:sp>
        <p:nvSpPr>
          <p:cNvPr id="15" name="Rectangle 14"/>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Active Living is Key to Preventing Falls</a:t>
            </a:r>
          </a:p>
        </p:txBody>
      </p:sp>
      <p:sp>
        <p:nvSpPr>
          <p:cNvPr id="12" name="TextBox 11"/>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4" name="TextBox 13"/>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6" name="TextBox 15"/>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7" name="TextBox 16"/>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18" name="TextBox 17"/>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4039877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399345"/>
          </a:xfrm>
          <a:prstGeom prst="rect">
            <a:avLst/>
          </a:prstGeom>
          <a:solidFill>
            <a:srgbClr val="C2A4AD"/>
          </a:solidFill>
          <a:ln>
            <a:noFill/>
          </a:ln>
        </p:spPr>
        <p:style>
          <a:lnRef idx="2">
            <a:schemeClr val="accent1">
              <a:shade val="50000"/>
            </a:schemeClr>
          </a:lnRef>
          <a:fillRef idx="1">
            <a:schemeClr val="accent1"/>
          </a:fillRef>
          <a:effectRef idx="0">
            <a:schemeClr val="accent1"/>
          </a:effectRef>
          <a:fontRef idx="minor">
            <a:schemeClr val="lt1"/>
          </a:fontRef>
        </p:style>
        <p:txBody>
          <a:bodyPr lIns="480060" rIns="4594860" rtlCol="0" anchor="ctr"/>
          <a:lstStyle/>
          <a:p>
            <a:endParaRPr lang="en-US" sz="2100" b="1" dirty="0" smtClean="0">
              <a:solidFill>
                <a:schemeClr val="bg1"/>
              </a:solidFill>
              <a:latin typeface="Arial" panose="020B0604020202020204" pitchFamily="34" charset="0"/>
              <a:cs typeface="Arial" panose="020B0604020202020204" pitchFamily="34" charset="0"/>
            </a:endParaRPr>
          </a:p>
          <a:p>
            <a:endParaRPr lang="en-US" sz="2100" b="1" dirty="0">
              <a:solidFill>
                <a:schemeClr val="bg1"/>
              </a:solidFill>
              <a:latin typeface="Arial" panose="020B0604020202020204" pitchFamily="34" charset="0"/>
              <a:cs typeface="Arial" panose="020B0604020202020204" pitchFamily="34" charset="0"/>
            </a:endParaRPr>
          </a:p>
          <a:p>
            <a:r>
              <a:rPr lang="en-US" sz="2100" b="1" dirty="0" smtClean="0">
                <a:solidFill>
                  <a:schemeClr val="bg1"/>
                </a:solidFill>
                <a:latin typeface="Arial" panose="020B0604020202020204" pitchFamily="34" charset="0"/>
                <a:cs typeface="Arial" panose="020B0604020202020204" pitchFamily="34" charset="0"/>
              </a:rPr>
              <a:t>Even </a:t>
            </a:r>
            <a:r>
              <a:rPr lang="en-US" sz="2100" b="1" dirty="0">
                <a:solidFill>
                  <a:schemeClr val="bg1"/>
                </a:solidFill>
                <a:latin typeface="Arial" panose="020B0604020202020204" pitchFamily="34" charset="0"/>
                <a:cs typeface="Arial" panose="020B0604020202020204" pitchFamily="34" charset="0"/>
              </a:rPr>
              <a:t>without an injury, a fall can lead to a fear of falling. </a:t>
            </a:r>
          </a:p>
          <a:p>
            <a:endParaRPr lang="en-US" sz="2100" b="1" dirty="0">
              <a:solidFill>
                <a:schemeClr val="bg1"/>
              </a:solidFill>
              <a:latin typeface="Arial" panose="020B0604020202020204" pitchFamily="34" charset="0"/>
              <a:cs typeface="Arial" panose="020B0604020202020204" pitchFamily="34" charset="0"/>
            </a:endParaRPr>
          </a:p>
          <a:p>
            <a:r>
              <a:rPr lang="en-US" sz="2100" b="1" dirty="0">
                <a:solidFill>
                  <a:schemeClr val="bg1"/>
                </a:solidFill>
                <a:latin typeface="Arial" panose="020B0604020202020204" pitchFamily="34" charset="0"/>
                <a:cs typeface="Arial" panose="020B0604020202020204" pitchFamily="34" charset="0"/>
              </a:rPr>
              <a:t>This fear might stop you from doing things you enjoy and increases your risk of having another fall. </a:t>
            </a:r>
          </a:p>
          <a:p>
            <a:endParaRPr lang="en-US" sz="2100" b="1" dirty="0">
              <a:solidFill>
                <a:schemeClr val="bg1"/>
              </a:solidFill>
              <a:latin typeface="Arial" panose="020B0604020202020204" pitchFamily="34" charset="0"/>
              <a:cs typeface="Arial" panose="020B0604020202020204" pitchFamily="34" charset="0"/>
            </a:endParaRPr>
          </a:p>
          <a:p>
            <a:r>
              <a:rPr lang="en-US" sz="2100" b="1" dirty="0">
                <a:solidFill>
                  <a:schemeClr val="bg1"/>
                </a:solidFill>
                <a:latin typeface="Arial" panose="020B0604020202020204" pitchFamily="34" charset="0"/>
                <a:cs typeface="Arial" panose="020B0604020202020204" pitchFamily="34" charset="0"/>
              </a:rPr>
              <a:t>The key is to keep active!</a:t>
            </a:r>
          </a:p>
        </p:txBody>
      </p:sp>
      <p:pic>
        <p:nvPicPr>
          <p:cNvPr id="18" name="Picture 17"/>
          <p:cNvPicPr/>
          <p:nvPr/>
        </p:nvPicPr>
        <p:blipFill>
          <a:blip r:embed="rId3" cstate="print">
            <a:extLst>
              <a:ext uri="{28A0092B-C50C-407E-A947-70E740481C1C}">
                <a14:useLocalDpi xmlns:a14="http://schemas.microsoft.com/office/drawing/2010/main" val="0"/>
              </a:ext>
            </a:extLst>
          </a:blip>
          <a:stretch>
            <a:fillRect/>
          </a:stretch>
        </p:blipFill>
        <p:spPr bwMode="auto">
          <a:xfrm>
            <a:off x="6199732" y="1696343"/>
            <a:ext cx="2484686" cy="1656457"/>
          </a:xfrm>
          <a:prstGeom prst="roundRect">
            <a:avLst/>
          </a:prstGeom>
          <a:noFill/>
          <a:ln w="38100">
            <a:noFill/>
          </a:ln>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7207" y="3403153"/>
            <a:ext cx="2525053" cy="1683368"/>
          </a:xfrm>
          <a:prstGeom prst="roundRect">
            <a:avLst/>
          </a:prstGeom>
          <a:ln w="38100">
            <a:noFill/>
          </a:ln>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5269" y="6316054"/>
            <a:ext cx="1050131" cy="313346"/>
          </a:xfrm>
          <a:prstGeom prst="rect">
            <a:avLst/>
          </a:prstGeom>
        </p:spPr>
      </p:pic>
      <p:sp>
        <p:nvSpPr>
          <p:cNvPr id="14" name="Rectangle 13"/>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Active Living is Key to Preventing Falls</a:t>
            </a:r>
          </a:p>
        </p:txBody>
      </p:sp>
      <p:sp>
        <p:nvSpPr>
          <p:cNvPr id="12" name="TextBox 11"/>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3" name="TextBox 12"/>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6" name="TextBox 15"/>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7" name="TextBox 16"/>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19" name="TextBox 18"/>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3743758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423082"/>
          </a:xfrm>
          <a:prstGeom prst="rect">
            <a:avLst/>
          </a:prstGeom>
          <a:solidFill>
            <a:srgbClr val="C2A4AD"/>
          </a:solidFill>
          <a:ln>
            <a:noFill/>
          </a:ln>
        </p:spPr>
        <p:style>
          <a:lnRef idx="2">
            <a:schemeClr val="accent1">
              <a:shade val="50000"/>
            </a:schemeClr>
          </a:lnRef>
          <a:fillRef idx="1">
            <a:schemeClr val="accent1"/>
          </a:fillRef>
          <a:effectRef idx="0">
            <a:schemeClr val="accent1"/>
          </a:effectRef>
          <a:fontRef idx="minor">
            <a:schemeClr val="lt1"/>
          </a:fontRef>
        </p:style>
        <p:txBody>
          <a:bodyPr lIns="342900" rIns="4594860" rtlCol="0" anchor="ctr"/>
          <a:lstStyle/>
          <a:p>
            <a:pPr lvl="0"/>
            <a:r>
              <a:rPr lang="en-US" sz="2100" b="1" dirty="0">
                <a:solidFill>
                  <a:schemeClr val="bg1"/>
                </a:solidFill>
                <a:latin typeface="Arial" panose="020B0604020202020204" pitchFamily="34" charset="0"/>
                <a:cs typeface="Arial" panose="020B0604020202020204" pitchFamily="34" charset="0"/>
              </a:rPr>
              <a:t>Do activities you enjoy! </a:t>
            </a:r>
          </a:p>
          <a:p>
            <a:pPr lvl="0"/>
            <a:endParaRPr lang="en-US" sz="2100" b="1" dirty="0">
              <a:solidFill>
                <a:schemeClr val="bg1"/>
              </a:solidFill>
              <a:latin typeface="Arial" panose="020B0604020202020204" pitchFamily="34" charset="0"/>
              <a:cs typeface="Arial" panose="020B0604020202020204" pitchFamily="34" charset="0"/>
            </a:endParaRPr>
          </a:p>
          <a:p>
            <a:pPr lvl="0"/>
            <a:r>
              <a:rPr lang="en-US" sz="2100" b="1" dirty="0">
                <a:solidFill>
                  <a:schemeClr val="bg1"/>
                </a:solidFill>
                <a:latin typeface="Arial" panose="020B0604020202020204" pitchFamily="34" charset="0"/>
                <a:cs typeface="Arial" panose="020B0604020202020204" pitchFamily="34" charset="0"/>
              </a:rPr>
              <a:t>Physical activity improves mood, sense of well-being and social connection.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2440" y="1838922"/>
            <a:ext cx="3968363" cy="2645576"/>
          </a:xfrm>
          <a:prstGeom prst="roundRect">
            <a:avLst/>
          </a:prstGeom>
          <a:ln w="38100">
            <a:noFill/>
          </a:ln>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269" y="6324600"/>
            <a:ext cx="1050131" cy="313346"/>
          </a:xfrm>
          <a:prstGeom prst="rect">
            <a:avLst/>
          </a:prstGeom>
        </p:spPr>
      </p:pic>
      <p:sp>
        <p:nvSpPr>
          <p:cNvPr id="14" name="Rectangle 13"/>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Active Living is Key to Preventing Falls</a:t>
            </a:r>
          </a:p>
        </p:txBody>
      </p:sp>
      <p:sp>
        <p:nvSpPr>
          <p:cNvPr id="12" name="TextBox 11"/>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5" name="TextBox 14"/>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6" name="TextBox 15"/>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7" name="TextBox 16"/>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18" name="TextBox 17"/>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39900115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407467"/>
          </a:xfrm>
          <a:prstGeom prst="rect">
            <a:avLst/>
          </a:prstGeom>
          <a:solidFill>
            <a:srgbClr val="C2A4AD"/>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4046220" rtlCol="0" anchor="ctr"/>
          <a:lstStyle/>
          <a:p>
            <a:pPr lvl="0"/>
            <a:r>
              <a:rPr lang="en-US" sz="2200" b="1" dirty="0">
                <a:solidFill>
                  <a:schemeClr val="bg1"/>
                </a:solidFill>
                <a:latin typeface="Arial" panose="020B0604020202020204" pitchFamily="34" charset="0"/>
                <a:cs typeface="Arial" panose="020B0604020202020204" pitchFamily="34" charset="0"/>
              </a:rPr>
              <a:t>Spend time outdoors.</a:t>
            </a:r>
          </a:p>
          <a:p>
            <a:pPr lvl="0"/>
            <a:endParaRPr lang="en-US" sz="2200" b="1" dirty="0">
              <a:solidFill>
                <a:schemeClr val="bg1"/>
              </a:solidFill>
              <a:latin typeface="Arial" panose="020B0604020202020204" pitchFamily="34" charset="0"/>
              <a:cs typeface="Arial" panose="020B0604020202020204" pitchFamily="34" charset="0"/>
            </a:endParaRPr>
          </a:p>
          <a:p>
            <a:pPr lvl="0"/>
            <a:r>
              <a:rPr lang="en-US" sz="2200" b="1" dirty="0">
                <a:solidFill>
                  <a:schemeClr val="bg1"/>
                </a:solidFill>
                <a:latin typeface="Arial" panose="020B0604020202020204" pitchFamily="34" charset="0"/>
                <a:cs typeface="Arial" panose="020B0604020202020204" pitchFamily="34" charset="0"/>
              </a:rPr>
              <a:t>Being active in nature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increases energy levels and improves your mood.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69" y="6324600"/>
            <a:ext cx="1050131" cy="313346"/>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2438" y="1838922"/>
            <a:ext cx="3968363" cy="2645576"/>
          </a:xfrm>
          <a:prstGeom prst="roundRect">
            <a:avLst/>
          </a:prstGeom>
          <a:ln w="38100">
            <a:noFill/>
          </a:ln>
        </p:spPr>
      </p:pic>
      <p:sp>
        <p:nvSpPr>
          <p:cNvPr id="14" name="Rectangle 13"/>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Active Living is Key to Preventing Falls</a:t>
            </a:r>
          </a:p>
        </p:txBody>
      </p:sp>
      <p:sp>
        <p:nvSpPr>
          <p:cNvPr id="12" name="TextBox 11"/>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5" name="TextBox 14"/>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7" name="TextBox 16"/>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20" name="TextBox 19"/>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4" name="TextBox 23"/>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690460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423082"/>
          </a:xfrm>
          <a:prstGeom prst="rect">
            <a:avLst/>
          </a:prstGeom>
          <a:solidFill>
            <a:srgbClr val="C2A4AD"/>
          </a:solidFill>
          <a:ln>
            <a:noFill/>
          </a:ln>
        </p:spPr>
        <p:style>
          <a:lnRef idx="2">
            <a:schemeClr val="accent1">
              <a:shade val="50000"/>
            </a:schemeClr>
          </a:lnRef>
          <a:fillRef idx="1">
            <a:schemeClr val="accent1"/>
          </a:fillRef>
          <a:effectRef idx="0">
            <a:schemeClr val="accent1"/>
          </a:effectRef>
          <a:fontRef idx="minor">
            <a:schemeClr val="lt1"/>
          </a:fontRef>
        </p:style>
        <p:txBody>
          <a:bodyPr lIns="548640" rIns="3634740" rtlCol="0" anchor="ctr"/>
          <a:lstStyle/>
          <a:p>
            <a:pPr lvl="0"/>
            <a:r>
              <a:rPr lang="en-US" sz="2100" b="1" dirty="0">
                <a:solidFill>
                  <a:schemeClr val="bg1"/>
                </a:solidFill>
                <a:latin typeface="Arial" panose="020B0604020202020204" pitchFamily="34" charset="0"/>
                <a:cs typeface="Arial" panose="020B0604020202020204" pitchFamily="34" charset="0"/>
              </a:rPr>
              <a:t>Visit your local </a:t>
            </a:r>
            <a:r>
              <a:rPr lang="en-US" sz="2100" b="1" dirty="0" smtClean="0">
                <a:solidFill>
                  <a:schemeClr val="bg1"/>
                </a:solidFill>
                <a:latin typeface="Arial" panose="020B0604020202020204" pitchFamily="34" charset="0"/>
                <a:cs typeface="Arial" panose="020B0604020202020204" pitchFamily="34" charset="0"/>
              </a:rPr>
              <a:t>seniors’ </a:t>
            </a:r>
            <a:r>
              <a:rPr lang="en-US" sz="2100" b="1" dirty="0" err="1">
                <a:solidFill>
                  <a:schemeClr val="bg1"/>
                </a:solidFill>
                <a:latin typeface="Arial" panose="020B0604020202020204" pitchFamily="34" charset="0"/>
                <a:cs typeface="Arial" panose="020B0604020202020204" pitchFamily="34" charset="0"/>
              </a:rPr>
              <a:t>centre</a:t>
            </a:r>
            <a:r>
              <a:rPr lang="en-US" sz="2100" b="1" dirty="0">
                <a:solidFill>
                  <a:schemeClr val="bg1"/>
                </a:solidFill>
                <a:latin typeface="Arial" panose="020B0604020202020204" pitchFamily="34" charset="0"/>
                <a:cs typeface="Arial" panose="020B0604020202020204" pitchFamily="34" charset="0"/>
              </a:rPr>
              <a:t> or recreation </a:t>
            </a:r>
            <a:r>
              <a:rPr lang="en-US" sz="2100" b="1" dirty="0" err="1">
                <a:solidFill>
                  <a:schemeClr val="bg1"/>
                </a:solidFill>
                <a:latin typeface="Arial" panose="020B0604020202020204" pitchFamily="34" charset="0"/>
                <a:cs typeface="Arial" panose="020B0604020202020204" pitchFamily="34" charset="0"/>
              </a:rPr>
              <a:t>centre</a:t>
            </a:r>
            <a:r>
              <a:rPr lang="en-US" sz="2100" b="1" dirty="0">
                <a:solidFill>
                  <a:schemeClr val="bg1"/>
                </a:solidFill>
                <a:latin typeface="Arial" panose="020B0604020202020204" pitchFamily="34" charset="0"/>
                <a:cs typeface="Arial" panose="020B0604020202020204" pitchFamily="34" charset="0"/>
              </a:rPr>
              <a:t> to learn about programs and services that </a:t>
            </a:r>
            <a:br>
              <a:rPr lang="en-US" sz="2100" b="1" dirty="0">
                <a:solidFill>
                  <a:schemeClr val="bg1"/>
                </a:solidFill>
                <a:latin typeface="Arial" panose="020B0604020202020204" pitchFamily="34" charset="0"/>
                <a:cs typeface="Arial" panose="020B0604020202020204" pitchFamily="34" charset="0"/>
              </a:rPr>
            </a:br>
            <a:r>
              <a:rPr lang="en-US" sz="2100" b="1" dirty="0">
                <a:solidFill>
                  <a:schemeClr val="bg1"/>
                </a:solidFill>
                <a:latin typeface="Arial" panose="020B0604020202020204" pitchFamily="34" charset="0"/>
                <a:cs typeface="Arial" panose="020B0604020202020204" pitchFamily="34" charset="0"/>
              </a:rPr>
              <a:t>support active living. </a:t>
            </a:r>
          </a:p>
        </p:txBody>
      </p:sp>
      <p:sp>
        <p:nvSpPr>
          <p:cNvPr id="30" name="Rectangle 29"/>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Active Living is Key to Preventing Falls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5444" y="1706284"/>
            <a:ext cx="2249615" cy="3374423"/>
          </a:xfrm>
          <a:prstGeom prst="roundRect">
            <a:avLst/>
          </a:prstGeom>
          <a:ln w="38100">
            <a:noFill/>
          </a:ln>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65269" y="6316054"/>
            <a:ext cx="1050131" cy="313346"/>
          </a:xfrm>
          <a:prstGeom prst="rect">
            <a:avLst/>
          </a:prstGeom>
        </p:spPr>
      </p:pic>
      <p:sp>
        <p:nvSpPr>
          <p:cNvPr id="12" name="TextBox 11"/>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3" name="TextBox 12"/>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4" name="TextBox 13"/>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5" name="TextBox 14"/>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1" name="TextBox 20"/>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4164605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 y="857250"/>
            <a:ext cx="9144002" cy="4399344"/>
          </a:xfrm>
          <a:prstGeom prst="rect">
            <a:avLst/>
          </a:prstGeom>
          <a:solidFill>
            <a:srgbClr val="00B5B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1371600" rtlCol="0" anchor="ctr"/>
          <a:lstStyle/>
          <a:p>
            <a:pPr algn="ctr"/>
            <a:endParaRPr lang="en-US" sz="3000" b="1" dirty="0">
              <a:solidFill>
                <a:schemeClr val="bg1"/>
              </a:solidFill>
              <a:latin typeface="Arial" panose="020B0604020202020204" pitchFamily="34" charset="0"/>
              <a:cs typeface="Arial" panose="020B0604020202020204" pitchFamily="34" charset="0"/>
            </a:endParaRPr>
          </a:p>
          <a:p>
            <a:pPr algn="ctr"/>
            <a:endParaRPr lang="en-US" sz="3000" b="1" dirty="0">
              <a:solidFill>
                <a:schemeClr val="bg1"/>
              </a:solidFill>
              <a:latin typeface="Arial" panose="020B0604020202020204" pitchFamily="34" charset="0"/>
              <a:cs typeface="Arial" panose="020B0604020202020204" pitchFamily="34" charset="0"/>
            </a:endParaRPr>
          </a:p>
          <a:p>
            <a:pPr algn="ctr"/>
            <a:r>
              <a:rPr lang="en-US" sz="3000" b="1" dirty="0">
                <a:solidFill>
                  <a:schemeClr val="bg1"/>
                </a:solidFill>
                <a:latin typeface="Arial" panose="020B0604020202020204" pitchFamily="34" charset="0"/>
                <a:cs typeface="Arial" panose="020B0604020202020204" pitchFamily="34" charset="0"/>
              </a:rPr>
              <a:t>While the risk of falling increases with age, falls should not be accepted as a normal part of aging. </a:t>
            </a:r>
          </a:p>
        </p:txBody>
      </p:sp>
      <p:sp>
        <p:nvSpPr>
          <p:cNvPr id="3" name="TextBox 2"/>
          <p:cNvSpPr txBox="1"/>
          <p:nvPr/>
        </p:nvSpPr>
        <p:spPr>
          <a:xfrm>
            <a:off x="1987801" y="1305460"/>
            <a:ext cx="4816447" cy="854080"/>
          </a:xfrm>
          <a:prstGeom prst="rect">
            <a:avLst/>
          </a:prstGeom>
          <a:noFill/>
        </p:spPr>
        <p:txBody>
          <a:bodyPr wrap="none" rtlCol="0">
            <a:spAutoFit/>
          </a:bodyPr>
          <a:lstStyle/>
          <a:p>
            <a:r>
              <a:rPr lang="en-US" sz="4950" b="1" dirty="0">
                <a:solidFill>
                  <a:schemeClr val="bg1"/>
                </a:solidFill>
                <a:latin typeface="Arial" panose="020B0604020202020204" pitchFamily="34" charset="0"/>
              </a:rPr>
              <a:t>Did You Know?</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69" y="6324600"/>
            <a:ext cx="1050131" cy="313346"/>
          </a:xfrm>
          <a:prstGeom prst="rect">
            <a:avLst/>
          </a:prstGeom>
        </p:spPr>
      </p:pic>
      <p:sp>
        <p:nvSpPr>
          <p:cNvPr id="10" name="TextBox 9"/>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2" name="TextBox 11"/>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3" name="TextBox 12"/>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5" name="TextBox 14"/>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16" name="TextBox 15"/>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727120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1" cy="4399344"/>
          </a:xfrm>
          <a:prstGeom prst="rect">
            <a:avLst/>
          </a:prstGeom>
          <a:solidFill>
            <a:srgbClr val="A3BDAD"/>
          </a:solidFill>
          <a:ln>
            <a:noFill/>
          </a:ln>
        </p:spPr>
        <p:style>
          <a:lnRef idx="2">
            <a:schemeClr val="accent1">
              <a:shade val="50000"/>
            </a:schemeClr>
          </a:lnRef>
          <a:fillRef idx="1">
            <a:schemeClr val="accent1"/>
          </a:fillRef>
          <a:effectRef idx="0">
            <a:schemeClr val="accent1"/>
          </a:effectRef>
          <a:fontRef idx="minor">
            <a:schemeClr val="lt1"/>
          </a:fontRef>
        </p:style>
        <p:txBody>
          <a:bodyPr lIns="411480" rtlCol="0" anchor="ctr"/>
          <a:lstStyle/>
          <a:p>
            <a:pPr lvl="0"/>
            <a:r>
              <a:rPr lang="en-US" sz="2100" b="1" dirty="0">
                <a:solidFill>
                  <a:schemeClr val="bg1"/>
                </a:solidFill>
                <a:latin typeface="Arial" panose="020B0604020202020204" pitchFamily="34" charset="0"/>
                <a:cs typeface="Arial" panose="020B0604020202020204" pitchFamily="34" charset="0"/>
              </a:rPr>
              <a:t>Eat three well-balanced meals </a:t>
            </a:r>
            <a:br>
              <a:rPr lang="en-US" sz="2100" b="1" dirty="0">
                <a:solidFill>
                  <a:schemeClr val="bg1"/>
                </a:solidFill>
                <a:latin typeface="Arial" panose="020B0604020202020204" pitchFamily="34" charset="0"/>
                <a:cs typeface="Arial" panose="020B0604020202020204" pitchFamily="34" charset="0"/>
              </a:rPr>
            </a:br>
            <a:r>
              <a:rPr lang="en-US" sz="2100" b="1" dirty="0">
                <a:solidFill>
                  <a:schemeClr val="bg1"/>
                </a:solidFill>
                <a:latin typeface="Arial" panose="020B0604020202020204" pitchFamily="34" charset="0"/>
                <a:cs typeface="Arial" panose="020B0604020202020204" pitchFamily="34" charset="0"/>
              </a:rPr>
              <a:t>and drink enough fluids everyday.</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6324600"/>
            <a:ext cx="1050131" cy="313346"/>
          </a:xfrm>
          <a:prstGeom prst="rect">
            <a:avLst/>
          </a:prstGeom>
        </p:spPr>
      </p:pic>
      <p:sp>
        <p:nvSpPr>
          <p:cNvPr id="30" name="Rectangle 29"/>
          <p:cNvSpPr/>
          <p:nvPr/>
        </p:nvSpPr>
        <p:spPr>
          <a:xfrm>
            <a:off x="1" y="857250"/>
            <a:ext cx="9143999" cy="574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0211" y="1556742"/>
            <a:ext cx="3378081" cy="3455218"/>
          </a:xfrm>
          <a:prstGeom prst="roundRect">
            <a:avLst>
              <a:gd name="adj" fmla="val 5348"/>
            </a:avLst>
          </a:prstGeom>
          <a:ln w="38100">
            <a:noFill/>
          </a:ln>
        </p:spPr>
      </p:pic>
      <p:sp>
        <p:nvSpPr>
          <p:cNvPr id="13" name="Rectangle 12"/>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Healthy Eating is Key to Preventing Falls</a:t>
            </a:r>
          </a:p>
        </p:txBody>
      </p:sp>
      <p:sp>
        <p:nvSpPr>
          <p:cNvPr id="12" name="TextBox 11"/>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4" name="TextBox 13"/>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5" name="TextBox 14"/>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6" name="TextBox 15"/>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18" name="TextBox 17"/>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3809531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1" cy="4399344"/>
          </a:xfrm>
          <a:prstGeom prst="rect">
            <a:avLst/>
          </a:prstGeom>
          <a:solidFill>
            <a:srgbClr val="A3BDAD"/>
          </a:solidFill>
          <a:ln>
            <a:noFill/>
          </a:ln>
        </p:spPr>
        <p:style>
          <a:lnRef idx="2">
            <a:schemeClr val="accent1">
              <a:shade val="50000"/>
            </a:schemeClr>
          </a:lnRef>
          <a:fillRef idx="1">
            <a:schemeClr val="accent1"/>
          </a:fillRef>
          <a:effectRef idx="0">
            <a:schemeClr val="accent1"/>
          </a:effectRef>
          <a:fontRef idx="minor">
            <a:schemeClr val="lt1"/>
          </a:fontRef>
        </p:style>
        <p:txBody>
          <a:bodyPr lIns="480060" rIns="4594860" rtlCol="0" anchor="ctr"/>
          <a:lstStyle/>
          <a:p>
            <a:pPr lvl="0"/>
            <a:r>
              <a:rPr lang="en-US" sz="2200" b="1" dirty="0">
                <a:solidFill>
                  <a:schemeClr val="bg1"/>
                </a:solidFill>
                <a:latin typeface="Arial" panose="020B0604020202020204" pitchFamily="34" charset="0"/>
                <a:cs typeface="Arial" panose="020B0604020202020204" pitchFamily="34" charset="0"/>
              </a:rPr>
              <a:t>Eat high protein and calcium rich foods at every meal. </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69" y="6316054"/>
            <a:ext cx="1050131" cy="31334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8562" y="3464583"/>
            <a:ext cx="2055305" cy="1475252"/>
          </a:xfrm>
          <a:prstGeom prst="roundRect">
            <a:avLst/>
          </a:prstGeom>
          <a:ln w="38100">
            <a:noFill/>
          </a:ln>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8775" y="1539009"/>
            <a:ext cx="1962878" cy="2932322"/>
          </a:xfrm>
          <a:prstGeom prst="roundRect">
            <a:avLst/>
          </a:prstGeom>
          <a:ln w="38100">
            <a:noFill/>
          </a:ln>
        </p:spPr>
      </p:pic>
      <p:sp>
        <p:nvSpPr>
          <p:cNvPr id="21" name="Rectangle 20"/>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Healthy Eating is Key to Preventing Falls</a:t>
            </a:r>
          </a:p>
        </p:txBody>
      </p:sp>
      <p:sp>
        <p:nvSpPr>
          <p:cNvPr id="12" name="TextBox 11"/>
          <p:cNvSpPr txBox="1"/>
          <p:nvPr/>
        </p:nvSpPr>
        <p:spPr>
          <a:xfrm>
            <a:off x="-1" y="5228201"/>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4" name="TextBox 13"/>
          <p:cNvSpPr txBox="1"/>
          <p:nvPr/>
        </p:nvSpPr>
        <p:spPr>
          <a:xfrm>
            <a:off x="3903977" y="5232272"/>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5" name="TextBox 14"/>
          <p:cNvSpPr txBox="1"/>
          <p:nvPr/>
        </p:nvSpPr>
        <p:spPr>
          <a:xfrm>
            <a:off x="5731297" y="5232484"/>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6" name="TextBox 15"/>
          <p:cNvSpPr txBox="1"/>
          <p:nvPr/>
        </p:nvSpPr>
        <p:spPr>
          <a:xfrm>
            <a:off x="7312263" y="5228201"/>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18" name="TextBox 17"/>
          <p:cNvSpPr txBox="1"/>
          <p:nvPr/>
        </p:nvSpPr>
        <p:spPr>
          <a:xfrm>
            <a:off x="2054463" y="5228201"/>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393879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 y="857250"/>
            <a:ext cx="9144002" cy="4399344"/>
          </a:xfrm>
          <a:prstGeom prst="rect">
            <a:avLst/>
          </a:prstGeom>
          <a:solidFill>
            <a:srgbClr val="578270"/>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4046220" rtlCol="0" anchor="ctr"/>
          <a:lstStyle/>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r>
              <a:rPr lang="en-US" sz="2100" b="1" dirty="0">
                <a:solidFill>
                  <a:schemeClr val="bg1"/>
                </a:solidFill>
                <a:latin typeface="Arial" panose="020B0604020202020204" pitchFamily="34" charset="0"/>
                <a:cs typeface="Arial" panose="020B0604020202020204" pitchFamily="34" charset="0"/>
              </a:rPr>
              <a:t>for active living and healthy eating, but it can be hard to know where to start. </a:t>
            </a:r>
          </a:p>
          <a:p>
            <a:pPr lvl="0" algn="ctr"/>
            <a:r>
              <a:rPr lang="en-US" sz="2100" b="1" dirty="0">
                <a:solidFill>
                  <a:schemeClr val="bg1"/>
                </a:solidFill>
                <a:latin typeface="Arial" panose="020B0604020202020204" pitchFamily="34" charset="0"/>
                <a:cs typeface="Arial" panose="020B0604020202020204" pitchFamily="34" charset="0"/>
              </a:rPr>
              <a:t/>
            </a:r>
            <a:br>
              <a:rPr lang="en-US" sz="2100" b="1" dirty="0">
                <a:solidFill>
                  <a:schemeClr val="bg1"/>
                </a:solidFill>
                <a:latin typeface="Arial" panose="020B0604020202020204" pitchFamily="34" charset="0"/>
                <a:cs typeface="Arial" panose="020B0604020202020204" pitchFamily="34" charset="0"/>
              </a:rPr>
            </a:br>
            <a:r>
              <a:rPr lang="en-US" sz="2100" b="1" dirty="0">
                <a:solidFill>
                  <a:schemeClr val="bg1"/>
                </a:solidFill>
                <a:latin typeface="Arial" panose="020B0604020202020204" pitchFamily="34" charset="0"/>
                <a:cs typeface="Arial" panose="020B0604020202020204" pitchFamily="34" charset="0"/>
              </a:rPr>
              <a:t>Talk to your physician or </a:t>
            </a:r>
            <a:br>
              <a:rPr lang="en-US" sz="2100" b="1" dirty="0">
                <a:solidFill>
                  <a:schemeClr val="bg1"/>
                </a:solidFill>
                <a:latin typeface="Arial" panose="020B0604020202020204" pitchFamily="34" charset="0"/>
                <a:cs typeface="Arial" panose="020B0604020202020204" pitchFamily="34" charset="0"/>
              </a:rPr>
            </a:br>
            <a:r>
              <a:rPr lang="en-US" sz="2100" b="1" dirty="0">
                <a:solidFill>
                  <a:schemeClr val="bg1"/>
                </a:solidFill>
                <a:latin typeface="Arial" panose="020B0604020202020204" pitchFamily="34" charset="0"/>
                <a:cs typeface="Arial" panose="020B0604020202020204" pitchFamily="34" charset="0"/>
              </a:rPr>
              <a:t>your health care provider </a:t>
            </a:r>
            <a:br>
              <a:rPr lang="en-US" sz="2100" b="1" dirty="0">
                <a:solidFill>
                  <a:schemeClr val="bg1"/>
                </a:solidFill>
                <a:latin typeface="Arial" panose="020B0604020202020204" pitchFamily="34" charset="0"/>
                <a:cs typeface="Arial" panose="020B0604020202020204" pitchFamily="34" charset="0"/>
              </a:rPr>
            </a:br>
            <a:r>
              <a:rPr lang="en-US" sz="2100" b="1" dirty="0">
                <a:solidFill>
                  <a:schemeClr val="bg1"/>
                </a:solidFill>
                <a:latin typeface="Arial" panose="020B0604020202020204" pitchFamily="34" charset="0"/>
                <a:cs typeface="Arial" panose="020B0604020202020204" pitchFamily="34" charset="0"/>
              </a:rPr>
              <a:t>for more information.  </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69" y="6324600"/>
            <a:ext cx="1050131" cy="31334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6504" y="2257608"/>
            <a:ext cx="3506886" cy="2337924"/>
          </a:xfrm>
          <a:prstGeom prst="roundRect">
            <a:avLst/>
          </a:prstGeom>
          <a:ln w="38100">
            <a:noFill/>
          </a:ln>
        </p:spPr>
      </p:pic>
      <p:sp>
        <p:nvSpPr>
          <p:cNvPr id="23" name="TextBox 22"/>
          <p:cNvSpPr txBox="1"/>
          <p:nvPr/>
        </p:nvSpPr>
        <p:spPr>
          <a:xfrm>
            <a:off x="-3141" y="1372037"/>
            <a:ext cx="6015301" cy="854080"/>
          </a:xfrm>
          <a:prstGeom prst="rect">
            <a:avLst/>
          </a:prstGeom>
          <a:noFill/>
        </p:spPr>
        <p:txBody>
          <a:bodyPr wrap="none" rtlCol="0">
            <a:spAutoFit/>
          </a:bodyPr>
          <a:lstStyle/>
          <a:p>
            <a:r>
              <a:rPr lang="en-US" sz="4950" b="1" dirty="0">
                <a:solidFill>
                  <a:schemeClr val="bg1"/>
                </a:solidFill>
                <a:latin typeface="Arial" panose="020B0604020202020204" pitchFamily="34" charset="0"/>
              </a:rPr>
              <a:t>It’s never too late…</a:t>
            </a:r>
          </a:p>
        </p:txBody>
      </p:sp>
      <p:sp>
        <p:nvSpPr>
          <p:cNvPr id="12" name="TextBox 11"/>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3" name="TextBox 12"/>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4" name="TextBox 13"/>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5" name="TextBox 14"/>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16" name="TextBox 15"/>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3133218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73070"/>
            <a:ext cx="9144002" cy="4399344"/>
          </a:xfrm>
          <a:prstGeom prst="rect">
            <a:avLst/>
          </a:prstGeom>
          <a:solidFill>
            <a:srgbClr val="00B5B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Ins="4046220" rtlCol="0" anchor="ctr"/>
          <a:lstStyle/>
          <a:p>
            <a:endParaRPr lang="en-US" sz="2100" dirty="0"/>
          </a:p>
          <a:p>
            <a:endParaRPr lang="en-US" sz="2100" dirty="0"/>
          </a:p>
          <a:p>
            <a:endParaRPr lang="en-US" sz="2100" dirty="0"/>
          </a:p>
          <a:p>
            <a:endParaRPr lang="en-US" sz="2100" dirty="0"/>
          </a:p>
          <a:p>
            <a:endParaRPr lang="en-US" sz="2100" dirty="0"/>
          </a:p>
          <a:p>
            <a:endParaRPr lang="en-US" sz="2100" dirty="0"/>
          </a:p>
          <a:p>
            <a:endParaRPr lang="en-US" sz="21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69" y="6324600"/>
            <a:ext cx="1050131" cy="313346"/>
          </a:xfrm>
          <a:prstGeom prst="rect">
            <a:avLst/>
          </a:prstGeom>
        </p:spPr>
      </p:pic>
      <p:sp>
        <p:nvSpPr>
          <p:cNvPr id="2" name="TextBox 1"/>
          <p:cNvSpPr txBox="1"/>
          <p:nvPr/>
        </p:nvSpPr>
        <p:spPr>
          <a:xfrm>
            <a:off x="255494" y="3869391"/>
            <a:ext cx="6535271" cy="1061829"/>
          </a:xfrm>
          <a:prstGeom prst="rect">
            <a:avLst/>
          </a:prstGeom>
          <a:noFill/>
        </p:spPr>
        <p:txBody>
          <a:bodyPr wrap="square" rtlCol="0">
            <a:spAutoFit/>
          </a:bodyPr>
          <a:lstStyle/>
          <a:p>
            <a:r>
              <a:rPr lang="en-US" sz="1500" dirty="0">
                <a:solidFill>
                  <a:schemeClr val="bg1"/>
                </a:solidFill>
                <a:latin typeface="Arial" panose="020B0604020202020204" pitchFamily="34" charset="0"/>
              </a:rPr>
              <a:t>For more information: </a:t>
            </a:r>
          </a:p>
          <a:p>
            <a:r>
              <a:rPr lang="en-US" sz="1500" dirty="0">
                <a:solidFill>
                  <a:schemeClr val="bg1"/>
                </a:solidFill>
                <a:latin typeface="Arial" panose="020B0604020202020204" pitchFamily="34" charset="0"/>
              </a:rPr>
              <a:t>Email injury.prevention@ahs.ca</a:t>
            </a:r>
          </a:p>
          <a:p>
            <a:r>
              <a:rPr lang="en-US" sz="1500" dirty="0">
                <a:solidFill>
                  <a:schemeClr val="bg1"/>
                </a:solidFill>
                <a:latin typeface="Arial" panose="020B0604020202020204" pitchFamily="34" charset="0"/>
              </a:rPr>
              <a:t>www.albertahealthservices.ca/injuryprevention</a:t>
            </a:r>
          </a:p>
          <a:p>
            <a:endParaRPr lang="en-US" dirty="0"/>
          </a:p>
        </p:txBody>
      </p:sp>
      <p:sp>
        <p:nvSpPr>
          <p:cNvPr id="3" name="TextBox 2"/>
          <p:cNvSpPr txBox="1"/>
          <p:nvPr/>
        </p:nvSpPr>
        <p:spPr>
          <a:xfrm>
            <a:off x="2474259" y="2242297"/>
            <a:ext cx="4047565" cy="830997"/>
          </a:xfrm>
          <a:prstGeom prst="rect">
            <a:avLst/>
          </a:prstGeom>
          <a:solidFill>
            <a:srgbClr val="00B5BD"/>
          </a:solidFill>
        </p:spPr>
        <p:txBody>
          <a:bodyPr wrap="square" rtlCol="0">
            <a:spAutoFit/>
          </a:bodyPr>
          <a:lstStyle/>
          <a:p>
            <a:pPr algn="ctr"/>
            <a:r>
              <a:rPr lang="en-US" sz="2400" dirty="0">
                <a:solidFill>
                  <a:schemeClr val="bg1"/>
                </a:solidFill>
                <a:latin typeface="Arial" panose="020B0604020202020204" pitchFamily="34" charset="0"/>
              </a:rPr>
              <a:t>THANK YOU!  </a:t>
            </a:r>
          </a:p>
          <a:p>
            <a:pPr algn="ctr"/>
            <a:r>
              <a:rPr lang="en-US" sz="2400" dirty="0">
                <a:solidFill>
                  <a:schemeClr val="bg1"/>
                </a:solidFill>
                <a:latin typeface="Arial" panose="020B0604020202020204" pitchFamily="34" charset="0"/>
              </a:rPr>
              <a:t>Questions or Comments</a:t>
            </a:r>
          </a:p>
        </p:txBody>
      </p:sp>
      <p:sp>
        <p:nvSpPr>
          <p:cNvPr id="12" name="TextBox 11"/>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3" name="TextBox 12"/>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4" name="TextBox 13"/>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5" name="TextBox 14"/>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16" name="TextBox 15"/>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4724068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869222"/>
            <a:ext cx="9144002" cy="4399344"/>
          </a:xfrm>
          <a:prstGeom prst="rect">
            <a:avLst/>
          </a:prstGeom>
          <a:solidFill>
            <a:srgbClr val="00B5BD"/>
          </a:solidFill>
          <a:ln>
            <a:noFill/>
          </a:ln>
        </p:spPr>
        <p:style>
          <a:lnRef idx="2">
            <a:schemeClr val="accent1">
              <a:shade val="50000"/>
            </a:schemeClr>
          </a:lnRef>
          <a:fillRef idx="1">
            <a:schemeClr val="accent1"/>
          </a:fillRef>
          <a:effectRef idx="0">
            <a:schemeClr val="accent1"/>
          </a:effectRef>
          <a:fontRef idx="minor">
            <a:schemeClr val="lt1"/>
          </a:fontRef>
        </p:style>
        <p:txBody>
          <a:bodyPr rIns="5143500" rtlCol="0" anchor="ctr"/>
          <a:lstStyle/>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400800"/>
            <a:ext cx="1050131" cy="313346"/>
          </a:xfrm>
          <a:prstGeom prst="rect">
            <a:avLst/>
          </a:prstGeom>
        </p:spPr>
      </p:pic>
      <p:sp>
        <p:nvSpPr>
          <p:cNvPr id="25" name="TextBox 24"/>
          <p:cNvSpPr txBox="1"/>
          <p:nvPr/>
        </p:nvSpPr>
        <p:spPr>
          <a:xfrm>
            <a:off x="2203825" y="1305460"/>
            <a:ext cx="4816447" cy="854080"/>
          </a:xfrm>
          <a:prstGeom prst="rect">
            <a:avLst/>
          </a:prstGeom>
          <a:noFill/>
        </p:spPr>
        <p:txBody>
          <a:bodyPr wrap="none" rtlCol="0">
            <a:spAutoFit/>
          </a:bodyPr>
          <a:lstStyle/>
          <a:p>
            <a:r>
              <a:rPr lang="en-US" sz="4950" b="1" dirty="0">
                <a:solidFill>
                  <a:schemeClr val="bg1"/>
                </a:solidFill>
                <a:latin typeface="Arial" panose="020B0604020202020204" pitchFamily="34" charset="0"/>
              </a:rPr>
              <a:t>Did You Know?</a:t>
            </a:r>
          </a:p>
        </p:txBody>
      </p:sp>
      <p:sp>
        <p:nvSpPr>
          <p:cNvPr id="6" name="Rectangle 5"/>
          <p:cNvSpPr/>
          <p:nvPr/>
        </p:nvSpPr>
        <p:spPr>
          <a:xfrm>
            <a:off x="1625601" y="2748045"/>
            <a:ext cx="6361112" cy="1015663"/>
          </a:xfrm>
          <a:prstGeom prst="rect">
            <a:avLst/>
          </a:prstGeom>
        </p:spPr>
        <p:txBody>
          <a:bodyPr wrap="square">
            <a:spAutoFit/>
          </a:bodyPr>
          <a:lstStyle/>
          <a:p>
            <a:pPr algn="ctr"/>
            <a:r>
              <a:rPr lang="en-US" sz="3000" b="1" dirty="0">
                <a:solidFill>
                  <a:prstClr val="white"/>
                </a:solidFill>
                <a:latin typeface="Arial" panose="020B0604020202020204" pitchFamily="34" charset="0"/>
              </a:rPr>
              <a:t>“Falls are the leading cause of injury among older adults.”</a:t>
            </a:r>
            <a:r>
              <a:rPr lang="en-US" sz="3000" b="1" baseline="30000" dirty="0">
                <a:solidFill>
                  <a:prstClr val="white"/>
                </a:solidFill>
                <a:latin typeface="Arial" panose="020B0604020202020204" pitchFamily="34" charset="0"/>
              </a:rPr>
              <a:t>5</a:t>
            </a:r>
            <a:r>
              <a:rPr lang="en-US" sz="3000" b="1" dirty="0">
                <a:solidFill>
                  <a:prstClr val="white"/>
                </a:solidFill>
                <a:latin typeface="Arial" panose="020B0604020202020204" pitchFamily="34" charset="0"/>
              </a:rPr>
              <a:t> </a:t>
            </a:r>
            <a:endParaRPr lang="en-US" sz="1500" dirty="0">
              <a:solidFill>
                <a:prstClr val="white"/>
              </a:solidFill>
              <a:latin typeface="Arial" panose="020B0604020202020204" pitchFamily="34" charset="0"/>
            </a:endParaRPr>
          </a:p>
        </p:txBody>
      </p:sp>
      <p:sp>
        <p:nvSpPr>
          <p:cNvPr id="12" name="TextBox 11"/>
          <p:cNvSpPr txBox="1"/>
          <p:nvPr/>
        </p:nvSpPr>
        <p:spPr>
          <a:xfrm>
            <a:off x="-1" y="5257800"/>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4" name="TextBox 13"/>
          <p:cNvSpPr txBox="1"/>
          <p:nvPr/>
        </p:nvSpPr>
        <p:spPr>
          <a:xfrm>
            <a:off x="3903977" y="5261871"/>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9" name="TextBox 18"/>
          <p:cNvSpPr txBox="1"/>
          <p:nvPr/>
        </p:nvSpPr>
        <p:spPr>
          <a:xfrm>
            <a:off x="5731297" y="5262083"/>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20" name="TextBox 19"/>
          <p:cNvSpPr txBox="1"/>
          <p:nvPr/>
        </p:nvSpPr>
        <p:spPr>
          <a:xfrm>
            <a:off x="7312263" y="5257800"/>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1" name="TextBox 20"/>
          <p:cNvSpPr txBox="1"/>
          <p:nvPr/>
        </p:nvSpPr>
        <p:spPr>
          <a:xfrm>
            <a:off x="2054463" y="5257800"/>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077353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 y="857250"/>
            <a:ext cx="9144002" cy="4399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160" rIns="4046220" rtlCol="0" anchor="ctr"/>
          <a:lstStyle/>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69" y="6324600"/>
            <a:ext cx="1050131" cy="313346"/>
          </a:xfrm>
          <a:prstGeom prst="rect">
            <a:avLst/>
          </a:prstGeom>
        </p:spPr>
      </p:pic>
      <p:sp>
        <p:nvSpPr>
          <p:cNvPr id="13" name="Title 1"/>
          <p:cNvSpPr txBox="1">
            <a:spLocks/>
          </p:cNvSpPr>
          <p:nvPr/>
        </p:nvSpPr>
        <p:spPr>
          <a:xfrm>
            <a:off x="625078" y="1051318"/>
            <a:ext cx="7886700" cy="41195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005CB9"/>
                </a:solidFill>
                <a:latin typeface="Arial" panose="020B0604020202020204" pitchFamily="34" charset="0"/>
                <a:cs typeface="Arial" panose="020B0604020202020204" pitchFamily="34" charset="0"/>
              </a:rPr>
              <a:t>References</a:t>
            </a:r>
          </a:p>
        </p:txBody>
      </p:sp>
      <p:sp>
        <p:nvSpPr>
          <p:cNvPr id="20" name="Content Placeholder 2"/>
          <p:cNvSpPr txBox="1">
            <a:spLocks/>
          </p:cNvSpPr>
          <p:nvPr/>
        </p:nvSpPr>
        <p:spPr>
          <a:xfrm>
            <a:off x="521073" y="1567180"/>
            <a:ext cx="7886700" cy="3445996"/>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350" dirty="0">
              <a:solidFill>
                <a:schemeClr val="bg1"/>
              </a:solidFill>
              <a:latin typeface="Arial" panose="020B0604020202020204" pitchFamily="34" charset="0"/>
              <a:cs typeface="Arial" panose="020B0604020202020204" pitchFamily="34" charset="0"/>
            </a:endParaRPr>
          </a:p>
          <a:p>
            <a:pPr algn="l"/>
            <a:r>
              <a:rPr lang="en-US" sz="1200" dirty="0">
                <a:solidFill>
                  <a:srgbClr val="005CB9"/>
                </a:solidFill>
                <a:latin typeface="Arial" panose="020B0604020202020204" pitchFamily="34" charset="0"/>
                <a:cs typeface="Arial" panose="020B0604020202020204" pitchFamily="34" charset="0"/>
              </a:rPr>
              <a:t>1. Injury Prevention Centre. (2018). Finding Balance Alberta. </a:t>
            </a:r>
            <a:r>
              <a:rPr lang="en-US" sz="1200" i="1" dirty="0">
                <a:solidFill>
                  <a:srgbClr val="005CB9"/>
                </a:solidFill>
                <a:latin typeface="Arial" panose="020B0604020202020204" pitchFamily="34" charset="0"/>
                <a:cs typeface="Arial" panose="020B0604020202020204" pitchFamily="34" charset="0"/>
              </a:rPr>
              <a:t>Could a fall change your lifestyle? </a:t>
            </a:r>
            <a:r>
              <a:rPr lang="en-US" sz="1200" dirty="0">
                <a:solidFill>
                  <a:srgbClr val="005CB9"/>
                </a:solidFill>
                <a:latin typeface="Arial" panose="020B0604020202020204" pitchFamily="34" charset="0"/>
                <a:cs typeface="Arial" panose="020B0604020202020204" pitchFamily="34" charset="0"/>
              </a:rPr>
              <a:t>(brochure). 	Edmonton, Alberta. Retrieved from </a:t>
            </a:r>
            <a:r>
              <a:rPr lang="en-US" sz="1200" dirty="0">
                <a:solidFill>
                  <a:srgbClr val="005CB9"/>
                </a:solidFill>
                <a:latin typeface="Arial" panose="020B0604020202020204" pitchFamily="34" charset="0"/>
                <a:cs typeface="Arial" panose="020B0604020202020204" pitchFamily="34" charset="0"/>
                <a:hlinkClick r:id="rId4"/>
              </a:rPr>
              <a:t>https://findingbalancealberta.ca/wp-content/uploads/FB-Brochure-</a:t>
            </a:r>
            <a:r>
              <a:rPr lang="en-US" sz="1200" dirty="0">
                <a:solidFill>
                  <a:srgbClr val="005CB9"/>
                </a:solidFill>
                <a:latin typeface="Arial" panose="020B0604020202020204" pitchFamily="34" charset="0"/>
                <a:cs typeface="Arial" panose="020B0604020202020204" pitchFamily="34" charset="0"/>
              </a:rPr>
              <a:t>	</a:t>
            </a:r>
            <a:r>
              <a:rPr lang="en-US" sz="1200" dirty="0">
                <a:solidFill>
                  <a:srgbClr val="005CB9"/>
                </a:solidFill>
                <a:latin typeface="Arial" panose="020B0604020202020204" pitchFamily="34" charset="0"/>
                <a:cs typeface="Arial" panose="020B0604020202020204" pitchFamily="34" charset="0"/>
                <a:hlinkClick r:id="rId4"/>
              </a:rPr>
              <a:t>April2019-DIGITAL.pdf</a:t>
            </a:r>
            <a:r>
              <a:rPr lang="en-US" sz="1200" dirty="0">
                <a:solidFill>
                  <a:srgbClr val="005CB9"/>
                </a:solidFill>
                <a:latin typeface="Arial" panose="020B0604020202020204" pitchFamily="34" charset="0"/>
                <a:cs typeface="Arial" panose="020B0604020202020204" pitchFamily="34" charset="0"/>
              </a:rPr>
              <a:t>.</a:t>
            </a:r>
          </a:p>
          <a:p>
            <a:pPr algn="l"/>
            <a:r>
              <a:rPr lang="en-US" sz="1200" dirty="0">
                <a:solidFill>
                  <a:srgbClr val="005CB9"/>
                </a:solidFill>
                <a:latin typeface="Arial" panose="020B0604020202020204" pitchFamily="34" charset="0"/>
                <a:cs typeface="Arial" panose="020B0604020202020204" pitchFamily="34" charset="0"/>
              </a:rPr>
              <a:t>2. Injury Prevention Centre. (2018). Finding Balance Alberta. </a:t>
            </a:r>
            <a:r>
              <a:rPr lang="en-US" sz="1200" i="1" dirty="0">
                <a:solidFill>
                  <a:srgbClr val="005CB9"/>
                </a:solidFill>
                <a:latin typeface="Arial" panose="020B0604020202020204" pitchFamily="34" charset="0"/>
                <a:cs typeface="Arial" panose="020B0604020202020204" pitchFamily="34" charset="0"/>
              </a:rPr>
              <a:t>Challenge Your Balance &amp; Build Strength</a:t>
            </a:r>
            <a:r>
              <a:rPr lang="en-US" sz="1200" dirty="0">
                <a:solidFill>
                  <a:srgbClr val="005CB9"/>
                </a:solidFill>
                <a:latin typeface="Arial" panose="020B0604020202020204" pitchFamily="34" charset="0"/>
                <a:cs typeface="Arial" panose="020B0604020202020204" pitchFamily="34" charset="0"/>
              </a:rPr>
              <a:t>. </a:t>
            </a:r>
            <a:r>
              <a:rPr lang="en-US" sz="1200" dirty="0" smtClean="0">
                <a:solidFill>
                  <a:srgbClr val="005CB9"/>
                </a:solidFill>
                <a:latin typeface="Arial" panose="020B0604020202020204" pitchFamily="34" charset="0"/>
                <a:cs typeface="Arial" panose="020B0604020202020204" pitchFamily="34" charset="0"/>
              </a:rPr>
              <a:t>Edmonton</a:t>
            </a:r>
            <a:r>
              <a:rPr lang="en-US" sz="1200" dirty="0">
                <a:solidFill>
                  <a:srgbClr val="005CB9"/>
                </a:solidFill>
                <a:latin typeface="Arial" panose="020B0604020202020204" pitchFamily="34" charset="0"/>
                <a:cs typeface="Arial" panose="020B0604020202020204" pitchFamily="34" charset="0"/>
              </a:rPr>
              <a:t>, Alberta. Retrieved from </a:t>
            </a:r>
            <a:r>
              <a:rPr lang="en-US" sz="1200" dirty="0">
                <a:solidFill>
                  <a:srgbClr val="005CB9"/>
                </a:solidFill>
                <a:latin typeface="Arial" panose="020B0604020202020204" pitchFamily="34" charset="0"/>
                <a:cs typeface="Arial" panose="020B0604020202020204" pitchFamily="34" charset="0"/>
                <a:hlinkClick r:id="rId5"/>
              </a:rPr>
              <a:t>https://findingbalancealberta.ca/wp-</a:t>
            </a:r>
            <a:r>
              <a:rPr lang="en-US" sz="1200" dirty="0">
                <a:solidFill>
                  <a:srgbClr val="005CB9"/>
                </a:solidFill>
                <a:latin typeface="Arial" panose="020B0604020202020204" pitchFamily="34" charset="0"/>
                <a:cs typeface="Arial" panose="020B0604020202020204" pitchFamily="34" charset="0"/>
                <a:hlinkClick r:id="rId6"/>
              </a:rPr>
              <a:t>content/uploads/FB-Active-Strength-Handout-2018.pdf</a:t>
            </a:r>
            <a:r>
              <a:rPr lang="en-US" sz="1200" dirty="0">
                <a:solidFill>
                  <a:srgbClr val="005CB9"/>
                </a:solidFill>
                <a:latin typeface="Arial" panose="020B0604020202020204" pitchFamily="34" charset="0"/>
                <a:cs typeface="Arial" panose="020B0604020202020204" pitchFamily="34" charset="0"/>
              </a:rPr>
              <a:t>.</a:t>
            </a:r>
          </a:p>
          <a:p>
            <a:pPr algn="l"/>
            <a:r>
              <a:rPr lang="en-US" sz="1200" dirty="0">
                <a:solidFill>
                  <a:srgbClr val="005CB9"/>
                </a:solidFill>
                <a:latin typeface="Arial" panose="020B0604020202020204" pitchFamily="34" charset="0"/>
                <a:cs typeface="Arial" panose="020B0604020202020204" pitchFamily="34" charset="0"/>
              </a:rPr>
              <a:t>3.  Alberta Health Services (2019). Preventing falls: Injury prevention and safety, information for health professionals. Retrieved from https://www.albertahealthservices.ca/injprev/Page15787.aspx</a:t>
            </a:r>
          </a:p>
          <a:p>
            <a:pPr algn="l"/>
            <a:r>
              <a:rPr lang="en-US" sz="1200" dirty="0">
                <a:solidFill>
                  <a:srgbClr val="005CB9"/>
                </a:solidFill>
                <a:latin typeface="Arial" panose="020B0604020202020204" pitchFamily="34" charset="0"/>
                <a:cs typeface="Arial" panose="020B0604020202020204" pitchFamily="34" charset="0"/>
              </a:rPr>
              <a:t>4. Scott, Vicky. (2017). Fall Prevention Programming: Designing, Implementing and Evaluating Fall Prevention 	Programs for Older Adults. Retrieved from </a:t>
            </a:r>
            <a:r>
              <a:rPr lang="en-US" sz="1200" dirty="0">
                <a:solidFill>
                  <a:srgbClr val="005CB9"/>
                </a:solidFill>
                <a:latin typeface="Arial" panose="020B0604020202020204" pitchFamily="34" charset="0"/>
                <a:cs typeface="Arial" panose="020B0604020202020204" pitchFamily="34" charset="0"/>
                <a:hlinkClick r:id="rId7"/>
              </a:rPr>
              <a:t>http://canadianfallprevention.ca</a:t>
            </a:r>
            <a:endParaRPr lang="en-US" sz="1200" dirty="0">
              <a:solidFill>
                <a:srgbClr val="005CB9"/>
              </a:solidFill>
              <a:latin typeface="Arial" panose="020B0604020202020204" pitchFamily="34" charset="0"/>
              <a:cs typeface="Arial" panose="020B0604020202020204" pitchFamily="34" charset="0"/>
            </a:endParaRPr>
          </a:p>
          <a:p>
            <a:pPr algn="l"/>
            <a:r>
              <a:rPr lang="en-US" sz="1200" dirty="0">
                <a:solidFill>
                  <a:srgbClr val="005CB9"/>
                </a:solidFill>
                <a:latin typeface="Arial" panose="020B0604020202020204" pitchFamily="34" charset="0"/>
                <a:cs typeface="Arial" panose="020B0604020202020204" pitchFamily="34" charset="0"/>
              </a:rPr>
              <a:t>5. Finding Balance Alberta. (2019). Am I at risk for a fall. Retrieved from https://findingbalancealberta.ca/am-i-at-risk-for-a-fall/</a:t>
            </a:r>
          </a:p>
          <a:p>
            <a:pPr algn="l"/>
            <a:r>
              <a:rPr lang="en-US" sz="1200" dirty="0">
                <a:solidFill>
                  <a:srgbClr val="005CB9"/>
                </a:solidFill>
                <a:latin typeface="Arial" panose="020B0604020202020204" pitchFamily="34" charset="0"/>
                <a:cs typeface="Arial" panose="020B0604020202020204" pitchFamily="34" charset="0"/>
              </a:rPr>
              <a:t>6. Public Health Agency of Canada. (2014). Seniors’ falls in Canada: second report. Retrieved from </a:t>
            </a:r>
            <a:r>
              <a:rPr lang="en-US"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hlinkClick r:id="rId8"/>
              </a:rPr>
              <a:t>https://www.canada.ca/en/public-health/services/health-promotion/aging-</a:t>
            </a:r>
            <a:r>
              <a:rPr lang="en-US"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hlinkClick r:id="rId8"/>
              </a:rPr>
              <a:t>seniors/publications/publications-general-public/seniors-falls-canada-second-report.html</a:t>
            </a:r>
            <a:r>
              <a:rPr lang="en-US" sz="12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55936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 y="824137"/>
            <a:ext cx="9144002" cy="4399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160" rIns="4046220" rtlCol="0" anchor="ctr"/>
          <a:lstStyle/>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69" y="6324600"/>
            <a:ext cx="1050131" cy="313346"/>
          </a:xfrm>
          <a:prstGeom prst="rect">
            <a:avLst/>
          </a:prstGeom>
        </p:spPr>
      </p:pic>
      <p:sp>
        <p:nvSpPr>
          <p:cNvPr id="13" name="Title 1"/>
          <p:cNvSpPr txBox="1">
            <a:spLocks/>
          </p:cNvSpPr>
          <p:nvPr/>
        </p:nvSpPr>
        <p:spPr>
          <a:xfrm>
            <a:off x="625078" y="1051318"/>
            <a:ext cx="7886700" cy="41195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005CB9"/>
                </a:solidFill>
                <a:latin typeface="Arial" panose="020B0604020202020204" pitchFamily="34" charset="0"/>
                <a:cs typeface="Arial" panose="020B0604020202020204" pitchFamily="34" charset="0"/>
              </a:rPr>
              <a:t>References</a:t>
            </a:r>
          </a:p>
        </p:txBody>
      </p:sp>
      <p:sp>
        <p:nvSpPr>
          <p:cNvPr id="20" name="Content Placeholder 2"/>
          <p:cNvSpPr txBox="1">
            <a:spLocks/>
          </p:cNvSpPr>
          <p:nvPr/>
        </p:nvSpPr>
        <p:spPr>
          <a:xfrm>
            <a:off x="625077" y="1671263"/>
            <a:ext cx="7886701" cy="3269905"/>
          </a:xfrm>
          <a:prstGeom prst="rect">
            <a:avLst/>
          </a:prstGeom>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1200" dirty="0">
              <a:solidFill>
                <a:schemeClr val="bg1"/>
              </a:solidFill>
              <a:latin typeface="Arial" panose="020B0604020202020204" pitchFamily="34" charset="0"/>
              <a:cs typeface="Arial" panose="020B0604020202020204" pitchFamily="34" charset="0"/>
            </a:endParaRPr>
          </a:p>
          <a:p>
            <a:pPr algn="l"/>
            <a:r>
              <a:rPr lang="en-US" sz="1200" dirty="0">
                <a:solidFill>
                  <a:srgbClr val="005CB9"/>
                </a:solidFill>
                <a:latin typeface="Arial" panose="020B0604020202020204" pitchFamily="34" charset="0"/>
                <a:cs typeface="Arial" panose="020B0604020202020204" pitchFamily="34" charset="0"/>
              </a:rPr>
              <a:t>7. Canadian Society for Exercise Physiology. (</a:t>
            </a:r>
            <a:r>
              <a:rPr lang="en-US" sz="1200" dirty="0" err="1">
                <a:solidFill>
                  <a:srgbClr val="005CB9"/>
                </a:solidFill>
                <a:latin typeface="Arial" panose="020B0604020202020204" pitchFamily="34" charset="0"/>
                <a:cs typeface="Arial" panose="020B0604020202020204" pitchFamily="34" charset="0"/>
              </a:rPr>
              <a:t>n.d.</a:t>
            </a:r>
            <a:r>
              <a:rPr lang="en-US" sz="1200" dirty="0">
                <a:solidFill>
                  <a:srgbClr val="005CB9"/>
                </a:solidFill>
                <a:latin typeface="Arial" panose="020B0604020202020204" pitchFamily="34" charset="0"/>
                <a:cs typeface="Arial" panose="020B0604020202020204" pitchFamily="34" charset="0"/>
              </a:rPr>
              <a:t>). Canadian Physical Activity Guidelines for Older Adults – 65 	years &amp; older. Retrieved from </a:t>
            </a:r>
            <a:r>
              <a:rPr lang="en-US" sz="1200" dirty="0">
                <a:solidFill>
                  <a:srgbClr val="005CB9"/>
                </a:solidFill>
                <a:latin typeface="Arial" panose="020B0604020202020204" pitchFamily="34" charset="0"/>
                <a:cs typeface="Arial" panose="020B0604020202020204" pitchFamily="34" charset="0"/>
                <a:hlinkClick r:id="rId4"/>
              </a:rPr>
              <a:t>http://www.csep.ca/CMFiles/Guidelines/CSEP_PAGuidelines_older-</a:t>
            </a:r>
            <a:r>
              <a:rPr lang="en-US" sz="1200" dirty="0">
                <a:solidFill>
                  <a:srgbClr val="005CB9"/>
                </a:solidFill>
                <a:latin typeface="Arial" panose="020B0604020202020204" pitchFamily="34" charset="0"/>
                <a:cs typeface="Arial" panose="020B0604020202020204" pitchFamily="34" charset="0"/>
              </a:rPr>
              <a:t>	</a:t>
            </a:r>
            <a:r>
              <a:rPr lang="en-US" sz="1200" dirty="0">
                <a:solidFill>
                  <a:srgbClr val="005CB9"/>
                </a:solidFill>
                <a:latin typeface="Arial" panose="020B0604020202020204" pitchFamily="34" charset="0"/>
                <a:cs typeface="Arial" panose="020B0604020202020204" pitchFamily="34" charset="0"/>
                <a:hlinkClick r:id="rId4"/>
              </a:rPr>
              <a:t>adults_en.pdf</a:t>
            </a:r>
            <a:r>
              <a:rPr lang="en-US" sz="1200" dirty="0">
                <a:solidFill>
                  <a:srgbClr val="005CB9"/>
                </a:solidFill>
                <a:latin typeface="Arial" panose="020B0604020202020204" pitchFamily="34" charset="0"/>
                <a:cs typeface="Arial" panose="020B0604020202020204" pitchFamily="34" charset="0"/>
              </a:rPr>
              <a:t>.</a:t>
            </a:r>
          </a:p>
          <a:p>
            <a:pPr algn="l"/>
            <a:r>
              <a:rPr lang="en-US" sz="1200" dirty="0">
                <a:solidFill>
                  <a:srgbClr val="005CB9"/>
                </a:solidFill>
                <a:latin typeface="Arial" panose="020B0604020202020204" pitchFamily="34" charset="0"/>
                <a:cs typeface="Arial" panose="020B0604020202020204" pitchFamily="34" charset="0"/>
              </a:rPr>
              <a:t>8. Government of Canada - Health Canada. 2019. </a:t>
            </a:r>
            <a:r>
              <a:rPr lang="en-US" sz="1200" i="1" dirty="0">
                <a:solidFill>
                  <a:srgbClr val="005CB9"/>
                </a:solidFill>
                <a:latin typeface="Arial" panose="020B0604020202020204" pitchFamily="34" charset="0"/>
                <a:cs typeface="Arial" panose="020B0604020202020204" pitchFamily="34" charset="0"/>
              </a:rPr>
              <a:t>Canada’s Food Guide</a:t>
            </a:r>
            <a:r>
              <a:rPr lang="en-US" sz="1200" dirty="0">
                <a:solidFill>
                  <a:srgbClr val="005CB9"/>
                </a:solidFill>
                <a:latin typeface="Arial" panose="020B0604020202020204" pitchFamily="34" charset="0"/>
                <a:cs typeface="Arial" panose="020B0604020202020204" pitchFamily="34" charset="0"/>
              </a:rPr>
              <a:t>. Retrieved from</a:t>
            </a:r>
          </a:p>
          <a:p>
            <a:pPr algn="l"/>
            <a:r>
              <a:rPr lang="en-US" sz="1200" dirty="0">
                <a:solidFill>
                  <a:srgbClr val="005CB9"/>
                </a:solidFill>
                <a:latin typeface="Arial" panose="020B0604020202020204" pitchFamily="34" charset="0"/>
                <a:cs typeface="Arial" panose="020B0604020202020204" pitchFamily="34" charset="0"/>
              </a:rPr>
              <a:t>	 </a:t>
            </a:r>
            <a:r>
              <a:rPr lang="en-US" sz="1200" dirty="0">
                <a:solidFill>
                  <a:srgbClr val="005CB9"/>
                </a:solidFill>
                <a:latin typeface="Arial" panose="020B0604020202020204" pitchFamily="34" charset="0"/>
                <a:cs typeface="Arial" panose="020B0604020202020204" pitchFamily="34" charset="0"/>
                <a:hlinkClick r:id="rId5"/>
              </a:rPr>
              <a:t>https://food- guide.canada.ca/</a:t>
            </a:r>
            <a:r>
              <a:rPr lang="en-US" sz="1200" dirty="0" err="1">
                <a:solidFill>
                  <a:srgbClr val="005CB9"/>
                </a:solidFill>
                <a:latin typeface="Arial" panose="020B0604020202020204" pitchFamily="34" charset="0"/>
                <a:cs typeface="Arial" panose="020B0604020202020204" pitchFamily="34" charset="0"/>
                <a:hlinkClick r:id="rId5"/>
              </a:rPr>
              <a:t>en</a:t>
            </a:r>
            <a:r>
              <a:rPr lang="en-US" sz="1200" dirty="0">
                <a:solidFill>
                  <a:srgbClr val="005CB9"/>
                </a:solidFill>
                <a:latin typeface="Arial" panose="020B0604020202020204" pitchFamily="34" charset="0"/>
                <a:cs typeface="Arial" panose="020B0604020202020204" pitchFamily="34" charset="0"/>
                <a:hlinkClick r:id="rId5"/>
              </a:rPr>
              <a:t>/</a:t>
            </a:r>
            <a:r>
              <a:rPr lang="en-US" sz="1200" dirty="0">
                <a:solidFill>
                  <a:srgbClr val="005CB9"/>
                </a:solidFill>
                <a:latin typeface="Arial" panose="020B0604020202020204" pitchFamily="34" charset="0"/>
                <a:cs typeface="Arial" panose="020B0604020202020204" pitchFamily="34" charset="0"/>
              </a:rPr>
              <a:t> August 12, 2019</a:t>
            </a:r>
          </a:p>
          <a:p>
            <a:pPr algn="l"/>
            <a:r>
              <a:rPr lang="en-US" sz="1200" dirty="0">
                <a:solidFill>
                  <a:srgbClr val="005CB9"/>
                </a:solidFill>
                <a:latin typeface="Arial" panose="020B0604020202020204" pitchFamily="34" charset="0"/>
                <a:cs typeface="Arial" panose="020B0604020202020204" pitchFamily="34" charset="0"/>
              </a:rPr>
              <a:t>9. Alberta Health Services – Nutrition Services. </a:t>
            </a:r>
            <a:r>
              <a:rPr lang="en-US" sz="1200" i="1" dirty="0">
                <a:solidFill>
                  <a:srgbClr val="005CB9"/>
                </a:solidFill>
                <a:latin typeface="Arial" panose="020B0604020202020204" pitchFamily="34" charset="0"/>
                <a:cs typeface="Arial" panose="020B0604020202020204" pitchFamily="34" charset="0"/>
              </a:rPr>
              <a:t>Seniors Health Overview; Calcium and Vitamin D for the 	Prevention and Treatment of Osteoporosis; Vitamins and Minerals.</a:t>
            </a:r>
            <a:r>
              <a:rPr lang="en-US" sz="1200" dirty="0">
                <a:solidFill>
                  <a:srgbClr val="005CB9"/>
                </a:solidFill>
                <a:latin typeface="Arial" panose="020B0604020202020204" pitchFamily="34" charset="0"/>
                <a:cs typeface="Arial" panose="020B0604020202020204" pitchFamily="34" charset="0"/>
              </a:rPr>
              <a:t> Retrieved from </a:t>
            </a:r>
          </a:p>
          <a:p>
            <a:pPr algn="l"/>
            <a:r>
              <a:rPr lang="en-US" sz="1200" dirty="0">
                <a:solidFill>
                  <a:srgbClr val="005CB9"/>
                </a:solidFill>
                <a:latin typeface="Arial" panose="020B0604020202020204" pitchFamily="34" charset="0"/>
                <a:cs typeface="Arial" panose="020B0604020202020204" pitchFamily="34" charset="0"/>
              </a:rPr>
              <a:t>	</a:t>
            </a:r>
            <a:r>
              <a:rPr lang="en-US" sz="1200" dirty="0">
                <a:solidFill>
                  <a:srgbClr val="005CB9"/>
                </a:solidFill>
                <a:latin typeface="Arial" panose="020B0604020202020204" pitchFamily="34" charset="0"/>
                <a:cs typeface="Arial" panose="020B0604020202020204" pitchFamily="34" charset="0"/>
                <a:hlinkClick r:id="rId6"/>
              </a:rPr>
              <a:t>https://www.albertahealthservices.ca/info/Page8247.aspx</a:t>
            </a:r>
            <a:r>
              <a:rPr lang="en-US" sz="1200" dirty="0">
                <a:solidFill>
                  <a:srgbClr val="005CB9"/>
                </a:solidFill>
                <a:latin typeface="Arial" panose="020B0604020202020204" pitchFamily="34" charset="0"/>
                <a:cs typeface="Arial" panose="020B0604020202020204" pitchFamily="34" charset="0"/>
              </a:rPr>
              <a:t>. August 12, 2019</a:t>
            </a:r>
          </a:p>
          <a:p>
            <a:pPr lvl="0" algn="l"/>
            <a:r>
              <a:rPr lang="en-US" sz="1200" dirty="0">
                <a:solidFill>
                  <a:srgbClr val="005CB9"/>
                </a:solidFill>
                <a:latin typeface="Arial" panose="020B0604020202020204" pitchFamily="34" charset="0"/>
                <a:cs typeface="Arial" panose="020B0604020202020204" pitchFamily="34" charset="0"/>
              </a:rPr>
              <a:t>10. Alberta Health Services – Nutrition Services. </a:t>
            </a:r>
            <a:r>
              <a:rPr lang="en-US" sz="1200" i="1" dirty="0">
                <a:solidFill>
                  <a:srgbClr val="005CB9"/>
                </a:solidFill>
                <a:latin typeface="Arial" panose="020B0604020202020204" pitchFamily="34" charset="0"/>
                <a:cs typeface="Arial" panose="020B0604020202020204" pitchFamily="34" charset="0"/>
              </a:rPr>
              <a:t>Choose Healthy Drinks; Healthy Bones.  </a:t>
            </a:r>
            <a:r>
              <a:rPr lang="en-US" sz="1200" dirty="0">
                <a:solidFill>
                  <a:srgbClr val="005CB9"/>
                </a:solidFill>
                <a:latin typeface="Arial" panose="020B0604020202020204" pitchFamily="34" charset="0"/>
                <a:cs typeface="Arial" panose="020B0604020202020204" pitchFamily="34" charset="0"/>
              </a:rPr>
              <a:t>Retrieved from: </a:t>
            </a:r>
          </a:p>
          <a:p>
            <a:pPr algn="l"/>
            <a:r>
              <a:rPr lang="en-US" sz="1200" dirty="0">
                <a:solidFill>
                  <a:srgbClr val="005CB9"/>
                </a:solidFill>
                <a:latin typeface="Arial" panose="020B0604020202020204" pitchFamily="34" charset="0"/>
                <a:cs typeface="Arial" panose="020B0604020202020204" pitchFamily="34" charset="0"/>
              </a:rPr>
              <a:t>	</a:t>
            </a:r>
            <a:r>
              <a:rPr lang="en-US" sz="1200" dirty="0">
                <a:solidFill>
                  <a:srgbClr val="005CB9"/>
                </a:solidFill>
                <a:latin typeface="Arial" panose="020B0604020202020204" pitchFamily="34" charset="0"/>
                <a:cs typeface="Arial" panose="020B0604020202020204" pitchFamily="34" charset="0"/>
                <a:hlinkClick r:id="rId7"/>
              </a:rPr>
              <a:t> https://www.albertahealthservices.ca/nutrition/Page11115.aspx</a:t>
            </a:r>
            <a:r>
              <a:rPr lang="en-US" sz="1200" dirty="0">
                <a:solidFill>
                  <a:srgbClr val="005CB9"/>
                </a:solidFill>
                <a:latin typeface="Arial" panose="020B0604020202020204" pitchFamily="34" charset="0"/>
                <a:cs typeface="Arial" panose="020B0604020202020204" pitchFamily="34" charset="0"/>
              </a:rPr>
              <a:t>. August 12, 2019</a:t>
            </a:r>
          </a:p>
          <a:p>
            <a:endParaRPr lang="en-US" sz="1200" dirty="0">
              <a:latin typeface="Arial" panose="020B0604020202020204" pitchFamily="34" charset="0"/>
              <a:cs typeface="Arial" panose="020B0604020202020204" pitchFamily="34" charset="0"/>
            </a:endParaRPr>
          </a:p>
          <a:p>
            <a:pPr marL="128588" indent="-128588"/>
            <a:endParaRPr lang="en-US" sz="1350" dirty="0">
              <a:latin typeface="Arial" panose="020B0604020202020204" pitchFamily="34" charset="0"/>
              <a:cs typeface="Arial" panose="020B0604020202020204" pitchFamily="34" charset="0"/>
            </a:endParaRPr>
          </a:p>
          <a:p>
            <a:pPr marL="128588" indent="-128588"/>
            <a:endParaRPr lang="en-US" sz="1350" dirty="0">
              <a:latin typeface="Arial" panose="020B0604020202020204" pitchFamily="34" charset="0"/>
              <a:cs typeface="Arial" panose="020B0604020202020204" pitchFamily="34" charset="0"/>
            </a:endParaRPr>
          </a:p>
          <a:p>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06269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84" y="857250"/>
            <a:ext cx="9144002" cy="43993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37160" rIns="4046220" rtlCol="0" anchor="ctr"/>
          <a:lstStyle/>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a:p>
            <a:pPr algn="ctr"/>
            <a:endParaRPr lang="en-US" sz="21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69" y="6316054"/>
            <a:ext cx="1050131" cy="313346"/>
          </a:xfrm>
          <a:prstGeom prst="rect">
            <a:avLst/>
          </a:prstGeom>
        </p:spPr>
      </p:pic>
      <p:cxnSp>
        <p:nvCxnSpPr>
          <p:cNvPr id="14" name="Straight Connector 13"/>
          <p:cNvCxnSpPr/>
          <p:nvPr/>
        </p:nvCxnSpPr>
        <p:spPr>
          <a:xfrm>
            <a:off x="0" y="5264717"/>
            <a:ext cx="9144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625078" y="1051318"/>
            <a:ext cx="7886700" cy="411956"/>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000" b="1" dirty="0">
                <a:solidFill>
                  <a:srgbClr val="005CB9"/>
                </a:solidFill>
                <a:latin typeface="Arial" panose="020B0604020202020204" pitchFamily="34" charset="0"/>
                <a:cs typeface="Arial" panose="020B0604020202020204" pitchFamily="34" charset="0"/>
              </a:rPr>
              <a:t>Image References</a:t>
            </a:r>
          </a:p>
        </p:txBody>
      </p:sp>
      <p:sp>
        <p:nvSpPr>
          <p:cNvPr id="20" name="Content Placeholder 2"/>
          <p:cNvSpPr txBox="1">
            <a:spLocks/>
          </p:cNvSpPr>
          <p:nvPr/>
        </p:nvSpPr>
        <p:spPr>
          <a:xfrm>
            <a:off x="212005" y="1463273"/>
            <a:ext cx="3910616" cy="4419414"/>
          </a:xfrm>
          <a:prstGeom prst="rect">
            <a:avLst/>
          </a:prstGeom>
        </p:spPr>
        <p:txBody>
          <a:bodyPr vert="horz" lIns="68580" tIns="34290" rIns="68580" bIns="34290" numCol="2"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450"/>
              </a:spcBef>
            </a:pPr>
            <a:r>
              <a:rPr lang="en-US" sz="1125" dirty="0">
                <a:solidFill>
                  <a:srgbClr val="005CB9"/>
                </a:solidFill>
                <a:latin typeface="Arial" panose="020B0604020202020204" pitchFamily="34" charset="0"/>
                <a:cs typeface="Arial" panose="020B0604020202020204" pitchFamily="34" charset="0"/>
              </a:rPr>
              <a:t>Slide 1</a:t>
            </a:r>
          </a:p>
          <a:p>
            <a:pPr marL="257175" indent="-257175" algn="l">
              <a:lnSpc>
                <a:spcPct val="100000"/>
              </a:lnSpc>
              <a:spcBef>
                <a:spcPts val="450"/>
              </a:spcBef>
              <a:buAutoNum type="alphaLcPeriod"/>
            </a:pPr>
            <a:r>
              <a:rPr lang="en-US" sz="1125" dirty="0" smtClean="0">
                <a:solidFill>
                  <a:srgbClr val="005CB9"/>
                </a:solidFill>
                <a:latin typeface="Arial" panose="020B0604020202020204" pitchFamily="34" charset="0"/>
                <a:cs typeface="Arial" panose="020B0604020202020204" pitchFamily="34" charset="0"/>
              </a:rPr>
              <a:t>istock.com/</a:t>
            </a:r>
            <a:r>
              <a:rPr lang="en-US" sz="1125" dirty="0" err="1" smtClean="0">
                <a:solidFill>
                  <a:srgbClr val="005CB9"/>
                </a:solidFill>
                <a:latin typeface="Arial" panose="020B0604020202020204" pitchFamily="34" charset="0"/>
                <a:cs typeface="Arial" panose="020B0604020202020204" pitchFamily="34" charset="0"/>
              </a:rPr>
              <a:t>Squaredpixels</a:t>
            </a:r>
            <a:endParaRPr lang="en-US" sz="1125" dirty="0">
              <a:solidFill>
                <a:srgbClr val="005CB9"/>
              </a:solidFill>
              <a:latin typeface="Arial" panose="020B0604020202020204" pitchFamily="34" charset="0"/>
              <a:cs typeface="Arial" panose="020B0604020202020204" pitchFamily="34" charset="0"/>
            </a:endParaRPr>
          </a:p>
          <a:p>
            <a:pPr algn="l">
              <a:lnSpc>
                <a:spcPct val="100000"/>
              </a:lnSpc>
              <a:spcBef>
                <a:spcPts val="450"/>
              </a:spcBef>
            </a:pPr>
            <a:r>
              <a:rPr lang="en-US" sz="1125" dirty="0">
                <a:solidFill>
                  <a:srgbClr val="005CB9"/>
                </a:solidFill>
                <a:latin typeface="Arial" panose="020B0604020202020204" pitchFamily="34" charset="0"/>
                <a:cs typeface="Arial" panose="020B0604020202020204" pitchFamily="34" charset="0"/>
              </a:rPr>
              <a:t>Slide 3</a:t>
            </a:r>
          </a:p>
          <a:p>
            <a:pPr marL="257175" indent="-257175" algn="l">
              <a:lnSpc>
                <a:spcPct val="100000"/>
              </a:lnSpc>
              <a:spcBef>
                <a:spcPts val="450"/>
              </a:spcBef>
              <a:buAutoNum type="alphaLcPeriod"/>
            </a:pPr>
            <a:r>
              <a:rPr lang="en-US" sz="1125" dirty="0">
                <a:solidFill>
                  <a:srgbClr val="005CB9"/>
                </a:solidFill>
                <a:latin typeface="Arial" panose="020B0604020202020204" pitchFamily="34" charset="0"/>
                <a:cs typeface="Arial" panose="020B0604020202020204" pitchFamily="34" charset="0"/>
              </a:rPr>
              <a:t>istock.com/kali9</a:t>
            </a:r>
          </a:p>
          <a:p>
            <a:pPr marL="257175" indent="-257175" algn="l">
              <a:lnSpc>
                <a:spcPct val="100000"/>
              </a:lnSpc>
              <a:spcBef>
                <a:spcPts val="450"/>
              </a:spcBef>
              <a:buAutoNum type="alphaLcPeriod"/>
            </a:pPr>
            <a:r>
              <a:rPr lang="en-US" sz="1125" dirty="0">
                <a:solidFill>
                  <a:srgbClr val="005CB9"/>
                </a:solidFill>
                <a:latin typeface="Arial" panose="020B0604020202020204" pitchFamily="34" charset="0"/>
                <a:cs typeface="Arial" panose="020B0604020202020204" pitchFamily="34" charset="0"/>
              </a:rPr>
              <a:t>istock.com/</a:t>
            </a:r>
            <a:r>
              <a:rPr lang="en-US" sz="1125" dirty="0" err="1">
                <a:solidFill>
                  <a:srgbClr val="005CB9"/>
                </a:solidFill>
                <a:latin typeface="Arial" panose="020B0604020202020204" pitchFamily="34" charset="0"/>
                <a:cs typeface="Arial" panose="020B0604020202020204" pitchFamily="34" charset="0"/>
              </a:rPr>
              <a:t>BHPix</a:t>
            </a:r>
            <a:endParaRPr lang="en-US" sz="1125" dirty="0">
              <a:solidFill>
                <a:srgbClr val="005CB9"/>
              </a:solidFill>
              <a:latin typeface="Arial" panose="020B0604020202020204" pitchFamily="34" charset="0"/>
              <a:cs typeface="Arial" panose="020B0604020202020204" pitchFamily="34" charset="0"/>
            </a:endParaRPr>
          </a:p>
          <a:p>
            <a:pPr marL="257175" indent="-257175" algn="l">
              <a:lnSpc>
                <a:spcPct val="100000"/>
              </a:lnSpc>
              <a:spcBef>
                <a:spcPts val="450"/>
              </a:spcBef>
              <a:buAutoNum type="alphaLcPeriod"/>
            </a:pPr>
            <a:r>
              <a:rPr lang="en-US" sz="1125" dirty="0">
                <a:solidFill>
                  <a:srgbClr val="005CB9"/>
                </a:solidFill>
                <a:latin typeface="Arial" panose="020B0604020202020204" pitchFamily="34" charset="0"/>
                <a:cs typeface="Arial" panose="020B0604020202020204" pitchFamily="34" charset="0"/>
              </a:rPr>
              <a:t>istock.com/</a:t>
            </a:r>
            <a:r>
              <a:rPr lang="en-US" sz="1125" dirty="0" err="1">
                <a:solidFill>
                  <a:srgbClr val="005CB9"/>
                </a:solidFill>
                <a:latin typeface="Arial" panose="020B0604020202020204" pitchFamily="34" charset="0"/>
                <a:cs typeface="Arial" panose="020B0604020202020204" pitchFamily="34" charset="0"/>
              </a:rPr>
              <a:t>FatCamera</a:t>
            </a:r>
            <a:endParaRPr lang="en-US" sz="1125" dirty="0">
              <a:solidFill>
                <a:srgbClr val="005CB9"/>
              </a:solidFill>
              <a:latin typeface="Arial" panose="020B0604020202020204" pitchFamily="34" charset="0"/>
              <a:cs typeface="Arial" panose="020B0604020202020204" pitchFamily="34" charset="0"/>
            </a:endParaRPr>
          </a:p>
          <a:p>
            <a:pPr algn="l">
              <a:lnSpc>
                <a:spcPct val="100000"/>
              </a:lnSpc>
              <a:spcBef>
                <a:spcPts val="450"/>
              </a:spcBef>
            </a:pPr>
            <a:r>
              <a:rPr lang="en-US" sz="1125" dirty="0">
                <a:solidFill>
                  <a:srgbClr val="005CB9"/>
                </a:solidFill>
                <a:latin typeface="Arial" panose="020B0604020202020204" pitchFamily="34" charset="0"/>
                <a:cs typeface="Arial" panose="020B0604020202020204" pitchFamily="34" charset="0"/>
              </a:rPr>
              <a:t>Slide 4</a:t>
            </a:r>
          </a:p>
          <a:p>
            <a:pPr marL="257175" indent="-257175" algn="l">
              <a:lnSpc>
                <a:spcPct val="100000"/>
              </a:lnSpc>
              <a:spcBef>
                <a:spcPts val="450"/>
              </a:spcBef>
              <a:buAutoNum type="alphaLcPeriod"/>
            </a:pPr>
            <a:r>
              <a:rPr lang="en-US" sz="1125" dirty="0">
                <a:solidFill>
                  <a:srgbClr val="005CB9"/>
                </a:solidFill>
                <a:latin typeface="Arial" panose="020B0604020202020204" pitchFamily="34" charset="0"/>
                <a:cs typeface="Arial" panose="020B0604020202020204" pitchFamily="34" charset="0"/>
              </a:rPr>
              <a:t>istock.com/</a:t>
            </a:r>
            <a:r>
              <a:rPr lang="en-US" sz="1125" dirty="0" err="1">
                <a:solidFill>
                  <a:srgbClr val="005CB9"/>
                </a:solidFill>
                <a:latin typeface="Arial" panose="020B0604020202020204" pitchFamily="34" charset="0"/>
                <a:cs typeface="Arial" panose="020B0604020202020204" pitchFamily="34" charset="0"/>
              </a:rPr>
              <a:t>FatCamera</a:t>
            </a:r>
            <a:endParaRPr lang="en-US" sz="1125" dirty="0">
              <a:solidFill>
                <a:srgbClr val="005CB9"/>
              </a:solidFill>
              <a:latin typeface="Arial" panose="020B0604020202020204" pitchFamily="34" charset="0"/>
              <a:cs typeface="Arial" panose="020B0604020202020204" pitchFamily="34" charset="0"/>
            </a:endParaRPr>
          </a:p>
          <a:p>
            <a:pPr marL="257175" indent="-257175" algn="l">
              <a:lnSpc>
                <a:spcPct val="100000"/>
              </a:lnSpc>
              <a:spcBef>
                <a:spcPts val="450"/>
              </a:spcBef>
              <a:buAutoNum type="alphaLcPeriod"/>
            </a:pPr>
            <a:r>
              <a:rPr lang="en-US" sz="1125" dirty="0">
                <a:solidFill>
                  <a:srgbClr val="005CB9"/>
                </a:solidFill>
                <a:latin typeface="Arial" panose="020B0604020202020204" pitchFamily="34" charset="0"/>
                <a:cs typeface="Arial" panose="020B0604020202020204" pitchFamily="34" charset="0"/>
              </a:rPr>
              <a:t>istock.com/kali9</a:t>
            </a:r>
          </a:p>
          <a:p>
            <a:pPr algn="l">
              <a:lnSpc>
                <a:spcPct val="100000"/>
              </a:lnSpc>
              <a:spcBef>
                <a:spcPts val="450"/>
              </a:spcBef>
            </a:pPr>
            <a:r>
              <a:rPr lang="en-US" sz="1125" dirty="0">
                <a:solidFill>
                  <a:srgbClr val="005CB9"/>
                </a:solidFill>
                <a:latin typeface="Arial" panose="020B0604020202020204" pitchFamily="34" charset="0"/>
                <a:cs typeface="Arial" panose="020B0604020202020204" pitchFamily="34" charset="0"/>
              </a:rPr>
              <a:t>Slide 6</a:t>
            </a:r>
          </a:p>
          <a:p>
            <a:pPr marL="257175" indent="-257175" algn="l">
              <a:lnSpc>
                <a:spcPct val="100000"/>
              </a:lnSpc>
              <a:spcBef>
                <a:spcPts val="450"/>
              </a:spcBef>
              <a:buAutoNum type="alphaLcPeriod"/>
            </a:pPr>
            <a:r>
              <a:rPr lang="en-US" sz="1125" dirty="0">
                <a:solidFill>
                  <a:srgbClr val="005CB9"/>
                </a:solidFill>
                <a:latin typeface="Arial" panose="020B0604020202020204" pitchFamily="34" charset="0"/>
                <a:cs typeface="Arial" panose="020B0604020202020204" pitchFamily="34" charset="0"/>
              </a:rPr>
              <a:t>istock.com/</a:t>
            </a:r>
            <a:r>
              <a:rPr lang="en-US" sz="1125" dirty="0" err="1">
                <a:solidFill>
                  <a:srgbClr val="005CB9"/>
                </a:solidFill>
                <a:latin typeface="Arial" panose="020B0604020202020204" pitchFamily="34" charset="0"/>
                <a:cs typeface="Arial" panose="020B0604020202020204" pitchFamily="34" charset="0"/>
              </a:rPr>
              <a:t>Rawpixel</a:t>
            </a:r>
            <a:endParaRPr lang="en-US" sz="1125" dirty="0">
              <a:solidFill>
                <a:srgbClr val="005CB9"/>
              </a:solidFill>
              <a:latin typeface="Arial" panose="020B0604020202020204" pitchFamily="34" charset="0"/>
              <a:cs typeface="Arial" panose="020B0604020202020204" pitchFamily="34" charset="0"/>
            </a:endParaRPr>
          </a:p>
          <a:p>
            <a:pPr marL="257175" indent="-257175" algn="l">
              <a:lnSpc>
                <a:spcPct val="100000"/>
              </a:lnSpc>
              <a:spcBef>
                <a:spcPts val="450"/>
              </a:spcBef>
              <a:buAutoNum type="alphaLcPeriod"/>
            </a:pPr>
            <a:r>
              <a:rPr lang="en-US" sz="1125" dirty="0">
                <a:solidFill>
                  <a:srgbClr val="005CB9"/>
                </a:solidFill>
                <a:latin typeface="Arial" panose="020B0604020202020204" pitchFamily="34" charset="0"/>
                <a:cs typeface="Arial" panose="020B0604020202020204" pitchFamily="34" charset="0"/>
              </a:rPr>
              <a:t>istock.com/</a:t>
            </a:r>
            <a:r>
              <a:rPr lang="en-US" sz="1125" dirty="0" err="1">
                <a:solidFill>
                  <a:srgbClr val="005CB9"/>
                </a:solidFill>
                <a:latin typeface="Arial" panose="020B0604020202020204" pitchFamily="34" charset="0"/>
                <a:cs typeface="Arial" panose="020B0604020202020204" pitchFamily="34" charset="0"/>
              </a:rPr>
              <a:t>stockstudioX</a:t>
            </a:r>
            <a:endParaRPr lang="en-US" sz="1125" dirty="0">
              <a:solidFill>
                <a:srgbClr val="005CB9"/>
              </a:solidFill>
              <a:latin typeface="Arial" panose="020B0604020202020204" pitchFamily="34" charset="0"/>
              <a:cs typeface="Arial" panose="020B0604020202020204" pitchFamily="34" charset="0"/>
            </a:endParaRPr>
          </a:p>
          <a:p>
            <a:pPr algn="l">
              <a:lnSpc>
                <a:spcPct val="100000"/>
              </a:lnSpc>
              <a:spcBef>
                <a:spcPts val="450"/>
              </a:spcBef>
            </a:pPr>
            <a:r>
              <a:rPr lang="en-US" sz="1125" dirty="0">
                <a:solidFill>
                  <a:srgbClr val="005CB9"/>
                </a:solidFill>
                <a:latin typeface="Arial" panose="020B0604020202020204" pitchFamily="34" charset="0"/>
                <a:cs typeface="Arial" panose="020B0604020202020204" pitchFamily="34" charset="0"/>
              </a:rPr>
              <a:t>Slide 7</a:t>
            </a:r>
          </a:p>
          <a:p>
            <a:pPr marL="257175" indent="-257175" algn="l">
              <a:lnSpc>
                <a:spcPct val="100000"/>
              </a:lnSpc>
              <a:spcBef>
                <a:spcPts val="450"/>
              </a:spcBef>
              <a:buAutoNum type="alphaLcPeriod"/>
            </a:pPr>
            <a:r>
              <a:rPr lang="en-US" sz="1125" dirty="0">
                <a:solidFill>
                  <a:srgbClr val="005CB9"/>
                </a:solidFill>
                <a:latin typeface="Arial" panose="020B0604020202020204" pitchFamily="34" charset="0"/>
                <a:cs typeface="Arial" panose="020B0604020202020204" pitchFamily="34" charset="0"/>
              </a:rPr>
              <a:t>Istock.com/</a:t>
            </a:r>
            <a:r>
              <a:rPr lang="en-US" sz="1125" dirty="0" err="1">
                <a:solidFill>
                  <a:srgbClr val="005CB9"/>
                </a:solidFill>
                <a:latin typeface="Arial" panose="020B0604020202020204" pitchFamily="34" charset="0"/>
                <a:cs typeface="Arial" panose="020B0604020202020204" pitchFamily="34" charset="0"/>
              </a:rPr>
              <a:t>yacobchuk</a:t>
            </a:r>
            <a:endParaRPr lang="en-US" sz="1125" dirty="0">
              <a:solidFill>
                <a:srgbClr val="005CB9"/>
              </a:solidFill>
              <a:latin typeface="Arial" panose="020B0604020202020204" pitchFamily="34" charset="0"/>
              <a:cs typeface="Arial" panose="020B0604020202020204" pitchFamily="34" charset="0"/>
            </a:endParaRPr>
          </a:p>
          <a:p>
            <a:pPr marL="257175" indent="-257175" algn="l">
              <a:lnSpc>
                <a:spcPct val="100000"/>
              </a:lnSpc>
              <a:spcBef>
                <a:spcPts val="450"/>
              </a:spcBef>
              <a:buFont typeface="Arial" panose="020B0604020202020204" pitchFamily="34" charset="0"/>
              <a:buAutoNum type="alphaLcPeriod"/>
            </a:pPr>
            <a:r>
              <a:rPr lang="en-US" sz="1125" dirty="0">
                <a:solidFill>
                  <a:srgbClr val="005CB9"/>
                </a:solidFill>
                <a:latin typeface="Arial" panose="020B0604020202020204" pitchFamily="34" charset="0"/>
                <a:cs typeface="Arial" panose="020B0604020202020204" pitchFamily="34" charset="0"/>
              </a:rPr>
              <a:t>istock.com/</a:t>
            </a:r>
            <a:r>
              <a:rPr lang="en-US" sz="1125" dirty="0" err="1">
                <a:solidFill>
                  <a:srgbClr val="005CB9"/>
                </a:solidFill>
                <a:latin typeface="Arial" panose="020B0604020202020204" pitchFamily="34" charset="0"/>
                <a:cs typeface="Arial" panose="020B0604020202020204" pitchFamily="34" charset="0"/>
              </a:rPr>
              <a:t>FatCamera</a:t>
            </a:r>
            <a:endParaRPr lang="en-US" sz="1125" dirty="0">
              <a:solidFill>
                <a:srgbClr val="005CB9"/>
              </a:solidFill>
              <a:latin typeface="Arial" panose="020B0604020202020204" pitchFamily="34" charset="0"/>
              <a:cs typeface="Arial" panose="020B0604020202020204" pitchFamily="34" charset="0"/>
            </a:endParaRPr>
          </a:p>
          <a:p>
            <a:pPr marL="257175" indent="-257175" algn="l">
              <a:lnSpc>
                <a:spcPct val="100000"/>
              </a:lnSpc>
              <a:spcBef>
                <a:spcPts val="450"/>
              </a:spcBef>
              <a:buFont typeface="Arial" panose="020B0604020202020204" pitchFamily="34" charset="0"/>
              <a:buAutoNum type="alphaLcPeriod"/>
            </a:pPr>
            <a:r>
              <a:rPr lang="en-US" sz="1125" dirty="0">
                <a:solidFill>
                  <a:srgbClr val="005CB9"/>
                </a:solidFill>
                <a:latin typeface="Arial" panose="020B0604020202020204" pitchFamily="34" charset="0"/>
                <a:cs typeface="Arial" panose="020B0604020202020204" pitchFamily="34" charset="0"/>
              </a:rPr>
              <a:t>istock.com/</a:t>
            </a:r>
            <a:r>
              <a:rPr lang="en-US" sz="1125" dirty="0" err="1">
                <a:solidFill>
                  <a:srgbClr val="005CB9"/>
                </a:solidFill>
                <a:latin typeface="Arial" panose="020B0604020202020204" pitchFamily="34" charset="0"/>
                <a:cs typeface="Arial" panose="020B0604020202020204" pitchFamily="34" charset="0"/>
              </a:rPr>
              <a:t>wanderluster</a:t>
            </a:r>
            <a:endParaRPr lang="en-US" sz="1125" dirty="0">
              <a:solidFill>
                <a:srgbClr val="005CB9"/>
              </a:solidFill>
              <a:latin typeface="Arial" panose="020B0604020202020204" pitchFamily="34" charset="0"/>
              <a:cs typeface="Arial" panose="020B0604020202020204" pitchFamily="34" charset="0"/>
            </a:endParaRPr>
          </a:p>
        </p:txBody>
      </p:sp>
      <p:sp>
        <p:nvSpPr>
          <p:cNvPr id="3" name="TextBox 2"/>
          <p:cNvSpPr txBox="1"/>
          <p:nvPr/>
        </p:nvSpPr>
        <p:spPr>
          <a:xfrm>
            <a:off x="3494511" y="1463274"/>
            <a:ext cx="3211089" cy="4101123"/>
          </a:xfrm>
          <a:prstGeom prst="rect">
            <a:avLst/>
          </a:prstGeom>
          <a:noFill/>
        </p:spPr>
        <p:txBody>
          <a:bodyPr wrap="square" rtlCol="0">
            <a:spAutoFit/>
          </a:bodyPr>
          <a:lstStyle/>
          <a:p>
            <a:pPr>
              <a:spcBef>
                <a:spcPts val="450"/>
              </a:spcBef>
            </a:pPr>
            <a:r>
              <a:rPr lang="en-US" sz="1125" dirty="0">
                <a:solidFill>
                  <a:srgbClr val="005CB9"/>
                </a:solidFill>
                <a:latin typeface="Arial" panose="020B0604020202020204" pitchFamily="34" charset="0"/>
              </a:rPr>
              <a:t>Slide 8</a:t>
            </a:r>
          </a:p>
          <a:p>
            <a:pPr marL="257175" indent="-257175">
              <a:spcBef>
                <a:spcPts val="450"/>
              </a:spcBef>
              <a:buFont typeface="Arial" panose="020B0604020202020204" pitchFamily="34" charset="0"/>
              <a:buAutoNum type="alphaLcPeriod"/>
            </a:pPr>
            <a:r>
              <a:rPr lang="en-US" sz="1125" dirty="0">
                <a:solidFill>
                  <a:srgbClr val="005CB9"/>
                </a:solidFill>
                <a:latin typeface="Arial" panose="020B0604020202020204" pitchFamily="34" charset="0"/>
              </a:rPr>
              <a:t>istock.com/</a:t>
            </a:r>
            <a:r>
              <a:rPr lang="en-US" sz="1125" dirty="0" err="1">
                <a:solidFill>
                  <a:srgbClr val="005CB9"/>
                </a:solidFill>
                <a:latin typeface="Arial" panose="020B0604020202020204" pitchFamily="34" charset="0"/>
              </a:rPr>
              <a:t>SilviaJansen</a:t>
            </a:r>
            <a:endParaRPr lang="en-US" sz="1125" dirty="0">
              <a:solidFill>
                <a:srgbClr val="005CB9"/>
              </a:solidFill>
              <a:latin typeface="Arial" panose="020B0604020202020204" pitchFamily="34" charset="0"/>
            </a:endParaRPr>
          </a:p>
          <a:p>
            <a:pPr>
              <a:spcBef>
                <a:spcPts val="450"/>
              </a:spcBef>
            </a:pPr>
            <a:r>
              <a:rPr lang="en-US" sz="1125" dirty="0">
                <a:solidFill>
                  <a:srgbClr val="005CB9"/>
                </a:solidFill>
                <a:latin typeface="Arial" panose="020B0604020202020204" pitchFamily="34" charset="0"/>
              </a:rPr>
              <a:t>Slide 10</a:t>
            </a:r>
          </a:p>
          <a:p>
            <a:pPr marL="257175" indent="-257175">
              <a:spcBef>
                <a:spcPts val="450"/>
              </a:spcBef>
              <a:buFont typeface="Arial" panose="020B0604020202020204" pitchFamily="34" charset="0"/>
              <a:buAutoNum type="alphaLcPeriod"/>
            </a:pPr>
            <a:r>
              <a:rPr lang="en-US" sz="1125" dirty="0">
                <a:solidFill>
                  <a:srgbClr val="005CB9"/>
                </a:solidFill>
                <a:latin typeface="Arial" panose="020B0604020202020204" pitchFamily="34" charset="0"/>
              </a:rPr>
              <a:t>istock.com/</a:t>
            </a:r>
            <a:r>
              <a:rPr lang="en-US" sz="1125" dirty="0" err="1">
                <a:solidFill>
                  <a:srgbClr val="005CB9"/>
                </a:solidFill>
                <a:latin typeface="Arial" panose="020B0604020202020204" pitchFamily="34" charset="0"/>
              </a:rPr>
              <a:t>SilviaJansen</a:t>
            </a:r>
            <a:endParaRPr lang="en-US" sz="1125" dirty="0">
              <a:solidFill>
                <a:srgbClr val="005CB9"/>
              </a:solidFill>
              <a:latin typeface="Arial" panose="020B0604020202020204" pitchFamily="34" charset="0"/>
            </a:endParaRPr>
          </a:p>
          <a:p>
            <a:pPr>
              <a:spcBef>
                <a:spcPts val="450"/>
              </a:spcBef>
            </a:pPr>
            <a:r>
              <a:rPr lang="en-US" sz="1125" dirty="0">
                <a:solidFill>
                  <a:srgbClr val="005CB9"/>
                </a:solidFill>
                <a:latin typeface="Arial" panose="020B0604020202020204" pitchFamily="34" charset="0"/>
              </a:rPr>
              <a:t>Slide 11</a:t>
            </a:r>
          </a:p>
          <a:p>
            <a:pPr marL="257175" indent="-257175">
              <a:spcBef>
                <a:spcPts val="450"/>
              </a:spcBef>
              <a:buFont typeface="Arial" panose="020B0604020202020204" pitchFamily="34" charset="0"/>
              <a:buAutoNum type="alphaLcPeriod"/>
            </a:pPr>
            <a:r>
              <a:rPr lang="en-US" sz="1125" dirty="0">
                <a:solidFill>
                  <a:srgbClr val="005CB9"/>
                </a:solidFill>
                <a:latin typeface="Arial" panose="020B0604020202020204" pitchFamily="34" charset="0"/>
              </a:rPr>
              <a:t>istock.com/</a:t>
            </a:r>
            <a:r>
              <a:rPr lang="en-US" sz="1125" dirty="0" err="1">
                <a:solidFill>
                  <a:srgbClr val="005CB9"/>
                </a:solidFill>
                <a:latin typeface="Arial" panose="020B0604020202020204" pitchFamily="34" charset="0"/>
              </a:rPr>
              <a:t>FatCamera</a:t>
            </a:r>
            <a:endParaRPr lang="en-US" sz="1125" dirty="0">
              <a:solidFill>
                <a:srgbClr val="005CB9"/>
              </a:solidFill>
              <a:latin typeface="Arial" panose="020B0604020202020204" pitchFamily="34" charset="0"/>
            </a:endParaRPr>
          </a:p>
          <a:p>
            <a:pPr marL="257175" indent="-257175">
              <a:spcBef>
                <a:spcPts val="450"/>
              </a:spcBef>
              <a:buFont typeface="Arial" panose="020B0604020202020204" pitchFamily="34" charset="0"/>
              <a:buAutoNum type="alphaLcPeriod"/>
            </a:pPr>
            <a:r>
              <a:rPr lang="en-US" sz="1125" dirty="0">
                <a:solidFill>
                  <a:srgbClr val="005CB9"/>
                </a:solidFill>
                <a:latin typeface="Arial" panose="020B0604020202020204" pitchFamily="34" charset="0"/>
              </a:rPr>
              <a:t>istock.com/kali9</a:t>
            </a:r>
          </a:p>
          <a:p>
            <a:pPr>
              <a:spcBef>
                <a:spcPts val="450"/>
              </a:spcBef>
            </a:pPr>
            <a:r>
              <a:rPr lang="en-US" sz="1125" dirty="0">
                <a:solidFill>
                  <a:srgbClr val="005CB9"/>
                </a:solidFill>
                <a:latin typeface="Arial" panose="020B0604020202020204" pitchFamily="34" charset="0"/>
              </a:rPr>
              <a:t>Slide 12</a:t>
            </a:r>
          </a:p>
          <a:p>
            <a:pPr marL="257175" indent="-257175">
              <a:spcBef>
                <a:spcPts val="450"/>
              </a:spcBef>
              <a:buFont typeface="Arial" panose="020B0604020202020204" pitchFamily="34" charset="0"/>
              <a:buAutoNum type="alphaLcPeriod"/>
            </a:pPr>
            <a:r>
              <a:rPr lang="en-US" sz="1125" dirty="0">
                <a:solidFill>
                  <a:srgbClr val="005CB9"/>
                </a:solidFill>
                <a:latin typeface="Arial" panose="020B0604020202020204" pitchFamily="34" charset="0"/>
              </a:rPr>
              <a:t>Istock.com/</a:t>
            </a:r>
            <a:r>
              <a:rPr lang="en-US" sz="1125" dirty="0" err="1">
                <a:solidFill>
                  <a:srgbClr val="005CB9"/>
                </a:solidFill>
                <a:latin typeface="Arial" panose="020B0604020202020204" pitchFamily="34" charset="0"/>
              </a:rPr>
              <a:t>Orbon</a:t>
            </a:r>
            <a:r>
              <a:rPr lang="en-US" sz="1125" dirty="0">
                <a:solidFill>
                  <a:srgbClr val="005CB9"/>
                </a:solidFill>
                <a:latin typeface="Arial" panose="020B0604020202020204" pitchFamily="34" charset="0"/>
              </a:rPr>
              <a:t> </a:t>
            </a:r>
            <a:r>
              <a:rPr lang="en-US" sz="1125" dirty="0" err="1">
                <a:solidFill>
                  <a:srgbClr val="005CB9"/>
                </a:solidFill>
                <a:latin typeface="Arial" panose="020B0604020202020204" pitchFamily="34" charset="0"/>
              </a:rPr>
              <a:t>Alija</a:t>
            </a:r>
            <a:endParaRPr lang="en-US" sz="1125" dirty="0">
              <a:solidFill>
                <a:srgbClr val="005CB9"/>
              </a:solidFill>
              <a:latin typeface="Arial" panose="020B0604020202020204" pitchFamily="34" charset="0"/>
            </a:endParaRPr>
          </a:p>
          <a:p>
            <a:pPr>
              <a:spcBef>
                <a:spcPts val="450"/>
              </a:spcBef>
            </a:pPr>
            <a:r>
              <a:rPr lang="en-US" sz="1125" dirty="0">
                <a:solidFill>
                  <a:srgbClr val="005CB9"/>
                </a:solidFill>
                <a:latin typeface="Arial" panose="020B0604020202020204" pitchFamily="34" charset="0"/>
              </a:rPr>
              <a:t>Slide 13</a:t>
            </a:r>
          </a:p>
          <a:p>
            <a:pPr marL="257175" indent="-257175">
              <a:spcBef>
                <a:spcPts val="450"/>
              </a:spcBef>
              <a:buFont typeface="Arial" panose="020B0604020202020204" pitchFamily="34" charset="0"/>
              <a:buAutoNum type="alphaLcPeriod"/>
            </a:pPr>
            <a:r>
              <a:rPr lang="en-US" sz="1125" dirty="0">
                <a:solidFill>
                  <a:srgbClr val="005CB9"/>
                </a:solidFill>
                <a:latin typeface="Arial" panose="020B0604020202020204" pitchFamily="34" charset="0"/>
              </a:rPr>
              <a:t>istock.com/fstop123</a:t>
            </a:r>
          </a:p>
          <a:p>
            <a:pPr>
              <a:spcBef>
                <a:spcPts val="450"/>
              </a:spcBef>
            </a:pPr>
            <a:r>
              <a:rPr lang="en-US" sz="1125" dirty="0">
                <a:solidFill>
                  <a:srgbClr val="005CB9"/>
                </a:solidFill>
                <a:latin typeface="Arial" panose="020B0604020202020204" pitchFamily="34" charset="0"/>
              </a:rPr>
              <a:t>Slide 14</a:t>
            </a:r>
          </a:p>
          <a:p>
            <a:pPr marL="257175" indent="-257175">
              <a:spcBef>
                <a:spcPts val="450"/>
              </a:spcBef>
              <a:buFont typeface="Arial" panose="020B0604020202020204" pitchFamily="34" charset="0"/>
              <a:buAutoNum type="alphaLcPeriod"/>
            </a:pPr>
            <a:r>
              <a:rPr lang="en-US" sz="1125" dirty="0">
                <a:solidFill>
                  <a:srgbClr val="005CB9"/>
                </a:solidFill>
                <a:latin typeface="Arial" panose="020B0604020202020204" pitchFamily="34" charset="0"/>
              </a:rPr>
              <a:t>istock.com/</a:t>
            </a:r>
            <a:r>
              <a:rPr lang="en-US" sz="1125" dirty="0" err="1">
                <a:solidFill>
                  <a:srgbClr val="005CB9"/>
                </a:solidFill>
                <a:latin typeface="Arial" panose="020B0604020202020204" pitchFamily="34" charset="0"/>
              </a:rPr>
              <a:t>FangXiaNuo</a:t>
            </a:r>
            <a:endParaRPr lang="en-US" sz="1125" dirty="0">
              <a:solidFill>
                <a:srgbClr val="005CB9"/>
              </a:solidFill>
              <a:latin typeface="Arial" panose="020B0604020202020204" pitchFamily="34" charset="0"/>
            </a:endParaRPr>
          </a:p>
          <a:p>
            <a:pPr>
              <a:spcBef>
                <a:spcPts val="450"/>
              </a:spcBef>
            </a:pPr>
            <a:r>
              <a:rPr lang="en-US" sz="1125" dirty="0" smtClean="0">
                <a:solidFill>
                  <a:srgbClr val="005CB9"/>
                </a:solidFill>
                <a:latin typeface="Arial" panose="020B0604020202020204" pitchFamily="34" charset="0"/>
              </a:rPr>
              <a:t>Slide 16</a:t>
            </a:r>
          </a:p>
          <a:p>
            <a:pPr>
              <a:spcBef>
                <a:spcPts val="450"/>
              </a:spcBef>
            </a:pPr>
            <a:r>
              <a:rPr lang="en-US" sz="1125" dirty="0" smtClean="0">
                <a:solidFill>
                  <a:srgbClr val="005CB9"/>
                </a:solidFill>
                <a:latin typeface="Arial" panose="020B0604020202020204" pitchFamily="34" charset="0"/>
              </a:rPr>
              <a:t>r. Health Canada, 2019. </a:t>
            </a:r>
            <a:r>
              <a:rPr lang="en-US" sz="1125" i="1" dirty="0" smtClean="0">
                <a:solidFill>
                  <a:srgbClr val="005CB9"/>
                </a:solidFill>
                <a:latin typeface="Arial" panose="020B0604020202020204" pitchFamily="34" charset="0"/>
              </a:rPr>
              <a:t>Canada’s Food Guide. </a:t>
            </a:r>
            <a:r>
              <a:rPr lang="en-US" sz="1125" dirty="0" smtClean="0">
                <a:solidFill>
                  <a:srgbClr val="005CB9"/>
                </a:solidFill>
                <a:latin typeface="Arial" panose="020B0604020202020204" pitchFamily="34" charset="0"/>
              </a:rPr>
              <a:t>Retrieved from https://food-guide.canada.ca/en/</a:t>
            </a:r>
          </a:p>
          <a:p>
            <a:pPr>
              <a:spcBef>
                <a:spcPts val="450"/>
              </a:spcBef>
            </a:pPr>
            <a:endParaRPr lang="en-US" dirty="0"/>
          </a:p>
        </p:txBody>
      </p:sp>
      <p:sp>
        <p:nvSpPr>
          <p:cNvPr id="5" name="TextBox 4"/>
          <p:cNvSpPr txBox="1"/>
          <p:nvPr/>
        </p:nvSpPr>
        <p:spPr>
          <a:xfrm>
            <a:off x="6554371" y="1471183"/>
            <a:ext cx="1980029" cy="2242922"/>
          </a:xfrm>
          <a:prstGeom prst="rect">
            <a:avLst/>
          </a:prstGeom>
          <a:noFill/>
        </p:spPr>
        <p:txBody>
          <a:bodyPr wrap="none" rtlCol="0">
            <a:spAutoFit/>
          </a:bodyPr>
          <a:lstStyle/>
          <a:p>
            <a:pPr>
              <a:spcBef>
                <a:spcPts val="450"/>
              </a:spcBef>
            </a:pPr>
            <a:r>
              <a:rPr lang="en-US" sz="1125" dirty="0" smtClean="0">
                <a:solidFill>
                  <a:srgbClr val="005CB9"/>
                </a:solidFill>
                <a:latin typeface="Arial" panose="020B0604020202020204" pitchFamily="34" charset="0"/>
              </a:rPr>
              <a:t>Slide 17</a:t>
            </a:r>
          </a:p>
          <a:p>
            <a:pPr>
              <a:spcBef>
                <a:spcPts val="450"/>
              </a:spcBef>
            </a:pPr>
            <a:r>
              <a:rPr lang="en-US" sz="1125" dirty="0" smtClean="0">
                <a:solidFill>
                  <a:srgbClr val="005CB9"/>
                </a:solidFill>
                <a:latin typeface="Arial" panose="020B0604020202020204" pitchFamily="34" charset="0"/>
              </a:rPr>
              <a:t>s</a:t>
            </a:r>
            <a:r>
              <a:rPr lang="en-US" sz="1125" dirty="0">
                <a:solidFill>
                  <a:srgbClr val="005CB9"/>
                </a:solidFill>
                <a:latin typeface="Arial" panose="020B0604020202020204" pitchFamily="34" charset="0"/>
              </a:rPr>
              <a:t>. Istock.com/</a:t>
            </a:r>
            <a:r>
              <a:rPr lang="en-US" sz="1125" dirty="0" err="1">
                <a:solidFill>
                  <a:srgbClr val="005CB9"/>
                </a:solidFill>
                <a:latin typeface="Arial" panose="020B0604020202020204" pitchFamily="34" charset="0"/>
              </a:rPr>
              <a:t>carmelbalcells</a:t>
            </a:r>
            <a:endParaRPr lang="en-US" sz="1125" dirty="0">
              <a:solidFill>
                <a:srgbClr val="005CB9"/>
              </a:solidFill>
              <a:latin typeface="Arial" panose="020B0604020202020204" pitchFamily="34" charset="0"/>
            </a:endParaRPr>
          </a:p>
          <a:p>
            <a:pPr>
              <a:spcBef>
                <a:spcPts val="450"/>
              </a:spcBef>
            </a:pPr>
            <a:r>
              <a:rPr lang="en-US" sz="1125" dirty="0">
                <a:solidFill>
                  <a:srgbClr val="005CB9"/>
                </a:solidFill>
                <a:latin typeface="Arial" panose="020B0604020202020204" pitchFamily="34" charset="0"/>
              </a:rPr>
              <a:t>t. Istoc.com/</a:t>
            </a:r>
            <a:r>
              <a:rPr lang="en-US" sz="1125" dirty="0" err="1">
                <a:solidFill>
                  <a:srgbClr val="005CB9"/>
                </a:solidFill>
                <a:latin typeface="Arial" panose="020B0604020202020204" pitchFamily="34" charset="0"/>
              </a:rPr>
              <a:t>ermingut</a:t>
            </a:r>
            <a:endParaRPr lang="en-US" sz="1125" dirty="0">
              <a:solidFill>
                <a:srgbClr val="005CB9"/>
              </a:solidFill>
              <a:latin typeface="Arial" panose="020B0604020202020204" pitchFamily="34" charset="0"/>
            </a:endParaRPr>
          </a:p>
          <a:p>
            <a:pPr>
              <a:spcBef>
                <a:spcPts val="450"/>
              </a:spcBef>
            </a:pPr>
            <a:r>
              <a:rPr lang="en-US" sz="1125" dirty="0">
                <a:solidFill>
                  <a:srgbClr val="005CB9"/>
                </a:solidFill>
                <a:latin typeface="Arial" panose="020B0604020202020204" pitchFamily="34" charset="0"/>
              </a:rPr>
              <a:t>Slide 18</a:t>
            </a:r>
          </a:p>
          <a:p>
            <a:pPr marL="257175" indent="-257175">
              <a:spcBef>
                <a:spcPts val="450"/>
              </a:spcBef>
              <a:buFont typeface="Arial" panose="020B0604020202020204" pitchFamily="34" charset="0"/>
              <a:buAutoNum type="alphaLcPeriod"/>
            </a:pPr>
            <a:r>
              <a:rPr lang="en-US" sz="1125" dirty="0">
                <a:solidFill>
                  <a:srgbClr val="005CB9"/>
                </a:solidFill>
                <a:latin typeface="Arial" panose="020B0604020202020204" pitchFamily="34" charset="0"/>
              </a:rPr>
              <a:t>istock.com/</a:t>
            </a:r>
            <a:r>
              <a:rPr lang="en-US" sz="1125" dirty="0" err="1">
                <a:solidFill>
                  <a:srgbClr val="005CB9"/>
                </a:solidFill>
                <a:latin typeface="Arial" panose="020B0604020202020204" pitchFamily="34" charset="0"/>
              </a:rPr>
              <a:t>itsskin</a:t>
            </a:r>
            <a:endParaRPr lang="en-US" sz="1125" dirty="0">
              <a:solidFill>
                <a:srgbClr val="005CB9"/>
              </a:solidFill>
              <a:latin typeface="Arial" panose="020B0604020202020204" pitchFamily="34" charset="0"/>
            </a:endParaRPr>
          </a:p>
          <a:p>
            <a:pPr>
              <a:spcBef>
                <a:spcPts val="450"/>
              </a:spcBef>
            </a:pPr>
            <a:r>
              <a:rPr lang="en-US" sz="1125" dirty="0">
                <a:solidFill>
                  <a:srgbClr val="005CB9"/>
                </a:solidFill>
                <a:latin typeface="Arial" panose="020B0604020202020204" pitchFamily="34" charset="0"/>
              </a:rPr>
              <a:t>Slide 19</a:t>
            </a:r>
          </a:p>
          <a:p>
            <a:pPr marL="257175" indent="-257175">
              <a:spcBef>
                <a:spcPts val="450"/>
              </a:spcBef>
              <a:buFont typeface="Arial" panose="020B0604020202020204" pitchFamily="34" charset="0"/>
              <a:buAutoNum type="alphaLcPeriod"/>
            </a:pPr>
            <a:r>
              <a:rPr lang="en-US" sz="1125" dirty="0" err="1">
                <a:solidFill>
                  <a:srgbClr val="005CB9"/>
                </a:solidFill>
                <a:latin typeface="Arial" panose="020B0604020202020204" pitchFamily="34" charset="0"/>
              </a:rPr>
              <a:t>istock</a:t>
            </a:r>
            <a:r>
              <a:rPr lang="en-US" sz="1125" dirty="0">
                <a:solidFill>
                  <a:srgbClr val="005CB9"/>
                </a:solidFill>
                <a:latin typeface="Arial" panose="020B0604020202020204" pitchFamily="34" charset="0"/>
              </a:rPr>
              <a:t>/Dean Mitchell</a:t>
            </a:r>
          </a:p>
          <a:p>
            <a:endParaRPr lang="en-US" dirty="0"/>
          </a:p>
          <a:p>
            <a:endParaRPr lang="en-US" dirty="0"/>
          </a:p>
        </p:txBody>
      </p:sp>
    </p:spTree>
    <p:extLst>
      <p:ext uri="{BB962C8B-B14F-4D97-AF65-F5344CB8AC3E}">
        <p14:creationId xmlns:p14="http://schemas.microsoft.com/office/powerpoint/2010/main" val="3056588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6535" y="1140136"/>
            <a:ext cx="8493937" cy="2864928"/>
          </a:xfrm>
          <a:noFill/>
        </p:spPr>
        <p:txBody>
          <a:bodyPr>
            <a:normAutofit fontScale="85000" lnSpcReduction="20000"/>
          </a:bodyPr>
          <a:lstStyle/>
          <a:p>
            <a:pPr marL="0" indent="0">
              <a:buNone/>
            </a:pPr>
            <a:r>
              <a:rPr lang="en-US" dirty="0"/>
              <a:t>© 2019, Alberta Health Services, </a:t>
            </a:r>
            <a:r>
              <a:rPr lang="en-US" dirty="0" smtClean="0"/>
              <a:t>Population Public and Indigenous Health/Provincial Injury Prevention Program.</a:t>
            </a:r>
          </a:p>
          <a:p>
            <a:pPr marL="0" indent="0">
              <a:buNone/>
            </a:pPr>
            <a:endParaRPr lang="en-US" sz="3300" dirty="0"/>
          </a:p>
          <a:p>
            <a:pPr marL="0" indent="0">
              <a:buNone/>
            </a:pPr>
            <a:r>
              <a:rPr lang="en-US" sz="1650" dirty="0"/>
              <a:t>This work is licensed under a </a:t>
            </a:r>
            <a:r>
              <a:rPr lang="en-US" sz="1650" dirty="0">
                <a:solidFill>
                  <a:schemeClr val="bg1">
                    <a:lumMod val="65000"/>
                  </a:schemeClr>
                </a:solidFill>
                <a:hlinkClick r:id="rId3"/>
              </a:rPr>
              <a:t>Creative Commons Attribution-Non-commercial-Share Alike 4.0 International license</a:t>
            </a:r>
            <a:r>
              <a:rPr lang="en-US" sz="1650" dirty="0"/>
              <a:t>. You are free to copy, distribute and adapt the work for non-commercial purposes, as long as you attribute the work to Alberta Health Services and abide by the other </a:t>
            </a:r>
            <a:r>
              <a:rPr lang="en-US" sz="1650" dirty="0" err="1"/>
              <a:t>licence</a:t>
            </a:r>
            <a:r>
              <a:rPr lang="en-US" sz="1650" dirty="0"/>
              <a:t> terms. If you alter, transform, or build upon this work, you may distribute the resulting work only under the same, similar, or compatible </a:t>
            </a:r>
            <a:r>
              <a:rPr lang="en-US" sz="1650" dirty="0" err="1"/>
              <a:t>licence</a:t>
            </a:r>
            <a:r>
              <a:rPr lang="en-US" sz="1650" dirty="0"/>
              <a:t>. The </a:t>
            </a:r>
            <a:r>
              <a:rPr lang="en-US" sz="1650" dirty="0" err="1"/>
              <a:t>licence</a:t>
            </a:r>
            <a:r>
              <a:rPr lang="en-US" sz="1650" dirty="0"/>
              <a:t> does not apply to AHS trademarks, logos or content for which Alberta Health Services is not the copyright owner. To view a copy of this </a:t>
            </a:r>
            <a:r>
              <a:rPr lang="en-US" sz="1650" dirty="0" err="1"/>
              <a:t>licence</a:t>
            </a:r>
            <a:r>
              <a:rPr lang="en-US" sz="1650" dirty="0"/>
              <a:t>, see </a:t>
            </a:r>
            <a:r>
              <a:rPr lang="en-US" sz="1650" dirty="0">
                <a:hlinkClick r:id="rId3"/>
              </a:rPr>
              <a:t>https://creativecommons.org/licenses/by-nc-sa/4.0/</a:t>
            </a:r>
            <a:r>
              <a:rPr lang="en-US" sz="1650" dirty="0"/>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3954" y="1944120"/>
            <a:ext cx="1568486" cy="548776"/>
          </a:xfrm>
          <a:prstGeom prst="rect">
            <a:avLst/>
          </a:prstGeom>
        </p:spPr>
      </p:pic>
      <p:sp>
        <p:nvSpPr>
          <p:cNvPr id="5" name="Rectangle 4"/>
          <p:cNvSpPr/>
          <p:nvPr/>
        </p:nvSpPr>
        <p:spPr>
          <a:xfrm>
            <a:off x="381000" y="4511585"/>
            <a:ext cx="8382000" cy="1869743"/>
          </a:xfrm>
          <a:prstGeom prst="rect">
            <a:avLst/>
          </a:prstGeom>
          <a:noFill/>
        </p:spPr>
        <p:txBody>
          <a:bodyPr wrap="square">
            <a:spAutoFit/>
          </a:bodyPr>
          <a:lstStyle/>
          <a:p>
            <a:r>
              <a:rPr lang="en-US" sz="1650" dirty="0">
                <a:ea typeface="Calibri" panose="020F0502020204030204" pitchFamily="34" charset="0"/>
                <a:cs typeface="Times New Roman" panose="02020603050405020304" pitchFamily="18" charset="0"/>
              </a:rPr>
              <a:t> This material is intended for general information only and is provided on an "as is", "where is" basis. Although reasonable efforts were made to confirm the accuracy of the information, Alberta Health Services does not make any representation or warranty, express, implied or statutory, as to the accuracy, reliability, completeness, applicability or fitness for a particular purpose of such information. This material is not a substitute for the advice of a qualified health professional. Alberta Health Services expressly disclaims all liability for the use of these materials, and for any claims, actions, demands or suits arising from such use.</a:t>
            </a:r>
            <a:endParaRPr lang="en-US" sz="1650" dirty="0">
              <a:solidFill>
                <a:srgbClr val="1F497D"/>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798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857249"/>
            <a:ext cx="9144001" cy="4399555"/>
          </a:xfrm>
          <a:prstGeom prst="rect">
            <a:avLst/>
          </a:prstGeom>
          <a:solidFill>
            <a:srgbClr val="EC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b="1"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a:off x="0" y="857249"/>
            <a:ext cx="4057650" cy="4415381"/>
          </a:xfrm>
          <a:prstGeom prst="rect">
            <a:avLst/>
          </a:prstGeom>
          <a:solidFill>
            <a:srgbClr val="EC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400" b="1" dirty="0">
                <a:solidFill>
                  <a:schemeClr val="bg1"/>
                </a:solidFill>
                <a:latin typeface="Arial" panose="020B0604020202020204" pitchFamily="34" charset="0"/>
                <a:cs typeface="Arial" panose="020B0604020202020204" pitchFamily="34" charset="0"/>
              </a:rPr>
              <a:t>Physical activity helps to maintain independence and prevent falls. </a:t>
            </a:r>
          </a:p>
        </p:txBody>
      </p:sp>
      <p:pic>
        <p:nvPicPr>
          <p:cNvPr id="38" name="Picture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0" y="6324600"/>
            <a:ext cx="1050131" cy="31334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4436" r="9043" b="14431"/>
          <a:stretch/>
        </p:blipFill>
        <p:spPr>
          <a:xfrm>
            <a:off x="4701558" y="1600200"/>
            <a:ext cx="3627746" cy="1891359"/>
          </a:xfrm>
          <a:prstGeom prst="roundRect">
            <a:avLst/>
          </a:prstGeom>
          <a:ln w="38100">
            <a:noFill/>
          </a:ln>
        </p:spPr>
      </p:pic>
      <p:sp>
        <p:nvSpPr>
          <p:cNvPr id="16" name="Rectangle 15"/>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0" b="1" dirty="0">
                <a:solidFill>
                  <a:schemeClr val="bg1"/>
                </a:solidFill>
                <a:latin typeface="Arial" panose="020B0604020202020204" pitchFamily="34" charset="0"/>
                <a:cs typeface="Arial" panose="020B0604020202020204" pitchFamily="34" charset="0"/>
              </a:rPr>
              <a:t>Challenging Your Balance is Key to Preventing Falls</a:t>
            </a: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2105" y="3594316"/>
            <a:ext cx="2366533" cy="1579403"/>
          </a:xfrm>
          <a:prstGeom prst="roundRect">
            <a:avLst/>
          </a:prstGeom>
          <a:ln w="38100">
            <a:noFill/>
          </a:ln>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6974" r="6974"/>
          <a:stretch/>
        </p:blipFill>
        <p:spPr>
          <a:xfrm>
            <a:off x="4133851" y="3592352"/>
            <a:ext cx="2350574" cy="1560477"/>
          </a:xfrm>
          <a:prstGeom prst="roundRect">
            <a:avLst/>
          </a:prstGeom>
          <a:ln w="38100">
            <a:noFill/>
          </a:ln>
        </p:spPr>
      </p:pic>
      <p:sp>
        <p:nvSpPr>
          <p:cNvPr id="14" name="TextBox 13"/>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5" name="TextBox 14"/>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23" name="TextBox 22"/>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24" name="TextBox 23"/>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5" name="TextBox 24"/>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892942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857250"/>
            <a:ext cx="9144000" cy="4415381"/>
          </a:xfrm>
          <a:prstGeom prst="rect">
            <a:avLst/>
          </a:prstGeom>
          <a:solidFill>
            <a:srgbClr val="ECAA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100" b="1" dirty="0">
                <a:solidFill>
                  <a:schemeClr val="bg1"/>
                </a:solidFill>
                <a:latin typeface="Arial" panose="020B0604020202020204" pitchFamily="34" charset="0"/>
                <a:cs typeface="Arial" panose="020B0604020202020204" pitchFamily="34" charset="0"/>
              </a:rPr>
              <a:t>Struggling with your balance? </a:t>
            </a:r>
          </a:p>
          <a:p>
            <a:pPr lvl="1"/>
            <a:endParaRPr lang="en-US" sz="2100" b="1" dirty="0">
              <a:solidFill>
                <a:schemeClr val="tx1"/>
              </a:solidFill>
              <a:latin typeface="Arial" panose="020B0604020202020204" pitchFamily="34" charset="0"/>
              <a:cs typeface="Arial" panose="020B0604020202020204" pitchFamily="34" charset="0"/>
            </a:endParaRPr>
          </a:p>
          <a:p>
            <a:pPr lvl="1"/>
            <a:r>
              <a:rPr lang="en-US" sz="2100" b="1" dirty="0">
                <a:solidFill>
                  <a:schemeClr val="bg1"/>
                </a:solidFill>
                <a:latin typeface="Arial" panose="020B0604020202020204" pitchFamily="34" charset="0"/>
                <a:cs typeface="Arial" panose="020B0604020202020204" pitchFamily="34" charset="0"/>
              </a:rPr>
              <a:t>Practice movements like:</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reaching while standing</a:t>
            </a:r>
            <a:r>
              <a:rPr lang="en-US" sz="2100" b="1" baseline="30000" dirty="0">
                <a:solidFill>
                  <a:schemeClr val="bg1"/>
                </a:solidFill>
                <a:latin typeface="Arial" panose="020B0604020202020204" pitchFamily="34" charset="0"/>
                <a:cs typeface="Arial" panose="020B0604020202020204" pitchFamily="34" charset="0"/>
              </a:rPr>
              <a:t>1</a:t>
            </a:r>
            <a:r>
              <a:rPr lang="en-US" sz="2100" b="1" dirty="0">
                <a:solidFill>
                  <a:schemeClr val="bg1"/>
                </a:solidFill>
                <a:latin typeface="Arial" panose="020B0604020202020204" pitchFamily="34" charset="0"/>
                <a:cs typeface="Arial" panose="020B0604020202020204" pitchFamily="34" charset="0"/>
              </a:rPr>
              <a:t>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toe and heel raises</a:t>
            </a:r>
            <a:r>
              <a:rPr lang="en-US" sz="2100" b="1" baseline="30000" dirty="0">
                <a:solidFill>
                  <a:schemeClr val="bg1"/>
                </a:solidFill>
                <a:latin typeface="Arial" panose="020B0604020202020204" pitchFamily="34" charset="0"/>
                <a:cs typeface="Arial" panose="020B0604020202020204" pitchFamily="34" charset="0"/>
              </a:rPr>
              <a:t>1</a:t>
            </a:r>
            <a:r>
              <a:rPr lang="en-US" sz="2100" b="1" dirty="0">
                <a:solidFill>
                  <a:schemeClr val="bg1"/>
                </a:solidFill>
                <a:latin typeface="Arial" panose="020B0604020202020204" pitchFamily="34" charset="0"/>
                <a:cs typeface="Arial" panose="020B0604020202020204" pitchFamily="34" charset="0"/>
              </a:rPr>
              <a:t>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stepping in different </a:t>
            </a:r>
            <a:br>
              <a:rPr lang="en-US" sz="2100" b="1" dirty="0">
                <a:solidFill>
                  <a:schemeClr val="bg1"/>
                </a:solidFill>
                <a:latin typeface="Arial" panose="020B0604020202020204" pitchFamily="34" charset="0"/>
                <a:cs typeface="Arial" panose="020B0604020202020204" pitchFamily="34" charset="0"/>
              </a:rPr>
            </a:br>
            <a:r>
              <a:rPr lang="en-US" sz="2100" b="1" dirty="0">
                <a:solidFill>
                  <a:schemeClr val="bg1"/>
                </a:solidFill>
                <a:latin typeface="Arial" panose="020B0604020202020204" pitchFamily="34" charset="0"/>
                <a:cs typeface="Arial" panose="020B0604020202020204" pitchFamily="34" charset="0"/>
              </a:rPr>
              <a:t>directions</a:t>
            </a:r>
            <a:r>
              <a:rPr lang="en-US" sz="2100" b="1" baseline="30000" dirty="0">
                <a:solidFill>
                  <a:schemeClr val="bg1"/>
                </a:solidFill>
                <a:latin typeface="Arial" panose="020B0604020202020204" pitchFamily="34" charset="0"/>
                <a:cs typeface="Arial" panose="020B0604020202020204" pitchFamily="34" charset="0"/>
              </a:rPr>
              <a:t>1</a:t>
            </a:r>
            <a:r>
              <a:rPr lang="en-US" sz="2100" b="1" dirty="0">
                <a:solidFill>
                  <a:schemeClr val="bg1"/>
                </a:solidFill>
                <a:latin typeface="Arial" panose="020B0604020202020204" pitchFamily="34" charset="0"/>
                <a:cs typeface="Arial" panose="020B0604020202020204" pitchFamily="34" charset="0"/>
              </a:rPr>
              <a:t>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half squats</a:t>
            </a:r>
            <a:r>
              <a:rPr lang="en-US" sz="2100" b="1" baseline="30000" dirty="0">
                <a:solidFill>
                  <a:schemeClr val="bg1"/>
                </a:solidFill>
                <a:latin typeface="Arial" panose="020B0604020202020204" pitchFamily="34" charset="0"/>
                <a:cs typeface="Arial" panose="020B0604020202020204" pitchFamily="34" charset="0"/>
              </a:rPr>
              <a:t>1</a:t>
            </a:r>
            <a:endParaRPr lang="en-US" sz="2100" b="1" dirty="0">
              <a:solidFill>
                <a:schemeClr val="bg1"/>
              </a:solidFill>
              <a:latin typeface="Arial" panose="020B0604020202020204" pitchFamily="34" charset="0"/>
              <a:cs typeface="Arial" panose="020B0604020202020204" pitchFamily="34" charset="0"/>
            </a:endParaRP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using the stairs</a:t>
            </a:r>
          </a:p>
          <a:p>
            <a:pPr lvl="2"/>
            <a:endParaRPr lang="en-US" dirty="0">
              <a:solidFill>
                <a:schemeClr val="tx1"/>
              </a:solidFill>
            </a:endParaRPr>
          </a:p>
        </p:txBody>
      </p:sp>
      <p:sp>
        <p:nvSpPr>
          <p:cNvPr id="30" name="Rectangle 29"/>
          <p:cNvSpPr/>
          <p:nvPr/>
        </p:nvSpPr>
        <p:spPr>
          <a:xfrm>
            <a:off x="1" y="857250"/>
            <a:ext cx="9143999" cy="574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b="1" dirty="0">
              <a:solidFill>
                <a:schemeClr val="tx1"/>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1469" y="6324600"/>
            <a:ext cx="1050131" cy="313346"/>
          </a:xfrm>
          <a:prstGeom prst="rect">
            <a:avLst/>
          </a:prstGeom>
        </p:spPr>
      </p:pic>
      <p:grpSp>
        <p:nvGrpSpPr>
          <p:cNvPr id="2" name="Group 1"/>
          <p:cNvGrpSpPr/>
          <p:nvPr/>
        </p:nvGrpSpPr>
        <p:grpSpPr>
          <a:xfrm>
            <a:off x="4576665" y="1620310"/>
            <a:ext cx="4418314" cy="3453899"/>
            <a:chOff x="5945541" y="894933"/>
            <a:chExt cx="6047764" cy="4727679"/>
          </a:xfrm>
        </p:grpSpPr>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12488"/>
            <a:stretch/>
          </p:blipFill>
          <p:spPr>
            <a:xfrm>
              <a:off x="9235130" y="894933"/>
              <a:ext cx="2758175" cy="4727679"/>
            </a:xfrm>
            <a:prstGeom prst="roundRect">
              <a:avLst/>
            </a:prstGeom>
            <a:ln w="38100">
              <a:noFill/>
            </a:ln>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5541" y="909011"/>
              <a:ext cx="3139669" cy="4704389"/>
            </a:xfrm>
            <a:prstGeom prst="roundRect">
              <a:avLst/>
            </a:prstGeom>
            <a:ln w="38100">
              <a:noFill/>
            </a:ln>
          </p:spPr>
        </p:pic>
      </p:grpSp>
      <p:sp>
        <p:nvSpPr>
          <p:cNvPr id="14" name="Rectangle 13"/>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50" b="1" dirty="0">
                <a:solidFill>
                  <a:schemeClr val="bg1"/>
                </a:solidFill>
                <a:latin typeface="Arial" panose="020B0604020202020204" pitchFamily="34" charset="0"/>
                <a:cs typeface="Arial" panose="020B0604020202020204" pitchFamily="34" charset="0"/>
              </a:rPr>
              <a:t>Challenging Your Balance is Key to Preventing Falls</a:t>
            </a:r>
          </a:p>
        </p:txBody>
      </p:sp>
      <p:sp>
        <p:nvSpPr>
          <p:cNvPr id="16" name="TextBox 15"/>
          <p:cNvSpPr txBox="1"/>
          <p:nvPr/>
        </p:nvSpPr>
        <p:spPr>
          <a:xfrm>
            <a:off x="-1" y="5245104"/>
            <a:ext cx="2054463" cy="279308"/>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9" name="TextBox 18"/>
          <p:cNvSpPr txBox="1"/>
          <p:nvPr/>
        </p:nvSpPr>
        <p:spPr>
          <a:xfrm>
            <a:off x="3903977" y="5249175"/>
            <a:ext cx="1828800" cy="279308"/>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20" name="TextBox 19"/>
          <p:cNvSpPr txBox="1"/>
          <p:nvPr/>
        </p:nvSpPr>
        <p:spPr>
          <a:xfrm>
            <a:off x="5731297" y="5249387"/>
            <a:ext cx="1828800" cy="279308"/>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26" name="TextBox 25"/>
          <p:cNvSpPr txBox="1"/>
          <p:nvPr/>
        </p:nvSpPr>
        <p:spPr>
          <a:xfrm>
            <a:off x="7312263" y="5245104"/>
            <a:ext cx="1831737" cy="279308"/>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7" name="TextBox 26"/>
          <p:cNvSpPr txBox="1"/>
          <p:nvPr/>
        </p:nvSpPr>
        <p:spPr>
          <a:xfrm>
            <a:off x="2054463" y="5245104"/>
            <a:ext cx="1907937" cy="279308"/>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9194047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2" y="857250"/>
            <a:ext cx="9144002" cy="4399344"/>
          </a:xfrm>
          <a:prstGeom prst="rect">
            <a:avLst/>
          </a:prstGeom>
          <a:solidFill>
            <a:srgbClr val="00B5B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1371600" rtlCol="0" anchor="ctr"/>
          <a:lstStyle/>
          <a:p>
            <a:pPr algn="ctr"/>
            <a:endParaRPr lang="en-US" sz="3000" b="1" dirty="0">
              <a:solidFill>
                <a:schemeClr val="bg1"/>
              </a:solidFill>
              <a:latin typeface="Arial" panose="020B0604020202020204" pitchFamily="34" charset="0"/>
              <a:cs typeface="Arial" panose="020B0604020202020204" pitchFamily="34" charset="0"/>
            </a:endParaRPr>
          </a:p>
          <a:p>
            <a:pPr algn="ctr"/>
            <a:endParaRPr lang="en-US" sz="3000" b="1" dirty="0">
              <a:solidFill>
                <a:schemeClr val="bg1"/>
              </a:solidFill>
              <a:latin typeface="Arial" panose="020B0604020202020204" pitchFamily="34" charset="0"/>
              <a:cs typeface="Arial" panose="020B0604020202020204" pitchFamily="34" charset="0"/>
            </a:endParaRPr>
          </a:p>
          <a:p>
            <a:pPr algn="ctr"/>
            <a:r>
              <a:rPr lang="en-US" sz="3000" b="1" dirty="0">
                <a:solidFill>
                  <a:schemeClr val="bg1"/>
                </a:solidFill>
                <a:latin typeface="Arial" panose="020B0604020202020204" pitchFamily="34" charset="0"/>
                <a:cs typeface="Arial" panose="020B0604020202020204" pitchFamily="34" charset="0"/>
              </a:rPr>
              <a:t>“Muscle weakness is the most important risk factor which increases the risk of a </a:t>
            </a:r>
          </a:p>
          <a:p>
            <a:pPr algn="ctr"/>
            <a:r>
              <a:rPr lang="en-US" sz="3000" b="1" dirty="0">
                <a:solidFill>
                  <a:schemeClr val="bg1"/>
                </a:solidFill>
                <a:latin typeface="Arial" panose="020B0604020202020204" pitchFamily="34" charset="0"/>
                <a:cs typeface="Arial" panose="020B0604020202020204" pitchFamily="34" charset="0"/>
              </a:rPr>
              <a:t>fall by 4-5 times.”</a:t>
            </a:r>
            <a:r>
              <a:rPr lang="en-US" sz="3000" b="1" baseline="30000" dirty="0">
                <a:solidFill>
                  <a:schemeClr val="bg1"/>
                </a:solidFill>
                <a:latin typeface="Arial" panose="020B0604020202020204" pitchFamily="34" charset="0"/>
                <a:cs typeface="Arial" panose="020B0604020202020204" pitchFamily="34" charset="0"/>
              </a:rPr>
              <a:t>6</a:t>
            </a:r>
            <a:endParaRPr lang="en-US" sz="3000" b="1" dirty="0">
              <a:solidFill>
                <a:schemeClr val="bg1"/>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1469" y="6324600"/>
            <a:ext cx="1050131" cy="313346"/>
          </a:xfrm>
          <a:prstGeom prst="rect">
            <a:avLst/>
          </a:prstGeom>
        </p:spPr>
      </p:pic>
      <p:sp>
        <p:nvSpPr>
          <p:cNvPr id="13" name="TextBox 12"/>
          <p:cNvSpPr txBox="1"/>
          <p:nvPr/>
        </p:nvSpPr>
        <p:spPr>
          <a:xfrm>
            <a:off x="2131817" y="1305460"/>
            <a:ext cx="4816447" cy="854080"/>
          </a:xfrm>
          <a:prstGeom prst="rect">
            <a:avLst/>
          </a:prstGeom>
          <a:noFill/>
        </p:spPr>
        <p:txBody>
          <a:bodyPr wrap="none" rtlCol="0">
            <a:spAutoFit/>
          </a:bodyPr>
          <a:lstStyle/>
          <a:p>
            <a:r>
              <a:rPr lang="en-US" sz="4950" b="1" dirty="0">
                <a:solidFill>
                  <a:schemeClr val="bg1"/>
                </a:solidFill>
                <a:latin typeface="Arial" panose="020B0604020202020204" pitchFamily="34" charset="0"/>
              </a:rPr>
              <a:t>Did You Know?</a:t>
            </a:r>
          </a:p>
        </p:txBody>
      </p:sp>
      <p:sp>
        <p:nvSpPr>
          <p:cNvPr id="10" name="TextBox 9"/>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2" name="TextBox 11"/>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4" name="TextBox 13"/>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5" name="TextBox 14"/>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1" name="TextBox 20"/>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5454462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334522" y="857250"/>
            <a:ext cx="4806539" cy="4415164"/>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solidFill>
                <a:schemeClr val="tx1"/>
              </a:solidFill>
            </a:endParaRPr>
          </a:p>
        </p:txBody>
      </p:sp>
      <p:sp>
        <p:nvSpPr>
          <p:cNvPr id="11" name="Rectangle 10"/>
          <p:cNvSpPr/>
          <p:nvPr/>
        </p:nvSpPr>
        <p:spPr>
          <a:xfrm>
            <a:off x="-1" y="857250"/>
            <a:ext cx="4334524" cy="4407467"/>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200" b="1" dirty="0">
                <a:solidFill>
                  <a:schemeClr val="bg1"/>
                </a:solidFill>
                <a:latin typeface="Arial" panose="020B0604020202020204" pitchFamily="34" charset="0"/>
                <a:cs typeface="Arial" panose="020B0604020202020204" pitchFamily="34" charset="0"/>
              </a:rPr>
              <a:t>Increase upper body strength by using resistance bands and weights.</a:t>
            </a:r>
          </a:p>
          <a:p>
            <a:endParaRPr lang="en-US" sz="2100" dirty="0">
              <a:solidFill>
                <a:schemeClr val="tx1"/>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1469" y="6324600"/>
            <a:ext cx="1050131" cy="3133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8204" y="3437277"/>
            <a:ext cx="2554276" cy="1704701"/>
          </a:xfrm>
          <a:prstGeom prst="roundRect">
            <a:avLst/>
          </a:prstGeom>
          <a:ln w="38100">
            <a:noFill/>
          </a:ln>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1630584"/>
            <a:ext cx="2314575" cy="1683953"/>
          </a:xfrm>
          <a:prstGeom prst="roundRect">
            <a:avLst/>
          </a:prstGeom>
          <a:ln w="38100">
            <a:noFill/>
          </a:ln>
        </p:spPr>
      </p:pic>
      <p:sp>
        <p:nvSpPr>
          <p:cNvPr id="15" name="Rectangle 14"/>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Building Strength is Key to Preventing Falls</a:t>
            </a:r>
          </a:p>
        </p:txBody>
      </p:sp>
      <p:sp>
        <p:nvSpPr>
          <p:cNvPr id="16" name="TextBox 15"/>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9" name="TextBox 18"/>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22" name="TextBox 21"/>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23" name="TextBox 22"/>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4" name="TextBox 23"/>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439373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05446" y="857250"/>
            <a:ext cx="4635615" cy="4415164"/>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solidFill>
                <a:schemeClr val="tx1"/>
              </a:solidFill>
            </a:endParaRPr>
          </a:p>
        </p:txBody>
      </p:sp>
      <p:sp>
        <p:nvSpPr>
          <p:cNvPr id="11" name="Rectangle 10"/>
          <p:cNvSpPr/>
          <p:nvPr/>
        </p:nvSpPr>
        <p:spPr>
          <a:xfrm>
            <a:off x="-1" y="857250"/>
            <a:ext cx="4507707" cy="4423082"/>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100" b="1" dirty="0">
                <a:solidFill>
                  <a:schemeClr val="bg1"/>
                </a:solidFill>
                <a:latin typeface="Arial" panose="020B0604020202020204" pitchFamily="34" charset="0"/>
                <a:cs typeface="Arial" panose="020B0604020202020204" pitchFamily="34" charset="0"/>
              </a:rPr>
              <a:t>To build lower body strength include body weight exercises such as: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sit-to-stand chair squats</a:t>
            </a:r>
            <a:r>
              <a:rPr lang="en-US" sz="2100" b="1" baseline="30000" dirty="0">
                <a:solidFill>
                  <a:schemeClr val="bg1"/>
                </a:solidFill>
                <a:latin typeface="Arial" panose="020B0604020202020204" pitchFamily="34" charset="0"/>
                <a:cs typeface="Arial" panose="020B0604020202020204" pitchFamily="34" charset="0"/>
              </a:rPr>
              <a:t>2</a:t>
            </a:r>
            <a:r>
              <a:rPr lang="en-US" sz="2100" b="1" dirty="0">
                <a:solidFill>
                  <a:schemeClr val="bg1"/>
                </a:solidFill>
                <a:latin typeface="Arial" panose="020B0604020202020204" pitchFamily="34" charset="0"/>
                <a:cs typeface="Arial" panose="020B0604020202020204" pitchFamily="34" charset="0"/>
              </a:rPr>
              <a:t>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lunges </a:t>
            </a:r>
          </a:p>
          <a:p>
            <a:pPr marL="1028700" lvl="2" indent="-342900">
              <a:buFont typeface="Arial" panose="020B0604020202020204" pitchFamily="34" charset="0"/>
              <a:buChar char="•"/>
            </a:pPr>
            <a:r>
              <a:rPr lang="en-US" sz="2100" b="1" dirty="0">
                <a:solidFill>
                  <a:schemeClr val="bg1"/>
                </a:solidFill>
                <a:latin typeface="Arial" panose="020B0604020202020204" pitchFamily="34" charset="0"/>
                <a:cs typeface="Arial" panose="020B0604020202020204" pitchFamily="34" charset="0"/>
              </a:rPr>
              <a:t>side leg-lifts</a:t>
            </a:r>
            <a:r>
              <a:rPr lang="en-US" sz="2100" b="1" baseline="30000" dirty="0">
                <a:solidFill>
                  <a:schemeClr val="bg1"/>
                </a:solidFill>
                <a:latin typeface="Arial" panose="020B0604020202020204" pitchFamily="34" charset="0"/>
                <a:cs typeface="Arial" panose="020B0604020202020204" pitchFamily="34" charset="0"/>
              </a:rPr>
              <a:t>2</a:t>
            </a:r>
            <a:r>
              <a:rPr lang="en-US" sz="2100" b="1" dirty="0">
                <a:solidFill>
                  <a:schemeClr val="bg1"/>
                </a:solidFill>
                <a:latin typeface="Arial" panose="020B0604020202020204" pitchFamily="34" charset="0"/>
                <a:cs typeface="Arial" panose="020B0604020202020204" pitchFamily="34" charset="0"/>
              </a:rPr>
              <a:t> </a:t>
            </a:r>
            <a:endParaRPr lang="en-US" sz="2100" dirty="0">
              <a:solidFill>
                <a:schemeClr val="bg1"/>
              </a:solidFill>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1469" y="6324600"/>
            <a:ext cx="1050131" cy="313346"/>
          </a:xfrm>
          <a:prstGeom prst="rect">
            <a:avLst/>
          </a:prstGeom>
        </p:spPr>
      </p:pic>
      <p:grpSp>
        <p:nvGrpSpPr>
          <p:cNvPr id="7" name="Group 6"/>
          <p:cNvGrpSpPr/>
          <p:nvPr/>
        </p:nvGrpSpPr>
        <p:grpSpPr>
          <a:xfrm>
            <a:off x="4495800" y="1729372"/>
            <a:ext cx="2435482" cy="3094886"/>
            <a:chOff x="3491710" y="1067978"/>
            <a:chExt cx="5605961" cy="7849373"/>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710" y="1067978"/>
              <a:ext cx="5593262" cy="3733800"/>
            </a:xfrm>
            <a:prstGeom prst="roundRect">
              <a:avLst/>
            </a:prstGeom>
            <a:ln w="38100">
              <a:no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6521" y="5183551"/>
              <a:ext cx="5601150" cy="3733800"/>
            </a:xfrm>
            <a:prstGeom prst="roundRect">
              <a:avLst/>
            </a:prstGeom>
            <a:ln w="38100">
              <a:noFill/>
            </a:ln>
          </p:spPr>
        </p:pic>
      </p:grpSp>
      <p:sp>
        <p:nvSpPr>
          <p:cNvPr id="17" name="Rectangle 16"/>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Building Strength is Key to Preventing Falls</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04543" y="1729371"/>
            <a:ext cx="2063257" cy="3094886"/>
          </a:xfrm>
          <a:prstGeom prst="roundRect">
            <a:avLst/>
          </a:prstGeom>
          <a:ln w="38100">
            <a:noFill/>
          </a:ln>
        </p:spPr>
      </p:pic>
      <p:sp>
        <p:nvSpPr>
          <p:cNvPr id="15" name="TextBox 14"/>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6" name="TextBox 15"/>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8" name="TextBox 17"/>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25" name="TextBox 24"/>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7" name="TextBox 26"/>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389171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505446" y="857250"/>
            <a:ext cx="4635615" cy="4415164"/>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100" dirty="0">
              <a:solidFill>
                <a:schemeClr val="tx1"/>
              </a:solidFill>
            </a:endParaRPr>
          </a:p>
        </p:txBody>
      </p:sp>
      <p:sp>
        <p:nvSpPr>
          <p:cNvPr id="11" name="Rectangle 10"/>
          <p:cNvSpPr/>
          <p:nvPr/>
        </p:nvSpPr>
        <p:spPr>
          <a:xfrm>
            <a:off x="-1" y="857250"/>
            <a:ext cx="4507707" cy="4407467"/>
          </a:xfrm>
          <a:prstGeom prst="rect">
            <a:avLst/>
          </a:prstGeom>
          <a:solidFill>
            <a:srgbClr val="9AB9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2200" b="1" dirty="0">
                <a:solidFill>
                  <a:schemeClr val="bg1"/>
                </a:solidFill>
                <a:latin typeface="Arial" panose="020B0604020202020204" pitchFamily="34" charset="0"/>
                <a:cs typeface="Arial" panose="020B0604020202020204" pitchFamily="34" charset="0"/>
              </a:rPr>
              <a:t>“Include strength and balance activities on most days of the week.”</a:t>
            </a:r>
            <a:r>
              <a:rPr lang="en-US" sz="2200" b="1" baseline="30000" dirty="0">
                <a:solidFill>
                  <a:schemeClr val="bg1"/>
                </a:solidFill>
                <a:latin typeface="Arial" panose="020B0604020202020204" pitchFamily="34" charset="0"/>
                <a:cs typeface="Arial" panose="020B0604020202020204" pitchFamily="34" charset="0"/>
              </a:rPr>
              <a:t>1</a:t>
            </a:r>
            <a:r>
              <a:rPr lang="en-US" sz="2200" b="1" dirty="0">
                <a:solidFill>
                  <a:schemeClr val="bg1"/>
                </a:solidFill>
                <a:latin typeface="Arial" panose="020B0604020202020204" pitchFamily="34" charset="0"/>
                <a:cs typeface="Arial" panose="020B0604020202020204" pitchFamily="34" charset="0"/>
              </a:rPr>
              <a:t> </a:t>
            </a:r>
            <a:endParaRPr lang="en-US" sz="2200" dirty="0">
              <a:solidFill>
                <a:schemeClr val="bg1"/>
              </a:solidFill>
            </a:endParaRPr>
          </a:p>
        </p:txBody>
      </p:sp>
      <p:sp>
        <p:nvSpPr>
          <p:cNvPr id="20" name="Rectangle 19"/>
          <p:cNvSpPr/>
          <p:nvPr/>
        </p:nvSpPr>
        <p:spPr>
          <a:xfrm>
            <a:off x="1" y="857250"/>
            <a:ext cx="9143999" cy="5746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b="1" dirty="0">
              <a:solidFill>
                <a:schemeClr val="tx1"/>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0" y="6324600"/>
            <a:ext cx="1050131" cy="31334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2507" y="1840220"/>
            <a:ext cx="4353976" cy="2902650"/>
          </a:xfrm>
          <a:prstGeom prst="roundRect">
            <a:avLst/>
          </a:prstGeom>
          <a:ln w="38100">
            <a:noFill/>
          </a:ln>
        </p:spPr>
      </p:pic>
      <p:sp>
        <p:nvSpPr>
          <p:cNvPr id="14" name="Rectangle 13"/>
          <p:cNvSpPr/>
          <p:nvPr/>
        </p:nvSpPr>
        <p:spPr>
          <a:xfrm>
            <a:off x="1" y="857250"/>
            <a:ext cx="9143999" cy="845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Arial" panose="020B0604020202020204" pitchFamily="34" charset="0"/>
                <a:cs typeface="Arial" panose="020B0604020202020204" pitchFamily="34" charset="0"/>
              </a:rPr>
              <a:t>Building Strength is Key to Preventing Falls</a:t>
            </a:r>
          </a:p>
        </p:txBody>
      </p:sp>
      <p:sp>
        <p:nvSpPr>
          <p:cNvPr id="13" name="TextBox 12"/>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6" name="TextBox 15"/>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7" name="TextBox 16"/>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18" name="TextBox 17"/>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5" name="TextBox 24"/>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278769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 y="857250"/>
            <a:ext cx="9144002" cy="4399344"/>
          </a:xfrm>
          <a:prstGeom prst="rect">
            <a:avLst/>
          </a:prstGeom>
          <a:solidFill>
            <a:srgbClr val="00B5BD"/>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0" rIns="1371600" rtlCol="0" anchor="ctr"/>
          <a:lstStyle/>
          <a:p>
            <a:pPr algn="ctr"/>
            <a:endParaRPr lang="en-US" sz="3000" b="1" dirty="0">
              <a:solidFill>
                <a:schemeClr val="bg1"/>
              </a:solidFill>
              <a:latin typeface="Arial" panose="020B0604020202020204" pitchFamily="34" charset="0"/>
              <a:cs typeface="Arial" panose="020B0604020202020204" pitchFamily="34" charset="0"/>
            </a:endParaRPr>
          </a:p>
          <a:p>
            <a:pPr algn="ctr"/>
            <a:endParaRPr lang="en-US" sz="3000" b="1" dirty="0">
              <a:solidFill>
                <a:schemeClr val="bg1"/>
              </a:solidFill>
              <a:latin typeface="Arial" panose="020B0604020202020204" pitchFamily="34" charset="0"/>
              <a:cs typeface="Arial" panose="020B0604020202020204" pitchFamily="34" charset="0"/>
            </a:endParaRPr>
          </a:p>
          <a:p>
            <a:pPr algn="ctr"/>
            <a:r>
              <a:rPr lang="en-US" sz="3000" b="1" dirty="0">
                <a:solidFill>
                  <a:schemeClr val="bg1"/>
                </a:solidFill>
                <a:latin typeface="Arial" panose="020B0604020202020204" pitchFamily="34" charset="0"/>
                <a:cs typeface="Arial" panose="020B0604020202020204" pitchFamily="34" charset="0"/>
              </a:rPr>
              <a:t>“People with strong legs and </a:t>
            </a:r>
          </a:p>
          <a:p>
            <a:pPr algn="ctr"/>
            <a:r>
              <a:rPr lang="en-US" sz="3000" b="1" dirty="0">
                <a:solidFill>
                  <a:schemeClr val="bg1"/>
                </a:solidFill>
                <a:latin typeface="Arial" panose="020B0604020202020204" pitchFamily="34" charset="0"/>
                <a:cs typeface="Arial" panose="020B0604020202020204" pitchFamily="34" charset="0"/>
              </a:rPr>
              <a:t>good balance are less likely to fall.”</a:t>
            </a:r>
            <a:r>
              <a:rPr lang="en-US" sz="3000" b="1" baseline="30000" dirty="0">
                <a:solidFill>
                  <a:schemeClr val="bg1"/>
                </a:solidFill>
                <a:latin typeface="Arial" panose="020B0604020202020204" pitchFamily="34" charset="0"/>
                <a:cs typeface="Arial" panose="020B0604020202020204" pitchFamily="34" charset="0"/>
              </a:rPr>
              <a:t>1</a:t>
            </a:r>
            <a:r>
              <a:rPr lang="en-US" sz="3000" b="1" dirty="0">
                <a:solidFill>
                  <a:schemeClr val="bg1"/>
                </a:solidFill>
                <a:latin typeface="Arial" panose="020B0604020202020204" pitchFamily="34" charset="0"/>
                <a:cs typeface="Arial" panose="020B0604020202020204" pitchFamily="34" charset="0"/>
              </a:rPr>
              <a:t> </a:t>
            </a:r>
          </a:p>
        </p:txBody>
      </p:sp>
      <p:sp>
        <p:nvSpPr>
          <p:cNvPr id="13" name="TextBox 12"/>
          <p:cNvSpPr txBox="1"/>
          <p:nvPr/>
        </p:nvSpPr>
        <p:spPr>
          <a:xfrm>
            <a:off x="2059809" y="1305460"/>
            <a:ext cx="4816447" cy="854080"/>
          </a:xfrm>
          <a:prstGeom prst="rect">
            <a:avLst/>
          </a:prstGeom>
          <a:noFill/>
        </p:spPr>
        <p:txBody>
          <a:bodyPr wrap="none" rtlCol="0">
            <a:spAutoFit/>
          </a:bodyPr>
          <a:lstStyle/>
          <a:p>
            <a:r>
              <a:rPr lang="en-US" sz="4950" b="1" dirty="0">
                <a:solidFill>
                  <a:schemeClr val="bg1"/>
                </a:solidFill>
                <a:latin typeface="Arial" panose="020B0604020202020204" pitchFamily="34" charset="0"/>
              </a:rPr>
              <a:t>Did You Know?</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5269" y="6324600"/>
            <a:ext cx="1050131" cy="313346"/>
          </a:xfrm>
          <a:prstGeom prst="rect">
            <a:avLst/>
          </a:prstGeom>
        </p:spPr>
      </p:pic>
      <p:sp>
        <p:nvSpPr>
          <p:cNvPr id="10" name="TextBox 9"/>
          <p:cNvSpPr txBox="1"/>
          <p:nvPr/>
        </p:nvSpPr>
        <p:spPr>
          <a:xfrm>
            <a:off x="-1" y="5250873"/>
            <a:ext cx="2054463" cy="253916"/>
          </a:xfrm>
          <a:prstGeom prst="rect">
            <a:avLst/>
          </a:prstGeom>
          <a:solidFill>
            <a:schemeClr val="bg1"/>
          </a:solidFill>
          <a:ln>
            <a:noFill/>
          </a:ln>
        </p:spPr>
        <p:txBody>
          <a:bodyPr wrap="square" rtlCol="0">
            <a:spAutoFit/>
          </a:bodyPr>
          <a:lstStyle/>
          <a:p>
            <a:pPr algn="ctr"/>
            <a:r>
              <a:rPr lang="en-US" sz="1050" b="1" dirty="0">
                <a:latin typeface="Arial" panose="020B0604020202020204" pitchFamily="34" charset="0"/>
              </a:rPr>
              <a:t>4 </a:t>
            </a:r>
            <a:r>
              <a:rPr lang="en-US" sz="1050" b="1" dirty="0" smtClean="0">
                <a:latin typeface="Arial" panose="020B0604020202020204" pitchFamily="34" charset="0"/>
              </a:rPr>
              <a:t>Key Ways </a:t>
            </a:r>
            <a:r>
              <a:rPr lang="en-US" sz="1050" b="1" dirty="0">
                <a:latin typeface="Arial" panose="020B0604020202020204" pitchFamily="34" charset="0"/>
              </a:rPr>
              <a:t>to Prevent Falls:</a:t>
            </a:r>
          </a:p>
        </p:txBody>
      </p:sp>
      <p:sp>
        <p:nvSpPr>
          <p:cNvPr id="12" name="TextBox 11"/>
          <p:cNvSpPr txBox="1"/>
          <p:nvPr/>
        </p:nvSpPr>
        <p:spPr>
          <a:xfrm>
            <a:off x="3903977" y="5254944"/>
            <a:ext cx="1828800" cy="253916"/>
          </a:xfrm>
          <a:prstGeom prst="rect">
            <a:avLst/>
          </a:prstGeom>
          <a:solidFill>
            <a:srgbClr val="9AB9AD"/>
          </a:solidFill>
          <a:ln>
            <a:noFill/>
          </a:ln>
        </p:spPr>
        <p:txBody>
          <a:bodyPr wrap="square" rtlCol="0">
            <a:spAutoFit/>
          </a:bodyPr>
          <a:lstStyle/>
          <a:p>
            <a:pPr algn="ctr"/>
            <a:r>
              <a:rPr lang="en-US" sz="1050" b="1" dirty="0">
                <a:solidFill>
                  <a:schemeClr val="bg1"/>
                </a:solidFill>
                <a:latin typeface="Arial" panose="020B0604020202020204" pitchFamily="34" charset="0"/>
              </a:rPr>
              <a:t>Build Strength</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
        <p:nvSpPr>
          <p:cNvPr id="14" name="TextBox 13"/>
          <p:cNvSpPr txBox="1"/>
          <p:nvPr/>
        </p:nvSpPr>
        <p:spPr>
          <a:xfrm>
            <a:off x="5731297" y="5255156"/>
            <a:ext cx="1828800" cy="253916"/>
          </a:xfrm>
          <a:prstGeom prst="rect">
            <a:avLst/>
          </a:prstGeom>
          <a:solidFill>
            <a:srgbClr val="C2A4AD"/>
          </a:solidFill>
          <a:ln>
            <a:noFill/>
          </a:ln>
        </p:spPr>
        <p:txBody>
          <a:bodyPr wrap="square" rtlCol="0">
            <a:spAutoFit/>
          </a:bodyPr>
          <a:lstStyle/>
          <a:p>
            <a:pPr algn="ctr"/>
            <a:r>
              <a:rPr lang="en-US" sz="1050" b="1" dirty="0">
                <a:solidFill>
                  <a:schemeClr val="bg1"/>
                </a:solidFill>
                <a:latin typeface="Arial" panose="020B0604020202020204" pitchFamily="34" charset="0"/>
              </a:rPr>
              <a:t>Active Living</a:t>
            </a:r>
            <a:r>
              <a:rPr lang="en-US" sz="1050" b="1" baseline="30000" dirty="0">
                <a:solidFill>
                  <a:schemeClr val="bg1"/>
                </a:solidFill>
                <a:latin typeface="Arial" panose="020B0604020202020204" pitchFamily="34" charset="0"/>
              </a:rPr>
              <a:t>3</a:t>
            </a:r>
            <a:endParaRPr lang="en-US" sz="1050" b="1" dirty="0">
              <a:solidFill>
                <a:schemeClr val="bg1"/>
              </a:solidFill>
              <a:latin typeface="Arial" panose="020B0604020202020204" pitchFamily="34" charset="0"/>
            </a:endParaRPr>
          </a:p>
        </p:txBody>
      </p:sp>
      <p:sp>
        <p:nvSpPr>
          <p:cNvPr id="21" name="TextBox 20"/>
          <p:cNvSpPr txBox="1"/>
          <p:nvPr/>
        </p:nvSpPr>
        <p:spPr>
          <a:xfrm>
            <a:off x="7312263" y="5250873"/>
            <a:ext cx="1831737" cy="253916"/>
          </a:xfrm>
          <a:prstGeom prst="rect">
            <a:avLst/>
          </a:prstGeom>
          <a:solidFill>
            <a:srgbClr val="00ADBB"/>
          </a:solidFill>
          <a:ln>
            <a:noFill/>
          </a:ln>
        </p:spPr>
        <p:txBody>
          <a:bodyPr wrap="square" rtlCol="0">
            <a:spAutoFit/>
          </a:bodyPr>
          <a:lstStyle/>
          <a:p>
            <a:pPr algn="ctr"/>
            <a:r>
              <a:rPr lang="en-US" sz="1050" b="1" dirty="0">
                <a:solidFill>
                  <a:schemeClr val="bg1"/>
                </a:solidFill>
                <a:latin typeface="Arial" panose="020B0604020202020204" pitchFamily="34" charset="0"/>
              </a:rPr>
              <a:t>Healthy Eating</a:t>
            </a:r>
            <a:r>
              <a:rPr lang="en-US" sz="1050" b="1" baseline="30000" dirty="0">
                <a:solidFill>
                  <a:schemeClr val="bg1"/>
                </a:solidFill>
                <a:latin typeface="Arial" panose="020B0604020202020204" pitchFamily="34" charset="0"/>
              </a:rPr>
              <a:t>4</a:t>
            </a:r>
            <a:endParaRPr lang="en-US" sz="1050" b="1" dirty="0">
              <a:solidFill>
                <a:schemeClr val="bg1"/>
              </a:solidFill>
              <a:latin typeface="Arial" panose="020B0604020202020204" pitchFamily="34" charset="0"/>
            </a:endParaRPr>
          </a:p>
        </p:txBody>
      </p:sp>
      <p:sp>
        <p:nvSpPr>
          <p:cNvPr id="22" name="TextBox 21"/>
          <p:cNvSpPr txBox="1"/>
          <p:nvPr/>
        </p:nvSpPr>
        <p:spPr>
          <a:xfrm>
            <a:off x="2054463" y="5250873"/>
            <a:ext cx="1907937" cy="253916"/>
          </a:xfrm>
          <a:prstGeom prst="rect">
            <a:avLst/>
          </a:prstGeom>
          <a:solidFill>
            <a:srgbClr val="E0AD12"/>
          </a:solidFill>
          <a:ln>
            <a:noFill/>
          </a:ln>
        </p:spPr>
        <p:txBody>
          <a:bodyPr wrap="square" rtlCol="0">
            <a:spAutoFit/>
          </a:bodyPr>
          <a:lstStyle/>
          <a:p>
            <a:pPr algn="ctr"/>
            <a:r>
              <a:rPr lang="en-US" sz="1050" b="1" dirty="0">
                <a:solidFill>
                  <a:schemeClr val="bg1"/>
                </a:solidFill>
                <a:latin typeface="Arial" panose="020B0604020202020204" pitchFamily="34" charset="0"/>
              </a:rPr>
              <a:t>Challenge Your Balance</a:t>
            </a:r>
            <a:r>
              <a:rPr lang="en-US" sz="1050" b="1" baseline="30000" dirty="0">
                <a:solidFill>
                  <a:schemeClr val="bg1"/>
                </a:solidFill>
                <a:latin typeface="Arial" panose="020B0604020202020204" pitchFamily="34" charset="0"/>
              </a:rPr>
              <a:t>1,2</a:t>
            </a:r>
            <a:endParaRPr lang="en-US" sz="105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2212755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ms-pipp-good-news-falls-are-preventable" id="{8DB99794-9548-4D95-B2D3-553B8481F991}" vid="{4A8ACF32-3F5A-4746-A7C2-6359B8EE1E41}"/>
    </a:ext>
  </a:extLst>
</a:theme>
</file>

<file path=ppt/theme/theme2.xml><?xml version="1.0" encoding="utf-8"?>
<a:theme xmlns:a="http://schemas.openxmlformats.org/drawingml/2006/main" name="1_Office Theme">
  <a:themeElements>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fontScheme name="AHS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ms-pipp-good-news-falls-are-preventable" id="{8DB99794-9548-4D95-B2D3-553B8481F991}" vid="{E7C1E8B0-0AC6-49E8-AC37-C301361D655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HS_Secondary palette 1">
    <a:dk1>
      <a:srgbClr val="005E85"/>
    </a:dk1>
    <a:lt1>
      <a:sysClr val="window" lastClr="FFFFFF"/>
    </a:lt1>
    <a:dk2>
      <a:srgbClr val="005E85"/>
    </a:dk2>
    <a:lt2>
      <a:srgbClr val="FFFFFF"/>
    </a:lt2>
    <a:accent1>
      <a:srgbClr val="00ADBB"/>
    </a:accent1>
    <a:accent2>
      <a:srgbClr val="E28432"/>
    </a:accent2>
    <a:accent3>
      <a:srgbClr val="008996"/>
    </a:accent3>
    <a:accent4>
      <a:srgbClr val="005E85"/>
    </a:accent4>
    <a:accent5>
      <a:srgbClr val="A4D55D"/>
    </a:accent5>
    <a:accent6>
      <a:srgbClr val="B8BE34"/>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47198A8E20DBD4D868B390CF7FA69E1" ma:contentTypeVersion="1" ma:contentTypeDescription="Create a new document." ma:contentTypeScope="" ma:versionID="d6fafcc0fab0fc179b4728c06a4fb7b1">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1C6C0A-1801-4FCC-AC04-E31BD690C8CD}"/>
</file>

<file path=customXml/itemProps2.xml><?xml version="1.0" encoding="utf-8"?>
<ds:datastoreItem xmlns:ds="http://schemas.openxmlformats.org/officeDocument/2006/customXml" ds:itemID="{B4DFBFF7-894B-4E83-9CF6-F44549EF2204}"/>
</file>

<file path=customXml/itemProps3.xml><?xml version="1.0" encoding="utf-8"?>
<ds:datastoreItem xmlns:ds="http://schemas.openxmlformats.org/officeDocument/2006/customXml" ds:itemID="{BE4C97A5-03CF-40BB-A5F8-8F4B93936B03}"/>
</file>

<file path=docProps/app.xml><?xml version="1.0" encoding="utf-8"?>
<Properties xmlns="http://schemas.openxmlformats.org/officeDocument/2006/extended-properties" xmlns:vt="http://schemas.openxmlformats.org/officeDocument/2006/docPropsVTypes">
  <Template>tms-pipp-good-news-falls-are-preventable</Template>
  <TotalTime>349</TotalTime>
  <Words>4639</Words>
  <Application>Microsoft Office PowerPoint</Application>
  <PresentationFormat>On-screen Show (4:3)</PresentationFormat>
  <Paragraphs>575</Paragraphs>
  <Slides>23</Slides>
  <Notes>23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Courier New</vt:lpstr>
      <vt:lpstr>Garamond</vt:lpstr>
      <vt:lpstr>Helvetica Neue</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Alberta Health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Noor Esmail</dc:creator>
  <cp:keywords>template, powerpoint, presentation</cp:keywords>
  <cp:lastModifiedBy>Noor Esmail</cp:lastModifiedBy>
  <cp:revision>26</cp:revision>
  <dcterms:created xsi:type="dcterms:W3CDTF">2019-10-08T15:03:59Z</dcterms:created>
  <dcterms:modified xsi:type="dcterms:W3CDTF">2019-10-10T18:27:46Z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1449955766</vt:i4>
  </property>
  <property fmtid="{D5CDD505-2E9C-101B-9397-08002B2CF9AE}" pid="3" name="_NewReviewCycle">
    <vt:lpwstr/>
  </property>
  <property fmtid="{D5CDD505-2E9C-101B-9397-08002B2CF9AE}" pid="4" name="_EmailSubject">
    <vt:lpwstr>PIPP - 2 files for https://www.albertahealthservices.ca/injprev/Page15787.aspx - one file is Read Only, one file for Insite and link from Insite to external ...</vt:lpwstr>
  </property>
  <property fmtid="{D5CDD505-2E9C-101B-9397-08002B2CF9AE}" pid="5" name="_AuthorEmail">
    <vt:lpwstr>Noor.Esmail@albertahealthservices.ca</vt:lpwstr>
  </property>
  <property fmtid="{D5CDD505-2E9C-101B-9397-08002B2CF9AE}" pid="6" name="_AuthorEmailDisplayName">
    <vt:lpwstr>Noor Esmail</vt:lpwstr>
  </property>
  <property fmtid="{D5CDD505-2E9C-101B-9397-08002B2CF9AE}" pid="7" name="ContentTypeId">
    <vt:lpwstr>0x010100547198A8E20DBD4D868B390CF7FA69E1</vt:lpwstr>
  </property>
</Properties>
</file>