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9" r:id="rId4"/>
  </p:sldMasterIdLst>
  <p:notesMasterIdLst>
    <p:notesMasterId r:id="rId22"/>
  </p:notesMasterIdLst>
  <p:handoutMasterIdLst>
    <p:handoutMasterId r:id="rId23"/>
  </p:handoutMasterIdLst>
  <p:sldIdLst>
    <p:sldId id="410" r:id="rId5"/>
    <p:sldId id="442" r:id="rId6"/>
    <p:sldId id="433" r:id="rId7"/>
    <p:sldId id="401" r:id="rId8"/>
    <p:sldId id="423" r:id="rId9"/>
    <p:sldId id="411" r:id="rId10"/>
    <p:sldId id="435" r:id="rId11"/>
    <p:sldId id="445" r:id="rId12"/>
    <p:sldId id="426" r:id="rId13"/>
    <p:sldId id="446" r:id="rId14"/>
    <p:sldId id="437" r:id="rId15"/>
    <p:sldId id="438" r:id="rId16"/>
    <p:sldId id="444" r:id="rId17"/>
    <p:sldId id="439" r:id="rId18"/>
    <p:sldId id="440" r:id="rId19"/>
    <p:sldId id="441" r:id="rId20"/>
    <p:sldId id="4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ED"/>
    <a:srgbClr val="002C4E"/>
    <a:srgbClr val="C7EBFC"/>
    <a:srgbClr val="00727C"/>
    <a:srgbClr val="00304E"/>
    <a:srgbClr val="FFCED0"/>
    <a:srgbClr val="78BF26"/>
    <a:srgbClr val="78BF25"/>
    <a:srgbClr val="D9ECCB"/>
    <a:srgbClr val="006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01CCB-4C5C-4BC6-9A23-1A5158B74969}" v="3" dt="2026-04-16T22:33:26.11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64" autoAdjust="0"/>
  </p:normalViewPr>
  <p:slideViewPr>
    <p:cSldViewPr snapToGrid="0">
      <p:cViewPr varScale="1">
        <p:scale>
          <a:sx n="69" d="100"/>
          <a:sy n="69" d="100"/>
        </p:scale>
        <p:origin x="207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Worrell" userId="91bff535-ed91-4cf6-adac-51d1c2aea4ef" providerId="ADAL" clId="{37FD9255-38C1-4DDC-A4CD-5A5EBD6B7EF4}"/>
    <pc:docChg chg="custSel addSld delSld modSld">
      <pc:chgData name="Melissa Worrell" userId="91bff535-ed91-4cf6-adac-51d1c2aea4ef" providerId="ADAL" clId="{37FD9255-38C1-4DDC-A4CD-5A5EBD6B7EF4}" dt="2026-04-16T22:34:28.264" v="1768" actId="20577"/>
      <pc:docMkLst>
        <pc:docMk/>
      </pc:docMkLst>
      <pc:sldChg chg="modSp mod modNotesTx">
        <pc:chgData name="Melissa Worrell" userId="91bff535-ed91-4cf6-adac-51d1c2aea4ef" providerId="ADAL" clId="{37FD9255-38C1-4DDC-A4CD-5A5EBD6B7EF4}" dt="2026-04-16T22:34:28.264" v="1768" actId="20577"/>
        <pc:sldMkLst>
          <pc:docMk/>
          <pc:sldMk cId="1702241355" sldId="408"/>
        </pc:sldMkLst>
        <pc:spChg chg="mod">
          <ac:chgData name="Melissa Worrell" userId="91bff535-ed91-4cf6-adac-51d1c2aea4ef" providerId="ADAL" clId="{37FD9255-38C1-4DDC-A4CD-5A5EBD6B7EF4}" dt="2026-04-16T22:33:36.183" v="1656" actId="20577"/>
          <ac:spMkLst>
            <pc:docMk/>
            <pc:sldMk cId="1702241355" sldId="408"/>
            <ac:spMk id="4" creationId="{291AECB2-3328-8068-622F-D9D7B694A8F2}"/>
          </ac:spMkLst>
        </pc:spChg>
      </pc:sldChg>
      <pc:sldChg chg="addSp delSp modSp mod delAnim modAnim modShow modNotesTx">
        <pc:chgData name="Melissa Worrell" userId="91bff535-ed91-4cf6-adac-51d1c2aea4ef" providerId="ADAL" clId="{37FD9255-38C1-4DDC-A4CD-5A5EBD6B7EF4}" dt="2026-04-16T22:33:16.140" v="1642" actId="3626"/>
        <pc:sldMkLst>
          <pc:docMk/>
          <pc:sldMk cId="1865471456" sldId="410"/>
        </pc:sldMkLst>
        <pc:spChg chg="mod">
          <ac:chgData name="Melissa Worrell" userId="91bff535-ed91-4cf6-adac-51d1c2aea4ef" providerId="ADAL" clId="{37FD9255-38C1-4DDC-A4CD-5A5EBD6B7EF4}" dt="2026-04-16T22:33:16.140" v="1642" actId="3626"/>
          <ac:spMkLst>
            <pc:docMk/>
            <pc:sldMk cId="1865471456" sldId="410"/>
            <ac:spMk id="2" creationId="{D3AE0BA5-388C-D434-CDAF-C40F8AB5423D}"/>
          </ac:spMkLst>
        </pc:spChg>
      </pc:sldChg>
      <pc:sldChg chg="modNotesTx">
        <pc:chgData name="Melissa Worrell" userId="91bff535-ed91-4cf6-adac-51d1c2aea4ef" providerId="ADAL" clId="{37FD9255-38C1-4DDC-A4CD-5A5EBD6B7EF4}" dt="2026-04-07T20:48:10.677" v="1559" actId="20577"/>
        <pc:sldMkLst>
          <pc:docMk/>
          <pc:sldMk cId="434822368" sldId="44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7B3D7-68B1-4157-835B-6A3966AD45B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3E153B4-A689-4114-8503-3A9162B2B1E4}">
      <dgm:prSet phldrT="[Text]"/>
      <dgm:spPr>
        <a:xfrm>
          <a:off x="94607"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Lower risk perception</a:t>
          </a:r>
        </a:p>
      </dgm:t>
    </dgm:pt>
    <dgm:pt modelId="{03E7BA60-9BC8-44D8-A3B7-A7993C5C1A99}" type="parTrans" cxnId="{5CBF0339-7A97-4423-8424-055A97F08AF6}">
      <dgm:prSet/>
      <dgm:spPr/>
      <dgm:t>
        <a:bodyPr/>
        <a:lstStyle/>
        <a:p>
          <a:endParaRPr lang="en-US"/>
        </a:p>
      </dgm:t>
    </dgm:pt>
    <dgm:pt modelId="{AA8E865D-D988-4014-B232-87AA1F4ED229}" type="sibTrans" cxnId="{5CBF0339-7A97-4423-8424-055A97F08AF6}">
      <dgm:prSet/>
      <dgm:spPr/>
      <dgm:t>
        <a:bodyPr/>
        <a:lstStyle/>
        <a:p>
          <a:endParaRPr lang="en-US"/>
        </a:p>
      </dgm:t>
    </dgm:pt>
    <dgm:pt modelId="{0FC1CF05-F99D-452D-8B77-CB0CD8FC319C}">
      <dgm:prSet phldrT="[Text]"/>
      <dgm:spPr>
        <a:xfrm>
          <a:off x="2878688"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Less intuitive reasoning</a:t>
          </a:r>
        </a:p>
      </dgm:t>
    </dgm:pt>
    <dgm:pt modelId="{95D0F807-B6C8-4F40-820F-F3FEAB5AC821}" type="parTrans" cxnId="{46C683D2-3170-48BF-8164-87C6D78F0B0C}">
      <dgm:prSet/>
      <dgm:spPr/>
      <dgm:t>
        <a:bodyPr/>
        <a:lstStyle/>
        <a:p>
          <a:endParaRPr lang="en-US"/>
        </a:p>
      </dgm:t>
    </dgm:pt>
    <dgm:pt modelId="{8B6EB750-642D-4C24-A22D-1ABDBA9D93AA}" type="sibTrans" cxnId="{46C683D2-3170-48BF-8164-87C6D78F0B0C}">
      <dgm:prSet/>
      <dgm:spPr/>
      <dgm:t>
        <a:bodyPr/>
        <a:lstStyle/>
        <a:p>
          <a:endParaRPr lang="en-US"/>
        </a:p>
      </dgm:t>
    </dgm:pt>
    <dgm:pt modelId="{2C234AD4-E1A3-494A-8E7A-E9A0A83005A3}">
      <dgm:prSet phldrT="[Text]"/>
      <dgm:spPr>
        <a:xfrm>
          <a:off x="5662769"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More emotion-based reasoning</a:t>
          </a:r>
        </a:p>
      </dgm:t>
    </dgm:pt>
    <dgm:pt modelId="{501D9DE8-A73D-452D-BB34-42DFB765DFC1}" type="parTrans" cxnId="{CD262597-258C-4829-A106-DD95E89BADA0}">
      <dgm:prSet/>
      <dgm:spPr/>
      <dgm:t>
        <a:bodyPr/>
        <a:lstStyle/>
        <a:p>
          <a:endParaRPr lang="en-US"/>
        </a:p>
      </dgm:t>
    </dgm:pt>
    <dgm:pt modelId="{D2776BCE-C98D-4807-9122-DE0B20547D70}" type="sibTrans" cxnId="{CD262597-258C-4829-A106-DD95E89BADA0}">
      <dgm:prSet/>
      <dgm:spPr/>
      <dgm:t>
        <a:bodyPr/>
        <a:lstStyle/>
        <a:p>
          <a:endParaRPr lang="en-US"/>
        </a:p>
      </dgm:t>
    </dgm:pt>
    <dgm:pt modelId="{35477B96-5501-455E-BFBD-54ED41C90C6F}">
      <dgm:prSet phldrT="[Text]"/>
      <dgm:spPr>
        <a:xfrm>
          <a:off x="8446850" y="2775715"/>
          <a:ext cx="2369430" cy="720000"/>
        </a:xfrm>
        <a:prstGeom prst="rect">
          <a:avLst/>
        </a:prstGeom>
        <a:noFill/>
        <a:ln>
          <a:noFill/>
        </a:ln>
        <a:effectLst/>
      </dgm:spPr>
      <dgm:t>
        <a:bodyPr/>
        <a:lstStyle/>
        <a:p>
          <a:pPr>
            <a:lnSpc>
              <a:spcPct val="100000"/>
            </a:lnSpc>
            <a:buNone/>
            <a:defRPr cap="all"/>
          </a:pPr>
          <a:r>
            <a:rPr lang="en-US" cap="all">
              <a:solidFill>
                <a:srgbClr val="002C4E">
                  <a:hueOff val="0"/>
                  <a:satOff val="0"/>
                  <a:lumOff val="0"/>
                  <a:alphaOff val="0"/>
                </a:srgbClr>
              </a:solidFill>
              <a:latin typeface="Arial" panose="020B0604020202020204"/>
              <a:ea typeface="+mn-ea"/>
              <a:cs typeface="+mn-cs"/>
            </a:rPr>
            <a:t>Limited knowledge</a:t>
          </a:r>
        </a:p>
      </dgm:t>
    </dgm:pt>
    <dgm:pt modelId="{62E0C2CE-8F30-4440-99C4-D43FD641C398}" type="parTrans" cxnId="{8308BB9D-BC6E-4CF9-80D2-D64355CBE018}">
      <dgm:prSet/>
      <dgm:spPr/>
      <dgm:t>
        <a:bodyPr/>
        <a:lstStyle/>
        <a:p>
          <a:endParaRPr lang="en-US"/>
        </a:p>
      </dgm:t>
    </dgm:pt>
    <dgm:pt modelId="{EC4FA8BE-BC46-4CEE-9309-192B823BF92D}" type="sibTrans" cxnId="{8308BB9D-BC6E-4CF9-80D2-D64355CBE018}">
      <dgm:prSet/>
      <dgm:spPr/>
      <dgm:t>
        <a:bodyPr/>
        <a:lstStyle/>
        <a:p>
          <a:endParaRPr lang="en-US"/>
        </a:p>
      </dgm:t>
    </dgm:pt>
    <dgm:pt modelId="{E70BB477-2462-4769-B39C-39D335DA4A58}" type="pres">
      <dgm:prSet presAssocID="{51B7B3D7-68B1-4157-835B-6A3966AD45B9}" presName="root" presStyleCnt="0">
        <dgm:presLayoutVars>
          <dgm:dir/>
          <dgm:resizeHandles val="exact"/>
        </dgm:presLayoutVars>
      </dgm:prSet>
      <dgm:spPr/>
    </dgm:pt>
    <dgm:pt modelId="{AC3977D3-8A54-48B4-B119-7984A8118F62}" type="pres">
      <dgm:prSet presAssocID="{D3E153B4-A689-4114-8503-3A9162B2B1E4}" presName="compNode" presStyleCnt="0"/>
      <dgm:spPr/>
    </dgm:pt>
    <dgm:pt modelId="{9732A574-8790-4E39-904E-348E2FEDEC8E}" type="pres">
      <dgm:prSet presAssocID="{D3E153B4-A689-4114-8503-3A9162B2B1E4}" presName="iconBgRect" presStyleLbl="bgShp" presStyleIdx="0" presStyleCnt="4"/>
      <dgm:spPr>
        <a:xfrm>
          <a:off x="556646" y="880171"/>
          <a:ext cx="1445352" cy="1445352"/>
        </a:xfrm>
        <a:prstGeom prst="ellipse">
          <a:avLst/>
        </a:prstGeom>
        <a:solidFill>
          <a:srgbClr val="78BE25">
            <a:tint val="40000"/>
            <a:hueOff val="0"/>
            <a:satOff val="0"/>
            <a:lumOff val="0"/>
            <a:alphaOff val="0"/>
          </a:srgbClr>
        </a:solidFill>
        <a:ln>
          <a:noFill/>
        </a:ln>
        <a:effectLst/>
      </dgm:spPr>
    </dgm:pt>
    <dgm:pt modelId="{7E0EB478-393C-4524-840C-143E855054B2}" type="pres">
      <dgm:prSet presAssocID="{D3E153B4-A689-4114-8503-3A9162B2B1E4}" presName="iconRect" presStyleLbl="node1" presStyleIdx="0" presStyleCnt="4"/>
      <dgm:spPr>
        <a:xfrm>
          <a:off x="864672" y="1188197"/>
          <a:ext cx="829300" cy="829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Warning"/>
        </a:ext>
      </dgm:extLst>
    </dgm:pt>
    <dgm:pt modelId="{0534F2A4-C831-40C5-A9DE-FCF52E8F589E}" type="pres">
      <dgm:prSet presAssocID="{D3E153B4-A689-4114-8503-3A9162B2B1E4}" presName="spaceRect" presStyleCnt="0"/>
      <dgm:spPr/>
    </dgm:pt>
    <dgm:pt modelId="{9642477A-C8E2-4118-A14E-76AD560FB5F4}" type="pres">
      <dgm:prSet presAssocID="{D3E153B4-A689-4114-8503-3A9162B2B1E4}" presName="textRect" presStyleLbl="revTx" presStyleIdx="0" presStyleCnt="4">
        <dgm:presLayoutVars>
          <dgm:chMax val="1"/>
          <dgm:chPref val="1"/>
        </dgm:presLayoutVars>
      </dgm:prSet>
      <dgm:spPr/>
    </dgm:pt>
    <dgm:pt modelId="{EE9CBC76-4569-419E-A804-10AFB8D23C70}" type="pres">
      <dgm:prSet presAssocID="{AA8E865D-D988-4014-B232-87AA1F4ED229}" presName="sibTrans" presStyleCnt="0"/>
      <dgm:spPr/>
    </dgm:pt>
    <dgm:pt modelId="{9EDAC860-9A46-4612-9D13-FD28EA1BF5C8}" type="pres">
      <dgm:prSet presAssocID="{0FC1CF05-F99D-452D-8B77-CB0CD8FC319C}" presName="compNode" presStyleCnt="0"/>
      <dgm:spPr/>
    </dgm:pt>
    <dgm:pt modelId="{2B0069E1-C46D-45EF-B9C0-52CD67AFF696}" type="pres">
      <dgm:prSet presAssocID="{0FC1CF05-F99D-452D-8B77-CB0CD8FC319C}" presName="iconBgRect" presStyleLbl="bgShp" presStyleIdx="1" presStyleCnt="4"/>
      <dgm:spPr>
        <a:xfrm>
          <a:off x="3340727" y="880171"/>
          <a:ext cx="1445352" cy="1445352"/>
        </a:xfrm>
        <a:prstGeom prst="ellipse">
          <a:avLst/>
        </a:prstGeom>
        <a:solidFill>
          <a:srgbClr val="78BE25">
            <a:tint val="40000"/>
            <a:hueOff val="0"/>
            <a:satOff val="0"/>
            <a:lumOff val="0"/>
            <a:alphaOff val="0"/>
          </a:srgbClr>
        </a:solidFill>
        <a:ln>
          <a:noFill/>
        </a:ln>
        <a:effectLst/>
      </dgm:spPr>
    </dgm:pt>
    <dgm:pt modelId="{8271FBBE-3AF1-481B-807A-09E5FBF39121}" type="pres">
      <dgm:prSet presAssocID="{0FC1CF05-F99D-452D-8B77-CB0CD8FC319C}" presName="iconRect" presStyleLbl="node1" presStyleIdx="1" presStyleCnt="4"/>
      <dgm:spPr>
        <a:xfrm>
          <a:off x="3648753" y="1188197"/>
          <a:ext cx="829300" cy="829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Head with Gears"/>
        </a:ext>
      </dgm:extLst>
    </dgm:pt>
    <dgm:pt modelId="{EE9B4FAB-07B9-4DAB-BCE9-5AD600DF998B}" type="pres">
      <dgm:prSet presAssocID="{0FC1CF05-F99D-452D-8B77-CB0CD8FC319C}" presName="spaceRect" presStyleCnt="0"/>
      <dgm:spPr/>
    </dgm:pt>
    <dgm:pt modelId="{66626DD3-8FED-4C96-8163-3C29CB1E0FE1}" type="pres">
      <dgm:prSet presAssocID="{0FC1CF05-F99D-452D-8B77-CB0CD8FC319C}" presName="textRect" presStyleLbl="revTx" presStyleIdx="1" presStyleCnt="4">
        <dgm:presLayoutVars>
          <dgm:chMax val="1"/>
          <dgm:chPref val="1"/>
        </dgm:presLayoutVars>
      </dgm:prSet>
      <dgm:spPr/>
    </dgm:pt>
    <dgm:pt modelId="{E94134C4-3E70-432F-AE1F-D9606BED994A}" type="pres">
      <dgm:prSet presAssocID="{8B6EB750-642D-4C24-A22D-1ABDBA9D93AA}" presName="sibTrans" presStyleCnt="0"/>
      <dgm:spPr/>
    </dgm:pt>
    <dgm:pt modelId="{9E65003B-3906-4AA1-B32A-BA862AC09234}" type="pres">
      <dgm:prSet presAssocID="{2C234AD4-E1A3-494A-8E7A-E9A0A83005A3}" presName="compNode" presStyleCnt="0"/>
      <dgm:spPr/>
    </dgm:pt>
    <dgm:pt modelId="{907A03A9-B7FA-409F-B43E-D9CC6F5FC3D2}" type="pres">
      <dgm:prSet presAssocID="{2C234AD4-E1A3-494A-8E7A-E9A0A83005A3}" presName="iconBgRect" presStyleLbl="bgShp" presStyleIdx="2" presStyleCnt="4"/>
      <dgm:spPr>
        <a:xfrm>
          <a:off x="6124808" y="880171"/>
          <a:ext cx="1445352" cy="1445352"/>
        </a:xfrm>
        <a:prstGeom prst="ellipse">
          <a:avLst/>
        </a:prstGeom>
        <a:solidFill>
          <a:srgbClr val="78BE25">
            <a:tint val="40000"/>
            <a:hueOff val="0"/>
            <a:satOff val="0"/>
            <a:lumOff val="0"/>
            <a:alphaOff val="0"/>
          </a:srgbClr>
        </a:solidFill>
        <a:ln>
          <a:noFill/>
        </a:ln>
        <a:effectLst/>
      </dgm:spPr>
    </dgm:pt>
    <dgm:pt modelId="{88DE90DF-B2D2-4CD4-87DF-595DDC8BA519}" type="pres">
      <dgm:prSet presAssocID="{2C234AD4-E1A3-494A-8E7A-E9A0A83005A3}" presName="iconRect" presStyleLbl="node1" presStyleIdx="2" presStyleCnt="4"/>
      <dgm:spPr>
        <a:xfrm>
          <a:off x="6432834" y="1188197"/>
          <a:ext cx="829300" cy="8293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Nervous Face with Solid Fill"/>
        </a:ext>
      </dgm:extLst>
    </dgm:pt>
    <dgm:pt modelId="{CCB03D66-68B1-4341-A4C8-04BCA7A8F803}" type="pres">
      <dgm:prSet presAssocID="{2C234AD4-E1A3-494A-8E7A-E9A0A83005A3}" presName="spaceRect" presStyleCnt="0"/>
      <dgm:spPr/>
    </dgm:pt>
    <dgm:pt modelId="{56FFD8C3-6FD8-4BB0-941E-567ED9E3DE67}" type="pres">
      <dgm:prSet presAssocID="{2C234AD4-E1A3-494A-8E7A-E9A0A83005A3}" presName="textRect" presStyleLbl="revTx" presStyleIdx="2" presStyleCnt="4">
        <dgm:presLayoutVars>
          <dgm:chMax val="1"/>
          <dgm:chPref val="1"/>
        </dgm:presLayoutVars>
      </dgm:prSet>
      <dgm:spPr/>
    </dgm:pt>
    <dgm:pt modelId="{9913F893-FEAC-456C-87CE-7C319DA2E099}" type="pres">
      <dgm:prSet presAssocID="{D2776BCE-C98D-4807-9122-DE0B20547D70}" presName="sibTrans" presStyleCnt="0"/>
      <dgm:spPr/>
    </dgm:pt>
    <dgm:pt modelId="{278A99A1-5975-41CC-A82A-3F98D466426E}" type="pres">
      <dgm:prSet presAssocID="{35477B96-5501-455E-BFBD-54ED41C90C6F}" presName="compNode" presStyleCnt="0"/>
      <dgm:spPr/>
    </dgm:pt>
    <dgm:pt modelId="{ED49DB14-BCF2-425E-B7F3-E23E0FEC4B09}" type="pres">
      <dgm:prSet presAssocID="{35477B96-5501-455E-BFBD-54ED41C90C6F}" presName="iconBgRect" presStyleLbl="bgShp" presStyleIdx="3" presStyleCnt="4"/>
      <dgm:spPr>
        <a:xfrm>
          <a:off x="8908888" y="880171"/>
          <a:ext cx="1445352" cy="1445352"/>
        </a:xfrm>
        <a:prstGeom prst="ellipse">
          <a:avLst/>
        </a:prstGeom>
        <a:solidFill>
          <a:srgbClr val="78BE25">
            <a:tint val="40000"/>
            <a:hueOff val="0"/>
            <a:satOff val="0"/>
            <a:lumOff val="0"/>
            <a:alphaOff val="0"/>
          </a:srgbClr>
        </a:solidFill>
        <a:ln>
          <a:noFill/>
        </a:ln>
        <a:effectLst/>
      </dgm:spPr>
    </dgm:pt>
    <dgm:pt modelId="{18527B48-4892-4B30-BC26-07D67796D65E}" type="pres">
      <dgm:prSet presAssocID="{35477B96-5501-455E-BFBD-54ED41C90C6F}" presName="iconRect" presStyleLbl="node1" presStyleIdx="3" presStyleCnt="4"/>
      <dgm:spPr>
        <a:xfrm>
          <a:off x="9216914" y="1188197"/>
          <a:ext cx="829300" cy="8293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Brain in head"/>
        </a:ext>
      </dgm:extLst>
    </dgm:pt>
    <dgm:pt modelId="{40C5DC7D-7BBB-4A4B-860D-071D25398FA0}" type="pres">
      <dgm:prSet presAssocID="{35477B96-5501-455E-BFBD-54ED41C90C6F}" presName="spaceRect" presStyleCnt="0"/>
      <dgm:spPr/>
    </dgm:pt>
    <dgm:pt modelId="{F6A38459-884D-4FCF-B02E-83525F97A8CC}" type="pres">
      <dgm:prSet presAssocID="{35477B96-5501-455E-BFBD-54ED41C90C6F}" presName="textRect" presStyleLbl="revTx" presStyleIdx="3" presStyleCnt="4">
        <dgm:presLayoutVars>
          <dgm:chMax val="1"/>
          <dgm:chPref val="1"/>
        </dgm:presLayoutVars>
      </dgm:prSet>
      <dgm:spPr/>
    </dgm:pt>
  </dgm:ptLst>
  <dgm:cxnLst>
    <dgm:cxn modelId="{6EEE201B-74D0-46DD-B046-7308A1DB4441}" type="presOf" srcId="{D3E153B4-A689-4114-8503-3A9162B2B1E4}" destId="{9642477A-C8E2-4118-A14E-76AD560FB5F4}" srcOrd="0" destOrd="0" presId="urn:microsoft.com/office/officeart/2018/5/layout/IconCircleLabelList"/>
    <dgm:cxn modelId="{5CBF0339-7A97-4423-8424-055A97F08AF6}" srcId="{51B7B3D7-68B1-4157-835B-6A3966AD45B9}" destId="{D3E153B4-A689-4114-8503-3A9162B2B1E4}" srcOrd="0" destOrd="0" parTransId="{03E7BA60-9BC8-44D8-A3B7-A7993C5C1A99}" sibTransId="{AA8E865D-D988-4014-B232-87AA1F4ED229}"/>
    <dgm:cxn modelId="{6729215B-A312-41FD-BC0A-4C0D78CD87E3}" type="presOf" srcId="{2C234AD4-E1A3-494A-8E7A-E9A0A83005A3}" destId="{56FFD8C3-6FD8-4BB0-941E-567ED9E3DE67}" srcOrd="0" destOrd="0" presId="urn:microsoft.com/office/officeart/2018/5/layout/IconCircleLabelList"/>
    <dgm:cxn modelId="{8A3BD685-CEDA-4411-8391-FAB88CA8833F}" type="presOf" srcId="{35477B96-5501-455E-BFBD-54ED41C90C6F}" destId="{F6A38459-884D-4FCF-B02E-83525F97A8CC}" srcOrd="0" destOrd="0" presId="urn:microsoft.com/office/officeart/2018/5/layout/IconCircleLabelList"/>
    <dgm:cxn modelId="{86459A8A-F3F5-4072-A509-3888C0447875}" type="presOf" srcId="{0FC1CF05-F99D-452D-8B77-CB0CD8FC319C}" destId="{66626DD3-8FED-4C96-8163-3C29CB1E0FE1}" srcOrd="0" destOrd="0" presId="urn:microsoft.com/office/officeart/2018/5/layout/IconCircleLabelList"/>
    <dgm:cxn modelId="{CD262597-258C-4829-A106-DD95E89BADA0}" srcId="{51B7B3D7-68B1-4157-835B-6A3966AD45B9}" destId="{2C234AD4-E1A3-494A-8E7A-E9A0A83005A3}" srcOrd="2" destOrd="0" parTransId="{501D9DE8-A73D-452D-BB34-42DFB765DFC1}" sibTransId="{D2776BCE-C98D-4807-9122-DE0B20547D70}"/>
    <dgm:cxn modelId="{8308BB9D-BC6E-4CF9-80D2-D64355CBE018}" srcId="{51B7B3D7-68B1-4157-835B-6A3966AD45B9}" destId="{35477B96-5501-455E-BFBD-54ED41C90C6F}" srcOrd="3" destOrd="0" parTransId="{62E0C2CE-8F30-4440-99C4-D43FD641C398}" sibTransId="{EC4FA8BE-BC46-4CEE-9309-192B823BF92D}"/>
    <dgm:cxn modelId="{46C683D2-3170-48BF-8164-87C6D78F0B0C}" srcId="{51B7B3D7-68B1-4157-835B-6A3966AD45B9}" destId="{0FC1CF05-F99D-452D-8B77-CB0CD8FC319C}" srcOrd="1" destOrd="0" parTransId="{95D0F807-B6C8-4F40-820F-F3FEAB5AC821}" sibTransId="{8B6EB750-642D-4C24-A22D-1ABDBA9D93AA}"/>
    <dgm:cxn modelId="{16BB07E1-A847-49FE-849F-32150A3461D5}" type="presOf" srcId="{51B7B3D7-68B1-4157-835B-6A3966AD45B9}" destId="{E70BB477-2462-4769-B39C-39D335DA4A58}" srcOrd="0" destOrd="0" presId="urn:microsoft.com/office/officeart/2018/5/layout/IconCircleLabelList"/>
    <dgm:cxn modelId="{FE24E373-F84D-42C4-A67C-886E88708EA9}" type="presParOf" srcId="{E70BB477-2462-4769-B39C-39D335DA4A58}" destId="{AC3977D3-8A54-48B4-B119-7984A8118F62}" srcOrd="0" destOrd="0" presId="urn:microsoft.com/office/officeart/2018/5/layout/IconCircleLabelList"/>
    <dgm:cxn modelId="{E76A6A13-F7C4-4744-A70F-46DBC62C3144}" type="presParOf" srcId="{AC3977D3-8A54-48B4-B119-7984A8118F62}" destId="{9732A574-8790-4E39-904E-348E2FEDEC8E}" srcOrd="0" destOrd="0" presId="urn:microsoft.com/office/officeart/2018/5/layout/IconCircleLabelList"/>
    <dgm:cxn modelId="{A96DD37A-0AD5-495B-B32D-D6661C52F558}" type="presParOf" srcId="{AC3977D3-8A54-48B4-B119-7984A8118F62}" destId="{7E0EB478-393C-4524-840C-143E855054B2}" srcOrd="1" destOrd="0" presId="urn:microsoft.com/office/officeart/2018/5/layout/IconCircleLabelList"/>
    <dgm:cxn modelId="{A8F2A35F-1F5C-45A6-980C-0A0366AFA30B}" type="presParOf" srcId="{AC3977D3-8A54-48B4-B119-7984A8118F62}" destId="{0534F2A4-C831-40C5-A9DE-FCF52E8F589E}" srcOrd="2" destOrd="0" presId="urn:microsoft.com/office/officeart/2018/5/layout/IconCircleLabelList"/>
    <dgm:cxn modelId="{78C67691-D987-4812-83C3-24E4C007DC6B}" type="presParOf" srcId="{AC3977D3-8A54-48B4-B119-7984A8118F62}" destId="{9642477A-C8E2-4118-A14E-76AD560FB5F4}" srcOrd="3" destOrd="0" presId="urn:microsoft.com/office/officeart/2018/5/layout/IconCircleLabelList"/>
    <dgm:cxn modelId="{0529744F-F555-47F7-A5E8-DFB8C0098564}" type="presParOf" srcId="{E70BB477-2462-4769-B39C-39D335DA4A58}" destId="{EE9CBC76-4569-419E-A804-10AFB8D23C70}" srcOrd="1" destOrd="0" presId="urn:microsoft.com/office/officeart/2018/5/layout/IconCircleLabelList"/>
    <dgm:cxn modelId="{67CD8ABE-E062-4341-92FE-55E6277F62F9}" type="presParOf" srcId="{E70BB477-2462-4769-B39C-39D335DA4A58}" destId="{9EDAC860-9A46-4612-9D13-FD28EA1BF5C8}" srcOrd="2" destOrd="0" presId="urn:microsoft.com/office/officeart/2018/5/layout/IconCircleLabelList"/>
    <dgm:cxn modelId="{30AAF993-3BC4-4DAE-9B3E-213B870330A1}" type="presParOf" srcId="{9EDAC860-9A46-4612-9D13-FD28EA1BF5C8}" destId="{2B0069E1-C46D-45EF-B9C0-52CD67AFF696}" srcOrd="0" destOrd="0" presId="urn:microsoft.com/office/officeart/2018/5/layout/IconCircleLabelList"/>
    <dgm:cxn modelId="{A3FD47C3-0378-4956-9121-550EEF5675A6}" type="presParOf" srcId="{9EDAC860-9A46-4612-9D13-FD28EA1BF5C8}" destId="{8271FBBE-3AF1-481B-807A-09E5FBF39121}" srcOrd="1" destOrd="0" presId="urn:microsoft.com/office/officeart/2018/5/layout/IconCircleLabelList"/>
    <dgm:cxn modelId="{68A31108-BE19-4C26-A3F0-DB27EB9F5F77}" type="presParOf" srcId="{9EDAC860-9A46-4612-9D13-FD28EA1BF5C8}" destId="{EE9B4FAB-07B9-4DAB-BCE9-5AD600DF998B}" srcOrd="2" destOrd="0" presId="urn:microsoft.com/office/officeart/2018/5/layout/IconCircleLabelList"/>
    <dgm:cxn modelId="{152DFB98-6DAD-46C6-999D-B38D8619ECA8}" type="presParOf" srcId="{9EDAC860-9A46-4612-9D13-FD28EA1BF5C8}" destId="{66626DD3-8FED-4C96-8163-3C29CB1E0FE1}" srcOrd="3" destOrd="0" presId="urn:microsoft.com/office/officeart/2018/5/layout/IconCircleLabelList"/>
    <dgm:cxn modelId="{C91ACE10-1B5B-4A73-B753-D356706C2F92}" type="presParOf" srcId="{E70BB477-2462-4769-B39C-39D335DA4A58}" destId="{E94134C4-3E70-432F-AE1F-D9606BED994A}" srcOrd="3" destOrd="0" presId="urn:microsoft.com/office/officeart/2018/5/layout/IconCircleLabelList"/>
    <dgm:cxn modelId="{E6D6B165-84A9-4000-9805-1FA9D1A913DA}" type="presParOf" srcId="{E70BB477-2462-4769-B39C-39D335DA4A58}" destId="{9E65003B-3906-4AA1-B32A-BA862AC09234}" srcOrd="4" destOrd="0" presId="urn:microsoft.com/office/officeart/2018/5/layout/IconCircleLabelList"/>
    <dgm:cxn modelId="{7B6C8343-7F3F-41B2-9B32-0C2C0843B41E}" type="presParOf" srcId="{9E65003B-3906-4AA1-B32A-BA862AC09234}" destId="{907A03A9-B7FA-409F-B43E-D9CC6F5FC3D2}" srcOrd="0" destOrd="0" presId="urn:microsoft.com/office/officeart/2018/5/layout/IconCircleLabelList"/>
    <dgm:cxn modelId="{C764C5C1-D378-4E13-8254-36D1E8D5BEE6}" type="presParOf" srcId="{9E65003B-3906-4AA1-B32A-BA862AC09234}" destId="{88DE90DF-B2D2-4CD4-87DF-595DDC8BA519}" srcOrd="1" destOrd="0" presId="urn:microsoft.com/office/officeart/2018/5/layout/IconCircleLabelList"/>
    <dgm:cxn modelId="{5A7A4D41-DB02-4B13-B5FB-AD43F550A12F}" type="presParOf" srcId="{9E65003B-3906-4AA1-B32A-BA862AC09234}" destId="{CCB03D66-68B1-4341-A4C8-04BCA7A8F803}" srcOrd="2" destOrd="0" presId="urn:microsoft.com/office/officeart/2018/5/layout/IconCircleLabelList"/>
    <dgm:cxn modelId="{4604270A-8190-4ECD-9757-B5315A4B17FC}" type="presParOf" srcId="{9E65003B-3906-4AA1-B32A-BA862AC09234}" destId="{56FFD8C3-6FD8-4BB0-941E-567ED9E3DE67}" srcOrd="3" destOrd="0" presId="urn:microsoft.com/office/officeart/2018/5/layout/IconCircleLabelList"/>
    <dgm:cxn modelId="{A42DF928-BBB6-431D-B10A-374C64BC39DE}" type="presParOf" srcId="{E70BB477-2462-4769-B39C-39D335DA4A58}" destId="{9913F893-FEAC-456C-87CE-7C319DA2E099}" srcOrd="5" destOrd="0" presId="urn:microsoft.com/office/officeart/2018/5/layout/IconCircleLabelList"/>
    <dgm:cxn modelId="{01DC56B9-58E6-4E16-BD09-724E77079F96}" type="presParOf" srcId="{E70BB477-2462-4769-B39C-39D335DA4A58}" destId="{278A99A1-5975-41CC-A82A-3F98D466426E}" srcOrd="6" destOrd="0" presId="urn:microsoft.com/office/officeart/2018/5/layout/IconCircleLabelList"/>
    <dgm:cxn modelId="{81CA8A53-AE2F-43DA-BCEE-8E34123D2528}" type="presParOf" srcId="{278A99A1-5975-41CC-A82A-3F98D466426E}" destId="{ED49DB14-BCF2-425E-B7F3-E23E0FEC4B09}" srcOrd="0" destOrd="0" presId="urn:microsoft.com/office/officeart/2018/5/layout/IconCircleLabelList"/>
    <dgm:cxn modelId="{734409FF-CFB5-44C5-A4BE-96C8EAB1DC24}" type="presParOf" srcId="{278A99A1-5975-41CC-A82A-3F98D466426E}" destId="{18527B48-4892-4B30-BC26-07D67796D65E}" srcOrd="1" destOrd="0" presId="urn:microsoft.com/office/officeart/2018/5/layout/IconCircleLabelList"/>
    <dgm:cxn modelId="{E0D1ECAB-51DA-46F0-8248-1901D6533586}" type="presParOf" srcId="{278A99A1-5975-41CC-A82A-3F98D466426E}" destId="{40C5DC7D-7BBB-4A4B-860D-071D25398FA0}" srcOrd="2" destOrd="0" presId="urn:microsoft.com/office/officeart/2018/5/layout/IconCircleLabelList"/>
    <dgm:cxn modelId="{783FCFA6-FFC2-4216-A704-E6E4C627A916}" type="presParOf" srcId="{278A99A1-5975-41CC-A82A-3F98D466426E}" destId="{F6A38459-884D-4FCF-B02E-83525F97A8CC}"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2A574-8790-4E39-904E-348E2FEDEC8E}">
      <dsp:nvSpPr>
        <dsp:cNvPr id="0" name=""/>
        <dsp:cNvSpPr/>
      </dsp:nvSpPr>
      <dsp:spPr>
        <a:xfrm>
          <a:off x="556057"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7E0EB478-393C-4524-840C-143E855054B2}">
      <dsp:nvSpPr>
        <dsp:cNvPr id="0" name=""/>
        <dsp:cNvSpPr/>
      </dsp:nvSpPr>
      <dsp:spPr>
        <a:xfrm>
          <a:off x="864070" y="780141"/>
          <a:ext cx="829265" cy="8292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42477A-C8E2-4118-A14E-76AD560FB5F4}">
      <dsp:nvSpPr>
        <dsp:cNvPr id="0" name=""/>
        <dsp:cNvSpPr/>
      </dsp:nvSpPr>
      <dsp:spPr>
        <a:xfrm>
          <a:off x="94038"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Lower risk perception</a:t>
          </a:r>
        </a:p>
      </dsp:txBody>
      <dsp:txXfrm>
        <a:off x="94038" y="2367593"/>
        <a:ext cx="2369331" cy="720000"/>
      </dsp:txXfrm>
    </dsp:sp>
    <dsp:sp modelId="{2B0069E1-C46D-45EF-B9C0-52CD67AFF696}">
      <dsp:nvSpPr>
        <dsp:cNvPr id="0" name=""/>
        <dsp:cNvSpPr/>
      </dsp:nvSpPr>
      <dsp:spPr>
        <a:xfrm>
          <a:off x="3340021"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271FBBE-3AF1-481B-807A-09E5FBF39121}">
      <dsp:nvSpPr>
        <dsp:cNvPr id="0" name=""/>
        <dsp:cNvSpPr/>
      </dsp:nvSpPr>
      <dsp:spPr>
        <a:xfrm>
          <a:off x="3648034" y="780141"/>
          <a:ext cx="829265" cy="8292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626DD3-8FED-4C96-8163-3C29CB1E0FE1}">
      <dsp:nvSpPr>
        <dsp:cNvPr id="0" name=""/>
        <dsp:cNvSpPr/>
      </dsp:nvSpPr>
      <dsp:spPr>
        <a:xfrm>
          <a:off x="2878002"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Less intuitive reasoning</a:t>
          </a:r>
        </a:p>
      </dsp:txBody>
      <dsp:txXfrm>
        <a:off x="2878002" y="2367593"/>
        <a:ext cx="2369331" cy="720000"/>
      </dsp:txXfrm>
    </dsp:sp>
    <dsp:sp modelId="{907A03A9-B7FA-409F-B43E-D9CC6F5FC3D2}">
      <dsp:nvSpPr>
        <dsp:cNvPr id="0" name=""/>
        <dsp:cNvSpPr/>
      </dsp:nvSpPr>
      <dsp:spPr>
        <a:xfrm>
          <a:off x="6123986"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8DE90DF-B2D2-4CD4-87DF-595DDC8BA519}">
      <dsp:nvSpPr>
        <dsp:cNvPr id="0" name=""/>
        <dsp:cNvSpPr/>
      </dsp:nvSpPr>
      <dsp:spPr>
        <a:xfrm>
          <a:off x="6431999" y="780141"/>
          <a:ext cx="829265" cy="8292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FFD8C3-6FD8-4BB0-941E-567ED9E3DE67}">
      <dsp:nvSpPr>
        <dsp:cNvPr id="0" name=""/>
        <dsp:cNvSpPr/>
      </dsp:nvSpPr>
      <dsp:spPr>
        <a:xfrm>
          <a:off x="5661966"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More emotion-based reasoning</a:t>
          </a:r>
        </a:p>
      </dsp:txBody>
      <dsp:txXfrm>
        <a:off x="5661966" y="2367593"/>
        <a:ext cx="2369331" cy="720000"/>
      </dsp:txXfrm>
    </dsp:sp>
    <dsp:sp modelId="{ED49DB14-BCF2-425E-B7F3-E23E0FEC4B09}">
      <dsp:nvSpPr>
        <dsp:cNvPr id="0" name=""/>
        <dsp:cNvSpPr/>
      </dsp:nvSpPr>
      <dsp:spPr>
        <a:xfrm>
          <a:off x="8907950" y="472128"/>
          <a:ext cx="1445292" cy="1445292"/>
        </a:xfrm>
        <a:prstGeom prst="ellipse">
          <a:avLst/>
        </a:prstGeom>
        <a:solidFill>
          <a:srgbClr val="78BE2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8527B48-4892-4B30-BC26-07D67796D65E}">
      <dsp:nvSpPr>
        <dsp:cNvPr id="0" name=""/>
        <dsp:cNvSpPr/>
      </dsp:nvSpPr>
      <dsp:spPr>
        <a:xfrm>
          <a:off x="9215963" y="780141"/>
          <a:ext cx="829265" cy="8292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38459-884D-4FCF-B02E-83525F97A8CC}">
      <dsp:nvSpPr>
        <dsp:cNvPr id="0" name=""/>
        <dsp:cNvSpPr/>
      </dsp:nvSpPr>
      <dsp:spPr>
        <a:xfrm>
          <a:off x="8445930" y="2367593"/>
          <a:ext cx="23693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all">
              <a:solidFill>
                <a:srgbClr val="002C4E">
                  <a:hueOff val="0"/>
                  <a:satOff val="0"/>
                  <a:lumOff val="0"/>
                  <a:alphaOff val="0"/>
                </a:srgbClr>
              </a:solidFill>
              <a:latin typeface="Arial" panose="020B0604020202020204"/>
              <a:ea typeface="+mn-ea"/>
              <a:cs typeface="+mn-cs"/>
            </a:rPr>
            <a:t>Limited knowledge</a:t>
          </a:r>
        </a:p>
      </dsp:txBody>
      <dsp:txXfrm>
        <a:off x="8445930" y="2367593"/>
        <a:ext cx="2369331"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n-US" smtClean="0">
                <a:latin typeface="Arial" panose="020B0604020202020204" pitchFamily="34" charset="0"/>
              </a:rPr>
              <a:t>4/16/2026</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850AB23-24A6-494C-BA00-B87242B78CB4}" type="datetimeFigureOut">
              <a:rPr lang="en-GB" smtClean="0"/>
              <a:pPr/>
              <a:t>16/04/2026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0CA530D-631F-4981-98F0-E6C07C67E1A3}" type="slidenum">
              <a:rPr lang="en-GB" smtClean="0"/>
              <a:pPr/>
              <a:t>‹#›</a:t>
            </a:fld>
            <a:endParaRPr lang="en-GB"/>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ealth-infobase.canada.ca/substance-use/csa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b="1"/>
          </a:p>
        </p:txBody>
      </p:sp>
      <p:sp>
        <p:nvSpPr>
          <p:cNvPr id="4" name="Slide Number Placeholder 3"/>
          <p:cNvSpPr>
            <a:spLocks noGrp="1"/>
          </p:cNvSpPr>
          <p:nvPr>
            <p:ph type="sldNum" sz="quarter" idx="5"/>
          </p:nvPr>
        </p:nvSpPr>
        <p:spPr/>
        <p:txBody>
          <a:bodyPr/>
          <a:lstStyle/>
          <a:p>
            <a:fld id="{20CA530D-631F-4981-98F0-E6C07C67E1A3}" type="slidenum">
              <a:rPr lang="en-GB" smtClean="0"/>
              <a:pPr/>
              <a:t>1</a:t>
            </a:fld>
            <a:endParaRPr lang="en-GB"/>
          </a:p>
        </p:txBody>
      </p:sp>
    </p:spTree>
    <p:extLst>
      <p:ext uri="{BB962C8B-B14F-4D97-AF65-F5344CB8AC3E}">
        <p14:creationId xmlns:p14="http://schemas.microsoft.com/office/powerpoint/2010/main" val="117204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0" i="0" dirty="0">
                <a:solidFill>
                  <a:srgbClr val="0D0D0D"/>
                </a:solidFill>
                <a:latin typeface="Arial"/>
                <a:ea typeface="Arial"/>
                <a:cs typeface="Arial"/>
                <a:sym typeface="Arial"/>
              </a:rPr>
              <a:t>While risk-taking is considered normal and developmentally appropriate behavior for youth, we know there is an important difference between healthy and unhealthy risk-taking. </a:t>
            </a:r>
          </a:p>
          <a:p>
            <a:pPr marL="0" lvl="0" indent="0" algn="l" rtl="0">
              <a:spcBef>
                <a:spcPts val="0"/>
              </a:spcBef>
              <a:spcAft>
                <a:spcPts val="0"/>
              </a:spcAft>
              <a:buNone/>
            </a:pPr>
            <a:endParaRPr lang="en-US" b="0" i="0" dirty="0">
              <a:solidFill>
                <a:srgbClr val="0D0D0D"/>
              </a:solidFill>
              <a:latin typeface="Arial"/>
              <a:ea typeface="Arial"/>
              <a:cs typeface="Arial"/>
              <a:sym typeface="Arial"/>
            </a:endParaRPr>
          </a:p>
          <a:p>
            <a:pPr marL="0" lvl="0" indent="0" algn="l" rtl="0">
              <a:spcBef>
                <a:spcPts val="0"/>
              </a:spcBef>
              <a:spcAft>
                <a:spcPts val="0"/>
              </a:spcAft>
              <a:buNone/>
            </a:pPr>
            <a:r>
              <a:rPr lang="en-US" b="0" i="0" dirty="0">
                <a:solidFill>
                  <a:srgbClr val="0D0D0D"/>
                </a:solidFill>
                <a:latin typeface="Arial"/>
                <a:ea typeface="Arial"/>
                <a:cs typeface="Arial"/>
                <a:sym typeface="Arial"/>
              </a:rPr>
              <a:t>Research shows that adolescents’ decision-making around risks differs from adults in a number of ways:</a:t>
            </a:r>
          </a:p>
          <a:p>
            <a:pPr marL="228600" lvl="0" indent="-228600" algn="l" rtl="0">
              <a:spcBef>
                <a:spcPts val="0"/>
              </a:spcBef>
              <a:spcAft>
                <a:spcPts val="0"/>
              </a:spcAft>
              <a:buAutoNum type="arabicParenR"/>
            </a:pPr>
            <a:r>
              <a:rPr lang="en-US" b="0" i="0" dirty="0">
                <a:solidFill>
                  <a:srgbClr val="0D0D0D"/>
                </a:solidFill>
                <a:latin typeface="Arial"/>
                <a:ea typeface="Arial"/>
                <a:cs typeface="Arial"/>
                <a:sym typeface="Arial"/>
              </a:rPr>
              <a:t>Lower risk perception: They underestimate risks and may even perceive more potential benefits from their actions. In fact, in a 2021-22 survey of Canadian students, less than half (48%) of students report perceiving a “great risk” of harm from using e-cigarettes with nicotine on a regular basis. 6% of them report perceiving no risk of harm.</a:t>
            </a:r>
          </a:p>
          <a:p>
            <a:pPr marL="228600" lvl="0" indent="-228600" algn="l" rtl="0">
              <a:spcBef>
                <a:spcPts val="0"/>
              </a:spcBef>
              <a:spcAft>
                <a:spcPts val="0"/>
              </a:spcAft>
              <a:buAutoNum type="arabicParenR"/>
            </a:pPr>
            <a:r>
              <a:rPr lang="en-US" b="0" i="0" dirty="0">
                <a:solidFill>
                  <a:srgbClr val="0D0D0D"/>
                </a:solidFill>
                <a:latin typeface="Arial"/>
                <a:ea typeface="Arial"/>
                <a:cs typeface="Arial"/>
                <a:sym typeface="Arial"/>
              </a:rPr>
              <a:t>Less intuitive reasoning: They lack the education and experience to decide based on their intuition, whereas adults can engage in this type of “gist-based” reasoning. This often leads to students make decisions in a different way, as shown in the next point.</a:t>
            </a:r>
          </a:p>
          <a:p>
            <a:pPr marL="228600" lvl="0" indent="-228600" algn="l" rtl="0">
              <a:spcBef>
                <a:spcPts val="0"/>
              </a:spcBef>
              <a:spcAft>
                <a:spcPts val="0"/>
              </a:spcAft>
              <a:buAutoNum type="arabicParenR"/>
            </a:pPr>
            <a:r>
              <a:rPr lang="en-US" b="0" i="0" dirty="0">
                <a:solidFill>
                  <a:srgbClr val="0D0D0D"/>
                </a:solidFill>
                <a:latin typeface="Arial"/>
                <a:ea typeface="Arial"/>
                <a:cs typeface="Arial"/>
                <a:sym typeface="Arial"/>
              </a:rPr>
              <a:t>More emotion-based reasoning: They don’t just weigh the risks they think about the social consequences of their decisions. This highlights the need for health education that targets social competencies to equip students with resilience and responsible decision-making skills.</a:t>
            </a:r>
          </a:p>
          <a:p>
            <a:pPr marL="228600" lvl="0" indent="-228600" algn="l" rtl="0">
              <a:spcBef>
                <a:spcPts val="0"/>
              </a:spcBef>
              <a:spcAft>
                <a:spcPts val="0"/>
              </a:spcAft>
              <a:buAutoNum type="arabicParenR"/>
            </a:pPr>
            <a:r>
              <a:rPr lang="en-US" b="0" i="0" dirty="0">
                <a:solidFill>
                  <a:srgbClr val="0D0D0D"/>
                </a:solidFill>
                <a:latin typeface="Arial"/>
                <a:ea typeface="Arial"/>
                <a:cs typeface="Arial"/>
                <a:sym typeface="Arial"/>
              </a:rPr>
              <a:t>Limited knowledge: They may have a limited understanding of the possible consequences of their actions. Facilitating students in gaining reliable and accurate information on vaping is an important piece of prevention and can be done using some of the ready-to-use classroom resources found in the CANVAS package of resources.</a:t>
            </a:r>
          </a:p>
          <a:p>
            <a:pPr marL="228600" lvl="0" indent="-228600" algn="l" rtl="0">
              <a:spcBef>
                <a:spcPts val="0"/>
              </a:spcBef>
              <a:spcAft>
                <a:spcPts val="0"/>
              </a:spcAft>
              <a:buAutoNum type="arabicParenR"/>
            </a:pPr>
            <a:endParaRPr lang="en-US" b="0" i="0" dirty="0">
              <a:solidFill>
                <a:srgbClr val="0D0D0D"/>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 </a:t>
            </a:r>
            <a:r>
              <a:rPr kumimoji="0" lang="en-US" sz="1200" b="0" i="1" u="sng" strike="noStrike" kern="1200" cap="none" spc="0" normalizeH="0" baseline="0" noProof="0" dirty="0">
                <a:ln>
                  <a:noFill/>
                </a:ln>
                <a:solidFill>
                  <a:prstClr val="white"/>
                </a:solidFill>
                <a:effectLst/>
                <a:uLnTx/>
                <a:uFillTx/>
                <a:latin typeface="Helvetica Neue"/>
                <a:ea typeface="Calibri"/>
                <a:cs typeface="Calibri"/>
                <a:sym typeface="Calibri"/>
              </a:rPr>
              <a:t>https://www.canada.ca/en/health-canada/services/canadian-student-tobacco-alcohol-drugs-survey/2021-2022-detailed-tables.html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endParaRPr>
          </a:p>
          <a:p>
            <a:pPr marL="0" lvl="0" indent="0" algn="l" rtl="0">
              <a:spcBef>
                <a:spcPts val="0"/>
              </a:spcBef>
              <a:spcAft>
                <a:spcPts val="0"/>
              </a:spcAft>
              <a:buNone/>
            </a:pPr>
            <a:endParaRPr lang="en-US" b="0" i="0" dirty="0">
              <a:solidFill>
                <a:srgbClr val="0D0D0D"/>
              </a:solidFill>
              <a:latin typeface="Arial"/>
              <a:ea typeface="Arial"/>
              <a:cs typeface="Arial"/>
              <a:sym typeface="Arial"/>
            </a:endParaRPr>
          </a:p>
          <a:p>
            <a:pPr marL="0" lvl="0" indent="0" algn="l" rtl="0">
              <a:spcBef>
                <a:spcPts val="0"/>
              </a:spcBef>
              <a:spcAft>
                <a:spcPts val="0"/>
              </a:spcAft>
              <a:buNone/>
            </a:pPr>
            <a:r>
              <a:rPr lang="en-US" i="1" dirty="0"/>
              <a:t>Source: </a:t>
            </a:r>
            <a:r>
              <a:rPr lang="en-US" b="0" i="1" u="sng" dirty="0">
                <a:solidFill>
                  <a:srgbClr val="222222"/>
                </a:solidFill>
                <a:effectLst/>
                <a:latin typeface="Courier New" panose="02070309020205020404" pitchFamily="49" charset="0"/>
              </a:rPr>
              <a:t>National Academies of Sciences, Engineering, and Medicine; Health and Medicine Division; Division of Behavioral and Social Sciences and Education; Board on Children, Youth, and Families; Committee on Applying Lessons of Optimal Adolescent Health to Improve Behavioral Outcomes for Youth; Kahn NF, Graham R, editors. Promoting Positive Adolescent Health Behaviors and Outcomes: Thriving in the 21st Century. Washington (DC): National Academies Press (US); 2019 Dec 12. 3, The Current Landscape of Adolescent Risk Behavior. Available from: https://www.ncbi.nlm.nih.gov/books/NBK554988/</a:t>
            </a:r>
            <a:endParaRPr lang="en-US" i="1" u="sng" dirty="0"/>
          </a:p>
          <a:p>
            <a:endParaRPr lang="en-US" b="1" dirty="0"/>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pPr/>
              <a:t>10</a:t>
            </a:fld>
            <a:endParaRPr lang="en-GB"/>
          </a:p>
        </p:txBody>
      </p:sp>
    </p:spTree>
    <p:extLst>
      <p:ext uri="{BB962C8B-B14F-4D97-AF65-F5344CB8AC3E}">
        <p14:creationId xmlns:p14="http://schemas.microsoft.com/office/powerpoint/2010/main" val="400297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The top reason that over a quarter of Alberta students reported as the reason they vape, is to </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relieve tension or stress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 and the second highest reason reported, is because they feel hooked on them. Other reasons reported include feeling good or even high when vaping, or generally just enjoying them. 8% of students surveyed even reported it is because they like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a:cs typeface="Calibri"/>
              </a:rPr>
              <a:t>flavours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Within the blue bar in the chart, 9% of students gave a range of other responses including reasons such as peer pressure and using them instead of smoking cigarettes or to quit cigarettes.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Presenters: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rPr>
              <a:t>An optional interactive question on “Were you surprised by these results? What was surprising?” can be asked here to spark discussion.</a:t>
            </a:r>
            <a:endParaRPr kumimoji="0" lang="en-US" sz="12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 </a:t>
            </a:r>
            <a:r>
              <a:rPr kumimoji="0" lang="en-US" sz="1200" b="0" i="1" u="sng" strike="noStrike" kern="1200" cap="none" spc="0" normalizeH="0" baseline="0" noProof="0" dirty="0">
                <a:ln>
                  <a:noFill/>
                </a:ln>
                <a:solidFill>
                  <a:prstClr val="white"/>
                </a:solidFill>
                <a:effectLst/>
                <a:uLnTx/>
                <a:uFillTx/>
                <a:latin typeface="Helvetica Neue"/>
                <a:ea typeface="Calibri"/>
                <a:cs typeface="Calibri"/>
                <a:sym typeface="Calibri"/>
              </a:rPr>
              <a:t>https://www.canada.ca/en/health-canada/services/canadian-student-tobacco-alcohol-drugs-survey/2021-2022-detailed-tables.html</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0CA530D-631F-4981-98F0-E6C07C67E1A3}" type="slidenum">
              <a:rPr lang="en-GB" smtClean="0"/>
              <a:pPr/>
              <a:t>11</a:t>
            </a:fld>
            <a:endParaRPr lang="en-GB"/>
          </a:p>
        </p:txBody>
      </p:sp>
    </p:spTree>
    <p:extLst>
      <p:ext uri="{BB962C8B-B14F-4D97-AF65-F5344CB8AC3E}">
        <p14:creationId xmlns:p14="http://schemas.microsoft.com/office/powerpoint/2010/main" val="400297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8FED-32EB-53BF-0394-04A786E52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8AB0A-1934-FD95-B54F-FAC1020B0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76F03-962A-DC0F-3265-47230EE522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C2D05E-AB74-38A8-48AA-F73EF3A01D50}"/>
              </a:ext>
            </a:extLst>
          </p:cNvPr>
          <p:cNvSpPr>
            <a:spLocks noGrp="1"/>
          </p:cNvSpPr>
          <p:nvPr>
            <p:ph type="sldNum" sz="quarter" idx="5"/>
          </p:nvPr>
        </p:nvSpPr>
        <p:spPr/>
        <p:txBody>
          <a:bodyPr/>
          <a:lstStyle/>
          <a:p>
            <a:fld id="{20CA530D-631F-4981-98F0-E6C07C67E1A3}" type="slidenum">
              <a:rPr lang="en-GB" smtClean="0"/>
              <a:pPr/>
              <a:t>12</a:t>
            </a:fld>
            <a:endParaRPr lang="en-GB"/>
          </a:p>
        </p:txBody>
      </p:sp>
    </p:spTree>
    <p:extLst>
      <p:ext uri="{BB962C8B-B14F-4D97-AF65-F5344CB8AC3E}">
        <p14:creationId xmlns:p14="http://schemas.microsoft.com/office/powerpoint/2010/main" val="190933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29FBE-A4A8-485E-65D7-247EB2825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4E50A-4B87-4FEC-4390-CF04130C7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9E813-C145-8355-677A-72BDFC3CE3F2}"/>
              </a:ext>
            </a:extLst>
          </p:cNvPr>
          <p:cNvSpPr>
            <a:spLocks noGrp="1"/>
          </p:cNvSpPr>
          <p:nvPr>
            <p:ph type="body" idx="1"/>
          </p:nvPr>
        </p:nvSpPr>
        <p:spPr/>
        <p:txBody>
          <a:bodyPr/>
          <a:lstStyle/>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Know the facts: </a:t>
            </a:r>
            <a:r>
              <a:rPr lang="en-US" sz="1200" b="0" i="0" u="none" strike="noStrike" cap="none">
                <a:solidFill>
                  <a:schemeClr val="dk1"/>
                </a:solidFill>
                <a:effectLst/>
                <a:latin typeface="Calibri"/>
                <a:ea typeface="Calibri"/>
                <a:cs typeface="Calibri"/>
                <a:sym typeface="Calibri"/>
              </a:rPr>
              <a:t>Get credible information from reliable sources such as those in your handout. Avoid scare tactics or exaggerating the negatives. Acknowledging both the benefit and harm of substance use can help you to have a more balanced perspective when talking with children and teens. If there is something you don't know, find the answer together.</a:t>
            </a:r>
          </a:p>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Vape-free homes: </a:t>
            </a:r>
            <a:r>
              <a:rPr lang="en-US" sz="1200" b="0" i="0" u="none" strike="noStrike" cap="none">
                <a:solidFill>
                  <a:schemeClr val="dk1"/>
                </a:solidFill>
                <a:effectLst/>
                <a:latin typeface="Calibri"/>
                <a:ea typeface="Calibri"/>
                <a:cs typeface="Calibri"/>
                <a:sym typeface="Calibri"/>
              </a:rPr>
              <a:t>A vape-free home can ensure your child is not exposed to secondhand aerosol from vapes while setting a good example for youth.</a:t>
            </a:r>
          </a:p>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School policies: </a:t>
            </a:r>
            <a:r>
              <a:rPr lang="en-US" sz="1200" b="0" i="0" u="none" strike="noStrike" cap="none">
                <a:solidFill>
                  <a:schemeClr val="dk1"/>
                </a:solidFill>
                <a:effectLst/>
                <a:latin typeface="Calibri"/>
                <a:ea typeface="Calibri"/>
                <a:cs typeface="Calibri"/>
                <a:sym typeface="Calibri"/>
              </a:rPr>
              <a:t>Do your best to become familiar with your child’s school vaping policies, including the consequences for policy violations by students. </a:t>
            </a:r>
          </a:p>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Classroom curriculum: </a:t>
            </a:r>
            <a:r>
              <a:rPr lang="en-US" sz="1200" b="0" i="0" u="none" strike="noStrike" cap="none">
                <a:solidFill>
                  <a:schemeClr val="dk1"/>
                </a:solidFill>
                <a:effectLst/>
                <a:latin typeface="Calibri"/>
                <a:ea typeface="Calibri"/>
                <a:cs typeface="Calibri"/>
                <a:sym typeface="Calibri"/>
              </a:rPr>
              <a:t>Talk to teachers or school administrators about any vaping prevention curriculum in the classroom. It is a good idea to be familiar with what your children and teens will learn and continue those conversations at home.</a:t>
            </a:r>
          </a:p>
          <a:p>
            <a:pPr marL="171450" lvl="0" indent="-171450" algn="l" rtl="0">
              <a:spcBef>
                <a:spcPts val="0"/>
              </a:spcBef>
              <a:spcAft>
                <a:spcPts val="0"/>
              </a:spcAft>
              <a:buFontTx/>
              <a:buChar char="-"/>
            </a:pPr>
            <a:r>
              <a:rPr lang="en-US" sz="1200" b="1" i="0" u="none" strike="noStrike" cap="none">
                <a:solidFill>
                  <a:schemeClr val="dk1"/>
                </a:solidFill>
                <a:effectLst/>
                <a:latin typeface="Calibri"/>
                <a:ea typeface="Calibri"/>
                <a:cs typeface="Calibri"/>
                <a:sym typeface="Calibri"/>
              </a:rPr>
              <a:t>Conversations: </a:t>
            </a:r>
            <a:r>
              <a:rPr lang="en-US" sz="1200" b="0" i="0" u="none" strike="noStrike" cap="none">
                <a:solidFill>
                  <a:schemeClr val="dk1"/>
                </a:solidFill>
                <a:effectLst/>
                <a:latin typeface="Calibri"/>
                <a:ea typeface="Calibri"/>
                <a:cs typeface="Calibri"/>
                <a:sym typeface="Calibri"/>
              </a:rPr>
              <a:t>It's never too early or too late to start these conversations. Many small conversations over time are better than one big one. Discussing vaping regularly is a good idea as it will help your child avoid misinformation and learn your family values and expectations.</a:t>
            </a:r>
            <a:endParaRPr lang="en-US" i="1"/>
          </a:p>
          <a:p>
            <a:pPr marL="0" lvl="0" indent="0" algn="l" rtl="0">
              <a:spcBef>
                <a:spcPts val="0"/>
              </a:spcBef>
              <a:spcAft>
                <a:spcPts val="0"/>
              </a:spcAft>
              <a:buNone/>
            </a:pPr>
            <a:endParaRPr lang="en-US" i="1"/>
          </a:p>
          <a:p>
            <a:pPr marL="0" lvl="0" indent="0" algn="l" rtl="0">
              <a:spcBef>
                <a:spcPts val="0"/>
              </a:spcBef>
              <a:spcAft>
                <a:spcPts val="0"/>
              </a:spcAft>
              <a:buNone/>
            </a:pPr>
            <a:r>
              <a:rPr lang="en-US" i="1"/>
              <a:t>Sources: </a:t>
            </a:r>
          </a:p>
          <a:p>
            <a:pPr marL="0" lvl="0" indent="0" algn="l" rtl="0">
              <a:spcBef>
                <a:spcPts val="0"/>
              </a:spcBef>
              <a:spcAft>
                <a:spcPts val="0"/>
              </a:spcAft>
              <a:buNone/>
            </a:pPr>
            <a:r>
              <a:rPr lang="en-US" i="1" u="sng"/>
              <a:t>https://</a:t>
            </a:r>
            <a:r>
              <a:rPr lang="en-US" i="1" u="sng" err="1"/>
              <a:t>www.cdc.gov</a:t>
            </a:r>
            <a:r>
              <a:rPr lang="en-US" i="1" u="sng"/>
              <a:t>/tobacco/e-cigarettes/protecting-</a:t>
            </a:r>
            <a:r>
              <a:rPr lang="en-US" i="1" u="sng" err="1"/>
              <a:t>youth.html</a:t>
            </a:r>
            <a:endParaRPr lang="en-US" i="1" u="sng"/>
          </a:p>
          <a:p>
            <a:pPr marL="0" lvl="0" indent="0" algn="l" rtl="0">
              <a:spcBef>
                <a:spcPts val="0"/>
              </a:spcBef>
              <a:spcAft>
                <a:spcPts val="0"/>
              </a:spcAft>
              <a:buNone/>
            </a:pPr>
            <a:r>
              <a:rPr lang="en-US" i="1" u="sng"/>
              <a:t>https://</a:t>
            </a:r>
            <a:r>
              <a:rPr lang="en-US" i="1" u="sng" err="1"/>
              <a:t>www.notanexperiment.ca</a:t>
            </a:r>
            <a:r>
              <a:rPr lang="en-US" i="1" u="sng"/>
              <a:t>/parents/</a:t>
            </a:r>
          </a:p>
          <a:p>
            <a:pPr marL="0" lvl="0" indent="0" algn="l" rtl="0">
              <a:spcBef>
                <a:spcPts val="0"/>
              </a:spcBef>
              <a:spcAft>
                <a:spcPts val="0"/>
              </a:spcAft>
              <a:buNone/>
            </a:pPr>
            <a:r>
              <a:rPr lang="en-US" i="1" u="sng"/>
              <a:t>https://</a:t>
            </a:r>
            <a:r>
              <a:rPr lang="en-US" i="1" u="sng" err="1"/>
              <a:t>www.albertahealthservices.ca</a:t>
            </a:r>
            <a:r>
              <a:rPr lang="en-US" i="1" u="sng"/>
              <a:t>/</a:t>
            </a:r>
            <a:r>
              <a:rPr lang="en-US" i="1" u="sng" err="1"/>
              <a:t>dsa</a:t>
            </a:r>
            <a:r>
              <a:rPr lang="en-US" i="1" u="sng"/>
              <a:t>/Page18000.aspx</a:t>
            </a:r>
          </a:p>
          <a:p>
            <a:endParaRPr lang="en-US"/>
          </a:p>
        </p:txBody>
      </p:sp>
      <p:sp>
        <p:nvSpPr>
          <p:cNvPr id="4" name="Slide Number Placeholder 3">
            <a:extLst>
              <a:ext uri="{FF2B5EF4-FFF2-40B4-BE49-F238E27FC236}">
                <a16:creationId xmlns:a16="http://schemas.microsoft.com/office/drawing/2014/main" id="{AFCCE2D8-341C-A3DB-4BC2-B772787E4CEB}"/>
              </a:ext>
            </a:extLst>
          </p:cNvPr>
          <p:cNvSpPr>
            <a:spLocks noGrp="1"/>
          </p:cNvSpPr>
          <p:nvPr>
            <p:ph type="sldNum" sz="quarter" idx="5"/>
          </p:nvPr>
        </p:nvSpPr>
        <p:spPr/>
        <p:txBody>
          <a:bodyPr/>
          <a:lstStyle/>
          <a:p>
            <a:fld id="{20CA530D-631F-4981-98F0-E6C07C67E1A3}" type="slidenum">
              <a:rPr lang="en-GB" smtClean="0"/>
              <a:pPr/>
              <a:t>13</a:t>
            </a:fld>
            <a:endParaRPr lang="en-GB"/>
          </a:p>
        </p:txBody>
      </p:sp>
    </p:spTree>
    <p:extLst>
      <p:ext uri="{BB962C8B-B14F-4D97-AF65-F5344CB8AC3E}">
        <p14:creationId xmlns:p14="http://schemas.microsoft.com/office/powerpoint/2010/main" val="750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4E03-D7DF-0847-2136-EF78DE154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8877F-28BC-91B9-225D-DA8D7C710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8CB7B-2B9C-4F55-E32A-8047391EBE1A}"/>
              </a:ext>
            </a:extLst>
          </p:cNvPr>
          <p:cNvSpPr>
            <a:spLocks noGrp="1"/>
          </p:cNvSpPr>
          <p:nvPr>
            <p:ph type="body" idx="1"/>
          </p:nvPr>
        </p:nvSpPr>
        <p:spPr/>
        <p:txBody>
          <a:bodyPr/>
          <a:lstStyle/>
          <a:p>
            <a:pPr marL="0" lvl="0" indent="0" algn="l" rtl="0">
              <a:spcBef>
                <a:spcPts val="0"/>
              </a:spcBef>
              <a:spcAft>
                <a:spcPts val="0"/>
              </a:spcAft>
              <a:buNone/>
            </a:pPr>
            <a:r>
              <a:rPr lang="en-US" b="1"/>
              <a:t>Choose your moments </a:t>
            </a:r>
            <a:r>
              <a:rPr lang="en-US"/>
              <a:t>– look for natural opportunities to start the conversation. For example, you might ask them what they think about something you see together such as vape ads, a vape store, or someone vaping.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Be open, patient and understanding </a:t>
            </a:r>
            <a:r>
              <a:rPr lang="en-US"/>
              <a:t>– Try to prepare yourself for what you might hear. Do your best to be </a:t>
            </a:r>
            <a:r>
              <a:rPr lang="en-US" err="1"/>
              <a:t>non-judgemental</a:t>
            </a:r>
            <a:r>
              <a:rPr lang="en-US"/>
              <a:t> and avoid criticism.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Be honest </a:t>
            </a:r>
            <a:r>
              <a:rPr lang="en-US"/>
              <a:t>–  Share your knowledge as you understand it. If there is something you don’t know, learn with your child together. It is ok not to be the expert. Your guidance to reliable sources of information is just as valuable. Read about it together or suggest chatting with your healthcare provider about it.</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Listen more than talking </a:t>
            </a:r>
            <a:r>
              <a:rPr lang="en-US"/>
              <a:t>– the goal is to have a conversation rather than to provide all the information you have. Ask open-ended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Keep checking-in</a:t>
            </a:r>
            <a:r>
              <a:rPr lang="en-US"/>
              <a:t>– Over time, children and teens mature, pressures change, they experience new things. This makes it important to keep the conversation going.</a:t>
            </a:r>
          </a:p>
          <a:p>
            <a:pPr marL="0" lvl="0" indent="0" algn="l" rtl="0">
              <a:spcBef>
                <a:spcPts val="0"/>
              </a:spcBef>
              <a:spcAft>
                <a:spcPts val="0"/>
              </a:spcAft>
              <a:buNone/>
            </a:pPr>
            <a:endParaRPr lang="en-US"/>
          </a:p>
          <a:p>
            <a:pPr marL="0" lvl="0" indent="0" algn="l" rtl="0">
              <a:spcBef>
                <a:spcPts val="0"/>
              </a:spcBef>
              <a:spcAft>
                <a:spcPts val="0"/>
              </a:spcAft>
              <a:buNone/>
            </a:pPr>
            <a:r>
              <a:rPr lang="en-US" b="1"/>
              <a:t>Be clear about your values and expectations </a:t>
            </a:r>
            <a:r>
              <a:rPr lang="en-US"/>
              <a:t>- </a:t>
            </a:r>
            <a:r>
              <a:rPr lang="en-US" sz="1200" b="0" i="0" u="none" strike="noStrike" cap="none">
                <a:solidFill>
                  <a:schemeClr val="dk1"/>
                </a:solidFill>
                <a:effectLst/>
                <a:latin typeface="Calibri"/>
                <a:ea typeface="Calibri"/>
                <a:cs typeface="Calibri"/>
                <a:sym typeface="Calibri"/>
              </a:rPr>
              <a:t> It is important that they know your values and what is expected of them. If the conversation steers towards questions about your experiences, the </a:t>
            </a:r>
            <a:r>
              <a:rPr lang="en-US" sz="1200" b="0" i="0" u="none" strike="noStrike" cap="none" err="1">
                <a:solidFill>
                  <a:schemeClr val="dk1"/>
                </a:solidFill>
                <a:effectLst/>
                <a:latin typeface="Calibri"/>
                <a:ea typeface="Calibri"/>
                <a:cs typeface="Calibri"/>
                <a:sym typeface="Calibri"/>
              </a:rPr>
              <a:t>TalkTips</a:t>
            </a:r>
            <a:r>
              <a:rPr lang="en-US" sz="1200" b="0" i="0" u="none" strike="noStrike" cap="none">
                <a:solidFill>
                  <a:schemeClr val="dk1"/>
                </a:solidFill>
                <a:effectLst/>
                <a:latin typeface="Calibri"/>
                <a:ea typeface="Calibri"/>
                <a:cs typeface="Calibri"/>
                <a:sym typeface="Calibri"/>
              </a:rPr>
              <a:t> resource in your handout will lead you to useful information on sharing your experiences surrounding substance use.</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i="1"/>
              <a:t>Sources: </a:t>
            </a:r>
          </a:p>
          <a:p>
            <a:pPr marL="0" lvl="0" indent="0" algn="l" rtl="0">
              <a:spcBef>
                <a:spcPts val="0"/>
              </a:spcBef>
              <a:spcAft>
                <a:spcPts val="0"/>
              </a:spcAft>
              <a:buNone/>
            </a:pPr>
            <a:r>
              <a:rPr lang="en-US" i="1" u="sng"/>
              <a:t>https://</a:t>
            </a:r>
            <a:r>
              <a:rPr lang="en-US" i="1" u="sng" err="1"/>
              <a:t>www.cdc.gov</a:t>
            </a:r>
            <a:r>
              <a:rPr lang="en-US" i="1" u="sng"/>
              <a:t>/tobacco/e-cigarettes/protecting-</a:t>
            </a:r>
            <a:r>
              <a:rPr lang="en-US" i="1" u="sng" err="1"/>
              <a:t>youth.html</a:t>
            </a:r>
            <a:endParaRPr lang="en-US" i="1" u="sng"/>
          </a:p>
          <a:p>
            <a:pPr marL="0" lvl="0" indent="0" algn="l" rtl="0">
              <a:spcBef>
                <a:spcPts val="0"/>
              </a:spcBef>
              <a:spcAft>
                <a:spcPts val="0"/>
              </a:spcAft>
              <a:buNone/>
            </a:pPr>
            <a:r>
              <a:rPr lang="en-US" i="1" u="sng"/>
              <a:t>https://</a:t>
            </a:r>
            <a:r>
              <a:rPr lang="en-US" i="1" u="sng" err="1"/>
              <a:t>www.notanexperiment.ca</a:t>
            </a:r>
            <a:r>
              <a:rPr lang="en-US" i="1" u="sng"/>
              <a:t>/parents/</a:t>
            </a:r>
          </a:p>
          <a:p>
            <a:pPr marL="0" lvl="0" indent="0" algn="l" rtl="0">
              <a:spcBef>
                <a:spcPts val="0"/>
              </a:spcBef>
              <a:spcAft>
                <a:spcPts val="0"/>
              </a:spcAft>
              <a:buNone/>
            </a:pPr>
            <a:r>
              <a:rPr lang="en-US" i="1" u="sng"/>
              <a:t>https://</a:t>
            </a:r>
            <a:r>
              <a:rPr lang="en-US" i="1" u="sng" err="1"/>
              <a:t>www.albertahealthservices.ca</a:t>
            </a:r>
            <a:r>
              <a:rPr lang="en-US" i="1" u="sng"/>
              <a:t>/</a:t>
            </a:r>
            <a:r>
              <a:rPr lang="en-US" i="1" u="sng" err="1"/>
              <a:t>dsa</a:t>
            </a:r>
            <a:r>
              <a:rPr lang="en-US" i="1" u="sng"/>
              <a:t>/Page18000.aspx</a:t>
            </a:r>
            <a:endParaRPr lang="en-US"/>
          </a:p>
        </p:txBody>
      </p:sp>
      <p:sp>
        <p:nvSpPr>
          <p:cNvPr id="4" name="Slide Number Placeholder 3">
            <a:extLst>
              <a:ext uri="{FF2B5EF4-FFF2-40B4-BE49-F238E27FC236}">
                <a16:creationId xmlns:a16="http://schemas.microsoft.com/office/drawing/2014/main" id="{7B23E5B4-6FCF-639C-2325-CC4D6FDE7F56}"/>
              </a:ext>
            </a:extLst>
          </p:cNvPr>
          <p:cNvSpPr>
            <a:spLocks noGrp="1"/>
          </p:cNvSpPr>
          <p:nvPr>
            <p:ph type="sldNum" sz="quarter" idx="5"/>
          </p:nvPr>
        </p:nvSpPr>
        <p:spPr/>
        <p:txBody>
          <a:bodyPr/>
          <a:lstStyle/>
          <a:p>
            <a:fld id="{20CA530D-631F-4981-98F0-E6C07C67E1A3}" type="slidenum">
              <a:rPr lang="en-GB" smtClean="0"/>
              <a:pPr/>
              <a:t>14</a:t>
            </a:fld>
            <a:endParaRPr lang="en-GB"/>
          </a:p>
        </p:txBody>
      </p:sp>
    </p:spTree>
    <p:extLst>
      <p:ext uri="{BB962C8B-B14F-4D97-AF65-F5344CB8AC3E}">
        <p14:creationId xmlns:p14="http://schemas.microsoft.com/office/powerpoint/2010/main" val="395678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74A9-F67C-C898-000A-E3B1DED99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CFF50-C790-065B-77D5-7847431DD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74FC4-0EDB-7727-4B0C-E34A074BA403}"/>
              </a:ext>
            </a:extLst>
          </p:cNvPr>
          <p:cNvSpPr>
            <a:spLocks noGrp="1"/>
          </p:cNvSpPr>
          <p:nvPr>
            <p:ph type="body" idx="1"/>
          </p:nvPr>
        </p:nvSpPr>
        <p:spPr/>
        <p:txBody>
          <a:bodyPr/>
          <a:lstStyle/>
          <a:p>
            <a:pPr marL="0" lvl="0" indent="0" algn="l" rtl="0">
              <a:spcBef>
                <a:spcPts val="0"/>
              </a:spcBef>
              <a:spcAft>
                <a:spcPts val="0"/>
              </a:spcAft>
              <a:buNone/>
            </a:pPr>
            <a:r>
              <a:rPr lang="en-US" b="0" i="0" dirty="0">
                <a:solidFill>
                  <a:srgbClr val="FFFFFF"/>
                </a:solidFill>
                <a:effectLst/>
                <a:latin typeface="HelveticaNeueLTStd-HvEx"/>
              </a:rPr>
              <a:t>The Lung Health Foundation have created some resources as a part of the Quash program.</a:t>
            </a:r>
            <a:r>
              <a:rPr lang="en-US" sz="1200" b="0" i="0" u="none" strike="noStrike" cap="none" dirty="0">
                <a:solidFill>
                  <a:schemeClr val="dk1"/>
                </a:solidFill>
                <a:effectLst/>
                <a:latin typeface="Calibri"/>
                <a:ea typeface="Calibri"/>
                <a:cs typeface="Calibri"/>
                <a:sym typeface="Calibri"/>
              </a:rPr>
              <a:t> It is suitable for any educator who has the opportunity to talk to a young person about quitting vaping. The conversation is said to take under 3 minutes, with the toolkit providing guidance on how to approach the conversation.</a:t>
            </a:r>
            <a:endParaRPr lang="en-US" b="0" i="0" dirty="0">
              <a:solidFill>
                <a:srgbClr val="FFFFFF"/>
              </a:solidFill>
              <a:effectLst/>
              <a:latin typeface="HelveticaNeueLTStd-HvEx"/>
            </a:endParaRPr>
          </a:p>
          <a:p>
            <a:pPr marL="0" lvl="0" indent="0" algn="l" rtl="0">
              <a:spcBef>
                <a:spcPts val="0"/>
              </a:spcBef>
              <a:spcAft>
                <a:spcPts val="0"/>
              </a:spcAft>
              <a:buNone/>
            </a:pPr>
            <a:endParaRPr lang="en-US" b="0" i="0" dirty="0">
              <a:solidFill>
                <a:srgbClr val="FFFFFF"/>
              </a:solidFill>
              <a:effectLst/>
              <a:latin typeface="HelveticaNeueLTStd-HvEx"/>
            </a:endParaRPr>
          </a:p>
          <a:p>
            <a:pPr marL="0" lvl="0" indent="0" algn="l" rtl="0">
              <a:spcBef>
                <a:spcPts val="0"/>
              </a:spcBef>
              <a:spcAft>
                <a:spcPts val="0"/>
              </a:spcAft>
              <a:buNone/>
            </a:pPr>
            <a:r>
              <a:rPr lang="en-US" b="0" i="0" dirty="0">
                <a:solidFill>
                  <a:srgbClr val="FFFFFF"/>
                </a:solidFill>
                <a:effectLst/>
                <a:latin typeface="HelveticaNeueLTStd-HvEx"/>
              </a:rPr>
              <a:t>The </a:t>
            </a:r>
            <a:r>
              <a:rPr lang="en-US" b="0" i="0" dirty="0" err="1">
                <a:solidFill>
                  <a:srgbClr val="FFFFFF"/>
                </a:solidFill>
                <a:effectLst/>
                <a:latin typeface="HelveticaNeueLTStd-HvEx"/>
              </a:rPr>
              <a:t>NotAnExperiment</a:t>
            </a:r>
            <a:r>
              <a:rPr lang="en-US" b="0" i="0" dirty="0">
                <a:solidFill>
                  <a:srgbClr val="FFFFFF"/>
                </a:solidFill>
                <a:effectLst/>
                <a:latin typeface="HelveticaNeueLTStd-HvEx"/>
              </a:rPr>
              <a:t> website has easy-to-access resources for students to learn the facts and prepare them to stop vaping. This resource is especially useful if they don’t appear to be ready to quit just yet.</a:t>
            </a:r>
          </a:p>
          <a:p>
            <a:pPr marL="0" lvl="0" indent="0" algn="l" rtl="0">
              <a:spcBef>
                <a:spcPts val="0"/>
              </a:spcBef>
              <a:spcAft>
                <a:spcPts val="0"/>
              </a:spcAft>
              <a:buNone/>
            </a:pPr>
            <a:endParaRPr lang="en-US" b="0" i="0" dirty="0">
              <a:solidFill>
                <a:srgbClr val="FFFFFF"/>
              </a:solidFill>
              <a:effectLst/>
              <a:latin typeface="HelveticaNeueLTStd-HvEx"/>
            </a:endParaRPr>
          </a:p>
          <a:p>
            <a:pPr marL="0" lvl="0" indent="0" algn="l" rtl="0">
              <a:spcBef>
                <a:spcPts val="0"/>
              </a:spcBef>
              <a:spcAft>
                <a:spcPts val="0"/>
              </a:spcAft>
              <a:buNone/>
            </a:pPr>
            <a:r>
              <a:rPr lang="en-US" b="0" i="0" dirty="0">
                <a:solidFill>
                  <a:srgbClr val="FFFFFF"/>
                </a:solidFill>
                <a:effectLst/>
                <a:latin typeface="HelveticaNeueLTStd-HvEx"/>
              </a:rPr>
              <a:t>The </a:t>
            </a:r>
            <a:r>
              <a:rPr lang="en-US" b="0" i="0" dirty="0">
                <a:solidFill>
                  <a:srgbClr val="00FF9D"/>
                </a:solidFill>
                <a:effectLst/>
                <a:latin typeface="Work Sans" pitchFamily="2" charset="0"/>
              </a:rPr>
              <a:t>Quash</a:t>
            </a:r>
            <a:r>
              <a:rPr lang="en-US" b="0" i="0" dirty="0">
                <a:solidFill>
                  <a:srgbClr val="FFFFFF"/>
                </a:solidFill>
                <a:effectLst/>
                <a:latin typeface="Work Sans" pitchFamily="2" charset="0"/>
              </a:rPr>
              <a:t> app is a comprehensive tool that helps teens plan their journey to stop vaping. It prepares them in case they get off-track, and helps them celebrate successes on their journey.</a:t>
            </a:r>
          </a:p>
          <a:p>
            <a:pPr marL="0" lvl="0" indent="0" algn="l" rtl="0">
              <a:spcBef>
                <a:spcPts val="0"/>
              </a:spcBef>
              <a:spcAft>
                <a:spcPts val="0"/>
              </a:spcAft>
              <a:buNone/>
            </a:pPr>
            <a:endParaRPr lang="en-US" b="0" i="0" dirty="0">
              <a:solidFill>
                <a:srgbClr val="FFFFFF"/>
              </a:solidFill>
              <a:effectLst/>
              <a:latin typeface="Work Sans" pitchFamily="2" charset="0"/>
            </a:endParaRPr>
          </a:p>
          <a:p>
            <a:pPr marL="0" lvl="0" indent="0" algn="l" rtl="0">
              <a:spcBef>
                <a:spcPts val="0"/>
              </a:spcBef>
              <a:spcAft>
                <a:spcPts val="0"/>
              </a:spcAft>
              <a:buNone/>
            </a:pPr>
            <a:r>
              <a:rPr lang="en-US" b="0" i="0">
                <a:solidFill>
                  <a:srgbClr val="FFFFFF"/>
                </a:solidFill>
                <a:effectLst/>
                <a:latin typeface="Work Sans" pitchFamily="2" charset="0"/>
              </a:rPr>
              <a:t>All these </a:t>
            </a:r>
            <a:r>
              <a:rPr lang="en-US" b="0" i="0" dirty="0">
                <a:solidFill>
                  <a:srgbClr val="FFFFFF"/>
                </a:solidFill>
                <a:effectLst/>
                <a:latin typeface="Work Sans" pitchFamily="2" charset="0"/>
              </a:rPr>
              <a:t>resources are listed in </a:t>
            </a:r>
            <a:r>
              <a:rPr lang="en-US" b="0" i="0">
                <a:solidFill>
                  <a:srgbClr val="FFFFFF"/>
                </a:solidFill>
                <a:effectLst/>
                <a:latin typeface="Work Sans" pitchFamily="2" charset="0"/>
              </a:rPr>
              <a:t>your handout, </a:t>
            </a:r>
            <a:r>
              <a:rPr lang="en-US" b="0" i="0" dirty="0">
                <a:solidFill>
                  <a:srgbClr val="FFFFFF"/>
                </a:solidFill>
                <a:effectLst/>
                <a:latin typeface="Work Sans" pitchFamily="2" charset="0"/>
              </a:rPr>
              <a:t>or you can use the QR Code on the slide.</a:t>
            </a:r>
            <a:endParaRPr lang="en-US" dirty="0"/>
          </a:p>
          <a:p>
            <a:endParaRPr lang="en-US" dirty="0"/>
          </a:p>
        </p:txBody>
      </p:sp>
      <p:sp>
        <p:nvSpPr>
          <p:cNvPr id="4" name="Slide Number Placeholder 3">
            <a:extLst>
              <a:ext uri="{FF2B5EF4-FFF2-40B4-BE49-F238E27FC236}">
                <a16:creationId xmlns:a16="http://schemas.microsoft.com/office/drawing/2014/main" id="{2E50472F-0432-7782-85EE-4E2D89F66BFB}"/>
              </a:ext>
            </a:extLst>
          </p:cNvPr>
          <p:cNvSpPr>
            <a:spLocks noGrp="1"/>
          </p:cNvSpPr>
          <p:nvPr>
            <p:ph type="sldNum" sz="quarter" idx="5"/>
          </p:nvPr>
        </p:nvSpPr>
        <p:spPr/>
        <p:txBody>
          <a:bodyPr/>
          <a:lstStyle/>
          <a:p>
            <a:fld id="{20CA530D-631F-4981-98F0-E6C07C67E1A3}" type="slidenum">
              <a:rPr lang="en-GB" smtClean="0"/>
              <a:pPr/>
              <a:t>15</a:t>
            </a:fld>
            <a:endParaRPr lang="en-GB"/>
          </a:p>
        </p:txBody>
      </p:sp>
    </p:spTree>
    <p:extLst>
      <p:ext uri="{BB962C8B-B14F-4D97-AF65-F5344CB8AC3E}">
        <p14:creationId xmlns:p14="http://schemas.microsoft.com/office/powerpoint/2010/main" val="347393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666E2-2FFF-BF93-F8BC-C31C96EF9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C3B6F-C43E-4F21-A559-E7513FB86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8E78B-1B0A-98DD-966D-B0A690F94953}"/>
              </a:ext>
            </a:extLst>
          </p:cNvPr>
          <p:cNvSpPr>
            <a:spLocks noGrp="1"/>
          </p:cNvSpPr>
          <p:nvPr>
            <p:ph type="body" idx="1"/>
          </p:nvPr>
        </p:nvSpPr>
        <p:spPr/>
        <p:txBody>
          <a:bodyPr/>
          <a:lstStyle/>
          <a:p>
            <a:pPr marL="171450" lvl="0" indent="-95250" algn="l" rtl="0">
              <a:spcBef>
                <a:spcPts val="0"/>
              </a:spcBef>
              <a:spcAft>
                <a:spcPts val="0"/>
              </a:spcAft>
              <a:buClr>
                <a:schemeClr val="dk1"/>
              </a:buClr>
              <a:buSzPts val="1200"/>
              <a:buFont typeface="Arial"/>
              <a:buNone/>
            </a:pPr>
            <a:r>
              <a:rPr lang="en-US" dirty="0"/>
              <a:t>The links on this slide are specifically for parents. </a:t>
            </a:r>
          </a:p>
          <a:p>
            <a:pPr marL="247650" lvl="0" indent="-171450" algn="l" rtl="0">
              <a:spcBef>
                <a:spcPts val="0"/>
              </a:spcBef>
              <a:spcAft>
                <a:spcPts val="0"/>
              </a:spcAft>
              <a:buClr>
                <a:schemeClr val="dk1"/>
              </a:buClr>
              <a:buSzPts val="1200"/>
              <a:buFontTx/>
              <a:buChar char="-"/>
            </a:pPr>
            <a:r>
              <a:rPr lang="en-US" dirty="0"/>
              <a:t>Not An Experiment is a website with a ‘parent portal’ that contains information that is specifically of interest to parents, about vaping.</a:t>
            </a:r>
          </a:p>
          <a:p>
            <a:pPr marL="247650" lvl="0" indent="-171450" algn="l" rtl="0">
              <a:spcBef>
                <a:spcPts val="0"/>
              </a:spcBef>
              <a:spcAft>
                <a:spcPts val="0"/>
              </a:spcAft>
              <a:buClr>
                <a:schemeClr val="dk1"/>
              </a:buClr>
              <a:buSzPts val="1200"/>
              <a:buFontTx/>
              <a:buChar char="-"/>
            </a:pPr>
            <a:r>
              <a:rPr lang="en-US" dirty="0"/>
              <a:t>Health Canada also have a useful tip sheet for talking to teens about vaping</a:t>
            </a:r>
          </a:p>
          <a:p>
            <a:pPr marL="247650" lvl="0" indent="-171450" algn="l" rtl="0">
              <a:spcBef>
                <a:spcPts val="0"/>
              </a:spcBef>
              <a:spcAft>
                <a:spcPts val="0"/>
              </a:spcAft>
              <a:buClr>
                <a:schemeClr val="dk1"/>
              </a:buClr>
              <a:buSzPts val="1200"/>
              <a:buFontTx/>
              <a:buChar char="-"/>
            </a:pPr>
            <a:r>
              <a:rPr lang="en-US" dirty="0"/>
              <a:t>The </a:t>
            </a:r>
            <a:r>
              <a:rPr lang="en-US" dirty="0" err="1"/>
              <a:t>TalkTips</a:t>
            </a:r>
            <a:r>
              <a:rPr lang="en-US" dirty="0"/>
              <a:t> handbook also has information when talking about substances with youth. Page 12 of the guide provides information on helping teenagers resist peer pressure.</a:t>
            </a:r>
          </a:p>
          <a:p>
            <a:endParaRPr lang="en-US" dirty="0"/>
          </a:p>
        </p:txBody>
      </p:sp>
      <p:sp>
        <p:nvSpPr>
          <p:cNvPr id="4" name="Slide Number Placeholder 3">
            <a:extLst>
              <a:ext uri="{FF2B5EF4-FFF2-40B4-BE49-F238E27FC236}">
                <a16:creationId xmlns:a16="http://schemas.microsoft.com/office/drawing/2014/main" id="{DB5349D4-EC9F-C0F8-1A45-0F6E3D41C5BA}"/>
              </a:ext>
            </a:extLst>
          </p:cNvPr>
          <p:cNvSpPr>
            <a:spLocks noGrp="1"/>
          </p:cNvSpPr>
          <p:nvPr>
            <p:ph type="sldNum" sz="quarter" idx="5"/>
          </p:nvPr>
        </p:nvSpPr>
        <p:spPr/>
        <p:txBody>
          <a:bodyPr/>
          <a:lstStyle/>
          <a:p>
            <a:fld id="{20CA530D-631F-4981-98F0-E6C07C67E1A3}" type="slidenum">
              <a:rPr lang="en-GB" smtClean="0"/>
              <a:pPr/>
              <a:t>16</a:t>
            </a:fld>
            <a:endParaRPr lang="en-GB"/>
          </a:p>
        </p:txBody>
      </p:sp>
    </p:spTree>
    <p:extLst>
      <p:ext uri="{BB962C8B-B14F-4D97-AF65-F5344CB8AC3E}">
        <p14:creationId xmlns:p14="http://schemas.microsoft.com/office/powerpoint/2010/main" val="313488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final questions or thoughts?</a:t>
            </a:r>
          </a:p>
          <a:p>
            <a:endParaRPr lang="en-US" dirty="0"/>
          </a:p>
          <a:p>
            <a:r>
              <a:rPr lang="en-US" i="1"/>
              <a:t>Suggest emailing or </a:t>
            </a:r>
            <a:r>
              <a:rPr lang="en-US" i="1" dirty="0"/>
              <a:t>printing off the Useful Links (Parents) handout and </a:t>
            </a:r>
            <a:r>
              <a:rPr lang="en-US" i="1"/>
              <a:t>providing directly to </a:t>
            </a:r>
            <a:r>
              <a:rPr lang="en-US" i="1" dirty="0"/>
              <a:t>parents.</a:t>
            </a:r>
          </a:p>
        </p:txBody>
      </p:sp>
      <p:sp>
        <p:nvSpPr>
          <p:cNvPr id="4" name="Slide Number Placeholder 3"/>
          <p:cNvSpPr>
            <a:spLocks noGrp="1"/>
          </p:cNvSpPr>
          <p:nvPr>
            <p:ph type="sldNum" sz="quarter" idx="5"/>
          </p:nvPr>
        </p:nvSpPr>
        <p:spPr/>
        <p:txBody>
          <a:bodyPr/>
          <a:lstStyle/>
          <a:p>
            <a:fld id="{20CA530D-631F-4981-98F0-E6C07C67E1A3}" type="slidenum">
              <a:rPr lang="en-GB" smtClean="0"/>
              <a:pPr/>
              <a:t>17</a:t>
            </a:fld>
            <a:endParaRPr lang="en-GB"/>
          </a:p>
        </p:txBody>
      </p:sp>
    </p:spTree>
    <p:extLst>
      <p:ext uri="{BB962C8B-B14F-4D97-AF65-F5344CB8AC3E}">
        <p14:creationId xmlns:p14="http://schemas.microsoft.com/office/powerpoint/2010/main" val="111158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74A06-3CD9-6994-0766-48F5D19E3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B5150-F95F-23F9-016D-A0113E453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D8F09-E414-37B1-BD03-F3B455FED1EE}"/>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b="1"/>
          </a:p>
          <a:p>
            <a:pPr marL="0" marR="0" lvl="0" indent="0" algn="l" rtl="0">
              <a:lnSpc>
                <a:spcPct val="100000"/>
              </a:lnSpc>
              <a:spcBef>
                <a:spcPts val="0"/>
              </a:spcBef>
              <a:spcAft>
                <a:spcPts val="0"/>
              </a:spcAft>
              <a:buClr>
                <a:schemeClr val="dk1"/>
              </a:buClr>
              <a:buSzPts val="1200"/>
              <a:buFont typeface="Calibri"/>
              <a:buNone/>
            </a:pPr>
            <a:endParaRPr lang="en-US" b="1"/>
          </a:p>
          <a:p>
            <a:pPr marL="0" marR="0" lvl="0" indent="0" algn="l" rtl="0">
              <a:lnSpc>
                <a:spcPct val="100000"/>
              </a:lnSpc>
              <a:spcBef>
                <a:spcPts val="0"/>
              </a:spcBef>
              <a:spcAft>
                <a:spcPts val="0"/>
              </a:spcAft>
              <a:buClr>
                <a:schemeClr val="dk1"/>
              </a:buClr>
              <a:buSzPts val="1200"/>
              <a:buFont typeface="Calibri"/>
              <a:buNone/>
            </a:pPr>
            <a:r>
              <a:rPr lang="en-US" b="1"/>
              <a:t>Introductions: Name, Role and Topic </a:t>
            </a:r>
            <a:endParaRPr lang="en-US"/>
          </a:p>
        </p:txBody>
      </p:sp>
      <p:sp>
        <p:nvSpPr>
          <p:cNvPr id="4" name="Slide Number Placeholder 3">
            <a:extLst>
              <a:ext uri="{FF2B5EF4-FFF2-40B4-BE49-F238E27FC236}">
                <a16:creationId xmlns:a16="http://schemas.microsoft.com/office/drawing/2014/main" id="{E07125C0-6739-D08D-2DB8-916C8C1A92E8}"/>
              </a:ext>
            </a:extLst>
          </p:cNvPr>
          <p:cNvSpPr>
            <a:spLocks noGrp="1"/>
          </p:cNvSpPr>
          <p:nvPr>
            <p:ph type="sldNum" sz="quarter" idx="5"/>
          </p:nvPr>
        </p:nvSpPr>
        <p:spPr/>
        <p:txBody>
          <a:bodyPr/>
          <a:lstStyle/>
          <a:p>
            <a:fld id="{20CA530D-631F-4981-98F0-E6C07C67E1A3}" type="slidenum">
              <a:rPr lang="en-GB" smtClean="0"/>
              <a:pPr/>
              <a:t>2</a:t>
            </a:fld>
            <a:endParaRPr lang="en-GB"/>
          </a:p>
        </p:txBody>
      </p:sp>
    </p:spTree>
    <p:extLst>
      <p:ext uri="{BB962C8B-B14F-4D97-AF65-F5344CB8AC3E}">
        <p14:creationId xmlns:p14="http://schemas.microsoft.com/office/powerpoint/2010/main" val="4561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70199-F95C-51A8-5ED9-0C7649508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B206-A2E4-F916-9ACE-AC444438A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38D63-AB1E-0749-5013-912A7CA49869}"/>
              </a:ext>
            </a:extLst>
          </p:cNvPr>
          <p:cNvSpPr>
            <a:spLocks noGrp="1"/>
          </p:cNvSpPr>
          <p:nvPr>
            <p:ph type="body" idx="1"/>
          </p:nvPr>
        </p:nvSpPr>
        <p:spPr/>
        <p:txBody>
          <a:bodyPr/>
          <a:lstStyle/>
          <a:p>
            <a:r>
              <a:rPr lang="en-US" dirty="0"/>
              <a:t>Let’s run through the topics we will be covering today.</a:t>
            </a:r>
          </a:p>
          <a:p>
            <a:endParaRPr lang="en-US" dirty="0"/>
          </a:p>
          <a:p>
            <a:pPr marL="622300" indent="-342900">
              <a:buFont typeface="Arial" panose="020B0604020202020204" pitchFamily="34" charset="0"/>
              <a:buChar char="•"/>
            </a:pPr>
            <a:r>
              <a:rPr lang="en-US" sz="1200" dirty="0"/>
              <a:t>Introductory information</a:t>
            </a:r>
          </a:p>
          <a:p>
            <a:pPr marL="622300" indent="-342900">
              <a:buFont typeface="Arial" panose="020B0604020202020204" pitchFamily="34" charset="0"/>
              <a:buChar char="•"/>
            </a:pPr>
            <a:r>
              <a:rPr lang="en-US" sz="1200" dirty="0"/>
              <a:t>Why this matters?</a:t>
            </a:r>
          </a:p>
          <a:p>
            <a:pPr marL="622300" indent="-342900">
              <a:buFont typeface="Arial" panose="020B0604020202020204" pitchFamily="34" charset="0"/>
              <a:buChar char="•"/>
            </a:pPr>
            <a:r>
              <a:rPr lang="en-US" sz="1200" dirty="0"/>
              <a:t>Why young people vape?</a:t>
            </a:r>
          </a:p>
          <a:p>
            <a:pPr marL="622300" indent="-342900">
              <a:buFont typeface="Arial" panose="020B0604020202020204" pitchFamily="34" charset="0"/>
              <a:buChar char="•"/>
            </a:pPr>
            <a:r>
              <a:rPr lang="en-US" sz="1200" dirty="0"/>
              <a:t>Signs your child may be vaping</a:t>
            </a:r>
          </a:p>
          <a:p>
            <a:pPr marL="622300" indent="-342900">
              <a:buFont typeface="Arial" panose="020B0604020202020204" pitchFamily="34" charset="0"/>
              <a:buChar char="•"/>
            </a:pPr>
            <a:r>
              <a:rPr lang="en-US" sz="1200" dirty="0"/>
              <a:t>What can parents do?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This presentation was provided to us by Primary Care Alberta or PCA. If there are questions we can’t answer through today’s discussion, we can take those back to PCA and communicate responses to you via email.</a:t>
            </a:r>
          </a:p>
        </p:txBody>
      </p:sp>
      <p:sp>
        <p:nvSpPr>
          <p:cNvPr id="4" name="Slide Number Placeholder 3">
            <a:extLst>
              <a:ext uri="{FF2B5EF4-FFF2-40B4-BE49-F238E27FC236}">
                <a16:creationId xmlns:a16="http://schemas.microsoft.com/office/drawing/2014/main" id="{3B6073C6-4E69-0F9A-3F02-2BF3225F0FD6}"/>
              </a:ext>
            </a:extLst>
          </p:cNvPr>
          <p:cNvSpPr>
            <a:spLocks noGrp="1"/>
          </p:cNvSpPr>
          <p:nvPr>
            <p:ph type="sldNum" sz="quarter" idx="5"/>
          </p:nvPr>
        </p:nvSpPr>
        <p:spPr/>
        <p:txBody>
          <a:bodyPr/>
          <a:lstStyle/>
          <a:p>
            <a:fld id="{20CA530D-631F-4981-98F0-E6C07C67E1A3}" type="slidenum">
              <a:rPr lang="en-GB" smtClean="0"/>
              <a:pPr/>
              <a:t>3</a:t>
            </a:fld>
            <a:endParaRPr lang="en-GB"/>
          </a:p>
        </p:txBody>
      </p:sp>
    </p:spTree>
    <p:extLst>
      <p:ext uri="{BB962C8B-B14F-4D97-AF65-F5344CB8AC3E}">
        <p14:creationId xmlns:p14="http://schemas.microsoft.com/office/powerpoint/2010/main" val="367864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Vaping is the act of inhaling and exhaling an aerosol, often containing nicotine and other chemicals (not just water </a:t>
            </a:r>
            <a:r>
              <a:rPr lang="en-US" err="1"/>
              <a:t>vapour</a:t>
            </a:r>
            <a:r>
              <a:rPr lang="en-US"/>
              <a:t>), produced by an electronic device like an e-cigarette.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VIDEO: Vaping, like many subcultures, has developed its own set of slang terms. This quick video shows some common vaping slang and their meanings.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a:t>Click image on slide to play video.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Source: </a:t>
            </a:r>
            <a:r>
              <a:rPr lang="en-US" i="1" u="sng"/>
              <a:t>https://</a:t>
            </a:r>
            <a:r>
              <a:rPr lang="en-US" i="1" u="sng" err="1"/>
              <a:t>www.youtube.com</a:t>
            </a:r>
            <a:r>
              <a:rPr lang="en-US" i="1" u="sng"/>
              <a:t>/</a:t>
            </a:r>
            <a:r>
              <a:rPr lang="en-US" i="1" u="sng" err="1"/>
              <a:t>watch?v</a:t>
            </a:r>
            <a:r>
              <a:rPr lang="en-US" i="1" u="sng"/>
              <a:t>=NOj2NC3YPAY</a:t>
            </a:r>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4</a:t>
            </a:fld>
            <a:endParaRPr lang="en-GB"/>
          </a:p>
        </p:txBody>
      </p:sp>
    </p:spTree>
    <p:extLst>
      <p:ext uri="{BB962C8B-B14F-4D97-AF65-F5344CB8AC3E}">
        <p14:creationId xmlns:p14="http://schemas.microsoft.com/office/powerpoint/2010/main" val="361343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Many of you may already be familiar with e-cigarettes or “vapes” so this is a quick 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You can see here how vapes have changed over the years, beginning on the left with those made to look as much like cigarettes as possible. This was followed by modifications and optimizations to produce products over time that maximized the amount of nicotine absorbed by the consumer. Focus was also placed on design and technologies to promote trends and increase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Vaping products do not contain tobacco or burning or produce smoke. Vaping devices work by heating e-juice to produce an aerosol that’s inhaled and absorbed into the bloodstream.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Most e-cigarettes contain nicotine, </a:t>
            </a:r>
            <a:r>
              <a:rPr kumimoji="0" lang="en-US" sz="1200" b="0" i="0" u="none" strike="noStrike" kern="1200" cap="none" spc="0" normalizeH="0" baseline="0" noProof="0" err="1">
                <a:ln>
                  <a:noFill/>
                </a:ln>
                <a:solidFill>
                  <a:prstClr val="black"/>
                </a:solidFill>
                <a:effectLst/>
                <a:uLnTx/>
                <a:uFillTx/>
                <a:latin typeface="Calibri" panose="020F0502020204030204"/>
                <a:ea typeface="Calibri"/>
                <a:cs typeface="Calibri"/>
                <a:sym typeface="Calibri"/>
              </a:rPr>
              <a:t>flavourings</a:t>
            </a: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 and sometimes THC.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 </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https://</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med.stanford.edu</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tobaccopreventiontoolkit</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/curriculum-decision-maker/by-module/E-</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Cigs.html</a:t>
            </a:r>
            <a:endPar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rPr>
              <a:t>If you’d like to read more information to understand the</a:t>
            </a:r>
            <a:r>
              <a:rPr lang="en-US" sz="1200" b="0" i="0" u="none" strike="noStrike" cap="none">
                <a:solidFill>
                  <a:schemeClr val="dk1"/>
                </a:solidFill>
                <a:effectLst/>
                <a:latin typeface="Calibri"/>
                <a:ea typeface="Calibri"/>
                <a:cs typeface="Calibri"/>
                <a:sym typeface="Calibri"/>
              </a:rPr>
              <a:t> devices, how they work, and what they contain, you can use the </a:t>
            </a:r>
            <a:r>
              <a:rPr lang="en-US" sz="1200" b="1" i="0" u="none" strike="noStrike" cap="none">
                <a:solidFill>
                  <a:schemeClr val="dk1"/>
                </a:solidFill>
                <a:effectLst/>
                <a:latin typeface="Calibri"/>
                <a:ea typeface="Calibri"/>
                <a:cs typeface="Calibri"/>
                <a:sym typeface="Calibri"/>
              </a:rPr>
              <a:t>QR Code </a:t>
            </a:r>
            <a:r>
              <a:rPr lang="en-US" sz="1200" b="0" i="0" u="none" strike="noStrike" cap="none">
                <a:solidFill>
                  <a:schemeClr val="dk1"/>
                </a:solidFill>
                <a:effectLst/>
                <a:latin typeface="Calibri"/>
                <a:ea typeface="Calibri"/>
                <a:cs typeface="Calibri"/>
                <a:sym typeface="Calibri"/>
              </a:rPr>
              <a:t>to access Health Canada’s page on vaping devices. This link is also listed in your handout. </a:t>
            </a: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Source: </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https://</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www.canada.ca</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en</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/health-</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canada</a:t>
            </a:r>
            <a:r>
              <a:rPr kumimoji="0" lang="en-US" sz="1200" b="0" i="1" u="sng" strike="noStrike" kern="1200" cap="none" spc="0" normalizeH="0" baseline="0" noProof="0">
                <a:ln>
                  <a:noFill/>
                </a:ln>
                <a:solidFill>
                  <a:prstClr val="black"/>
                </a:solidFill>
                <a:effectLst/>
                <a:uLnTx/>
                <a:uFillTx/>
                <a:latin typeface="Calibri" panose="020F0502020204030204"/>
                <a:ea typeface="Calibri"/>
                <a:cs typeface="Calibri"/>
                <a:sym typeface="Calibri"/>
              </a:rPr>
              <a:t>/services/smoking-tobacco/</a:t>
            </a:r>
            <a:r>
              <a:rPr kumimoji="0" lang="en-US" sz="1200" b="0" i="1" u="sng" strike="noStrike" kern="1200" cap="none" spc="0" normalizeH="0" baseline="0" noProof="0" err="1">
                <a:ln>
                  <a:noFill/>
                </a:ln>
                <a:solidFill>
                  <a:prstClr val="black"/>
                </a:solidFill>
                <a:effectLst/>
                <a:uLnTx/>
                <a:uFillTx/>
                <a:latin typeface="Calibri" panose="020F0502020204030204"/>
                <a:ea typeface="Calibri"/>
                <a:cs typeface="Calibri"/>
                <a:sym typeface="Calibri"/>
              </a:rPr>
              <a:t>vaping.html</a:t>
            </a:r>
            <a:r>
              <a:rPr kumimoji="0" lang="en-US" sz="1200" b="0" i="1" u="none" strike="noStrike" kern="1200" cap="none" spc="0" normalizeH="0" baseline="0" noProof="0">
                <a:ln>
                  <a:noFill/>
                </a:ln>
                <a:solidFill>
                  <a:prstClr val="black"/>
                </a:solidFill>
                <a:effectLst/>
                <a:uLnTx/>
                <a:uFillTx/>
                <a:latin typeface="Calibri" panose="020F0502020204030204"/>
                <a:ea typeface="Calibri"/>
                <a:cs typeface="Calibri"/>
                <a:sym typeface="Calibri"/>
              </a:rPr>
              <a:t>  </a:t>
            </a:r>
            <a:endParaRPr lang="en-US" i="1"/>
          </a:p>
          <a:p>
            <a:endParaRPr lang="en-US"/>
          </a:p>
        </p:txBody>
      </p:sp>
      <p:sp>
        <p:nvSpPr>
          <p:cNvPr id="4" name="Slide Number Placeholder 3"/>
          <p:cNvSpPr>
            <a:spLocks noGrp="1"/>
          </p:cNvSpPr>
          <p:nvPr>
            <p:ph type="sldNum" sz="quarter" idx="5"/>
          </p:nvPr>
        </p:nvSpPr>
        <p:spPr/>
        <p:txBody>
          <a:bodyPr/>
          <a:lstStyle/>
          <a:p>
            <a:fld id="{20CA530D-631F-4981-98F0-E6C07C67E1A3}" type="slidenum">
              <a:rPr lang="en-GB" smtClean="0"/>
              <a:pPr/>
              <a:t>5</a:t>
            </a:fld>
            <a:endParaRPr lang="en-GB"/>
          </a:p>
        </p:txBody>
      </p:sp>
    </p:spTree>
    <p:extLst>
      <p:ext uri="{BB962C8B-B14F-4D97-AF65-F5344CB8AC3E}">
        <p14:creationId xmlns:p14="http://schemas.microsoft.com/office/powerpoint/2010/main" val="18466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Presenters: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Use the notes below to describe the stats in this image. Make it relatable by discussing what you are seeing/experiencing at your school.</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kumimoji="0" lang="en-US" sz="1200" b="0" i="0" u="none" strike="noStrike" kern="1200" cap="none" spc="0" normalizeH="0" baseline="0" noProof="0" dirty="0">
                <a:ln>
                  <a:noFill/>
                </a:ln>
                <a:solidFill>
                  <a:prstClr val="black"/>
                </a:solidFill>
                <a:effectLst/>
                <a:uLnTx/>
                <a:uFillTx/>
                <a:latin typeface="Arial"/>
                <a:ea typeface="Calibri"/>
                <a:cs typeface="Arial"/>
              </a:rPr>
              <a:t>In Alberta, for </a:t>
            </a:r>
            <a:r>
              <a:rPr lang="en-US" dirty="0">
                <a:solidFill>
                  <a:prstClr val="black"/>
                </a:solidFill>
                <a:latin typeface="Arial"/>
                <a:ea typeface="Calibri"/>
                <a:cs typeface="Arial"/>
              </a:rPr>
              <a:t>each student who</a:t>
            </a:r>
            <a:r>
              <a:rPr kumimoji="0" lang="en-US" sz="1200" b="0" i="0" u="none" strike="noStrike" kern="1200" cap="none" spc="0" normalizeH="0" baseline="0" noProof="0" dirty="0">
                <a:ln>
                  <a:noFill/>
                </a:ln>
                <a:solidFill>
                  <a:prstClr val="black"/>
                </a:solidFill>
                <a:effectLst/>
                <a:uLnTx/>
                <a:uFillTx/>
                <a:latin typeface="Arial"/>
                <a:ea typeface="Calibri"/>
                <a:cs typeface="Arial"/>
              </a:rPr>
              <a:t> says they are currently smoking </a:t>
            </a:r>
            <a:r>
              <a:rPr lang="en-US" dirty="0">
                <a:solidFill>
                  <a:prstClr val="black"/>
                </a:solidFill>
                <a:latin typeface="Arial"/>
                <a:ea typeface="Calibri"/>
                <a:cs typeface="Arial"/>
              </a:rPr>
              <a:t>(4.3%</a:t>
            </a:r>
            <a:r>
              <a:rPr kumimoji="0" lang="en-US" sz="1200" b="0" i="0" u="none" strike="noStrike" kern="1200" cap="none" spc="0" normalizeH="0" baseline="0" noProof="0" dirty="0">
                <a:ln>
                  <a:noFill/>
                </a:ln>
                <a:solidFill>
                  <a:prstClr val="black"/>
                </a:solidFill>
                <a:effectLst/>
                <a:uLnTx/>
                <a:uFillTx/>
                <a:latin typeface="Arial"/>
                <a:ea typeface="Calibri"/>
                <a:cs typeface="Arial"/>
              </a:rPr>
              <a:t> </a:t>
            </a:r>
            <a:r>
              <a:rPr lang="en-US" dirty="0">
                <a:solidFill>
                  <a:prstClr val="black"/>
                </a:solidFill>
                <a:latin typeface="Arial"/>
                <a:ea typeface="Calibri"/>
                <a:cs typeface="Arial"/>
              </a:rPr>
              <a:t>of students in Grades 7-12 </a:t>
            </a:r>
            <a:r>
              <a:rPr kumimoji="0" lang="en-US" sz="1200" b="0" i="0" u="none" strike="noStrike" kern="1200" cap="none" spc="0" normalizeH="0" baseline="0" noProof="0" dirty="0">
                <a:ln>
                  <a:noFill/>
                </a:ln>
                <a:solidFill>
                  <a:prstClr val="black"/>
                </a:solidFill>
                <a:effectLst/>
                <a:uLnTx/>
                <a:uFillTx/>
                <a:latin typeface="Arial"/>
                <a:ea typeface="Calibri"/>
                <a:cs typeface="Arial"/>
              </a:rPr>
              <a:t>have smoked a cigarette in the past 30-days), there are </a:t>
            </a:r>
            <a:r>
              <a:rPr lang="en-US" dirty="0">
                <a:solidFill>
                  <a:prstClr val="black"/>
                </a:solidFill>
                <a:latin typeface="Arial"/>
                <a:ea typeface="Calibri"/>
                <a:cs typeface="Arial"/>
              </a:rPr>
              <a:t>over 3 </a:t>
            </a:r>
            <a:r>
              <a:rPr kumimoji="0" lang="en-US" sz="1200" b="0" i="0" u="none" strike="noStrike" kern="1200" cap="none" spc="0" normalizeH="0" baseline="0" noProof="0" dirty="0">
                <a:ln>
                  <a:noFill/>
                </a:ln>
                <a:solidFill>
                  <a:prstClr val="black"/>
                </a:solidFill>
                <a:effectLst/>
                <a:uLnTx/>
                <a:uFillTx/>
                <a:latin typeface="Arial"/>
                <a:ea typeface="Calibri"/>
                <a:cs typeface="Arial"/>
              </a:rPr>
              <a:t>times the number of students who say they are currently vaping </a:t>
            </a:r>
            <a:r>
              <a:rPr lang="en-US" dirty="0">
                <a:solidFill>
                  <a:prstClr val="black"/>
                </a:solidFill>
                <a:latin typeface="Arial"/>
                <a:ea typeface="Calibri"/>
                <a:cs typeface="Arial"/>
              </a:rPr>
              <a:t>(15.6</a:t>
            </a:r>
            <a:r>
              <a:rPr kumimoji="0" lang="en-US" sz="1200" b="0" i="0" u="none" strike="noStrike" kern="1200" cap="none" spc="0" normalizeH="0" baseline="0" noProof="0" dirty="0">
                <a:ln>
                  <a:noFill/>
                </a:ln>
                <a:solidFill>
                  <a:prstClr val="black"/>
                </a:solidFill>
                <a:effectLst/>
                <a:uLnTx/>
                <a:uFillTx/>
                <a:latin typeface="Arial"/>
                <a:ea typeface="Calibri"/>
                <a:cs typeface="Arial"/>
              </a:rPr>
              <a:t>% have vaped in the past 30-days).</a:t>
            </a:r>
            <a:endParaRPr lang="en-US" sz="1200" b="0" i="0" u="none" strike="noStrike" kern="1200" cap="none" spc="0" normalizeH="0" baseline="0" noProof="0" dirty="0">
              <a:ln>
                <a:noFill/>
              </a:ln>
              <a:solidFill>
                <a:prstClr val="black"/>
              </a:solidFill>
              <a:effectLst/>
              <a:uLnTx/>
              <a:uFillTx/>
              <a:latin typeface="Arial"/>
              <a:ea typeface="Calibri"/>
              <a:cs typeface="Arial"/>
            </a:endParaRPr>
          </a:p>
          <a:p>
            <a:pPr marL="0" marR="0" lvl="0" indent="0" algn="l" defTabSz="914400" rtl="0" eaLnBrk="1" fontAlgn="auto" latinLnBrk="0" hangingPunct="1">
              <a:spcBef>
                <a:spcPts val="0"/>
              </a:spcBef>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Source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 </a:t>
            </a:r>
            <a:r>
              <a:rPr lang="en-US" sz="1200" b="0" i="1" u="sng" kern="1200" dirty="0">
                <a:solidFill>
                  <a:schemeClr val="tx1"/>
                </a:solidFill>
                <a:effectLst/>
                <a:latin typeface="Arial" panose="020B0604020202020204" pitchFamily="34" charset="0"/>
                <a:ea typeface="+mn-ea"/>
                <a:cs typeface="+mn-cs"/>
                <a:hlinkClick r:id="rId3"/>
              </a:rPr>
              <a:t>https://health-infobase.canada.ca/substance-use/csads/</a:t>
            </a:r>
            <a:r>
              <a:rPr lang="en-US" sz="1200" b="0" i="1" kern="1200" dirty="0">
                <a:solidFill>
                  <a:schemeClr val="tx1"/>
                </a:solidFill>
                <a:effectLst/>
                <a:latin typeface="Arial" panose="020B0604020202020204" pitchFamily="34" charset="0"/>
                <a:ea typeface="+mn-ea"/>
                <a:cs typeface="+mn-cs"/>
              </a:rPr>
              <a:t> </a:t>
            </a:r>
            <a:endParaRPr lang="en-US" sz="12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20CA530D-631F-4981-98F0-E6C07C67E1A3}" type="slidenum">
              <a:rPr lang="en-GB" smtClean="0"/>
              <a:pPr/>
              <a:t>6</a:t>
            </a:fld>
            <a:endParaRPr lang="en-GB"/>
          </a:p>
        </p:txBody>
      </p:sp>
    </p:spTree>
    <p:extLst>
      <p:ext uri="{BB962C8B-B14F-4D97-AF65-F5344CB8AC3E}">
        <p14:creationId xmlns:p14="http://schemas.microsoft.com/office/powerpoint/2010/main" val="134151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670E-40D9-E779-F3F4-0807920E7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699E3-CB6A-8DA6-32C5-E5CBB59B4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F3A76-3B9C-E6D4-24A0-1D40D1A49E5E}"/>
              </a:ext>
            </a:extLst>
          </p:cNvPr>
          <p:cNvSpPr>
            <a:spLocks noGrp="1"/>
          </p:cNvSpPr>
          <p:nvPr>
            <p:ph type="body" idx="1"/>
          </p:nvPr>
        </p:nvSpPr>
        <p:spPr/>
        <p:txBody>
          <a:bodyPr/>
          <a:lstStyle/>
          <a:p>
            <a:pPr marL="0" lvl="0" indent="0" algn="l" rtl="0">
              <a:spcBef>
                <a:spcPts val="0"/>
              </a:spcBef>
              <a:spcAft>
                <a:spcPts val="0"/>
              </a:spcAft>
              <a:buNone/>
            </a:pPr>
            <a:r>
              <a:rPr lang="en-US"/>
              <a:t>Known health issues linked to vaping include:</a:t>
            </a:r>
          </a:p>
          <a:p>
            <a:pPr marL="171450" lvl="0" indent="-171450" algn="l" rtl="0">
              <a:spcBef>
                <a:spcPts val="0"/>
              </a:spcBef>
              <a:spcAft>
                <a:spcPts val="0"/>
              </a:spcAft>
              <a:buFontTx/>
              <a:buChar char="-"/>
            </a:pPr>
            <a:r>
              <a:rPr lang="en-US"/>
              <a:t>Asthma</a:t>
            </a:r>
          </a:p>
          <a:p>
            <a:pPr marL="171450" lvl="0" indent="-171450" algn="l" rtl="0">
              <a:spcBef>
                <a:spcPts val="0"/>
              </a:spcBef>
              <a:spcAft>
                <a:spcPts val="0"/>
              </a:spcAft>
              <a:buFontTx/>
              <a:buChar char="-"/>
            </a:pPr>
            <a:r>
              <a:rPr lang="en-US"/>
              <a:t>Emphysema, lung infections and pneumonia </a:t>
            </a:r>
          </a:p>
          <a:p>
            <a:pPr marL="171450" lvl="0" indent="-171450" algn="l" rtl="0">
              <a:spcBef>
                <a:spcPts val="0"/>
              </a:spcBef>
              <a:spcAft>
                <a:spcPts val="0"/>
              </a:spcAft>
              <a:buFontTx/>
              <a:buChar char="-"/>
            </a:pPr>
            <a:r>
              <a:rPr lang="en-US"/>
              <a:t>Defective batteries have caused fires or explosions leading to injury</a:t>
            </a:r>
          </a:p>
          <a:p>
            <a:pPr marL="171450" lvl="0" indent="-171450" algn="l" rtl="0">
              <a:spcBef>
                <a:spcPts val="0"/>
              </a:spcBef>
              <a:spcAft>
                <a:spcPts val="0"/>
              </a:spcAft>
              <a:buFontTx/>
              <a:buChar char="-"/>
            </a:pPr>
            <a:endParaRPr lang="en-US"/>
          </a:p>
          <a:p>
            <a:pPr marL="0" lvl="0" indent="0" algn="l" rtl="0">
              <a:spcBef>
                <a:spcPts val="0"/>
              </a:spcBef>
              <a:spcAft>
                <a:spcPts val="0"/>
              </a:spcAft>
              <a:buFontTx/>
              <a:buNone/>
            </a:pPr>
            <a:r>
              <a:rPr lang="en-US" i="1"/>
              <a:t>Source: </a:t>
            </a:r>
            <a:r>
              <a:rPr lang="en-US" i="1" u="sng"/>
              <a:t>https://</a:t>
            </a:r>
            <a:r>
              <a:rPr lang="en-US" i="1" u="sng" err="1"/>
              <a:t>behindthehaze.ca</a:t>
            </a:r>
            <a:r>
              <a:rPr lang="en-US" i="1" u="sng"/>
              <a:t>/vaping-risks</a:t>
            </a:r>
            <a:r>
              <a:rPr lang="en-US" i="1"/>
              <a:t>  </a:t>
            </a:r>
          </a:p>
          <a:p>
            <a:endParaRPr lang="en-US"/>
          </a:p>
        </p:txBody>
      </p:sp>
      <p:sp>
        <p:nvSpPr>
          <p:cNvPr id="4" name="Slide Number Placeholder 3">
            <a:extLst>
              <a:ext uri="{FF2B5EF4-FFF2-40B4-BE49-F238E27FC236}">
                <a16:creationId xmlns:a16="http://schemas.microsoft.com/office/drawing/2014/main" id="{F8D17CFA-6927-F920-53A0-728375686791}"/>
              </a:ext>
            </a:extLst>
          </p:cNvPr>
          <p:cNvSpPr>
            <a:spLocks noGrp="1"/>
          </p:cNvSpPr>
          <p:nvPr>
            <p:ph type="sldNum" sz="quarter" idx="5"/>
          </p:nvPr>
        </p:nvSpPr>
        <p:spPr/>
        <p:txBody>
          <a:bodyPr/>
          <a:lstStyle/>
          <a:p>
            <a:fld id="{20CA530D-631F-4981-98F0-E6C07C67E1A3}" type="slidenum">
              <a:rPr lang="en-GB" smtClean="0"/>
              <a:pPr/>
              <a:t>7</a:t>
            </a:fld>
            <a:endParaRPr lang="en-GB"/>
          </a:p>
        </p:txBody>
      </p:sp>
    </p:spTree>
    <p:extLst>
      <p:ext uri="{BB962C8B-B14F-4D97-AF65-F5344CB8AC3E}">
        <p14:creationId xmlns:p14="http://schemas.microsoft.com/office/powerpoint/2010/main" val="318508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0338E-E878-D95E-DA0D-38A07CD31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8CBAA-89D4-DA13-869E-D5E9953D1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63F91-5D76-2E22-06E3-E02E2DE4D28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a:t>Most vaping products contain nicotine which is known to have adverse health effects.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a:t>For adolescents especially, nicotine harms brain development which continues up to age 25.</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a:t>Nicotine is highly addictive, and youth are particularly vulnerable to this, sometimes showing signs of addiction before they start regular or daily use.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i="1"/>
              <a:t>Source: </a:t>
            </a:r>
            <a:r>
              <a:rPr lang="en-US" sz="1200" i="1" u="sng"/>
              <a:t>https://</a:t>
            </a:r>
            <a:r>
              <a:rPr lang="en-US" sz="1200" i="1" u="sng" err="1"/>
              <a:t>www.cdc.gov</a:t>
            </a:r>
            <a:r>
              <a:rPr lang="en-US" sz="1200" i="1" u="sng"/>
              <a:t>/tobacco/e-cigarettes/health-</a:t>
            </a:r>
            <a:r>
              <a:rPr lang="en-US" sz="1200" i="1" u="sng" err="1"/>
              <a:t>effects.html</a:t>
            </a:r>
            <a:endParaRPr lang="en-US" sz="1200" i="1" u="sng"/>
          </a:p>
          <a:p>
            <a:endParaRPr lang="en-US"/>
          </a:p>
        </p:txBody>
      </p:sp>
      <p:sp>
        <p:nvSpPr>
          <p:cNvPr id="4" name="Slide Number Placeholder 3">
            <a:extLst>
              <a:ext uri="{FF2B5EF4-FFF2-40B4-BE49-F238E27FC236}">
                <a16:creationId xmlns:a16="http://schemas.microsoft.com/office/drawing/2014/main" id="{00E6989A-0D13-D404-6AF2-1160A809802A}"/>
              </a:ext>
            </a:extLst>
          </p:cNvPr>
          <p:cNvSpPr>
            <a:spLocks noGrp="1"/>
          </p:cNvSpPr>
          <p:nvPr>
            <p:ph type="sldNum" sz="quarter" idx="5"/>
          </p:nvPr>
        </p:nvSpPr>
        <p:spPr/>
        <p:txBody>
          <a:bodyPr/>
          <a:lstStyle/>
          <a:p>
            <a:fld id="{20CA530D-631F-4981-98F0-E6C07C67E1A3}" type="slidenum">
              <a:rPr lang="en-GB" smtClean="0"/>
              <a:pPr/>
              <a:t>8</a:t>
            </a:fld>
            <a:endParaRPr lang="en-GB"/>
          </a:p>
        </p:txBody>
      </p:sp>
    </p:spTree>
    <p:extLst>
      <p:ext uri="{BB962C8B-B14F-4D97-AF65-F5344CB8AC3E}">
        <p14:creationId xmlns:p14="http://schemas.microsoft.com/office/powerpoint/2010/main" val="18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87AC0-DD36-CA45-E9B1-E47869FCB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D419C-2BBF-36CB-E21C-8FE4AF857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278AC-ABF4-5238-805E-5FA42ACA5175}"/>
              </a:ext>
            </a:extLst>
          </p:cNvPr>
          <p:cNvSpPr>
            <a:spLocks noGrp="1"/>
          </p:cNvSpPr>
          <p:nvPr>
            <p:ph type="body" idx="1"/>
          </p:nvPr>
        </p:nvSpPr>
        <p:spPr/>
        <p:txBody>
          <a:bodyPr/>
          <a:lstStyle/>
          <a:p>
            <a:pPr marL="0" lvl="0" indent="0" algn="l" rtl="0">
              <a:spcBef>
                <a:spcPts val="0"/>
              </a:spcBef>
              <a:spcAft>
                <a:spcPts val="0"/>
              </a:spcAft>
              <a:buNone/>
            </a:pPr>
            <a:r>
              <a:rPr lang="en-US"/>
              <a:t>Click on the picture on the slide to play the video.</a:t>
            </a:r>
          </a:p>
          <a:p>
            <a:pPr marL="0" lvl="0" indent="0" algn="l" rtl="0">
              <a:spcBef>
                <a:spcPts val="0"/>
              </a:spcBef>
              <a:spcAft>
                <a:spcPts val="0"/>
              </a:spcAft>
              <a:buNone/>
            </a:pPr>
            <a:endParaRPr lang="en-US"/>
          </a:p>
          <a:p>
            <a:pPr marL="0" lvl="0" indent="0" algn="l" rtl="0">
              <a:spcBef>
                <a:spcPts val="0"/>
              </a:spcBef>
              <a:spcAft>
                <a:spcPts val="0"/>
              </a:spcAft>
              <a:buNone/>
            </a:pPr>
            <a:r>
              <a:rPr lang="en-US"/>
              <a:t>This video provides an overview of nicotine and addiction resulting from vaping. The video is used in schools to inform teens about nicotine and how it works, ultimately leading to addiction. We will now watch the video together. The aim is to gain a basic understanding, similar to what our students will learn. More information like this, geared towards students is available on </a:t>
            </a:r>
            <a:r>
              <a:rPr lang="en-US" err="1"/>
              <a:t>BehindtheHaze.ca</a:t>
            </a:r>
            <a:r>
              <a:rPr lang="en-US"/>
              <a:t>, a website created to help teens understand vaping. The </a:t>
            </a:r>
            <a:r>
              <a:rPr lang="en-US" b="1"/>
              <a:t>QR code </a:t>
            </a:r>
            <a:r>
              <a:rPr lang="en-US"/>
              <a:t>for </a:t>
            </a:r>
            <a:r>
              <a:rPr lang="en-US" err="1"/>
              <a:t>BehindtheHaze</a:t>
            </a:r>
            <a:r>
              <a:rPr lang="en-US"/>
              <a:t> is on the screen but also listed in your handout.</a:t>
            </a:r>
          </a:p>
          <a:p>
            <a:pPr marL="0" lvl="0" indent="0" algn="l" rtl="0">
              <a:spcBef>
                <a:spcPts val="0"/>
              </a:spcBef>
              <a:spcAft>
                <a:spcPts val="0"/>
              </a:spcAft>
              <a:buNone/>
            </a:pPr>
            <a:endParaRPr lang="en-US"/>
          </a:p>
          <a:p>
            <a:pPr marL="0" lvl="0" indent="0" algn="l" rtl="0">
              <a:spcBef>
                <a:spcPts val="0"/>
              </a:spcBef>
              <a:spcAft>
                <a:spcPts val="0"/>
              </a:spcAft>
              <a:buNone/>
            </a:pPr>
            <a:r>
              <a:rPr lang="en-US" i="1"/>
              <a:t>Source: </a:t>
            </a:r>
            <a:r>
              <a:rPr lang="en-US" i="1" u="sng"/>
              <a:t>https://</a:t>
            </a:r>
            <a:r>
              <a:rPr lang="en-US" i="1" u="sng" err="1"/>
              <a:t>www.youtube.com</a:t>
            </a:r>
            <a:r>
              <a:rPr lang="en-US" i="1" u="sng"/>
              <a:t>/</a:t>
            </a:r>
            <a:r>
              <a:rPr lang="en-US" i="1" u="sng" err="1"/>
              <a:t>watch?v</a:t>
            </a:r>
            <a:r>
              <a:rPr lang="en-US" i="1" u="sng"/>
              <a:t>=XDYPaEiDUJ0</a:t>
            </a:r>
          </a:p>
          <a:p>
            <a:endParaRPr lang="en-US"/>
          </a:p>
        </p:txBody>
      </p:sp>
      <p:sp>
        <p:nvSpPr>
          <p:cNvPr id="4" name="Slide Number Placeholder 3">
            <a:extLst>
              <a:ext uri="{FF2B5EF4-FFF2-40B4-BE49-F238E27FC236}">
                <a16:creationId xmlns:a16="http://schemas.microsoft.com/office/drawing/2014/main" id="{0C6A7D59-3492-7436-4F6A-BF4D3477ADE9}"/>
              </a:ext>
            </a:extLst>
          </p:cNvPr>
          <p:cNvSpPr>
            <a:spLocks noGrp="1"/>
          </p:cNvSpPr>
          <p:nvPr>
            <p:ph type="sldNum" sz="quarter" idx="5"/>
          </p:nvPr>
        </p:nvSpPr>
        <p:spPr/>
        <p:txBody>
          <a:bodyPr/>
          <a:lstStyle/>
          <a:p>
            <a:fld id="{20CA530D-631F-4981-98F0-E6C07C67E1A3}" type="slidenum">
              <a:rPr lang="en-GB" smtClean="0"/>
              <a:pPr/>
              <a:t>9</a:t>
            </a:fld>
            <a:endParaRPr lang="en-GB"/>
          </a:p>
        </p:txBody>
      </p:sp>
    </p:spTree>
    <p:extLst>
      <p:ext uri="{BB962C8B-B14F-4D97-AF65-F5344CB8AC3E}">
        <p14:creationId xmlns:p14="http://schemas.microsoft.com/office/powerpoint/2010/main" val="2133449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oleObject" Target="../embeddings/oleObject10.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1.bin"/><Relationship Id="rId7" Type="http://schemas.openxmlformats.org/officeDocument/2006/relationships/image" Target="../media/image36.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8.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oleObject" Target="../embeddings/oleObject13.bin"/><Relationship Id="rId7" Type="http://schemas.openxmlformats.org/officeDocument/2006/relationships/image" Target="../media/image40.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9.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9.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7.bin"/><Relationship Id="rId7"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8.bin"/><Relationship Id="rId7" Type="http://schemas.openxmlformats.org/officeDocument/2006/relationships/image" Target="../media/image27.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880FC8-954F-A6A9-13CD-C6FB4E9C63F1}"/>
              </a:ext>
            </a:extLst>
          </p:cNvPr>
          <p:cNvGraphicFramePr>
            <a:graphicFrameLocks noChangeAspect="1"/>
          </p:cNvGraphicFramePr>
          <p:nvPr userDrawn="1">
            <p:custDataLst>
              <p:tags r:id="rId1"/>
            </p:custDataLst>
            <p:extLst>
              <p:ext uri="{D42A27DB-BD31-4B8C-83A1-F6EECF244321}">
                <p14:modId xmlns:p14="http://schemas.microsoft.com/office/powerpoint/2010/main" val="223696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54880FC8-954F-A6A9-13CD-C6FB4E9C63F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327524" y="2143353"/>
            <a:ext cx="7421564" cy="2571293"/>
          </a:xfrm>
        </p:spPr>
        <p:txBody>
          <a:bodyPr vert="horz" anchor="ctr" anchorCtr="0">
            <a:noAutofit/>
          </a:bodyPr>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4" name="Graphic 3">
            <a:extLst>
              <a:ext uri="{FF2B5EF4-FFF2-40B4-BE49-F238E27FC236}">
                <a16:creationId xmlns:a16="http://schemas.microsoft.com/office/drawing/2014/main" id="{D6283AB4-23E3-BF58-48C3-1BF45FDAF6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6" name="Graphic 5">
            <a:extLst>
              <a:ext uri="{FF2B5EF4-FFF2-40B4-BE49-F238E27FC236}">
                <a16:creationId xmlns:a16="http://schemas.microsoft.com/office/drawing/2014/main" id="{9CF12235-C6B9-665B-A52D-D7E8394F301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332721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Blu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A19CC33-E61A-3196-0710-1329CC665DF9}"/>
              </a:ext>
            </a:extLst>
          </p:cNvPr>
          <p:cNvGraphicFramePr>
            <a:graphicFrameLocks noChangeAspect="1"/>
          </p:cNvGraphicFramePr>
          <p:nvPr userDrawn="1">
            <p:custDataLst>
              <p:tags r:id="rId1"/>
            </p:custDataLst>
            <p:extLst>
              <p:ext uri="{D42A27DB-BD31-4B8C-83A1-F6EECF244321}">
                <p14:modId xmlns:p14="http://schemas.microsoft.com/office/powerpoint/2010/main" val="20506915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A19CC33-E61A-3196-0710-1329CC665D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Rounded Rectangle 4">
            <a:extLst>
              <a:ext uri="{FF2B5EF4-FFF2-40B4-BE49-F238E27FC236}">
                <a16:creationId xmlns:a16="http://schemas.microsoft.com/office/drawing/2014/main" id="{B324A9EB-FEDA-8303-0F19-9D77FDA58968}"/>
              </a:ext>
            </a:extLst>
          </p:cNvPr>
          <p:cNvSpPr/>
          <p:nvPr userDrawn="1"/>
        </p:nvSpPr>
        <p:spPr>
          <a:xfrm>
            <a:off x="254000" y="262467"/>
            <a:ext cx="11684000" cy="5931958"/>
          </a:xfrm>
          <a:prstGeom prst="roundRect">
            <a:avLst>
              <a:gd name="adj" fmla="val 3108"/>
            </a:avLst>
          </a:prstGeom>
          <a:solidFill>
            <a:schemeClr val="accent4">
              <a:alpha val="7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2" name="Graphic 11">
            <a:extLst>
              <a:ext uri="{FF2B5EF4-FFF2-40B4-BE49-F238E27FC236}">
                <a16:creationId xmlns:a16="http://schemas.microsoft.com/office/drawing/2014/main" id="{7009E50A-5DD7-586F-804D-3348DDAE42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8124" y="-355600"/>
            <a:ext cx="7569200" cy="7569200"/>
          </a:xfrm>
          <a:prstGeom prst="rect">
            <a:avLst/>
          </a:prstGeom>
        </p:spPr>
      </p:pic>
      <p:sp>
        <p:nvSpPr>
          <p:cNvPr id="2" name="Footer Placeholder 1">
            <a:extLst>
              <a:ext uri="{FF2B5EF4-FFF2-40B4-BE49-F238E27FC236}">
                <a16:creationId xmlns:a16="http://schemas.microsoft.com/office/drawing/2014/main" id="{EE2F5070-17BA-34C2-4CF4-C7B1775FDFCD}"/>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7491D748-B816-81B7-2888-AB84EA5436D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10" name="Content Placeholder 9">
            <a:extLst>
              <a:ext uri="{FF2B5EF4-FFF2-40B4-BE49-F238E27FC236}">
                <a16:creationId xmlns:a16="http://schemas.microsoft.com/office/drawing/2014/main" id="{F5AF4AD4-C62F-97A3-87C4-78B44E431112}"/>
              </a:ext>
            </a:extLst>
          </p:cNvPr>
          <p:cNvSpPr>
            <a:spLocks noGrp="1"/>
          </p:cNvSpPr>
          <p:nvPr>
            <p:ph sz="quarter" idx="12"/>
          </p:nvPr>
        </p:nvSpPr>
        <p:spPr>
          <a:xfrm>
            <a:off x="6456362" y="428625"/>
            <a:ext cx="5292725" cy="5743575"/>
          </a:xfrm>
        </p:spPr>
        <p:txBody>
          <a:bodyPr anchor="ctr"/>
          <a:lstStyle>
            <a:lvl1pPr>
              <a:defRPr sz="2000" b="1"/>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1E39D7E-EFA5-4D28-02F0-0014D049D435}"/>
              </a:ext>
            </a:extLst>
          </p:cNvPr>
          <p:cNvSpPr>
            <a:spLocks noGrp="1"/>
          </p:cNvSpPr>
          <p:nvPr>
            <p:ph type="title"/>
          </p:nvPr>
        </p:nvSpPr>
        <p:spPr>
          <a:xfrm>
            <a:off x="838200" y="2884235"/>
            <a:ext cx="4276726" cy="1089529"/>
          </a:xfrm>
        </p:spPr>
        <p:txBody>
          <a:bodyPr vert="horz">
            <a:spAutoFit/>
          </a:bodyPr>
          <a:lstStyle/>
          <a:p>
            <a:r>
              <a:rPr lang="en-US"/>
              <a:t>Click to edit Master title style</a:t>
            </a:r>
          </a:p>
        </p:txBody>
      </p:sp>
      <p:pic>
        <p:nvPicPr>
          <p:cNvPr id="13" name="Graphic 12">
            <a:extLst>
              <a:ext uri="{FF2B5EF4-FFF2-40B4-BE49-F238E27FC236}">
                <a16:creationId xmlns:a16="http://schemas.microsoft.com/office/drawing/2014/main" id="{95DEBB4D-EC61-0D9D-36B2-436CD70A0FC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170154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2">
            <a:alpha val="70000"/>
          </a:schemeClr>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EFBCF20-619E-4976-F7EF-FA52F7746136}"/>
              </a:ext>
            </a:extLst>
          </p:cNvPr>
          <p:cNvGraphicFramePr>
            <a:graphicFrameLocks noChangeAspect="1"/>
          </p:cNvGraphicFramePr>
          <p:nvPr userDrawn="1">
            <p:custDataLst>
              <p:tags r:id="rId1"/>
            </p:custDataLst>
            <p:extLst>
              <p:ext uri="{D42A27DB-BD31-4B8C-83A1-F6EECF244321}">
                <p14:modId xmlns:p14="http://schemas.microsoft.com/office/powerpoint/2010/main" val="3395756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4EFBCF20-619E-4976-F7EF-FA52F774613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64A88328-B146-3456-62C7-32DF5DF07A16}"/>
              </a:ext>
            </a:extLst>
          </p:cNvPr>
          <p:cNvSpPr/>
          <p:nvPr userDrawn="1"/>
        </p:nvSpPr>
        <p:spPr>
          <a:xfrm>
            <a:off x="254000" y="262467"/>
            <a:ext cx="11684000" cy="5931958"/>
          </a:xfrm>
          <a:prstGeom prst="roundRect">
            <a:avLst>
              <a:gd name="adj" fmla="val 3108"/>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8" name="Graphic 7">
            <a:extLst>
              <a:ext uri="{FF2B5EF4-FFF2-40B4-BE49-F238E27FC236}">
                <a16:creationId xmlns:a16="http://schemas.microsoft.com/office/drawing/2014/main" id="{B2B5C384-8A65-6E29-C31F-B86044B98AC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671" y="500104"/>
            <a:ext cx="628336" cy="1055604"/>
          </a:xfrm>
          <a:prstGeom prst="rect">
            <a:avLst/>
          </a:prstGeom>
        </p:spPr>
      </p:pic>
      <p:sp>
        <p:nvSpPr>
          <p:cNvPr id="7" name="Picture Placeholder 8"/>
          <p:cNvSpPr>
            <a:spLocks noGrp="1"/>
          </p:cNvSpPr>
          <p:nvPr>
            <p:ph type="pic" sz="quarter" idx="14"/>
          </p:nvPr>
        </p:nvSpPr>
        <p:spPr>
          <a:xfrm>
            <a:off x="12548361" y="0"/>
            <a:ext cx="3960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Footer Placeholder 1">
            <a:extLst>
              <a:ext uri="{FF2B5EF4-FFF2-40B4-BE49-F238E27FC236}">
                <a16:creationId xmlns:a16="http://schemas.microsoft.com/office/drawing/2014/main" id="{4898AA63-74F3-6DFD-BB1D-D01F84A91983}"/>
              </a:ext>
            </a:extLst>
          </p:cNvPr>
          <p:cNvSpPr>
            <a:spLocks noGrp="1"/>
          </p:cNvSpPr>
          <p:nvPr>
            <p:ph type="ftr" sz="quarter" idx="15"/>
          </p:nvPr>
        </p:nvSpPr>
        <p:spPr/>
        <p:txBody>
          <a:bodyPr/>
          <a:lstStyle>
            <a:lvl1pPr>
              <a:defRPr>
                <a:solidFill>
                  <a:schemeClr val="accent3"/>
                </a:solidFill>
              </a:defRPr>
            </a:lvl1pPr>
          </a:lstStyle>
          <a:p>
            <a:r>
              <a:rPr lang="en-US"/>
              <a:t>[Presentation Name]</a:t>
            </a:r>
          </a:p>
        </p:txBody>
      </p:sp>
      <p:sp>
        <p:nvSpPr>
          <p:cNvPr id="4" name="Slide Number Placeholder 3">
            <a:extLst>
              <a:ext uri="{FF2B5EF4-FFF2-40B4-BE49-F238E27FC236}">
                <a16:creationId xmlns:a16="http://schemas.microsoft.com/office/drawing/2014/main" id="{82FCECA7-BB69-2407-1533-B145F6886207}"/>
              </a:ext>
            </a:extLst>
          </p:cNvPr>
          <p:cNvSpPr>
            <a:spLocks noGrp="1"/>
          </p:cNvSpPr>
          <p:nvPr>
            <p:ph type="sldNum" sz="quarter" idx="16"/>
          </p:nvPr>
        </p:nvSpPr>
        <p:spPr/>
        <p:txBody>
          <a:bodyPr/>
          <a:lstStyle>
            <a:lvl1pPr>
              <a:defRPr>
                <a:solidFill>
                  <a:schemeClr val="accent3"/>
                </a:solidFill>
              </a:defRPr>
            </a:lvl1pPr>
          </a:lstStyle>
          <a:p>
            <a:fld id="{7870704B-CE94-48CC-AF30-84932A1262A7}" type="slidenum">
              <a:rPr lang="en-GB" smtClean="0"/>
              <a:pPr/>
              <a:t>‹#›</a:t>
            </a:fld>
            <a:endParaRPr lang="en-GB"/>
          </a:p>
        </p:txBody>
      </p:sp>
      <p:sp>
        <p:nvSpPr>
          <p:cNvPr id="3" name="Content Placeholder 2"/>
          <p:cNvSpPr>
            <a:spLocks noGrp="1"/>
          </p:cNvSpPr>
          <p:nvPr>
            <p:ph idx="1" hasCustomPrompt="1"/>
          </p:nvPr>
        </p:nvSpPr>
        <p:spPr>
          <a:xfrm>
            <a:off x="838199" y="697614"/>
            <a:ext cx="6949161" cy="4457700"/>
          </a:xfrm>
        </p:spPr>
        <p:txBody>
          <a:bodyPr/>
          <a:lstStyle>
            <a:lvl1pPr>
              <a:lnSpc>
                <a:spcPct val="100000"/>
              </a:lnSpc>
              <a:spcBef>
                <a:spcPts val="0"/>
              </a:spcBef>
              <a:spcAft>
                <a:spcPts val="1200"/>
              </a:spcAft>
              <a:defRPr sz="3600" b="0" i="0">
                <a:solidFill>
                  <a:schemeClr val="tx2"/>
                </a:solidFill>
                <a:latin typeface="Arial" panose="020B0604020202020204" pitchFamily="34" charset="0"/>
              </a:defRPr>
            </a:lvl1pPr>
            <a:lvl2pPr marL="0" indent="0">
              <a:lnSpc>
                <a:spcPct val="125000"/>
              </a:lnSpc>
              <a:spcBef>
                <a:spcPts val="0"/>
              </a:spcBef>
              <a:spcAft>
                <a:spcPts val="0"/>
              </a:spcAft>
              <a:buFont typeface="Arial" panose="020B0604020202020204" pitchFamily="34" charset="0"/>
              <a:buNone/>
              <a:defRPr sz="1400" b="1">
                <a:solidFill>
                  <a:schemeClr val="tx1"/>
                </a:solidFill>
              </a:defRPr>
            </a:lvl2pPr>
            <a:lvl3pPr marL="0" indent="0">
              <a:lnSpc>
                <a:spcPct val="125000"/>
              </a:lnSpc>
              <a:spcBef>
                <a:spcPts val="0"/>
              </a:spcBef>
              <a:spcAft>
                <a:spcPts val="0"/>
              </a:spcAft>
              <a:buFontTx/>
              <a:buNone/>
              <a:defRPr sz="1400">
                <a:solidFill>
                  <a:schemeClr val="tx1"/>
                </a:solidFill>
              </a:defRPr>
            </a:lvl3pPr>
            <a:lvl4pPr marL="0" indent="0">
              <a:lnSpc>
                <a:spcPct val="125000"/>
              </a:lnSpc>
              <a:spcBef>
                <a:spcPts val="0"/>
              </a:spcBef>
              <a:spcAft>
                <a:spcPts val="0"/>
              </a:spcAft>
              <a:buFontTx/>
              <a:buNone/>
              <a:defRPr sz="1400">
                <a:solidFill>
                  <a:schemeClr val="tx1"/>
                </a:solidFill>
              </a:defRPr>
            </a:lvl4pPr>
            <a:lvl5pPr marL="0" indent="0">
              <a:lnSpc>
                <a:spcPct val="125000"/>
              </a:lnSpc>
              <a:spcBef>
                <a:spcPts val="0"/>
              </a:spcBef>
              <a:spcAft>
                <a:spcPts val="0"/>
              </a:spcAft>
              <a:buFontTx/>
              <a:buNone/>
              <a:defRPr sz="1400">
                <a:solidFill>
                  <a:schemeClr val="tx1"/>
                </a:solidFill>
              </a:defRPr>
            </a:lvl5pPr>
            <a:lvl6pPr marL="0" indent="0">
              <a:lnSpc>
                <a:spcPct val="125000"/>
              </a:lnSpc>
              <a:spcBef>
                <a:spcPts val="0"/>
              </a:spcBef>
              <a:spcAft>
                <a:spcPts val="0"/>
              </a:spcAft>
              <a:buFontTx/>
              <a:buNone/>
              <a:defRPr sz="1400" b="0" i="0">
                <a:solidFill>
                  <a:schemeClr val="tx1"/>
                </a:solidFill>
                <a:latin typeface="Arial" panose="020B0604020202020204" pitchFamily="34" charset="0"/>
              </a:defRPr>
            </a:lvl6pPr>
            <a:lvl7pPr marL="0" indent="0">
              <a:lnSpc>
                <a:spcPct val="125000"/>
              </a:lnSpc>
              <a:spcBef>
                <a:spcPts val="0"/>
              </a:spcBef>
              <a:spcAft>
                <a:spcPts val="0"/>
              </a:spcAft>
              <a:buFontTx/>
              <a:buNone/>
              <a:defRPr sz="1400" b="0" i="0">
                <a:solidFill>
                  <a:schemeClr val="tx1"/>
                </a:solidFill>
                <a:latin typeface="Arial" panose="020B0604020202020204" pitchFamily="34" charset="0"/>
              </a:defRPr>
            </a:lvl7pPr>
            <a:lvl8pPr marL="0" indent="0">
              <a:lnSpc>
                <a:spcPct val="125000"/>
              </a:lnSpc>
              <a:spcBef>
                <a:spcPts val="0"/>
              </a:spcBef>
              <a:spcAft>
                <a:spcPts val="0"/>
              </a:spcAft>
              <a:buFontTx/>
              <a:buNone/>
              <a:defRPr sz="1400" b="0" i="0">
                <a:solidFill>
                  <a:schemeClr val="tx1"/>
                </a:solidFill>
                <a:latin typeface="Arial" panose="020B0604020202020204" pitchFamily="34" charset="0"/>
              </a:defRPr>
            </a:lvl8pPr>
            <a:lvl9pPr marL="0" indent="0">
              <a:lnSpc>
                <a:spcPct val="125000"/>
              </a:lnSpc>
              <a:spcBef>
                <a:spcPts val="0"/>
              </a:spcBef>
              <a:spcAft>
                <a:spcPts val="0"/>
              </a:spcAft>
              <a:buFontTx/>
              <a:buNone/>
              <a:defRPr sz="1400" b="0" i="0">
                <a:solidFill>
                  <a:schemeClr val="tx1"/>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pic>
        <p:nvPicPr>
          <p:cNvPr id="5" name="Graphic 4">
            <a:extLst>
              <a:ext uri="{FF2B5EF4-FFF2-40B4-BE49-F238E27FC236}">
                <a16:creationId xmlns:a16="http://schemas.microsoft.com/office/drawing/2014/main" id="{AF6D9CB7-1A49-735D-DBFC-7D1536E4E4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2201" y="697614"/>
            <a:ext cx="7795156" cy="7795156"/>
          </a:xfrm>
          <a:prstGeom prst="rect">
            <a:avLst/>
          </a:prstGeom>
        </p:spPr>
      </p:pic>
    </p:spTree>
    <p:extLst>
      <p:ext uri="{BB962C8B-B14F-4D97-AF65-F5344CB8AC3E}">
        <p14:creationId xmlns:p14="http://schemas.microsoft.com/office/powerpoint/2010/main" val="316570008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79FA38-7795-046B-6730-DD3C444F17C1}"/>
              </a:ext>
            </a:extLst>
          </p:cNvPr>
          <p:cNvGraphicFramePr>
            <a:graphicFrameLocks noChangeAspect="1"/>
          </p:cNvGraphicFramePr>
          <p:nvPr userDrawn="1">
            <p:custDataLst>
              <p:tags r:id="rId1"/>
            </p:custDataLst>
            <p:extLst>
              <p:ext uri="{D42A27DB-BD31-4B8C-83A1-F6EECF244321}">
                <p14:modId xmlns:p14="http://schemas.microsoft.com/office/powerpoint/2010/main" val="5520596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BC79FA38-7795-046B-6730-DD3C444F17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839788" y="1808164"/>
            <a:ext cx="5616575"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10910888" cy="1325563"/>
          </a:xfrm>
        </p:spPr>
        <p:txBody>
          <a:bodyPr vert="horz"/>
          <a:lstStyle/>
          <a:p>
            <a:r>
              <a:rPr lang="en-US"/>
              <a:t>Click to edit Master title style</a:t>
            </a:r>
          </a:p>
        </p:txBody>
      </p:sp>
      <p:sp>
        <p:nvSpPr>
          <p:cNvPr id="11" name="Picture Placeholder 7">
            <a:extLst>
              <a:ext uri="{FF2B5EF4-FFF2-40B4-BE49-F238E27FC236}">
                <a16:creationId xmlns:a16="http://schemas.microsoft.com/office/drawing/2014/main" id="{1DEE0DCE-0F70-21D5-D130-E77051B02A56}"/>
              </a:ext>
            </a:extLst>
          </p:cNvPr>
          <p:cNvSpPr>
            <a:spLocks noGrp="1" noChangeAspect="1"/>
          </p:cNvSpPr>
          <p:nvPr>
            <p:ph type="pic" sz="quarter" idx="17"/>
          </p:nvPr>
        </p:nvSpPr>
        <p:spPr>
          <a:xfrm>
            <a:off x="7385054" y="1808164"/>
            <a:ext cx="4364035" cy="4364035"/>
          </a:xfrm>
          <a:prstGeom prst="roundRect">
            <a:avLst>
              <a:gd name="adj" fmla="val 6879"/>
            </a:avLst>
          </a:prstGeom>
          <a:solidFill>
            <a:schemeClr val="accent4"/>
          </a:solidFill>
        </p:spPr>
        <p:txBody>
          <a:bodyPr vert="horz"/>
          <a:lstStyle/>
          <a:p>
            <a:pPr lvl="1"/>
            <a:r>
              <a:rPr lang="en-US"/>
              <a:t>Click icon to add picture</a:t>
            </a:r>
          </a:p>
        </p:txBody>
      </p:sp>
      <p:pic>
        <p:nvPicPr>
          <p:cNvPr id="2" name="Graphic 1">
            <a:extLst>
              <a:ext uri="{FF2B5EF4-FFF2-40B4-BE49-F238E27FC236}">
                <a16:creationId xmlns:a16="http://schemas.microsoft.com/office/drawing/2014/main" id="{EEA962F4-83DC-D4CC-89F5-44C569243FC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4024095" y="4021286"/>
            <a:ext cx="3214512" cy="5400378"/>
          </a:xfrm>
          <a:prstGeom prst="rect">
            <a:avLst/>
          </a:prstGeom>
        </p:spPr>
      </p:pic>
    </p:spTree>
    <p:extLst>
      <p:ext uri="{BB962C8B-B14F-4D97-AF65-F5344CB8AC3E}">
        <p14:creationId xmlns:p14="http://schemas.microsoft.com/office/powerpoint/2010/main" val="268834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3643" y="1808163"/>
            <a:ext cx="3240000" cy="4364037"/>
          </a:xfrm>
          <a:prstGeom prst="roundRect">
            <a:avLst>
              <a:gd name="adj" fmla="val 6859"/>
            </a:avLst>
          </a:prstGeom>
          <a:solidFill>
            <a:schemeClr val="accent5">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sz="half" idx="1"/>
          </p:nvPr>
        </p:nvSpPr>
        <p:spPr>
          <a:xfrm>
            <a:off x="838199" y="1808163"/>
            <a:ext cx="3240000" cy="4364037"/>
          </a:xfrm>
          <a:prstGeom prst="roundRect">
            <a:avLst>
              <a:gd name="adj" fmla="val 7648"/>
            </a:avLst>
          </a:prstGeom>
          <a:solidFill>
            <a:schemeClr val="accent4">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p:cNvSpPr>
            <a:spLocks noGrp="1"/>
          </p:cNvSpPr>
          <p:nvPr>
            <p:ph sz="half" idx="13"/>
          </p:nvPr>
        </p:nvSpPr>
        <p:spPr>
          <a:xfrm>
            <a:off x="8509087" y="1808163"/>
            <a:ext cx="3240000" cy="4364037"/>
          </a:xfrm>
          <a:prstGeom prst="roundRect">
            <a:avLst>
              <a:gd name="adj" fmla="val 7251"/>
            </a:avLst>
          </a:prstGeom>
          <a:solidFill>
            <a:schemeClr val="accent6">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9" name="Picture Placeholder 9">
            <a:extLst>
              <a:ext uri="{FF2B5EF4-FFF2-40B4-BE49-F238E27FC236}">
                <a16:creationId xmlns:a16="http://schemas.microsoft.com/office/drawing/2014/main" id="{2A5F38D3-DB00-9A82-96D7-8A92F7EA9AB7}"/>
              </a:ext>
            </a:extLst>
          </p:cNvPr>
          <p:cNvSpPr>
            <a:spLocks noGrp="1" noChangeAspect="1"/>
          </p:cNvSpPr>
          <p:nvPr>
            <p:ph type="pic" sz="quarter" idx="16"/>
          </p:nvPr>
        </p:nvSpPr>
        <p:spPr>
          <a:xfrm>
            <a:off x="1075952"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0" name="Picture Placeholder 9">
            <a:extLst>
              <a:ext uri="{FF2B5EF4-FFF2-40B4-BE49-F238E27FC236}">
                <a16:creationId xmlns:a16="http://schemas.microsoft.com/office/drawing/2014/main" id="{43411CE3-C6CA-7A7D-A2C3-6843B4A89A69}"/>
              </a:ext>
            </a:extLst>
          </p:cNvPr>
          <p:cNvSpPr>
            <a:spLocks noGrp="1" noChangeAspect="1"/>
          </p:cNvSpPr>
          <p:nvPr>
            <p:ph type="pic" sz="quarter" idx="23"/>
          </p:nvPr>
        </p:nvSpPr>
        <p:spPr>
          <a:xfrm>
            <a:off x="4909369"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
        <p:nvSpPr>
          <p:cNvPr id="11" name="Picture Placeholder 9">
            <a:extLst>
              <a:ext uri="{FF2B5EF4-FFF2-40B4-BE49-F238E27FC236}">
                <a16:creationId xmlns:a16="http://schemas.microsoft.com/office/drawing/2014/main" id="{5F00224D-DE8B-4B1B-4858-24B704CB683B}"/>
              </a:ext>
            </a:extLst>
          </p:cNvPr>
          <p:cNvSpPr>
            <a:spLocks noGrp="1" noChangeAspect="1"/>
          </p:cNvSpPr>
          <p:nvPr>
            <p:ph type="pic" sz="quarter" idx="24"/>
          </p:nvPr>
        </p:nvSpPr>
        <p:spPr>
          <a:xfrm>
            <a:off x="8744708"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872191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ank You-Blue">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9D6464EC-8376-452B-CDE7-8312479D92C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915833" y="353007"/>
            <a:ext cx="3639609" cy="1558107"/>
          </a:xfrm>
          <a:prstGeom prst="rect">
            <a:avLst/>
          </a:prstGeom>
        </p:spPr>
      </p:pic>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743726"/>
            <a:ext cx="3196757" cy="5370549"/>
          </a:xfrm>
          <a:prstGeom prst="rect">
            <a:avLst/>
          </a:prstGeom>
        </p:spPr>
      </p:pic>
    </p:spTree>
    <p:extLst>
      <p:ext uri="{BB962C8B-B14F-4D97-AF65-F5344CB8AC3E}">
        <p14:creationId xmlns:p14="http://schemas.microsoft.com/office/powerpoint/2010/main" val="354998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0CE6A-3306-8EAB-ADB0-80D06AD717CE}"/>
              </a:ext>
            </a:extLst>
          </p:cNvPr>
          <p:cNvGraphicFramePr>
            <a:graphicFrameLocks noChangeAspect="1"/>
          </p:cNvGraphicFramePr>
          <p:nvPr userDrawn="1">
            <p:custDataLst>
              <p:tags r:id="rId1"/>
            </p:custDataLst>
            <p:extLst>
              <p:ext uri="{D42A27DB-BD31-4B8C-83A1-F6EECF244321}">
                <p14:modId xmlns:p14="http://schemas.microsoft.com/office/powerpoint/2010/main" val="4484330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A030CE6A-3306-8EAB-ADB0-80D06AD717C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ubtitle 2">
            <a:extLst>
              <a:ext uri="{FF2B5EF4-FFF2-40B4-BE49-F238E27FC236}">
                <a16:creationId xmlns:a16="http://schemas.microsoft.com/office/drawing/2014/main" id="{FBF3A24C-0E2B-26CB-178F-62D98D493EBC}"/>
              </a:ext>
            </a:extLst>
          </p:cNvPr>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9" name="Title 8">
            <a:extLst>
              <a:ext uri="{FF2B5EF4-FFF2-40B4-BE49-F238E27FC236}">
                <a16:creationId xmlns:a16="http://schemas.microsoft.com/office/drawing/2014/main" id="{881463FA-B1C6-7E0E-DBE2-0DEED43BFA30}"/>
              </a:ext>
            </a:extLst>
          </p:cNvPr>
          <p:cNvSpPr>
            <a:spLocks noGrp="1"/>
          </p:cNvSpPr>
          <p:nvPr>
            <p:ph type="title"/>
          </p:nvPr>
        </p:nvSpPr>
        <p:spPr>
          <a:xfrm>
            <a:off x="4327524" y="2143353"/>
            <a:ext cx="7421564" cy="2571293"/>
          </a:xfrm>
        </p:spPr>
        <p:txBody>
          <a:bodyPr vert="horz"/>
          <a:lstStyle>
            <a:lvl1pPr>
              <a:defRPr sz="6000"/>
            </a:lvl1pPr>
          </a:lstStyle>
          <a:p>
            <a:r>
              <a:rPr lang="en-US"/>
              <a:t>Click to edit Master title style</a:t>
            </a:r>
          </a:p>
        </p:txBody>
      </p:sp>
      <p:pic>
        <p:nvPicPr>
          <p:cNvPr id="17" name="Graphic 16">
            <a:extLst>
              <a:ext uri="{FF2B5EF4-FFF2-40B4-BE49-F238E27FC236}">
                <a16:creationId xmlns:a16="http://schemas.microsoft.com/office/drawing/2014/main" id="{30542218-6D3B-6E53-9AB6-78ACBED2B5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2926" y="743726"/>
            <a:ext cx="3196757" cy="5370549"/>
          </a:xfrm>
          <a:prstGeom prst="rect">
            <a:avLst/>
          </a:prstGeom>
        </p:spPr>
      </p:pic>
      <p:pic>
        <p:nvPicPr>
          <p:cNvPr id="2" name="Graphic 1">
            <a:extLst>
              <a:ext uri="{FF2B5EF4-FFF2-40B4-BE49-F238E27FC236}">
                <a16:creationId xmlns:a16="http://schemas.microsoft.com/office/drawing/2014/main" id="{3989FB04-E71C-8258-F3E6-7CF9ABCCE792}"/>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3915833" y="353007"/>
            <a:ext cx="3639610" cy="1558107"/>
          </a:xfrm>
          <a:prstGeom prst="rect">
            <a:avLst/>
          </a:prstGeom>
        </p:spPr>
      </p:pic>
    </p:spTree>
    <p:extLst>
      <p:ext uri="{BB962C8B-B14F-4D97-AF65-F5344CB8AC3E}">
        <p14:creationId xmlns:p14="http://schemas.microsoft.com/office/powerpoint/2010/main" val="66671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0FED00-0B76-8A1C-E70F-07800AB8B512}"/>
              </a:ext>
            </a:extLst>
          </p:cNvPr>
          <p:cNvGraphicFramePr>
            <a:graphicFrameLocks noChangeAspect="1"/>
          </p:cNvGraphicFramePr>
          <p:nvPr userDrawn="1">
            <p:custDataLst>
              <p:tags r:id="rId1"/>
            </p:custDataLst>
            <p:extLst>
              <p:ext uri="{D42A27DB-BD31-4B8C-83A1-F6EECF244321}">
                <p14:modId xmlns:p14="http://schemas.microsoft.com/office/powerpoint/2010/main" val="21948494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ED0FED00-0B76-8A1C-E70F-07800AB8B512}"/>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A5071AA6-F5DE-89CF-70E1-6EC1C22C6DE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2731836"/>
            <a:ext cx="4314900" cy="7249028"/>
          </a:xfrm>
          <a:prstGeom prst="rect">
            <a:avLst/>
          </a:prstGeom>
        </p:spPr>
      </p:pic>
      <p:sp>
        <p:nvSpPr>
          <p:cNvPr id="3" name="Content Placeholder 2"/>
          <p:cNvSpPr>
            <a:spLocks noGrp="1"/>
          </p:cNvSpPr>
          <p:nvPr>
            <p:ph idx="1"/>
          </p:nvPr>
        </p:nvSpPr>
        <p:spPr>
          <a:xfrm>
            <a:off x="838200" y="1808163"/>
            <a:ext cx="10910888" cy="4375887"/>
          </a:xfrm>
        </p:spPr>
        <p:txBody>
          <a:bodyPr/>
          <a:lstStyle>
            <a:lvl6pPr>
              <a:lnSpc>
                <a:spcPct val="125000"/>
              </a:lnSpc>
              <a:defRPr sz="1200" b="0" i="0">
                <a:latin typeface="Poppins" pitchFamily="2" charset="77"/>
              </a:defRPr>
            </a:lvl6pPr>
            <a:lvl7pPr>
              <a:lnSpc>
                <a:spcPct val="125000"/>
              </a:lnSpc>
              <a:defRPr sz="1200" b="0" i="0">
                <a:latin typeface="Poppins" pitchFamily="2" charset="77"/>
              </a:defRPr>
            </a:lvl7pPr>
            <a:lvl8pPr>
              <a:lnSpc>
                <a:spcPct val="125000"/>
              </a:lnSpc>
              <a:defRPr sz="1200" b="0" i="0">
                <a:latin typeface="Poppins" pitchFamily="2" charset="77"/>
              </a:defRPr>
            </a:lvl8pPr>
            <a:lvl9pPr>
              <a:lnSpc>
                <a:spcPct val="125000"/>
              </a:lnSpc>
              <a:defRPr sz="1200"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2920E58-CE4E-9D0D-C11D-5F08D4973FF9}"/>
              </a:ext>
            </a:extLst>
          </p:cNvPr>
          <p:cNvSpPr>
            <a:spLocks noGrp="1"/>
          </p:cNvSpPr>
          <p:nvPr>
            <p:ph type="title"/>
          </p:nvPr>
        </p:nvSpPr>
        <p:spPr/>
        <p:txBody>
          <a:bodyPr vert="horz"/>
          <a:lstStyle/>
          <a:p>
            <a:r>
              <a:rPr lang="en-US"/>
              <a:t>Click to edit Master title style</a:t>
            </a:r>
          </a:p>
        </p:txBody>
      </p:sp>
      <p:sp>
        <p:nvSpPr>
          <p:cNvPr id="4" name="Footer Placeholder 3">
            <a:extLst>
              <a:ext uri="{FF2B5EF4-FFF2-40B4-BE49-F238E27FC236}">
                <a16:creationId xmlns:a16="http://schemas.microsoft.com/office/drawing/2014/main" id="{7073BF28-7748-A698-6167-D267F232ABA5}"/>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ADDFE4B5-0A0F-6BE0-AD43-70055AB7C85B}"/>
              </a:ext>
            </a:extLst>
          </p:cNvPr>
          <p:cNvSpPr>
            <a:spLocks noGrp="1"/>
          </p:cNvSpPr>
          <p:nvPr>
            <p:ph type="sldNum" sz="quarter" idx="11"/>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20800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Logo">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5104454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4A596046-8520-F779-D772-B635ABCE7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Tree>
    <p:extLst>
      <p:ext uri="{BB962C8B-B14F-4D97-AF65-F5344CB8AC3E}">
        <p14:creationId xmlns:p14="http://schemas.microsoft.com/office/powerpoint/2010/main" val="36990982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Logo-Blue">
    <p:bg>
      <p:bgRef idx="1001">
        <a:schemeClr val="bg2"/>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14454812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7" name="Graphic 6">
            <a:extLst>
              <a:ext uri="{FF2B5EF4-FFF2-40B4-BE49-F238E27FC236}">
                <a16:creationId xmlns:a16="http://schemas.microsoft.com/office/drawing/2014/main" id="{5F4810B1-E2CD-ECD1-E735-1541F2817C5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pic>
        <p:nvPicPr>
          <p:cNvPr id="4" name="Graphic 3">
            <a:extLst>
              <a:ext uri="{FF2B5EF4-FFF2-40B4-BE49-F238E27FC236}">
                <a16:creationId xmlns:a16="http://schemas.microsoft.com/office/drawing/2014/main" id="{F57C07AB-8522-8ABC-7A15-0AD7667086B3}"/>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29368591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over-Logo-Green">
    <p:bg>
      <p:bgPr>
        <a:solidFill>
          <a:schemeClr val="accent5">
            <a:alpha val="7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15" name="Graphic 14">
            <a:extLst>
              <a:ext uri="{FF2B5EF4-FFF2-40B4-BE49-F238E27FC236}">
                <a16:creationId xmlns:a16="http://schemas.microsoft.com/office/drawing/2014/main" id="{E56641EB-A85B-CBE4-3CFE-288E1D3D8144}"/>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414574572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Logo-Green">
    <p:bg>
      <p:bgPr>
        <a:solidFill>
          <a:srgbClr val="FFDDE2">
            <a:alpha val="70000"/>
          </a:srgb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1B7DCB2-DADC-B6BB-B915-E7E509287928}"/>
              </a:ext>
            </a:extLst>
          </p:cNvPr>
          <p:cNvGraphicFramePr>
            <a:graphicFrameLocks noChangeAspect="1"/>
          </p:cNvGraphicFramePr>
          <p:nvPr userDrawn="1">
            <p:custDataLst>
              <p:tags r:id="rId1"/>
            </p:custDataLst>
            <p:extLst>
              <p:ext uri="{D42A27DB-BD31-4B8C-83A1-F6EECF244321}">
                <p14:modId xmlns:p14="http://schemas.microsoft.com/office/powerpoint/2010/main" val="27471624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1B7DCB2-DADC-B6BB-B915-E7E50928792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D72D74EF-8A5F-49B4-2683-71784BA411B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2" name="Title 1"/>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839788"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Graphic 4">
            <a:extLst>
              <a:ext uri="{FF2B5EF4-FFF2-40B4-BE49-F238E27FC236}">
                <a16:creationId xmlns:a16="http://schemas.microsoft.com/office/drawing/2014/main" id="{3FF2DEA4-9617-E9F0-0F12-6760E66548B0}"/>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428097" y="353007"/>
            <a:ext cx="3639609" cy="1558106"/>
          </a:xfrm>
          <a:prstGeom prst="rect">
            <a:avLst/>
          </a:prstGeom>
        </p:spPr>
      </p:pic>
    </p:spTree>
    <p:extLst>
      <p:ext uri="{BB962C8B-B14F-4D97-AF65-F5344CB8AC3E}">
        <p14:creationId xmlns:p14="http://schemas.microsoft.com/office/powerpoint/2010/main" val="160031032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8F4ED2-DF74-FE44-0549-805F68B761F9}"/>
              </a:ext>
            </a:extLst>
          </p:cNvPr>
          <p:cNvGraphicFramePr>
            <a:graphicFrameLocks noChangeAspect="1"/>
          </p:cNvGraphicFramePr>
          <p:nvPr userDrawn="1">
            <p:custDataLst>
              <p:tags r:id="rId1"/>
            </p:custDataLst>
            <p:extLst>
              <p:ext uri="{D42A27DB-BD31-4B8C-83A1-F6EECF244321}">
                <p14:modId xmlns:p14="http://schemas.microsoft.com/office/powerpoint/2010/main" val="32535142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98F4ED2-DF74-FE44-0549-805F68B761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2" name="Graphic 1">
            <a:extLst>
              <a:ext uri="{FF2B5EF4-FFF2-40B4-BE49-F238E27FC236}">
                <a16:creationId xmlns:a16="http://schemas.microsoft.com/office/drawing/2014/main" id="{05C1A95D-D24E-751A-9894-C42DFFD382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986" y="1825625"/>
            <a:ext cx="5760000" cy="5760000"/>
          </a:xfrm>
          <a:prstGeom prst="rect">
            <a:avLst/>
          </a:prstGeom>
        </p:spPr>
      </p:pic>
      <p:sp>
        <p:nvSpPr>
          <p:cNvPr id="7" name="Title 6">
            <a:extLst>
              <a:ext uri="{FF2B5EF4-FFF2-40B4-BE49-F238E27FC236}">
                <a16:creationId xmlns:a16="http://schemas.microsoft.com/office/drawing/2014/main" id="{D6451FCF-9751-522E-C348-DCD8AC42596B}"/>
              </a:ext>
            </a:extLst>
          </p:cNvPr>
          <p:cNvSpPr>
            <a:spLocks noGrp="1"/>
          </p:cNvSpPr>
          <p:nvPr>
            <p:ph type="title"/>
          </p:nvPr>
        </p:nvSpPr>
        <p:spPr/>
        <p:txBody>
          <a:bodyPr vert="horz"/>
          <a:lstStyle/>
          <a:p>
            <a:r>
              <a:rPr lang="en-US"/>
              <a:t>Click to edit Master title style</a:t>
            </a:r>
          </a:p>
        </p:txBody>
      </p:sp>
      <p:sp>
        <p:nvSpPr>
          <p:cNvPr id="9" name="Slide Number Placeholder 8">
            <a:extLst>
              <a:ext uri="{FF2B5EF4-FFF2-40B4-BE49-F238E27FC236}">
                <a16:creationId xmlns:a16="http://schemas.microsoft.com/office/drawing/2014/main" id="{867DB26E-17CD-4F51-8D27-EA20020C1BA9}"/>
              </a:ext>
            </a:extLst>
          </p:cNvPr>
          <p:cNvSpPr>
            <a:spLocks noGrp="1"/>
          </p:cNvSpPr>
          <p:nvPr>
            <p:ph type="sldNum" sz="quarter" idx="12"/>
          </p:nvPr>
        </p:nvSpPr>
        <p:spPr/>
        <p:txBody>
          <a:bodyPr/>
          <a:lstStyle/>
          <a:p>
            <a:fld id="{7870704B-CE94-48CC-AF30-84932A1262A7}" type="slidenum">
              <a:rPr lang="en-GB" smtClean="0"/>
              <a:pPr/>
              <a:t>‹#›</a:t>
            </a:fld>
            <a:endParaRPr lang="en-GB"/>
          </a:p>
        </p:txBody>
      </p:sp>
      <p:sp>
        <p:nvSpPr>
          <p:cNvPr id="4" name="Footer Placeholder 3">
            <a:extLst>
              <a:ext uri="{FF2B5EF4-FFF2-40B4-BE49-F238E27FC236}">
                <a16:creationId xmlns:a16="http://schemas.microsoft.com/office/drawing/2014/main" id="{76ACF5CC-7BDD-2D58-7DA1-D9E9310A2DA4}"/>
              </a:ext>
            </a:extLst>
          </p:cNvPr>
          <p:cNvSpPr>
            <a:spLocks noGrp="1"/>
          </p:cNvSpPr>
          <p:nvPr>
            <p:ph type="ftr" sz="quarter" idx="13"/>
          </p:nvPr>
        </p:nvSpPr>
        <p:spPr/>
        <p:txBody>
          <a:bodyPr/>
          <a:lstStyle/>
          <a:p>
            <a:r>
              <a:rPr lang="en-US"/>
              <a:t>[Presentation Name]</a:t>
            </a:r>
          </a:p>
        </p:txBody>
      </p:sp>
      <p:sp>
        <p:nvSpPr>
          <p:cNvPr id="5" name="Content Placeholder 4">
            <a:extLst>
              <a:ext uri="{FF2B5EF4-FFF2-40B4-BE49-F238E27FC236}">
                <a16:creationId xmlns:a16="http://schemas.microsoft.com/office/drawing/2014/main" id="{1F8478B3-411E-4AAC-FC53-A2400923BEC1}"/>
              </a:ext>
            </a:extLst>
          </p:cNvPr>
          <p:cNvSpPr>
            <a:spLocks noGrp="1"/>
          </p:cNvSpPr>
          <p:nvPr>
            <p:ph sz="quarter" idx="14"/>
          </p:nvPr>
        </p:nvSpPr>
        <p:spPr>
          <a:xfrm>
            <a:off x="838199" y="1808163"/>
            <a:ext cx="10910887" cy="4386262"/>
          </a:xfrm>
        </p:spPr>
        <p:txBody>
          <a:bodyPr lIns="0"/>
          <a:lstStyle>
            <a:lvl1pPr marL="540000" indent="-540000">
              <a:buClr>
                <a:schemeClr val="tx2"/>
              </a:buClr>
              <a:buFont typeface="+mj-lt"/>
              <a:buAutoNum type="arabicPeriod"/>
              <a:defRPr/>
            </a:lvl1pPr>
            <a:lvl2pPr marL="540000">
              <a:defRPr/>
            </a:lvl2pPr>
            <a:lvl3pPr marL="720000" indent="-180000">
              <a:defRPr lang="en-US" sz="1600" b="0" i="0" kern="1200" dirty="0">
                <a:solidFill>
                  <a:schemeClr val="tx1"/>
                </a:solidFill>
                <a:latin typeface="+mn-lt"/>
                <a:ea typeface="+mn-ea"/>
                <a:cs typeface="+mn-cs"/>
              </a:defRPr>
            </a:lvl3pPr>
            <a:lvl4pPr marL="1080000" indent="-540000">
              <a:defRPr/>
            </a:lvl4pPr>
            <a:lvl5pPr marL="1080000" indent="-54000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22655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Header-Numbered-Blue">
    <p:bg>
      <p:bgPr>
        <a:solidFill>
          <a:schemeClr val="accent1"/>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3031360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C1780734-C7CC-1277-B060-29DB52E9F1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04934" y="1808155"/>
            <a:ext cx="7883397" cy="6120000"/>
          </a:xfrm>
          <a:prstGeom prst="rect">
            <a:avLst/>
          </a:prstGeom>
        </p:spPr>
      </p:pic>
      <p:sp>
        <p:nvSpPr>
          <p:cNvPr id="8" name="Title 1">
            <a:extLst>
              <a:ext uri="{FF2B5EF4-FFF2-40B4-BE49-F238E27FC236}">
                <a16:creationId xmlns:a16="http://schemas.microsoft.com/office/drawing/2014/main" id="{61B72163-4B29-F0A8-3FD9-3D9132AE319C}"/>
              </a:ext>
            </a:extLst>
          </p:cNvPr>
          <p:cNvSpPr>
            <a:spLocks noGrp="1"/>
          </p:cNvSpPr>
          <p:nvPr>
            <p:ph type="ctrTitle" hasCustomPrompt="1"/>
          </p:nvPr>
        </p:nvSpPr>
        <p:spPr>
          <a:xfrm>
            <a:off x="839788" y="2143353"/>
            <a:ext cx="7421564" cy="2571293"/>
          </a:xfrm>
        </p:spPr>
        <p:txBody>
          <a:bodyPr vert="horz" anchor="ctr" anchorCtr="0">
            <a:normAutofit/>
          </a:bodyPr>
          <a:lstStyle>
            <a:lvl1pPr algn="l">
              <a:lnSpc>
                <a:spcPct val="85000"/>
              </a:lnSpc>
              <a:defRPr sz="6000">
                <a:solidFill>
                  <a:schemeClr val="bg1"/>
                </a:solidFill>
              </a:defRPr>
            </a:lvl1pPr>
          </a:lstStyle>
          <a:p>
            <a:r>
              <a:rPr lang="en-US"/>
              <a:t>[Presentation title]</a:t>
            </a:r>
            <a:endParaRPr lang="en-GB"/>
          </a:p>
        </p:txBody>
      </p:sp>
      <p:pic>
        <p:nvPicPr>
          <p:cNvPr id="10" name="Graphic 9">
            <a:extLst>
              <a:ext uri="{FF2B5EF4-FFF2-40B4-BE49-F238E27FC236}">
                <a16:creationId xmlns:a16="http://schemas.microsoft.com/office/drawing/2014/main" id="{B68763F5-F211-C1AC-1658-96DE6A4D161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19983" y="250048"/>
            <a:ext cx="3639609" cy="1558107"/>
          </a:xfrm>
          <a:prstGeom prst="rect">
            <a:avLst/>
          </a:prstGeom>
        </p:spPr>
      </p:pic>
    </p:spTree>
    <p:extLst>
      <p:ext uri="{BB962C8B-B14F-4D97-AF65-F5344CB8AC3E}">
        <p14:creationId xmlns:p14="http://schemas.microsoft.com/office/powerpoint/2010/main" val="79930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Numbered-Green">
    <p:bg>
      <p:bgPr>
        <a:solidFill>
          <a:schemeClr val="accent5"/>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5F3F9A-2432-B144-FB82-3B35320E08A1}"/>
              </a:ext>
            </a:extLst>
          </p:cNvPr>
          <p:cNvGraphicFramePr>
            <a:graphicFrameLocks noChangeAspect="1"/>
          </p:cNvGraphicFramePr>
          <p:nvPr userDrawn="1">
            <p:custDataLst>
              <p:tags r:id="rId1"/>
            </p:custDataLst>
            <p:extLst>
              <p:ext uri="{D42A27DB-BD31-4B8C-83A1-F6EECF244321}">
                <p14:modId xmlns:p14="http://schemas.microsoft.com/office/powerpoint/2010/main" val="111585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5F3F9A-2432-B144-FB82-3B35320E08A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7A7A0C2A-6BAA-34E3-ACBA-24624568D8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03745" y="-406800"/>
            <a:ext cx="7795156" cy="7795156"/>
          </a:xfrm>
          <a:prstGeom prst="rect">
            <a:avLst/>
          </a:prstGeom>
        </p:spPr>
      </p:pic>
      <p:sp>
        <p:nvSpPr>
          <p:cNvPr id="2" name="Title 1"/>
          <p:cNvSpPr>
            <a:spLocks noGrp="1"/>
          </p:cNvSpPr>
          <p:nvPr>
            <p:ph type="title" hasCustomPrompt="1"/>
          </p:nvPr>
        </p:nvSpPr>
        <p:spPr>
          <a:xfrm>
            <a:off x="4327200" y="2102400"/>
            <a:ext cx="7200000" cy="2564265"/>
          </a:xfrm>
        </p:spPr>
        <p:txBody>
          <a:bodyPr vert="horz" anchor="ctr" anchorCtr="0">
            <a:noAutofit/>
          </a:bodyPr>
          <a:lstStyle>
            <a:lvl1pPr>
              <a:lnSpc>
                <a:spcPct val="100000"/>
              </a:lnSpc>
              <a:defRPr sz="4800" b="1" i="0">
                <a:solidFill>
                  <a:schemeClr val="tx1"/>
                </a:solidFill>
                <a:latin typeface="+mn-lt"/>
              </a:defRPr>
            </a:lvl1pPr>
          </a:lstStyle>
          <a:p>
            <a:r>
              <a:rPr lang="en-US"/>
              <a:t>[Section header title]</a:t>
            </a:r>
            <a:endParaRPr lang="en-GB"/>
          </a:p>
        </p:txBody>
      </p:sp>
      <p:sp>
        <p:nvSpPr>
          <p:cNvPr id="10" name="Subtitle 2">
            <a:extLst>
              <a:ext uri="{FF2B5EF4-FFF2-40B4-BE49-F238E27FC236}">
                <a16:creationId xmlns:a16="http://schemas.microsoft.com/office/drawing/2014/main" id="{FEF016CB-59B4-190C-AC37-3D76BE7EF123}"/>
              </a:ext>
            </a:extLst>
          </p:cNvPr>
          <p:cNvSpPr>
            <a:spLocks noGrp="1"/>
          </p:cNvSpPr>
          <p:nvPr>
            <p:ph type="subTitle" idx="1" hasCustomPrompt="1"/>
          </p:nvPr>
        </p:nvSpPr>
        <p:spPr>
          <a:xfrm>
            <a:off x="2700000" y="2102400"/>
            <a:ext cx="1229693" cy="2561240"/>
          </a:xfrm>
          <a:noFill/>
        </p:spPr>
        <p:txBody>
          <a:bodyPr anchor="ctr" anchorCtr="0">
            <a:noAutofit/>
          </a:bodyPr>
          <a:lstStyle>
            <a:lvl1pPr marL="0" indent="0" algn="r">
              <a:lnSpc>
                <a:spcPct val="95000"/>
              </a:lnSpc>
              <a:spcBef>
                <a:spcPts val="0"/>
              </a:spcBef>
              <a:spcAft>
                <a:spcPts val="0"/>
              </a:spcAft>
              <a:buNone/>
              <a:defRPr sz="14400" b="0" i="0">
                <a:solidFill>
                  <a:schemeClr val="accent2"/>
                </a:solidFill>
                <a:latin typeface="+mn-lt"/>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pic>
        <p:nvPicPr>
          <p:cNvPr id="11" name="Graphic 10">
            <a:extLst>
              <a:ext uri="{FF2B5EF4-FFF2-40B4-BE49-F238E27FC236}">
                <a16:creationId xmlns:a16="http://schemas.microsoft.com/office/drawing/2014/main" id="{B141A83C-6310-3462-6970-6043FE4EE0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2926" y="1614601"/>
            <a:ext cx="2160000" cy="3628798"/>
          </a:xfrm>
          <a:prstGeom prst="rect">
            <a:avLst/>
          </a:prstGeom>
        </p:spPr>
      </p:pic>
    </p:spTree>
    <p:extLst>
      <p:ext uri="{BB962C8B-B14F-4D97-AF65-F5344CB8AC3E}">
        <p14:creationId xmlns:p14="http://schemas.microsoft.com/office/powerpoint/2010/main" val="93832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7A13A30-D23C-B0C0-536D-748E51ADB868}"/>
              </a:ext>
            </a:extLst>
          </p:cNvPr>
          <p:cNvGraphicFramePr>
            <a:graphicFrameLocks noChangeAspect="1"/>
          </p:cNvGraphicFramePr>
          <p:nvPr userDrawn="1">
            <p:custDataLst>
              <p:tags r:id="rId1"/>
            </p:custDataLst>
            <p:extLst>
              <p:ext uri="{D42A27DB-BD31-4B8C-83A1-F6EECF244321}">
                <p14:modId xmlns:p14="http://schemas.microsoft.com/office/powerpoint/2010/main" val="36897186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A7A13A30-D23C-B0C0-536D-748E51ADB86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9438598B-C5D3-B16E-3844-F67B3576B3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flipH="1">
            <a:off x="8077200" y="-4598154"/>
            <a:ext cx="4314900" cy="7249028"/>
          </a:xfrm>
          <a:prstGeom prst="rect">
            <a:avLst/>
          </a:prstGeom>
        </p:spPr>
      </p:pic>
      <p:sp>
        <p:nvSpPr>
          <p:cNvPr id="2" name="Title 1">
            <a:extLst>
              <a:ext uri="{FF2B5EF4-FFF2-40B4-BE49-F238E27FC236}">
                <a16:creationId xmlns:a16="http://schemas.microsoft.com/office/drawing/2014/main" id="{E8DDEFAE-71C9-405A-4264-D6ABF5A80B4F}"/>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3B3A0118-AB81-D8EB-23FB-13D296A17D1A}"/>
              </a:ext>
            </a:extLst>
          </p:cNvPr>
          <p:cNvSpPr>
            <a:spLocks noGrp="1"/>
          </p:cNvSpPr>
          <p:nvPr>
            <p:ph sz="half" idx="1"/>
          </p:nvPr>
        </p:nvSpPr>
        <p:spPr>
          <a:xfrm>
            <a:off x="838200" y="1825625"/>
            <a:ext cx="4897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C1DF09-C527-6EAA-1D10-266908F4689A}"/>
              </a:ext>
            </a:extLst>
          </p:cNvPr>
          <p:cNvSpPr>
            <a:spLocks noGrp="1"/>
          </p:cNvSpPr>
          <p:nvPr>
            <p:ph sz="half" idx="2"/>
          </p:nvPr>
        </p:nvSpPr>
        <p:spPr>
          <a:xfrm>
            <a:off x="6456362" y="1825625"/>
            <a:ext cx="5292726"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1CD40E1-AA82-621E-70AF-7082BA9B7821}"/>
              </a:ext>
            </a:extLst>
          </p:cNvPr>
          <p:cNvSpPr>
            <a:spLocks noGrp="1"/>
          </p:cNvSpPr>
          <p:nvPr>
            <p:ph type="ftr" sz="quarter" idx="11"/>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771434-711C-4153-2F91-D72E4B2EA021}"/>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8450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38E376-0C4E-812D-1DF4-F410275AD2AF}"/>
              </a:ext>
            </a:extLst>
          </p:cNvPr>
          <p:cNvGraphicFramePr>
            <a:graphicFrameLocks noChangeAspect="1"/>
          </p:cNvGraphicFramePr>
          <p:nvPr userDrawn="1">
            <p:custDataLst>
              <p:tags r:id="rId18"/>
            </p:custDataLst>
            <p:extLst>
              <p:ext uri="{D42A27DB-BD31-4B8C-83A1-F6EECF244321}">
                <p14:modId xmlns:p14="http://schemas.microsoft.com/office/powerpoint/2010/main" val="5126751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7" name="think-cell data - do not delete" hidden="1">
                        <a:extLst>
                          <a:ext uri="{FF2B5EF4-FFF2-40B4-BE49-F238E27FC236}">
                            <a16:creationId xmlns:a16="http://schemas.microsoft.com/office/drawing/2014/main" id="{3338E376-0C4E-812D-1DF4-F410275AD2AF}"/>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5C7BF8D-7910-FA8B-4DB3-4026A9857C04}"/>
              </a:ext>
            </a:extLst>
          </p:cNvPr>
          <p:cNvSpPr>
            <a:spLocks noGrp="1"/>
          </p:cNvSpPr>
          <p:nvPr>
            <p:ph type="title"/>
          </p:nvPr>
        </p:nvSpPr>
        <p:spPr>
          <a:xfrm>
            <a:off x="838199" y="365125"/>
            <a:ext cx="10910889"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27428DD-649A-B681-318B-DD4652BAD53F}"/>
              </a:ext>
            </a:extLst>
          </p:cNvPr>
          <p:cNvSpPr>
            <a:spLocks noGrp="1"/>
          </p:cNvSpPr>
          <p:nvPr>
            <p:ph type="body" idx="1"/>
          </p:nvPr>
        </p:nvSpPr>
        <p:spPr>
          <a:xfrm>
            <a:off x="838199" y="1825625"/>
            <a:ext cx="10910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9E3A33-9B67-3D97-6435-FD63BC17CD2D}"/>
              </a:ext>
            </a:extLst>
          </p:cNvPr>
          <p:cNvSpPr>
            <a:spLocks noGrp="1"/>
          </p:cNvSpPr>
          <p:nvPr>
            <p:ph type="ftr" sz="quarter" idx="3"/>
          </p:nvPr>
        </p:nvSpPr>
        <p:spPr>
          <a:xfrm>
            <a:off x="838199" y="6356350"/>
            <a:ext cx="9877425" cy="365125"/>
          </a:xfrm>
          <a:prstGeom prst="rect">
            <a:avLst/>
          </a:prstGeom>
        </p:spPr>
        <p:txBody>
          <a:bodyPr vert="horz" lIns="91440" tIns="45720" rIns="91440" bIns="45720" rtlCol="0" anchor="b"/>
          <a:lstStyle>
            <a:lvl1pPr algn="l">
              <a:defRPr sz="1000">
                <a:solidFill>
                  <a:schemeClr val="accent3"/>
                </a:solidFill>
              </a:defRPr>
            </a:lvl1pPr>
          </a:lstStyle>
          <a:p>
            <a:r>
              <a:rPr lang="en-US"/>
              <a:t>[Presentation Name]</a:t>
            </a:r>
          </a:p>
        </p:txBody>
      </p:sp>
      <p:sp>
        <p:nvSpPr>
          <p:cNvPr id="6" name="Slide Number Placeholder 5">
            <a:extLst>
              <a:ext uri="{FF2B5EF4-FFF2-40B4-BE49-F238E27FC236}">
                <a16:creationId xmlns:a16="http://schemas.microsoft.com/office/drawing/2014/main" id="{0AC8900B-0769-1A39-FEA8-913A3AAC769D}"/>
              </a:ext>
            </a:extLst>
          </p:cNvPr>
          <p:cNvSpPr>
            <a:spLocks noGrp="1"/>
          </p:cNvSpPr>
          <p:nvPr>
            <p:ph type="sldNum" sz="quarter" idx="4"/>
          </p:nvPr>
        </p:nvSpPr>
        <p:spPr>
          <a:xfrm>
            <a:off x="11008518" y="6356350"/>
            <a:ext cx="740569" cy="365125"/>
          </a:xfrm>
          <a:prstGeom prst="rect">
            <a:avLst/>
          </a:prstGeom>
        </p:spPr>
        <p:txBody>
          <a:bodyPr vert="horz" lIns="91440" tIns="45720" rIns="91440" bIns="45720" rtlCol="0" anchor="b"/>
          <a:lstStyle>
            <a:lvl1pPr algn="r">
              <a:defRPr sz="1000">
                <a:solidFill>
                  <a:schemeClr val="accent3"/>
                </a:solidFill>
              </a:defRPr>
            </a:lvl1pPr>
          </a:lstStyle>
          <a:p>
            <a:fld id="{7870704B-CE94-48CC-AF30-84932A1262A7}" type="slidenum">
              <a:rPr lang="en-GB" smtClean="0"/>
              <a:pPr/>
              <a:t>‹#›</a:t>
            </a:fld>
            <a:endParaRPr lang="en-GB"/>
          </a:p>
        </p:txBody>
      </p:sp>
      <p:pic>
        <p:nvPicPr>
          <p:cNvPr id="10" name="Graphic 9">
            <a:extLst>
              <a:ext uri="{FF2B5EF4-FFF2-40B4-BE49-F238E27FC236}">
                <a16:creationId xmlns:a16="http://schemas.microsoft.com/office/drawing/2014/main" id="{B34E69A5-9F38-7249-93A3-9D1EF036AD5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61671" y="500104"/>
            <a:ext cx="628336" cy="1055604"/>
          </a:xfrm>
          <a:prstGeom prst="rect">
            <a:avLst/>
          </a:prstGeom>
        </p:spPr>
      </p:pic>
    </p:spTree>
    <p:extLst>
      <p:ext uri="{BB962C8B-B14F-4D97-AF65-F5344CB8AC3E}">
        <p14:creationId xmlns:p14="http://schemas.microsoft.com/office/powerpoint/2010/main" val="3584093181"/>
      </p:ext>
    </p:extLst>
  </p:cSld>
  <p:clrMap bg1="lt1" tx1="dk1" bg2="lt2" tx2="dk2" accent1="accent1" accent2="accent2" accent3="accent3" accent4="accent4" accent5="accent5" accent6="accent6" hlink="hlink" folHlink="folHlink"/>
  <p:sldLayoutIdLst>
    <p:sldLayoutId id="2147483832" r:id="rId1"/>
    <p:sldLayoutId id="2147483854" r:id="rId2"/>
    <p:sldLayoutId id="2147483856" r:id="rId3"/>
    <p:sldLayoutId id="2147483833" r:id="rId4"/>
    <p:sldLayoutId id="2147483860" r:id="rId5"/>
    <p:sldLayoutId id="2147483834" r:id="rId6"/>
    <p:sldLayoutId id="2147483839" r:id="rId7"/>
    <p:sldLayoutId id="2147483855" r:id="rId8"/>
    <p:sldLayoutId id="2147483823" r:id="rId9"/>
    <p:sldLayoutId id="2147483857" r:id="rId10"/>
    <p:sldLayoutId id="2147483858" r:id="rId11"/>
    <p:sldLayoutId id="2147483852" r:id="rId12"/>
    <p:sldLayoutId id="2147483853" r:id="rId13"/>
    <p:sldLayoutId id="2147483849" r:id="rId14"/>
    <p:sldLayoutId id="2147483859" r:id="rId15"/>
    <p:sldLayoutId id="2147483861" r:id="rId16"/>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401">
          <p15:clr>
            <a:srgbClr val="F26B43"/>
          </p15:clr>
        </p15:guide>
        <p15:guide id="4" orient="horz" pos="1139">
          <p15:clr>
            <a:srgbClr val="F26B43"/>
          </p15:clr>
        </p15:guide>
        <p15:guide id="5" orient="horz" pos="3902">
          <p15:clr>
            <a:srgbClr val="F26B43"/>
          </p15:clr>
        </p15:guide>
        <p15:guide id="6" pos="3840">
          <p15:clr>
            <a:srgbClr val="F26B43"/>
          </p15:clr>
        </p15:guide>
        <p15:guide id="7" pos="3613">
          <p15:clr>
            <a:srgbClr val="F26B43"/>
          </p15:clr>
        </p15:guide>
        <p15:guide id="8" pos="4067">
          <p15:clr>
            <a:srgbClr val="F26B43"/>
          </p15:clr>
        </p15:guide>
        <p15:guide id="9" pos="27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5.bin"/></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0.xml"/><Relationship Id="rId7" Type="http://schemas.openxmlformats.org/officeDocument/2006/relationships/diagramLayout" Target="../diagrams/layout1.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Data" Target="../diagrams/data1.xml"/><Relationship Id="rId5" Type="http://schemas.openxmlformats.org/officeDocument/2006/relationships/image" Target="../media/image61.emf"/><Relationship Id="rId10" Type="http://schemas.microsoft.com/office/2007/relationships/diagramDrawing" Target="../diagrams/drawing1.xml"/><Relationship Id="rId4" Type="http://schemas.openxmlformats.org/officeDocument/2006/relationships/oleObject" Target="../embeddings/oleObject20.bin"/><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70.png"/><Relationship Id="rId5" Type="http://schemas.openxmlformats.org/officeDocument/2006/relationships/image" Target="../media/image61.e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71.png"/><Relationship Id="rId5" Type="http://schemas.openxmlformats.org/officeDocument/2006/relationships/image" Target="../media/image61.e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3.xml"/><Relationship Id="rId7"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72.png"/><Relationship Id="rId5" Type="http://schemas.openxmlformats.org/officeDocument/2006/relationships/image" Target="../media/image61.emf"/><Relationship Id="rId10" Type="http://schemas.openxmlformats.org/officeDocument/2006/relationships/image" Target="../media/image76.png"/><Relationship Id="rId4" Type="http://schemas.openxmlformats.org/officeDocument/2006/relationships/oleObject" Target="../embeddings/oleObject20.bin"/><Relationship Id="rId9"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14.xml"/><Relationship Id="rId7" Type="http://schemas.openxmlformats.org/officeDocument/2006/relationships/image" Target="../media/image78.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61.emf"/><Relationship Id="rId10" Type="http://schemas.openxmlformats.org/officeDocument/2006/relationships/image" Target="../media/image81.png"/><Relationship Id="rId4" Type="http://schemas.openxmlformats.org/officeDocument/2006/relationships/oleObject" Target="../embeddings/oleObject20.bin"/><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15.xml"/><Relationship Id="rId7"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83.png"/><Relationship Id="rId5" Type="http://schemas.openxmlformats.org/officeDocument/2006/relationships/image" Target="../media/image61.emf"/><Relationship Id="rId10" Type="http://schemas.openxmlformats.org/officeDocument/2006/relationships/image" Target="../media/image87.png"/><Relationship Id="rId4" Type="http://schemas.openxmlformats.org/officeDocument/2006/relationships/oleObject" Target="../embeddings/oleObject20.bin"/><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8" Type="http://schemas.openxmlformats.org/officeDocument/2006/relationships/hyperlink" Target="https://www.canada.ca/en/services/health/publications/healthy-living/talking-teen-vaping-tip-sheet-parents.html" TargetMode="External"/><Relationship Id="rId13" Type="http://schemas.openxmlformats.org/officeDocument/2006/relationships/image" Target="../media/image92.png"/><Relationship Id="rId3" Type="http://schemas.openxmlformats.org/officeDocument/2006/relationships/notesSlide" Target="../notesSlides/notesSlide16.xml"/><Relationship Id="rId7" Type="http://schemas.openxmlformats.org/officeDocument/2006/relationships/hyperlink" Target="https://www.notanexperiment.ca/parents" TargetMode="External"/><Relationship Id="rId12" Type="http://schemas.openxmlformats.org/officeDocument/2006/relationships/image" Target="../media/image91.png"/><Relationship Id="rId2" Type="http://schemas.openxmlformats.org/officeDocument/2006/relationships/slideLayout" Target="../slideLayouts/slideLayout16.xml"/><Relationship Id="rId1" Type="http://schemas.openxmlformats.org/officeDocument/2006/relationships/tags" Target="../tags/tag32.xml"/><Relationship Id="rId6" Type="http://schemas.openxmlformats.org/officeDocument/2006/relationships/image" Target="../media/image88.png"/><Relationship Id="rId11" Type="http://schemas.openxmlformats.org/officeDocument/2006/relationships/image" Target="../media/image90.png"/><Relationship Id="rId5" Type="http://schemas.openxmlformats.org/officeDocument/2006/relationships/image" Target="../media/image48.emf"/><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oleObject" Target="../embeddings/oleObject17.bin"/><Relationship Id="rId9" Type="http://schemas.openxmlformats.org/officeDocument/2006/relationships/hyperlink" Target="https://www.ahs.ca/talktips" TargetMode="External"/><Relationship Id="rId14" Type="http://schemas.openxmlformats.org/officeDocument/2006/relationships/image" Target="../media/image9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33.xml"/><Relationship Id="rId6" Type="http://schemas.openxmlformats.org/officeDocument/2006/relationships/image" Target="../media/image96.jpeg"/><Relationship Id="rId5" Type="http://schemas.openxmlformats.org/officeDocument/2006/relationships/image" Target="../media/image95.e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47.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9.jpeg"/><Relationship Id="rId2" Type="http://schemas.openxmlformats.org/officeDocument/2006/relationships/video" Target="https://www.youtube.com/embed/NOj2NC3YPAY?feature=oembed" TargetMode="External"/><Relationship Id="rId1" Type="http://schemas.openxmlformats.org/officeDocument/2006/relationships/tags" Target="../tags/tag20.xml"/><Relationship Id="rId6" Type="http://schemas.openxmlformats.org/officeDocument/2006/relationships/image" Target="../media/image48.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2.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53.png"/><Relationship Id="rId5" Type="http://schemas.openxmlformats.org/officeDocument/2006/relationships/image" Target="../media/image50.emf"/><Relationship Id="rId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7.xml"/><Relationship Id="rId7"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4.png"/><Relationship Id="rId5" Type="http://schemas.openxmlformats.org/officeDocument/2006/relationships/image" Target="../media/image50.emf"/><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57.png"/><Relationship Id="rId5" Type="http://schemas.openxmlformats.org/officeDocument/2006/relationships/image" Target="../media/image50.emf"/><Relationship Id="rId4"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4.xml"/><Relationship Id="rId7" Type="http://schemas.openxmlformats.org/officeDocument/2006/relationships/image" Target="../media/image59.jpeg"/><Relationship Id="rId2" Type="http://schemas.openxmlformats.org/officeDocument/2006/relationships/video" Target="https://www.youtube.com/embed/XDYPaEiDUJ0?feature=oembed" TargetMode="External"/><Relationship Id="rId1" Type="http://schemas.openxmlformats.org/officeDocument/2006/relationships/tags" Target="../tags/tag25.xml"/><Relationship Id="rId6" Type="http://schemas.openxmlformats.org/officeDocument/2006/relationships/image" Target="../media/image50.emf"/><Relationship Id="rId5" Type="http://schemas.openxmlformats.org/officeDocument/2006/relationships/oleObject" Target="../embeddings/oleObject19.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C06A29D-1E46-3AE5-D8F2-2B9E16808DDB}"/>
              </a:ext>
            </a:extLst>
          </p:cNvPr>
          <p:cNvGraphicFramePr>
            <a:graphicFrameLocks noChangeAspect="1"/>
          </p:cNvGraphicFramePr>
          <p:nvPr>
            <p:custDataLst>
              <p:tags r:id="rId1"/>
            </p:custDataLst>
            <p:extLst>
              <p:ext uri="{D42A27DB-BD31-4B8C-83A1-F6EECF244321}">
                <p14:modId xmlns:p14="http://schemas.microsoft.com/office/powerpoint/2010/main" val="33401055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2C06A29D-1E46-3AE5-D8F2-2B9E16808DD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A18EBA8-4989-0023-CB77-55B8A3BB4F6A}"/>
              </a:ext>
            </a:extLst>
          </p:cNvPr>
          <p:cNvSpPr>
            <a:spLocks noGrp="1"/>
          </p:cNvSpPr>
          <p:nvPr>
            <p:ph type="ctrTitle"/>
          </p:nvPr>
        </p:nvSpPr>
        <p:spPr>
          <a:xfrm>
            <a:off x="3100124" y="1319251"/>
            <a:ext cx="7421564" cy="949090"/>
          </a:xfrm>
        </p:spPr>
        <p:txBody>
          <a:bodyPr/>
          <a:lstStyle/>
          <a:p>
            <a:r>
              <a:rPr lang="en-US" sz="3200"/>
              <a:t>Before you begin…</a:t>
            </a:r>
            <a:endParaRPr lang="en-US" sz="4800"/>
          </a:p>
        </p:txBody>
      </p:sp>
      <p:pic>
        <p:nvPicPr>
          <p:cNvPr id="5" name="Picture 4" descr="A close up of a logo&#10;&#10;AI-generated content may be incorrect.">
            <a:extLst>
              <a:ext uri="{FF2B5EF4-FFF2-40B4-BE49-F238E27FC236}">
                <a16:creationId xmlns:a16="http://schemas.microsoft.com/office/drawing/2014/main" id="{0627C26A-3A36-0B54-8664-22B3BA1B1ADC}"/>
              </a:ext>
            </a:extLst>
          </p:cNvPr>
          <p:cNvPicPr>
            <a:picLocks noChangeAspect="1"/>
          </p:cNvPicPr>
          <p:nvPr/>
        </p:nvPicPr>
        <p:blipFill>
          <a:blip r:embed="rId6"/>
          <a:stretch>
            <a:fillRect/>
          </a:stretch>
        </p:blipFill>
        <p:spPr>
          <a:xfrm>
            <a:off x="9798756" y="5779367"/>
            <a:ext cx="1950332" cy="736562"/>
          </a:xfrm>
          <a:prstGeom prst="rect">
            <a:avLst/>
          </a:prstGeom>
        </p:spPr>
      </p:pic>
      <p:sp>
        <p:nvSpPr>
          <p:cNvPr id="2" name="TextBox 1">
            <a:extLst>
              <a:ext uri="{FF2B5EF4-FFF2-40B4-BE49-F238E27FC236}">
                <a16:creationId xmlns:a16="http://schemas.microsoft.com/office/drawing/2014/main" id="{D3AE0BA5-388C-D434-CDAF-C40F8AB5423D}"/>
              </a:ext>
            </a:extLst>
          </p:cNvPr>
          <p:cNvSpPr txBox="1"/>
          <p:nvPr/>
        </p:nvSpPr>
        <p:spPr>
          <a:xfrm>
            <a:off x="3100124" y="2039806"/>
            <a:ext cx="7673798" cy="4601260"/>
          </a:xfrm>
          <a:prstGeom prst="rect">
            <a:avLst/>
          </a:prstGeom>
          <a:noFill/>
        </p:spPr>
        <p:txBody>
          <a:bodyPr wrap="square" rtlCol="0">
            <a:spAutoFit/>
          </a:bodyPr>
          <a:lstStyle/>
          <a:p>
            <a:pPr lvl="0">
              <a:buClr>
                <a:srgbClr val="00ADBB"/>
              </a:buClr>
              <a:buSzPts val="5400"/>
            </a:pPr>
            <a:r>
              <a:rPr lang="en-US" sz="2400" dirty="0">
                <a:solidFill>
                  <a:srgbClr val="00B6ED"/>
                </a:solidFill>
              </a:rPr>
              <a:t>Slide Show view</a:t>
            </a:r>
          </a:p>
          <a:p>
            <a:pPr lvl="0">
              <a:buClr>
                <a:srgbClr val="00ADBB"/>
              </a:buClr>
              <a:buSzPts val="5400"/>
            </a:pPr>
            <a:r>
              <a:rPr lang="en-US" dirty="0">
                <a:solidFill>
                  <a:srgbClr val="002C4E"/>
                </a:solidFill>
              </a:rPr>
              <a:t>For the best experience for your audience, use slide show view which will play animations. Accompanying script and notes are available to print out in the ‘Presenter’s Guide’.</a:t>
            </a:r>
          </a:p>
          <a:p>
            <a:pPr lvl="0">
              <a:buClr>
                <a:srgbClr val="00ADBB"/>
              </a:buClr>
              <a:buSzPts val="5400"/>
            </a:pPr>
            <a:endParaRPr lang="en-US" dirty="0">
              <a:solidFill>
                <a:srgbClr val="002C4E"/>
              </a:solidFill>
            </a:endParaRPr>
          </a:p>
          <a:p>
            <a:pPr lvl="0">
              <a:buClr>
                <a:srgbClr val="00ADBB"/>
              </a:buClr>
              <a:buSzPts val="5400"/>
            </a:pPr>
            <a:r>
              <a:rPr lang="en-US" sz="2400" dirty="0" err="1">
                <a:solidFill>
                  <a:srgbClr val="00B6ED"/>
                </a:solidFill>
              </a:rPr>
              <a:t>Wifi</a:t>
            </a:r>
            <a:endParaRPr lang="en-US" sz="3600" dirty="0">
              <a:solidFill>
                <a:srgbClr val="00B6ED"/>
              </a:solidFill>
            </a:endParaRPr>
          </a:p>
          <a:p>
            <a:pPr>
              <a:buClr>
                <a:srgbClr val="00ADBB"/>
              </a:buClr>
              <a:buSzPts val="5400"/>
            </a:pPr>
            <a:r>
              <a:rPr lang="en-US" dirty="0">
                <a:solidFill>
                  <a:srgbClr val="002C4E"/>
                </a:solidFill>
              </a:rPr>
              <a:t>A </a:t>
            </a:r>
            <a:r>
              <a:rPr lang="en-US" dirty="0" err="1">
                <a:solidFill>
                  <a:srgbClr val="002C4E"/>
                </a:solidFill>
              </a:rPr>
              <a:t>wifi</a:t>
            </a:r>
            <a:r>
              <a:rPr lang="en-US" dirty="0">
                <a:solidFill>
                  <a:srgbClr val="002C4E"/>
                </a:solidFill>
              </a:rPr>
              <a:t> or internet connection is required to play the videos within this presentation.</a:t>
            </a:r>
          </a:p>
          <a:p>
            <a:pPr lvl="0">
              <a:buClr>
                <a:srgbClr val="00ADBB"/>
              </a:buClr>
              <a:buSzPts val="5400"/>
            </a:pPr>
            <a:endParaRPr lang="en-US" sz="1600" dirty="0">
              <a:solidFill>
                <a:srgbClr val="00B6ED"/>
              </a:solidFill>
            </a:endParaRPr>
          </a:p>
          <a:p>
            <a:pPr lvl="0">
              <a:buClr>
                <a:srgbClr val="00ADBB"/>
              </a:buClr>
              <a:buSzPts val="5400"/>
            </a:pPr>
            <a:r>
              <a:rPr lang="en-US" sz="2400" dirty="0">
                <a:solidFill>
                  <a:srgbClr val="00B6ED"/>
                </a:solidFill>
              </a:rPr>
              <a:t>Enable Content</a:t>
            </a:r>
          </a:p>
          <a:p>
            <a:pPr lvl="0">
              <a:buClr>
                <a:srgbClr val="00ADBB"/>
              </a:buClr>
              <a:buSzPts val="5400"/>
            </a:pPr>
            <a:r>
              <a:rPr lang="en-US" dirty="0">
                <a:solidFill>
                  <a:srgbClr val="002C4E"/>
                </a:solidFill>
              </a:rPr>
              <a:t>The videos in this slide deck link to an external site. To ensure they will work for you while presenting, click </a:t>
            </a:r>
            <a:r>
              <a:rPr lang="en-US" i="1" dirty="0">
                <a:solidFill>
                  <a:srgbClr val="002C4E"/>
                </a:solidFill>
              </a:rPr>
              <a:t>Enable Content </a:t>
            </a:r>
            <a:r>
              <a:rPr lang="en-US" dirty="0">
                <a:solidFill>
                  <a:srgbClr val="002C4E"/>
                </a:solidFill>
              </a:rPr>
              <a:t>in the banner you see across the top.</a:t>
            </a:r>
          </a:p>
          <a:p>
            <a:pPr lvl="0">
              <a:buClr>
                <a:srgbClr val="00ADBB"/>
              </a:buClr>
              <a:buSzPts val="5400"/>
            </a:pPr>
            <a:endParaRPr lang="en-US" sz="1600" dirty="0">
              <a:solidFill>
                <a:srgbClr val="002C4E"/>
              </a:solidFill>
            </a:endParaRPr>
          </a:p>
          <a:p>
            <a:pPr lvl="0">
              <a:buClr>
                <a:srgbClr val="00ADBB"/>
              </a:buClr>
              <a:buSzPts val="5400"/>
            </a:pPr>
            <a:endParaRPr lang="en-US" sz="1600" dirty="0">
              <a:solidFill>
                <a:srgbClr val="002C4E"/>
              </a:solidFill>
            </a:endParaRPr>
          </a:p>
          <a:p>
            <a:pPr lvl="0">
              <a:buClr>
                <a:srgbClr val="00ADBB"/>
              </a:buClr>
              <a:buSzPts val="5400"/>
            </a:pPr>
            <a:endParaRPr lang="en-US" sz="1200" dirty="0">
              <a:solidFill>
                <a:srgbClr val="00B6ED"/>
              </a:solidFill>
            </a:endParaRPr>
          </a:p>
        </p:txBody>
      </p:sp>
      <p:pic>
        <p:nvPicPr>
          <p:cNvPr id="6" name="Picture 5">
            <a:extLst>
              <a:ext uri="{FF2B5EF4-FFF2-40B4-BE49-F238E27FC236}">
                <a16:creationId xmlns:a16="http://schemas.microsoft.com/office/drawing/2014/main" id="{7471855C-5AB7-004B-063B-59682EAD48CD}"/>
              </a:ext>
            </a:extLst>
          </p:cNvPr>
          <p:cNvPicPr>
            <a:picLocks noChangeAspect="1"/>
          </p:cNvPicPr>
          <p:nvPr/>
        </p:nvPicPr>
        <p:blipFill>
          <a:blip r:embed="rId7">
            <a:grayscl/>
          </a:blip>
          <a:stretch>
            <a:fillRect/>
          </a:stretch>
        </p:blipFill>
        <p:spPr>
          <a:xfrm>
            <a:off x="3196334" y="6013076"/>
            <a:ext cx="6121837" cy="340103"/>
          </a:xfrm>
          <a:prstGeom prst="rect">
            <a:avLst/>
          </a:prstGeom>
        </p:spPr>
      </p:pic>
    </p:spTree>
    <p:extLst>
      <p:ext uri="{BB962C8B-B14F-4D97-AF65-F5344CB8AC3E}">
        <p14:creationId xmlns:p14="http://schemas.microsoft.com/office/powerpoint/2010/main" val="186547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5540AFC-EEA2-FF09-0506-DBC74D1DC81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B5540AFC-EEA2-FF09-0506-DBC74D1DC81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p:nvPr>
        </p:nvSpPr>
        <p:spPr>
          <a:xfrm>
            <a:off x="839788" y="1600661"/>
            <a:ext cx="10021500" cy="1285647"/>
          </a:xfrm>
        </p:spPr>
        <p:txBody>
          <a:bodyPr vert="horz">
            <a:normAutofit/>
          </a:bodyPr>
          <a:lstStyle/>
          <a:p>
            <a:r>
              <a:rPr lang="en-US" sz="4800">
                <a:solidFill>
                  <a:schemeClr val="bg2"/>
                </a:solidFill>
              </a:rPr>
              <a:t>Risky </a:t>
            </a:r>
            <a:r>
              <a:rPr lang="en-US" sz="4800" err="1">
                <a:solidFill>
                  <a:schemeClr val="bg2"/>
                </a:solidFill>
              </a:rPr>
              <a:t>behaviour</a:t>
            </a:r>
            <a:r>
              <a:rPr lang="en-US" sz="4800">
                <a:solidFill>
                  <a:schemeClr val="bg2"/>
                </a:solidFill>
              </a:rPr>
              <a:t> among teens</a:t>
            </a:r>
            <a:endParaRPr lang="en-GB" sz="4800">
              <a:solidFill>
                <a:schemeClr val="bg2"/>
              </a:solidFill>
            </a:endParaRPr>
          </a:p>
        </p:txBody>
      </p:sp>
      <p:graphicFrame>
        <p:nvGraphicFramePr>
          <p:cNvPr id="3" name="Diagram 2">
            <a:extLst>
              <a:ext uri="{FF2B5EF4-FFF2-40B4-BE49-F238E27FC236}">
                <a16:creationId xmlns:a16="http://schemas.microsoft.com/office/drawing/2014/main" id="{B2989BD6-5DAA-871E-7120-08A21ED66C80}"/>
              </a:ext>
            </a:extLst>
          </p:cNvPr>
          <p:cNvGraphicFramePr/>
          <p:nvPr/>
        </p:nvGraphicFramePr>
        <p:xfrm>
          <a:off x="839788" y="2624328"/>
          <a:ext cx="10909300" cy="35597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139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5540AFC-EEA2-FF09-0506-DBC74D1DC81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B5540AFC-EEA2-FF09-0506-DBC74D1DC81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p:nvPr>
        </p:nvSpPr>
        <p:spPr>
          <a:xfrm>
            <a:off x="839788" y="1600661"/>
            <a:ext cx="10021500" cy="1285647"/>
          </a:xfrm>
        </p:spPr>
        <p:txBody>
          <a:bodyPr vert="horz">
            <a:normAutofit/>
          </a:bodyPr>
          <a:lstStyle/>
          <a:p>
            <a:r>
              <a:rPr lang="en-US" sz="5400">
                <a:solidFill>
                  <a:srgbClr val="006771"/>
                </a:solidFill>
              </a:rPr>
              <a:t>Why students say they vape?</a:t>
            </a:r>
            <a:endParaRPr lang="en-GB" sz="5400"/>
          </a:p>
        </p:txBody>
      </p:sp>
      <p:pic>
        <p:nvPicPr>
          <p:cNvPr id="5" name="Picture 4" descr="A group of colorful lights&#10;&#10;AI-generated content may be incorrect.">
            <a:extLst>
              <a:ext uri="{FF2B5EF4-FFF2-40B4-BE49-F238E27FC236}">
                <a16:creationId xmlns:a16="http://schemas.microsoft.com/office/drawing/2014/main" id="{758F2471-B8D7-84CD-BF90-7A1F8B48EACB}"/>
              </a:ext>
            </a:extLst>
          </p:cNvPr>
          <p:cNvPicPr>
            <a:picLocks noChangeAspect="1"/>
          </p:cNvPicPr>
          <p:nvPr/>
        </p:nvPicPr>
        <p:blipFill>
          <a:blip r:embed="rId6"/>
          <a:stretch>
            <a:fillRect/>
          </a:stretch>
        </p:blipFill>
        <p:spPr>
          <a:xfrm>
            <a:off x="839788" y="2886308"/>
            <a:ext cx="10274799" cy="3202258"/>
          </a:xfrm>
          <a:prstGeom prst="rect">
            <a:avLst/>
          </a:prstGeom>
        </p:spPr>
      </p:pic>
      <p:sp>
        <p:nvSpPr>
          <p:cNvPr id="9" name="TextBox 8">
            <a:extLst>
              <a:ext uri="{FF2B5EF4-FFF2-40B4-BE49-F238E27FC236}">
                <a16:creationId xmlns:a16="http://schemas.microsoft.com/office/drawing/2014/main" id="{A66D2DD8-1AEB-A832-83D6-A44689DF9CF2}"/>
              </a:ext>
            </a:extLst>
          </p:cNvPr>
          <p:cNvSpPr txBox="1"/>
          <p:nvPr/>
        </p:nvSpPr>
        <p:spPr>
          <a:xfrm>
            <a:off x="2988526" y="6467708"/>
            <a:ext cx="6214947" cy="307777"/>
          </a:xfrm>
          <a:prstGeom prst="rect">
            <a:avLst/>
          </a:prstGeom>
          <a:noFill/>
        </p:spPr>
        <p:txBody>
          <a:bodyPr wrap="square" rtlCol="0">
            <a:spAutoFit/>
          </a:bodyPr>
          <a:lstStyle/>
          <a:p>
            <a:r>
              <a:rPr lang="en-US" sz="1400" i="1">
                <a:solidFill>
                  <a:srgbClr val="545960"/>
                </a:solidFill>
              </a:rPr>
              <a:t>Source: Canadian Student Tobacco, Alcohol and Drugs Survey, 2023-24</a:t>
            </a:r>
          </a:p>
        </p:txBody>
      </p:sp>
    </p:spTree>
    <p:extLst>
      <p:ext uri="{BB962C8B-B14F-4D97-AF65-F5344CB8AC3E}">
        <p14:creationId xmlns:p14="http://schemas.microsoft.com/office/powerpoint/2010/main" val="21921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F404-86D7-3B53-7169-6B91C9D605F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7E6A99A-6157-8A99-8110-38A2F7A63AA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07E6A99A-6157-8A99-8110-38A2F7A63AA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6" name="Title 4">
            <a:extLst>
              <a:ext uri="{FF2B5EF4-FFF2-40B4-BE49-F238E27FC236}">
                <a16:creationId xmlns:a16="http://schemas.microsoft.com/office/drawing/2014/main" id="{19D05039-4A39-376F-4BA2-6E745DA4D958}"/>
              </a:ext>
            </a:extLst>
          </p:cNvPr>
          <p:cNvSpPr txBox="1">
            <a:spLocks/>
          </p:cNvSpPr>
          <p:nvPr/>
        </p:nvSpPr>
        <p:spPr>
          <a:xfrm>
            <a:off x="1048793" y="1455378"/>
            <a:ext cx="10733903" cy="922064"/>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Signs your teen might be vaping</a:t>
            </a:r>
          </a:p>
        </p:txBody>
      </p:sp>
      <p:sp>
        <p:nvSpPr>
          <p:cNvPr id="19" name="Title 1">
            <a:extLst>
              <a:ext uri="{FF2B5EF4-FFF2-40B4-BE49-F238E27FC236}">
                <a16:creationId xmlns:a16="http://schemas.microsoft.com/office/drawing/2014/main" id="{33655FE7-06E7-3F7B-0503-4772BA5A0E10}"/>
              </a:ext>
            </a:extLst>
          </p:cNvPr>
          <p:cNvSpPr txBox="1">
            <a:spLocks/>
          </p:cNvSpPr>
          <p:nvPr/>
        </p:nvSpPr>
        <p:spPr>
          <a:xfrm>
            <a:off x="1114697" y="2377441"/>
            <a:ext cx="8212183" cy="4014650"/>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nSpc>
                <a:spcPct val="120000"/>
              </a:lnSpc>
              <a:spcBef>
                <a:spcPts val="0"/>
              </a:spcBef>
              <a:buClr>
                <a:srgbClr val="FFFFFF"/>
              </a:buClr>
              <a:buSzPts val="3600"/>
              <a:buFont typeface="Arial" panose="020B0604020202020204" pitchFamily="34" charset="0"/>
              <a:buChar char="•"/>
              <a:defRPr/>
            </a:pPr>
            <a:r>
              <a:rPr lang="en-US" sz="3800" b="0">
                <a:solidFill>
                  <a:srgbClr val="FFFFFF"/>
                </a:solidFill>
              </a:rPr>
              <a:t>Unusual smells on clothes or breath (fruity, minty)</a:t>
            </a:r>
          </a:p>
          <a:p>
            <a:pPr marL="342900" indent="-342900">
              <a:lnSpc>
                <a:spcPct val="120000"/>
              </a:lnSpc>
              <a:spcBef>
                <a:spcPts val="0"/>
              </a:spcBef>
              <a:buClr>
                <a:srgbClr val="FFFFFF"/>
              </a:buClr>
              <a:buSzPts val="3600"/>
              <a:buFont typeface="Arial" panose="020B0604020202020204" pitchFamily="34" charset="0"/>
              <a:buChar char="•"/>
              <a:defRPr/>
            </a:pPr>
            <a:r>
              <a:rPr lang="en-US" sz="3800" b="0">
                <a:solidFill>
                  <a:srgbClr val="FFFFFF"/>
                </a:solidFill>
              </a:rPr>
              <a:t>Becomes more thirsty</a:t>
            </a:r>
          </a:p>
          <a:p>
            <a:pPr marL="342900" indent="-342900">
              <a:lnSpc>
                <a:spcPct val="120000"/>
              </a:lnSpc>
              <a:spcBef>
                <a:spcPts val="0"/>
              </a:spcBef>
              <a:buClr>
                <a:srgbClr val="FFFFFF"/>
              </a:buClr>
              <a:buSzPts val="3600"/>
              <a:buFont typeface="Arial" panose="020B0604020202020204" pitchFamily="34" charset="0"/>
              <a:buChar char="•"/>
              <a:defRPr/>
            </a:pPr>
            <a:r>
              <a:rPr lang="en-US" sz="3800" b="0">
                <a:solidFill>
                  <a:srgbClr val="FFFFFF"/>
                </a:solidFill>
              </a:rPr>
              <a:t>Changes in sleep patterns or mood (irritable, anxious) </a:t>
            </a:r>
          </a:p>
          <a:p>
            <a:pPr marL="342900" indent="-342900">
              <a:lnSpc>
                <a:spcPct val="120000"/>
              </a:lnSpc>
              <a:spcBef>
                <a:spcPts val="0"/>
              </a:spcBef>
              <a:buClr>
                <a:srgbClr val="FFFFFF"/>
              </a:buClr>
              <a:buSzPts val="3600"/>
              <a:buFont typeface="Arial" panose="020B0604020202020204" pitchFamily="34" charset="0"/>
              <a:buChar char="•"/>
              <a:defRPr/>
            </a:pPr>
            <a:r>
              <a:rPr lang="en-US" sz="3800" b="0">
                <a:solidFill>
                  <a:srgbClr val="FFFFFF"/>
                </a:solidFill>
              </a:rPr>
              <a:t>Frequent bathroom breaks</a:t>
            </a:r>
          </a:p>
          <a:p>
            <a:pPr marL="342900" indent="-342900">
              <a:lnSpc>
                <a:spcPct val="120000"/>
              </a:lnSpc>
              <a:spcBef>
                <a:spcPts val="0"/>
              </a:spcBef>
              <a:buClr>
                <a:srgbClr val="FFFFFF"/>
              </a:buClr>
              <a:buSzPts val="3600"/>
              <a:buFont typeface="Arial" panose="020B0604020202020204" pitchFamily="34" charset="0"/>
              <a:buChar char="•"/>
              <a:defRPr/>
            </a:pPr>
            <a:r>
              <a:rPr lang="en-US" sz="3800" b="0">
                <a:solidFill>
                  <a:srgbClr val="FFFFFF"/>
                </a:solidFill>
              </a:rPr>
              <a:t>Secretive </a:t>
            </a:r>
            <a:r>
              <a:rPr lang="en-US" sz="3800" b="0" err="1">
                <a:solidFill>
                  <a:srgbClr val="FFFFFF"/>
                </a:solidFill>
              </a:rPr>
              <a:t>behaviour</a:t>
            </a:r>
            <a:r>
              <a:rPr lang="en-US" sz="3800" b="0">
                <a:solidFill>
                  <a:srgbClr val="FFFFFF"/>
                </a:solidFill>
              </a:rPr>
              <a:t> (protective of phones/pockets, excuses to leave)</a:t>
            </a:r>
          </a:p>
          <a:p>
            <a:pPr marL="342900" indent="-342900">
              <a:lnSpc>
                <a:spcPct val="120000"/>
              </a:lnSpc>
              <a:spcBef>
                <a:spcPts val="0"/>
              </a:spcBef>
              <a:buClr>
                <a:srgbClr val="FFFFFF"/>
              </a:buClr>
              <a:buSzPts val="3600"/>
              <a:buFont typeface="Arial" panose="020B0604020202020204" pitchFamily="34" charset="0"/>
              <a:buChar char="•"/>
              <a:defRPr/>
            </a:pPr>
            <a:r>
              <a:rPr lang="en-US" sz="3800" b="0">
                <a:solidFill>
                  <a:srgbClr val="FFFFFF"/>
                </a:solidFill>
              </a:rPr>
              <a:t>Having frequent nosebleeds</a:t>
            </a:r>
          </a:p>
          <a:p>
            <a:endParaRPr lang="en-US" sz="2000"/>
          </a:p>
        </p:txBody>
      </p:sp>
      <p:pic>
        <p:nvPicPr>
          <p:cNvPr id="22" name="Picture 21">
            <a:extLst>
              <a:ext uri="{FF2B5EF4-FFF2-40B4-BE49-F238E27FC236}">
                <a16:creationId xmlns:a16="http://schemas.microsoft.com/office/drawing/2014/main" id="{1480335C-FF54-56B4-705F-062BBF84EC89}"/>
              </a:ext>
            </a:extLst>
          </p:cNvPr>
          <p:cNvPicPr>
            <a:picLocks noChangeAspect="1"/>
          </p:cNvPicPr>
          <p:nvPr/>
        </p:nvPicPr>
        <p:blipFill>
          <a:blip r:embed="rId6"/>
          <a:stretch>
            <a:fillRect/>
          </a:stretch>
        </p:blipFill>
        <p:spPr>
          <a:xfrm>
            <a:off x="9485640" y="2733261"/>
            <a:ext cx="1499746" cy="3121423"/>
          </a:xfrm>
          <a:prstGeom prst="rect">
            <a:avLst/>
          </a:prstGeom>
        </p:spPr>
      </p:pic>
    </p:spTree>
    <p:extLst>
      <p:ext uri="{BB962C8B-B14F-4D97-AF65-F5344CB8AC3E}">
        <p14:creationId xmlns:p14="http://schemas.microsoft.com/office/powerpoint/2010/main" val="279354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02902-FCFE-7B92-E5E3-8C8C67EB95C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65A3F01-F46D-CE3C-492B-47A4BA3E68DE}"/>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E65A3F01-F46D-CE3C-492B-47A4BA3E68D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A39C8E07-1374-9FD9-75A7-850BA3853718}"/>
              </a:ext>
            </a:extLst>
          </p:cNvPr>
          <p:cNvSpPr>
            <a:spLocks noGrp="1"/>
          </p:cNvSpPr>
          <p:nvPr>
            <p:ph type="ctrTitle"/>
          </p:nvPr>
        </p:nvSpPr>
        <p:spPr>
          <a:xfrm>
            <a:off x="1188130" y="1455376"/>
            <a:ext cx="10733903" cy="922064"/>
          </a:xfrm>
        </p:spPr>
        <p:txBody>
          <a:bodyPr>
            <a:normAutofit/>
          </a:bodyPr>
          <a:lstStyle/>
          <a:p>
            <a:r>
              <a:rPr lang="en-US" sz="4000"/>
              <a:t>What can parents do?</a:t>
            </a:r>
          </a:p>
        </p:txBody>
      </p:sp>
      <p:grpSp>
        <p:nvGrpSpPr>
          <p:cNvPr id="2" name="Group 1">
            <a:extLst>
              <a:ext uri="{FF2B5EF4-FFF2-40B4-BE49-F238E27FC236}">
                <a16:creationId xmlns:a16="http://schemas.microsoft.com/office/drawing/2014/main" id="{AB2F454A-3747-C03A-4D4C-53423035F4F0}"/>
              </a:ext>
            </a:extLst>
          </p:cNvPr>
          <p:cNvGrpSpPr/>
          <p:nvPr/>
        </p:nvGrpSpPr>
        <p:grpSpPr>
          <a:xfrm>
            <a:off x="1188130" y="2948368"/>
            <a:ext cx="10718254" cy="2785627"/>
            <a:chOff x="1188130" y="2948368"/>
            <a:chExt cx="10718254" cy="2785627"/>
          </a:xfrm>
        </p:grpSpPr>
        <p:grpSp>
          <p:nvGrpSpPr>
            <p:cNvPr id="14" name="Group 13">
              <a:extLst>
                <a:ext uri="{FF2B5EF4-FFF2-40B4-BE49-F238E27FC236}">
                  <a16:creationId xmlns:a16="http://schemas.microsoft.com/office/drawing/2014/main" id="{DFECD6C2-9F2A-1E3F-1520-00B4D91D96BD}"/>
                </a:ext>
              </a:extLst>
            </p:cNvPr>
            <p:cNvGrpSpPr/>
            <p:nvPr/>
          </p:nvGrpSpPr>
          <p:grpSpPr>
            <a:xfrm>
              <a:off x="2894283" y="4832295"/>
              <a:ext cx="7557771" cy="901700"/>
              <a:chOff x="2894283" y="4832295"/>
              <a:chExt cx="7557771" cy="901700"/>
            </a:xfrm>
          </p:grpSpPr>
          <p:pic>
            <p:nvPicPr>
              <p:cNvPr id="17" name="Picture 16" descr="A green button with a book&#10;&#10;AI-generated content may be incorrect.">
                <a:extLst>
                  <a:ext uri="{FF2B5EF4-FFF2-40B4-BE49-F238E27FC236}">
                    <a16:creationId xmlns:a16="http://schemas.microsoft.com/office/drawing/2014/main" id="{59C7F2FC-C397-7044-8D80-DCA12A085E25}"/>
                  </a:ext>
                </a:extLst>
              </p:cNvPr>
              <p:cNvPicPr>
                <a:picLocks noChangeAspect="1"/>
              </p:cNvPicPr>
              <p:nvPr/>
            </p:nvPicPr>
            <p:blipFill>
              <a:blip r:embed="rId6"/>
              <a:stretch>
                <a:fillRect/>
              </a:stretch>
            </p:blipFill>
            <p:spPr>
              <a:xfrm>
                <a:off x="2894283" y="4832295"/>
                <a:ext cx="901700" cy="901700"/>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5BF6CA33-F989-C2F4-9C9C-7434D75A185D}"/>
                  </a:ext>
                </a:extLst>
              </p:cNvPr>
              <p:cNvSpPr txBox="1"/>
              <p:nvPr/>
            </p:nvSpPr>
            <p:spPr>
              <a:xfrm>
                <a:off x="3937816" y="4867646"/>
                <a:ext cx="2360024" cy="830997"/>
              </a:xfrm>
              <a:prstGeom prst="rect">
                <a:avLst/>
              </a:prstGeom>
              <a:noFill/>
            </p:spPr>
            <p:txBody>
              <a:bodyPr wrap="square" rtlCol="0" anchor="ctr">
                <a:spAutoFit/>
              </a:bodyPr>
              <a:lstStyle/>
              <a:p>
                <a:r>
                  <a:rPr lang="en-US" sz="2400">
                    <a:solidFill>
                      <a:schemeClr val="bg1"/>
                    </a:solidFill>
                  </a:rPr>
                  <a:t>Classroom</a:t>
                </a:r>
              </a:p>
              <a:p>
                <a:r>
                  <a:rPr lang="en-US" sz="2400">
                    <a:solidFill>
                      <a:schemeClr val="bg1"/>
                    </a:solidFill>
                  </a:rPr>
                  <a:t>curriculum</a:t>
                </a:r>
              </a:p>
            </p:txBody>
          </p:sp>
          <p:pic>
            <p:nvPicPr>
              <p:cNvPr id="20" name="Picture 19" descr="A red circle with a white head and a black background&#10;&#10;AI-generated content may be incorrect.">
                <a:extLst>
                  <a:ext uri="{FF2B5EF4-FFF2-40B4-BE49-F238E27FC236}">
                    <a16:creationId xmlns:a16="http://schemas.microsoft.com/office/drawing/2014/main" id="{418F9688-BEEA-52BD-92B8-9569FC9281F8}"/>
                  </a:ext>
                </a:extLst>
              </p:cNvPr>
              <p:cNvPicPr>
                <a:picLocks noChangeAspect="1"/>
              </p:cNvPicPr>
              <p:nvPr/>
            </p:nvPicPr>
            <p:blipFill>
              <a:blip r:embed="rId7"/>
              <a:stretch>
                <a:fillRect/>
              </a:stretch>
            </p:blipFill>
            <p:spPr>
              <a:xfrm>
                <a:off x="7048497" y="4832295"/>
                <a:ext cx="901700" cy="901700"/>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888B9CC6-EC16-2FA0-3566-B8AB83BB9F37}"/>
                  </a:ext>
                </a:extLst>
              </p:cNvPr>
              <p:cNvSpPr txBox="1"/>
              <p:nvPr/>
            </p:nvSpPr>
            <p:spPr>
              <a:xfrm>
                <a:off x="8092030" y="5087664"/>
                <a:ext cx="2360024" cy="461665"/>
              </a:xfrm>
              <a:prstGeom prst="rect">
                <a:avLst/>
              </a:prstGeom>
              <a:noFill/>
            </p:spPr>
            <p:txBody>
              <a:bodyPr wrap="square" rtlCol="0" anchor="ctr">
                <a:spAutoFit/>
              </a:bodyPr>
              <a:lstStyle/>
              <a:p>
                <a:r>
                  <a:rPr lang="en-US" sz="2400">
                    <a:solidFill>
                      <a:schemeClr val="bg1"/>
                    </a:solidFill>
                  </a:rPr>
                  <a:t>Conversations</a:t>
                </a:r>
              </a:p>
            </p:txBody>
          </p:sp>
        </p:grpSp>
        <p:grpSp>
          <p:nvGrpSpPr>
            <p:cNvPr id="4" name="Group 3">
              <a:extLst>
                <a:ext uri="{FF2B5EF4-FFF2-40B4-BE49-F238E27FC236}">
                  <a16:creationId xmlns:a16="http://schemas.microsoft.com/office/drawing/2014/main" id="{8F3C511C-B37B-CFA8-38CB-056878161EA1}"/>
                </a:ext>
              </a:extLst>
            </p:cNvPr>
            <p:cNvGrpSpPr/>
            <p:nvPr/>
          </p:nvGrpSpPr>
          <p:grpSpPr>
            <a:xfrm>
              <a:off x="1188130" y="2948368"/>
              <a:ext cx="10718254" cy="922064"/>
              <a:chOff x="1188130" y="2948368"/>
              <a:chExt cx="10718254" cy="922064"/>
            </a:xfrm>
          </p:grpSpPr>
          <p:grpSp>
            <p:nvGrpSpPr>
              <p:cNvPr id="11" name="Group 10">
                <a:extLst>
                  <a:ext uri="{FF2B5EF4-FFF2-40B4-BE49-F238E27FC236}">
                    <a16:creationId xmlns:a16="http://schemas.microsoft.com/office/drawing/2014/main" id="{0C48DBC0-8BAF-7DB1-A838-2FF90388B44E}"/>
                  </a:ext>
                </a:extLst>
              </p:cNvPr>
              <p:cNvGrpSpPr/>
              <p:nvPr/>
            </p:nvGrpSpPr>
            <p:grpSpPr>
              <a:xfrm>
                <a:off x="1188130" y="2948368"/>
                <a:ext cx="10718254" cy="902480"/>
                <a:chOff x="1188130" y="2948368"/>
                <a:chExt cx="10718254" cy="902480"/>
              </a:xfrm>
            </p:grpSpPr>
            <p:sp>
              <p:nvSpPr>
                <p:cNvPr id="6" name="TextBox 5">
                  <a:extLst>
                    <a:ext uri="{FF2B5EF4-FFF2-40B4-BE49-F238E27FC236}">
                      <a16:creationId xmlns:a16="http://schemas.microsoft.com/office/drawing/2014/main" id="{053E9BB5-C5E4-F678-3DD8-8AFC955DFA84}"/>
                    </a:ext>
                  </a:extLst>
                </p:cNvPr>
                <p:cNvSpPr txBox="1"/>
                <p:nvPr/>
              </p:nvSpPr>
              <p:spPr>
                <a:xfrm>
                  <a:off x="9546360" y="2983718"/>
                  <a:ext cx="2360024" cy="830997"/>
                </a:xfrm>
                <a:prstGeom prst="rect">
                  <a:avLst/>
                </a:prstGeom>
                <a:noFill/>
              </p:spPr>
              <p:txBody>
                <a:bodyPr wrap="square" rtlCol="0" anchor="ctr">
                  <a:spAutoFit/>
                </a:bodyPr>
                <a:lstStyle/>
                <a:p>
                  <a:r>
                    <a:rPr lang="en-US" sz="2400">
                      <a:solidFill>
                        <a:schemeClr val="bg1"/>
                      </a:solidFill>
                    </a:rPr>
                    <a:t>Vape-free</a:t>
                  </a:r>
                </a:p>
                <a:p>
                  <a:r>
                    <a:rPr lang="en-US" sz="2400">
                      <a:solidFill>
                        <a:schemeClr val="bg1"/>
                      </a:solidFill>
                    </a:rPr>
                    <a:t>homes</a:t>
                  </a:r>
                </a:p>
              </p:txBody>
            </p:sp>
            <p:pic>
              <p:nvPicPr>
                <p:cNvPr id="9" name="Picture 8" descr="A blue button with a checklist&#10;&#10;AI-generated content may be incorrect.">
                  <a:extLst>
                    <a:ext uri="{FF2B5EF4-FFF2-40B4-BE49-F238E27FC236}">
                      <a16:creationId xmlns:a16="http://schemas.microsoft.com/office/drawing/2014/main" id="{72B0185E-47A4-C4B4-F1E4-1A22E74A60BC}"/>
                    </a:ext>
                  </a:extLst>
                </p:cNvPr>
                <p:cNvPicPr>
                  <a:picLocks noChangeAspect="1"/>
                </p:cNvPicPr>
                <p:nvPr/>
              </p:nvPicPr>
              <p:blipFill>
                <a:blip r:embed="rId8"/>
                <a:stretch>
                  <a:fillRect/>
                </a:stretch>
              </p:blipFill>
              <p:spPr>
                <a:xfrm>
                  <a:off x="1188130" y="2949148"/>
                  <a:ext cx="901700" cy="90170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ECA03D5-1FA2-AF3D-477A-A2AA8BEE942E}"/>
                    </a:ext>
                  </a:extLst>
                </p:cNvPr>
                <p:cNvSpPr txBox="1"/>
                <p:nvPr/>
              </p:nvSpPr>
              <p:spPr>
                <a:xfrm>
                  <a:off x="2196327" y="2948368"/>
                  <a:ext cx="2360024" cy="830997"/>
                </a:xfrm>
                <a:prstGeom prst="rect">
                  <a:avLst/>
                </a:prstGeom>
                <a:noFill/>
              </p:spPr>
              <p:txBody>
                <a:bodyPr wrap="square" rtlCol="0" anchor="ctr">
                  <a:spAutoFit/>
                </a:bodyPr>
                <a:lstStyle/>
                <a:p>
                  <a:r>
                    <a:rPr lang="en-US" sz="2400">
                      <a:solidFill>
                        <a:schemeClr val="bg1"/>
                      </a:solidFill>
                    </a:rPr>
                    <a:t>Know the</a:t>
                  </a:r>
                </a:p>
                <a:p>
                  <a:r>
                    <a:rPr lang="en-US" sz="2400">
                      <a:solidFill>
                        <a:schemeClr val="bg1"/>
                      </a:solidFill>
                    </a:rPr>
                    <a:t>facts</a:t>
                  </a:r>
                </a:p>
              </p:txBody>
            </p:sp>
            <p:pic>
              <p:nvPicPr>
                <p:cNvPr id="12" name="Picture 11" descr="A white building with a flag on top&#10;&#10;AI-generated content may be incorrect.">
                  <a:extLst>
                    <a:ext uri="{FF2B5EF4-FFF2-40B4-BE49-F238E27FC236}">
                      <a16:creationId xmlns:a16="http://schemas.microsoft.com/office/drawing/2014/main" id="{BF18196C-DEA6-1D95-D341-A0EDE644C0D8}"/>
                    </a:ext>
                  </a:extLst>
                </p:cNvPr>
                <p:cNvPicPr>
                  <a:picLocks noChangeAspect="1"/>
                </p:cNvPicPr>
                <p:nvPr/>
              </p:nvPicPr>
              <p:blipFill>
                <a:blip r:embed="rId9"/>
                <a:stretch>
                  <a:fillRect/>
                </a:stretch>
              </p:blipFill>
              <p:spPr>
                <a:xfrm>
                  <a:off x="4834663" y="2948368"/>
                  <a:ext cx="901700" cy="90170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A2735166-6651-E0BA-4530-43A382C7BB2B}"/>
                    </a:ext>
                  </a:extLst>
                </p:cNvPr>
                <p:cNvSpPr txBox="1"/>
                <p:nvPr/>
              </p:nvSpPr>
              <p:spPr>
                <a:xfrm>
                  <a:off x="5868485" y="2988437"/>
                  <a:ext cx="2360024" cy="830997"/>
                </a:xfrm>
                <a:prstGeom prst="rect">
                  <a:avLst/>
                </a:prstGeom>
                <a:noFill/>
              </p:spPr>
              <p:txBody>
                <a:bodyPr wrap="square" rtlCol="0" anchor="ctr">
                  <a:spAutoFit/>
                </a:bodyPr>
                <a:lstStyle/>
                <a:p>
                  <a:r>
                    <a:rPr lang="en-US" sz="2400">
                      <a:solidFill>
                        <a:schemeClr val="bg1"/>
                      </a:solidFill>
                    </a:rPr>
                    <a:t>School</a:t>
                  </a:r>
                </a:p>
                <a:p>
                  <a:r>
                    <a:rPr lang="en-US" sz="2400">
                      <a:solidFill>
                        <a:schemeClr val="bg1"/>
                      </a:solidFill>
                    </a:rPr>
                    <a:t>policies</a:t>
                  </a:r>
                </a:p>
              </p:txBody>
            </p:sp>
          </p:grpSp>
          <p:pic>
            <p:nvPicPr>
              <p:cNvPr id="3" name="Picture 2" descr="A white house on a black background&#10;&#10;AI-generated content may be incorrect.">
                <a:extLst>
                  <a:ext uri="{FF2B5EF4-FFF2-40B4-BE49-F238E27FC236}">
                    <a16:creationId xmlns:a16="http://schemas.microsoft.com/office/drawing/2014/main" id="{15AA3204-0EEF-18EE-AF50-82346EFCDF6A}"/>
                  </a:ext>
                </a:extLst>
              </p:cNvPr>
              <p:cNvPicPr>
                <a:picLocks noChangeAspect="1"/>
              </p:cNvPicPr>
              <p:nvPr/>
            </p:nvPicPr>
            <p:blipFill>
              <a:blip r:embed="rId10"/>
              <a:stretch>
                <a:fillRect/>
              </a:stretch>
            </p:blipFill>
            <p:spPr>
              <a:xfrm>
                <a:off x="8481196" y="2948368"/>
                <a:ext cx="922064" cy="922064"/>
              </a:xfrm>
              <a:prstGeom prst="rect">
                <a:avLst/>
              </a:prstGeom>
            </p:spPr>
          </p:pic>
        </p:grpSp>
      </p:grpSp>
    </p:spTree>
    <p:extLst>
      <p:ext uri="{BB962C8B-B14F-4D97-AF65-F5344CB8AC3E}">
        <p14:creationId xmlns:p14="http://schemas.microsoft.com/office/powerpoint/2010/main" val="358098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7893-0250-5596-CB2B-B369E80FC92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7C2775A-3113-8748-593E-539BD4D043C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F7C2775A-3113-8748-593E-539BD4D043C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D671D94-CD65-6481-F0D3-3F25CAEF0279}"/>
              </a:ext>
            </a:extLst>
          </p:cNvPr>
          <p:cNvSpPr>
            <a:spLocks noGrp="1"/>
          </p:cNvSpPr>
          <p:nvPr>
            <p:ph type="ctrTitle"/>
          </p:nvPr>
        </p:nvSpPr>
        <p:spPr>
          <a:xfrm>
            <a:off x="1070581" y="1711209"/>
            <a:ext cx="8987819" cy="922064"/>
          </a:xfrm>
        </p:spPr>
        <p:txBody>
          <a:bodyPr>
            <a:normAutofit/>
          </a:bodyPr>
          <a:lstStyle/>
          <a:p>
            <a:r>
              <a:rPr lang="en-US" sz="4000"/>
              <a:t>Talking to your child about vaping</a:t>
            </a:r>
          </a:p>
        </p:txBody>
      </p:sp>
      <p:grpSp>
        <p:nvGrpSpPr>
          <p:cNvPr id="16" name="Group 15">
            <a:extLst>
              <a:ext uri="{FF2B5EF4-FFF2-40B4-BE49-F238E27FC236}">
                <a16:creationId xmlns:a16="http://schemas.microsoft.com/office/drawing/2014/main" id="{84325CCA-ABD2-4253-D081-2FEB1B227DD1}"/>
              </a:ext>
            </a:extLst>
          </p:cNvPr>
          <p:cNvGrpSpPr/>
          <p:nvPr/>
        </p:nvGrpSpPr>
        <p:grpSpPr>
          <a:xfrm>
            <a:off x="1894346" y="4587103"/>
            <a:ext cx="2387600" cy="2019300"/>
            <a:chOff x="1294527" y="4359557"/>
            <a:chExt cx="2387600" cy="2019300"/>
          </a:xfrm>
        </p:grpSpPr>
        <p:pic>
          <p:nvPicPr>
            <p:cNvPr id="14" name="Picture 13" descr="A blue and black rectangular speech bubble&#10;&#10;AI-generated content may be incorrect.">
              <a:extLst>
                <a:ext uri="{FF2B5EF4-FFF2-40B4-BE49-F238E27FC236}">
                  <a16:creationId xmlns:a16="http://schemas.microsoft.com/office/drawing/2014/main" id="{F47851A9-6868-9854-0DA7-B9D9CC1E9E6F}"/>
                </a:ext>
              </a:extLst>
            </p:cNvPr>
            <p:cNvPicPr>
              <a:picLocks noChangeAspect="1"/>
            </p:cNvPicPr>
            <p:nvPr/>
          </p:nvPicPr>
          <p:blipFill>
            <a:blip r:embed="rId6"/>
            <a:stretch>
              <a:fillRect/>
            </a:stretch>
          </p:blipFill>
          <p:spPr>
            <a:xfrm flipH="1">
              <a:off x="1294527" y="4359557"/>
              <a:ext cx="2387600" cy="201930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B23AC15B-1803-8BE5-3EDB-0B61FB0B903F}"/>
                </a:ext>
              </a:extLst>
            </p:cNvPr>
            <p:cNvSpPr txBox="1"/>
            <p:nvPr/>
          </p:nvSpPr>
          <p:spPr>
            <a:xfrm>
              <a:off x="1414618" y="4438138"/>
              <a:ext cx="2147418" cy="1477328"/>
            </a:xfrm>
            <a:prstGeom prst="rect">
              <a:avLst/>
            </a:prstGeom>
            <a:noFill/>
          </p:spPr>
          <p:txBody>
            <a:bodyPr wrap="square" rtlCol="0">
              <a:spAutoFit/>
            </a:bodyPr>
            <a:lstStyle/>
            <a:p>
              <a:r>
                <a:rPr lang="en-US" sz="2400">
                  <a:solidFill>
                    <a:schemeClr val="bg1"/>
                  </a:solidFill>
                </a:rPr>
                <a:t>Be open, patient and understanding</a:t>
              </a:r>
            </a:p>
            <a:p>
              <a:endParaRPr lang="en-US">
                <a:solidFill>
                  <a:schemeClr val="bg1"/>
                </a:solidFill>
              </a:endParaRPr>
            </a:p>
          </p:txBody>
        </p:sp>
      </p:grpSp>
      <p:grpSp>
        <p:nvGrpSpPr>
          <p:cNvPr id="21" name="Group 20">
            <a:extLst>
              <a:ext uri="{FF2B5EF4-FFF2-40B4-BE49-F238E27FC236}">
                <a16:creationId xmlns:a16="http://schemas.microsoft.com/office/drawing/2014/main" id="{D6461677-2595-82A1-B9FE-063F0DE9B038}"/>
              </a:ext>
            </a:extLst>
          </p:cNvPr>
          <p:cNvGrpSpPr/>
          <p:nvPr/>
        </p:nvGrpSpPr>
        <p:grpSpPr>
          <a:xfrm>
            <a:off x="6844767" y="2783036"/>
            <a:ext cx="2485205" cy="1562100"/>
            <a:chOff x="9706795" y="2633273"/>
            <a:chExt cx="2485205" cy="1562100"/>
          </a:xfrm>
        </p:grpSpPr>
        <p:pic>
          <p:nvPicPr>
            <p:cNvPr id="18" name="Picture 17" descr="A green and black rectangle&#10;&#10;AI-generated content may be incorrect.">
              <a:extLst>
                <a:ext uri="{FF2B5EF4-FFF2-40B4-BE49-F238E27FC236}">
                  <a16:creationId xmlns:a16="http://schemas.microsoft.com/office/drawing/2014/main" id="{EF8671C8-581E-E229-EBD8-0A25B21608EE}"/>
                </a:ext>
              </a:extLst>
            </p:cNvPr>
            <p:cNvPicPr>
              <a:picLocks noChangeAspect="1"/>
            </p:cNvPicPr>
            <p:nvPr/>
          </p:nvPicPr>
          <p:blipFill>
            <a:blip r:embed="rId7"/>
            <a:stretch>
              <a:fillRect/>
            </a:stretch>
          </p:blipFill>
          <p:spPr>
            <a:xfrm>
              <a:off x="9706795" y="2633273"/>
              <a:ext cx="2387600" cy="1562100"/>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D1FD87C0-3156-B38A-2E97-054DDDF0055A}"/>
                </a:ext>
              </a:extLst>
            </p:cNvPr>
            <p:cNvSpPr txBox="1"/>
            <p:nvPr/>
          </p:nvSpPr>
          <p:spPr>
            <a:xfrm>
              <a:off x="9943476" y="2780670"/>
              <a:ext cx="2248524" cy="1107996"/>
            </a:xfrm>
            <a:prstGeom prst="rect">
              <a:avLst/>
            </a:prstGeom>
            <a:noFill/>
          </p:spPr>
          <p:txBody>
            <a:bodyPr wrap="square" rtlCol="0">
              <a:spAutoFit/>
            </a:bodyPr>
            <a:lstStyle/>
            <a:p>
              <a:r>
                <a:rPr lang="en-US" sz="2400">
                  <a:solidFill>
                    <a:schemeClr val="bg1"/>
                  </a:solidFill>
                </a:rPr>
                <a:t>Listen more than talk</a:t>
              </a:r>
            </a:p>
            <a:p>
              <a:endParaRPr lang="en-US"/>
            </a:p>
          </p:txBody>
        </p:sp>
      </p:grpSp>
      <p:grpSp>
        <p:nvGrpSpPr>
          <p:cNvPr id="32" name="Group 31">
            <a:extLst>
              <a:ext uri="{FF2B5EF4-FFF2-40B4-BE49-F238E27FC236}">
                <a16:creationId xmlns:a16="http://schemas.microsoft.com/office/drawing/2014/main" id="{7947ECF9-DB11-F202-602B-90750A2A5DAE}"/>
              </a:ext>
            </a:extLst>
          </p:cNvPr>
          <p:cNvGrpSpPr/>
          <p:nvPr/>
        </p:nvGrpSpPr>
        <p:grpSpPr>
          <a:xfrm>
            <a:off x="8944463" y="4296836"/>
            <a:ext cx="2834079" cy="2400300"/>
            <a:chOff x="8322632" y="4438138"/>
            <a:chExt cx="2834079" cy="2400300"/>
          </a:xfrm>
        </p:grpSpPr>
        <p:pic>
          <p:nvPicPr>
            <p:cNvPr id="28" name="Picture 27" descr="A blue square with a black background&#10;&#10;AI-generated content may be incorrect.">
              <a:extLst>
                <a:ext uri="{FF2B5EF4-FFF2-40B4-BE49-F238E27FC236}">
                  <a16:creationId xmlns:a16="http://schemas.microsoft.com/office/drawing/2014/main" id="{71BD6E66-2C8B-9202-B556-C7EADF657025}"/>
                </a:ext>
              </a:extLst>
            </p:cNvPr>
            <p:cNvPicPr>
              <a:picLocks noChangeAspect="1"/>
            </p:cNvPicPr>
            <p:nvPr/>
          </p:nvPicPr>
          <p:blipFill>
            <a:blip r:embed="rId8"/>
            <a:stretch>
              <a:fillRect/>
            </a:stretch>
          </p:blipFill>
          <p:spPr>
            <a:xfrm>
              <a:off x="8322632" y="4438138"/>
              <a:ext cx="2387600" cy="2400300"/>
            </a:xfrm>
            <a:prstGeom prst="rect">
              <a:avLst/>
            </a:prstGeom>
          </p:spPr>
        </p:pic>
        <p:sp>
          <p:nvSpPr>
            <p:cNvPr id="26" name="TextBox 25">
              <a:extLst>
                <a:ext uri="{FF2B5EF4-FFF2-40B4-BE49-F238E27FC236}">
                  <a16:creationId xmlns:a16="http://schemas.microsoft.com/office/drawing/2014/main" id="{BA894F26-EF3E-35D8-91AC-40E7DA0B37F3}"/>
                </a:ext>
              </a:extLst>
            </p:cNvPr>
            <p:cNvSpPr txBox="1"/>
            <p:nvPr/>
          </p:nvSpPr>
          <p:spPr>
            <a:xfrm>
              <a:off x="8442723" y="4715580"/>
              <a:ext cx="2713988" cy="1477328"/>
            </a:xfrm>
            <a:prstGeom prst="rect">
              <a:avLst/>
            </a:prstGeom>
            <a:noFill/>
          </p:spPr>
          <p:txBody>
            <a:bodyPr wrap="square" rtlCol="0">
              <a:spAutoFit/>
            </a:bodyPr>
            <a:lstStyle/>
            <a:p>
              <a:r>
                <a:rPr lang="en-US" sz="2400">
                  <a:solidFill>
                    <a:schemeClr val="bg1"/>
                  </a:solidFill>
                </a:rPr>
                <a:t>Be clear about values and expectations</a:t>
              </a:r>
            </a:p>
            <a:p>
              <a:endParaRPr lang="en-US">
                <a:solidFill>
                  <a:schemeClr val="bg1"/>
                </a:solidFill>
              </a:endParaRPr>
            </a:p>
          </p:txBody>
        </p:sp>
      </p:grpSp>
      <p:grpSp>
        <p:nvGrpSpPr>
          <p:cNvPr id="37" name="Group 36">
            <a:extLst>
              <a:ext uri="{FF2B5EF4-FFF2-40B4-BE49-F238E27FC236}">
                <a16:creationId xmlns:a16="http://schemas.microsoft.com/office/drawing/2014/main" id="{02084ECA-7757-C42A-EF35-13C98CF09A79}"/>
              </a:ext>
            </a:extLst>
          </p:cNvPr>
          <p:cNvGrpSpPr/>
          <p:nvPr/>
        </p:nvGrpSpPr>
        <p:grpSpPr>
          <a:xfrm>
            <a:off x="835415" y="2760801"/>
            <a:ext cx="2387600" cy="1524000"/>
            <a:chOff x="1070581" y="2734415"/>
            <a:chExt cx="2387600" cy="1524000"/>
          </a:xfrm>
        </p:grpSpPr>
        <p:pic>
          <p:nvPicPr>
            <p:cNvPr id="30" name="Picture 29" descr="A black and grey rectangular object&#10;&#10;AI-generated content may be incorrect.">
              <a:extLst>
                <a:ext uri="{FF2B5EF4-FFF2-40B4-BE49-F238E27FC236}">
                  <a16:creationId xmlns:a16="http://schemas.microsoft.com/office/drawing/2014/main" id="{847AF1B3-8283-B95E-9F33-0BAB24A89BEB}"/>
                </a:ext>
              </a:extLst>
            </p:cNvPr>
            <p:cNvPicPr>
              <a:picLocks noChangeAspect="1"/>
            </p:cNvPicPr>
            <p:nvPr/>
          </p:nvPicPr>
          <p:blipFill>
            <a:blip r:embed="rId9"/>
            <a:stretch>
              <a:fillRect/>
            </a:stretch>
          </p:blipFill>
          <p:spPr>
            <a:xfrm flipH="1">
              <a:off x="1070581" y="2734415"/>
              <a:ext cx="2387600" cy="1524000"/>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16A6F303-A5DC-D01C-EA48-09D4D3581175}"/>
                </a:ext>
              </a:extLst>
            </p:cNvPr>
            <p:cNvSpPr txBox="1"/>
            <p:nvPr/>
          </p:nvSpPr>
          <p:spPr>
            <a:xfrm>
              <a:off x="1294527" y="2819394"/>
              <a:ext cx="1963712" cy="830997"/>
            </a:xfrm>
            <a:prstGeom prst="rect">
              <a:avLst/>
            </a:prstGeom>
            <a:noFill/>
          </p:spPr>
          <p:txBody>
            <a:bodyPr wrap="square" rtlCol="0">
              <a:spAutoFit/>
            </a:bodyPr>
            <a:lstStyle/>
            <a:p>
              <a:r>
                <a:rPr lang="en-US" sz="2400">
                  <a:solidFill>
                    <a:schemeClr val="bg1"/>
                  </a:solidFill>
                </a:rPr>
                <a:t>Choose your moments</a:t>
              </a:r>
              <a:endParaRPr lang="en-US">
                <a:solidFill>
                  <a:schemeClr val="bg1"/>
                </a:solidFill>
              </a:endParaRPr>
            </a:p>
          </p:txBody>
        </p:sp>
      </p:grpSp>
      <p:grpSp>
        <p:nvGrpSpPr>
          <p:cNvPr id="36" name="Group 35">
            <a:extLst>
              <a:ext uri="{FF2B5EF4-FFF2-40B4-BE49-F238E27FC236}">
                <a16:creationId xmlns:a16="http://schemas.microsoft.com/office/drawing/2014/main" id="{791560D2-DAFC-12AB-2BD5-F63CC3AAFBF5}"/>
              </a:ext>
            </a:extLst>
          </p:cNvPr>
          <p:cNvGrpSpPr/>
          <p:nvPr/>
        </p:nvGrpSpPr>
        <p:grpSpPr>
          <a:xfrm>
            <a:off x="4008980" y="3615304"/>
            <a:ext cx="2387600" cy="1219200"/>
            <a:chOff x="4522242" y="3129074"/>
            <a:chExt cx="2387600" cy="1219200"/>
          </a:xfrm>
        </p:grpSpPr>
        <p:pic>
          <p:nvPicPr>
            <p:cNvPr id="34" name="Picture 33" descr="A blue and black triangle&#10;&#10;AI-generated content may be incorrect.">
              <a:extLst>
                <a:ext uri="{FF2B5EF4-FFF2-40B4-BE49-F238E27FC236}">
                  <a16:creationId xmlns:a16="http://schemas.microsoft.com/office/drawing/2014/main" id="{975202AB-4E14-758E-2AF1-3794B6FC642A}"/>
                </a:ext>
              </a:extLst>
            </p:cNvPr>
            <p:cNvPicPr>
              <a:picLocks noChangeAspect="1"/>
            </p:cNvPicPr>
            <p:nvPr/>
          </p:nvPicPr>
          <p:blipFill>
            <a:blip r:embed="rId10"/>
            <a:stretch>
              <a:fillRect/>
            </a:stretch>
          </p:blipFill>
          <p:spPr>
            <a:xfrm>
              <a:off x="4522242" y="3129074"/>
              <a:ext cx="2387600" cy="1219200"/>
            </a:xfrm>
            <a:prstGeom prst="rect">
              <a:avLst/>
            </a:prstGeom>
            <a:effectLst>
              <a:outerShdw blurRad="50800" dist="38100" dir="2700000" algn="tl" rotWithShape="0">
                <a:prstClr val="black">
                  <a:alpha val="40000"/>
                </a:prstClr>
              </a:outerShdw>
            </a:effectLst>
          </p:spPr>
        </p:pic>
        <p:sp>
          <p:nvSpPr>
            <p:cNvPr id="35" name="TextBox 34">
              <a:extLst>
                <a:ext uri="{FF2B5EF4-FFF2-40B4-BE49-F238E27FC236}">
                  <a16:creationId xmlns:a16="http://schemas.microsoft.com/office/drawing/2014/main" id="{57ACAEB2-42C4-2097-43DA-CDB01E7BC01D}"/>
                </a:ext>
              </a:extLst>
            </p:cNvPr>
            <p:cNvSpPr txBox="1"/>
            <p:nvPr/>
          </p:nvSpPr>
          <p:spPr>
            <a:xfrm>
              <a:off x="4970429" y="3265582"/>
              <a:ext cx="1783830" cy="461665"/>
            </a:xfrm>
            <a:prstGeom prst="rect">
              <a:avLst/>
            </a:prstGeom>
            <a:noFill/>
          </p:spPr>
          <p:txBody>
            <a:bodyPr wrap="square" rtlCol="0">
              <a:spAutoFit/>
            </a:bodyPr>
            <a:lstStyle/>
            <a:p>
              <a:r>
                <a:rPr lang="en-US" sz="2400">
                  <a:solidFill>
                    <a:schemeClr val="bg1"/>
                  </a:solidFill>
                </a:rPr>
                <a:t>Be honest</a:t>
              </a:r>
            </a:p>
          </p:txBody>
        </p:sp>
      </p:grpSp>
      <p:grpSp>
        <p:nvGrpSpPr>
          <p:cNvPr id="41" name="Group 40">
            <a:extLst>
              <a:ext uri="{FF2B5EF4-FFF2-40B4-BE49-F238E27FC236}">
                <a16:creationId xmlns:a16="http://schemas.microsoft.com/office/drawing/2014/main" id="{B6C5CC0F-F6F6-F1CA-398C-B2CDA864B429}"/>
              </a:ext>
            </a:extLst>
          </p:cNvPr>
          <p:cNvGrpSpPr/>
          <p:nvPr/>
        </p:nvGrpSpPr>
        <p:grpSpPr>
          <a:xfrm>
            <a:off x="5070562" y="5186129"/>
            <a:ext cx="2903341" cy="1219200"/>
            <a:chOff x="5006714" y="5167212"/>
            <a:chExt cx="2903341" cy="1219200"/>
          </a:xfrm>
        </p:grpSpPr>
        <p:pic>
          <p:nvPicPr>
            <p:cNvPr id="39" name="Picture 38" descr="A pink and black square&#10;&#10;AI-generated content may be incorrect.">
              <a:extLst>
                <a:ext uri="{FF2B5EF4-FFF2-40B4-BE49-F238E27FC236}">
                  <a16:creationId xmlns:a16="http://schemas.microsoft.com/office/drawing/2014/main" id="{245597BD-E356-3614-7F6F-2B78CA966638}"/>
                </a:ext>
              </a:extLst>
            </p:cNvPr>
            <p:cNvPicPr>
              <a:picLocks noChangeAspect="1"/>
            </p:cNvPicPr>
            <p:nvPr/>
          </p:nvPicPr>
          <p:blipFill>
            <a:blip r:embed="rId11"/>
            <a:stretch>
              <a:fillRect/>
            </a:stretch>
          </p:blipFill>
          <p:spPr>
            <a:xfrm flipH="1">
              <a:off x="5006714" y="5167212"/>
              <a:ext cx="2903341" cy="1219200"/>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AAC2EC9B-9981-23C1-91BC-41CAB6FE8B23}"/>
                </a:ext>
              </a:extLst>
            </p:cNvPr>
            <p:cNvSpPr txBox="1"/>
            <p:nvPr/>
          </p:nvSpPr>
          <p:spPr>
            <a:xfrm>
              <a:off x="5006714" y="5278978"/>
              <a:ext cx="2825170" cy="461665"/>
            </a:xfrm>
            <a:prstGeom prst="rect">
              <a:avLst/>
            </a:prstGeom>
            <a:noFill/>
          </p:spPr>
          <p:txBody>
            <a:bodyPr wrap="square" rtlCol="0">
              <a:spAutoFit/>
            </a:bodyPr>
            <a:lstStyle/>
            <a:p>
              <a:pPr algn="ctr"/>
              <a:r>
                <a:rPr lang="en-US" sz="2400">
                  <a:solidFill>
                    <a:schemeClr val="bg1">
                      <a:lumMod val="65000"/>
                    </a:schemeClr>
                  </a:solidFill>
                </a:rPr>
                <a:t>Keep checking-in</a:t>
              </a:r>
            </a:p>
          </p:txBody>
        </p:sp>
      </p:grpSp>
    </p:spTree>
    <p:extLst>
      <p:ext uri="{BB962C8B-B14F-4D97-AF65-F5344CB8AC3E}">
        <p14:creationId xmlns:p14="http://schemas.microsoft.com/office/powerpoint/2010/main" val="323178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0"/>
                                          </p:stCondLst>
                                        </p:cTn>
                                        <p:tgtEl>
                                          <p:spTgt spid="3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50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50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3A4D-6603-6244-4D27-16328B06926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853CEE6-13E0-D239-F371-A117B532B8F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0853CEE6-13E0-D239-F371-A117B532B8F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E25ED01-9193-C88E-55DF-0145B132F3BA}"/>
              </a:ext>
            </a:extLst>
          </p:cNvPr>
          <p:cNvSpPr>
            <a:spLocks noGrp="1"/>
          </p:cNvSpPr>
          <p:nvPr>
            <p:ph type="ctrTitle"/>
          </p:nvPr>
        </p:nvSpPr>
        <p:spPr>
          <a:xfrm>
            <a:off x="1188130" y="1455376"/>
            <a:ext cx="10733903" cy="922064"/>
          </a:xfrm>
        </p:spPr>
        <p:txBody>
          <a:bodyPr>
            <a:normAutofit/>
          </a:bodyPr>
          <a:lstStyle/>
          <a:p>
            <a:r>
              <a:rPr lang="en-US" sz="4000" kern="0">
                <a:solidFill>
                  <a:srgbClr val="FFFFFF"/>
                </a:solidFill>
                <a:cs typeface="Arial"/>
                <a:sym typeface="Arial"/>
              </a:rPr>
              <a:t>Support if your child is vaping</a:t>
            </a:r>
            <a:endParaRPr lang="en-US" sz="4000"/>
          </a:p>
        </p:txBody>
      </p:sp>
      <p:grpSp>
        <p:nvGrpSpPr>
          <p:cNvPr id="25" name="Group 24">
            <a:extLst>
              <a:ext uri="{FF2B5EF4-FFF2-40B4-BE49-F238E27FC236}">
                <a16:creationId xmlns:a16="http://schemas.microsoft.com/office/drawing/2014/main" id="{7C7FF06B-15D6-CF6A-5A5D-5B9FD8B83FD8}"/>
              </a:ext>
            </a:extLst>
          </p:cNvPr>
          <p:cNvGrpSpPr/>
          <p:nvPr/>
        </p:nvGrpSpPr>
        <p:grpSpPr>
          <a:xfrm>
            <a:off x="2086302" y="2657732"/>
            <a:ext cx="8019395" cy="3981801"/>
            <a:chOff x="2487726" y="2561937"/>
            <a:chExt cx="8019395" cy="3981801"/>
          </a:xfrm>
        </p:grpSpPr>
        <p:pic>
          <p:nvPicPr>
            <p:cNvPr id="2" name="Picture 1">
              <a:extLst>
                <a:ext uri="{FF2B5EF4-FFF2-40B4-BE49-F238E27FC236}">
                  <a16:creationId xmlns:a16="http://schemas.microsoft.com/office/drawing/2014/main" id="{C8A68119-6210-7F88-679E-2681DB36A49F}"/>
                </a:ext>
              </a:extLst>
            </p:cNvPr>
            <p:cNvPicPr>
              <a:picLocks noChangeAspect="1"/>
            </p:cNvPicPr>
            <p:nvPr/>
          </p:nvPicPr>
          <p:blipFill>
            <a:blip r:embed="rId6"/>
            <a:srcRect b="7210"/>
            <a:stretch/>
          </p:blipFill>
          <p:spPr>
            <a:xfrm>
              <a:off x="4958190" y="3184390"/>
              <a:ext cx="2350480" cy="245652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E9E5064-BC43-2408-1711-993D5D04F428}"/>
                </a:ext>
              </a:extLst>
            </p:cNvPr>
            <p:cNvPicPr>
              <a:picLocks noChangeAspect="1"/>
            </p:cNvPicPr>
            <p:nvPr/>
          </p:nvPicPr>
          <p:blipFill>
            <a:blip r:embed="rId7"/>
            <a:stretch>
              <a:fillRect/>
            </a:stretch>
          </p:blipFill>
          <p:spPr>
            <a:xfrm>
              <a:off x="6551171" y="4620905"/>
              <a:ext cx="1066800" cy="1051560"/>
            </a:xfrm>
            <a:prstGeom prst="rect">
              <a:avLst/>
            </a:prstGeom>
          </p:spPr>
        </p:pic>
        <p:sp>
          <p:nvSpPr>
            <p:cNvPr id="4" name="TextBox 3">
              <a:extLst>
                <a:ext uri="{FF2B5EF4-FFF2-40B4-BE49-F238E27FC236}">
                  <a16:creationId xmlns:a16="http://schemas.microsoft.com/office/drawing/2014/main" id="{F176E241-F41D-12CB-3E70-DD6EA0C833E5}"/>
                </a:ext>
              </a:extLst>
            </p:cNvPr>
            <p:cNvSpPr txBox="1"/>
            <p:nvPr/>
          </p:nvSpPr>
          <p:spPr>
            <a:xfrm>
              <a:off x="5009378" y="5743519"/>
              <a:ext cx="4572000" cy="338554"/>
            </a:xfrm>
            <a:prstGeom prst="rect">
              <a:avLst/>
            </a:prstGeom>
            <a:noFill/>
          </p:spPr>
          <p:txBody>
            <a:bodyPr wrap="square">
              <a:spAutoFit/>
            </a:bodyPr>
            <a:lstStyle/>
            <a:p>
              <a:r>
                <a:rPr lang="en-US" sz="1600">
                  <a:solidFill>
                    <a:schemeClr val="bg1"/>
                  </a:solidFill>
                </a:rPr>
                <a:t>www.notanexperiment.ca</a:t>
              </a:r>
            </a:p>
          </p:txBody>
        </p:sp>
        <p:pic>
          <p:nvPicPr>
            <p:cNvPr id="15" name="Picture 2">
              <a:extLst>
                <a:ext uri="{FF2B5EF4-FFF2-40B4-BE49-F238E27FC236}">
                  <a16:creationId xmlns:a16="http://schemas.microsoft.com/office/drawing/2014/main" id="{8B5EF6A2-0C4D-20E5-0B83-8D38FA24B2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4356" y="2561937"/>
              <a:ext cx="2652765" cy="3078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C919DA0-CF62-247D-D64D-E319AE59357D}"/>
                </a:ext>
              </a:extLst>
            </p:cNvPr>
            <p:cNvSpPr txBox="1"/>
            <p:nvPr/>
          </p:nvSpPr>
          <p:spPr>
            <a:xfrm>
              <a:off x="7931561" y="5728378"/>
              <a:ext cx="2496196" cy="461665"/>
            </a:xfrm>
            <a:prstGeom prst="rect">
              <a:avLst/>
            </a:prstGeom>
            <a:noFill/>
          </p:spPr>
          <p:txBody>
            <a:bodyPr wrap="none" rtlCol="0">
              <a:spAutoFit/>
            </a:bodyPr>
            <a:lstStyle/>
            <a:p>
              <a:r>
                <a:rPr lang="en-US" sz="2400">
                  <a:solidFill>
                    <a:schemeClr val="bg1"/>
                  </a:solidFill>
                </a:rPr>
                <a:t>Smartphone App</a:t>
              </a:r>
            </a:p>
          </p:txBody>
        </p:sp>
        <p:sp>
          <p:nvSpPr>
            <p:cNvPr id="19" name="TextBox 18">
              <a:extLst>
                <a:ext uri="{FF2B5EF4-FFF2-40B4-BE49-F238E27FC236}">
                  <a16:creationId xmlns:a16="http://schemas.microsoft.com/office/drawing/2014/main" id="{040307A5-A56A-A327-C519-77A29C3D8098}"/>
                </a:ext>
              </a:extLst>
            </p:cNvPr>
            <p:cNvSpPr txBox="1"/>
            <p:nvPr/>
          </p:nvSpPr>
          <p:spPr>
            <a:xfrm>
              <a:off x="5450001" y="6082073"/>
              <a:ext cx="1845377" cy="461665"/>
            </a:xfrm>
            <a:prstGeom prst="rect">
              <a:avLst/>
            </a:prstGeom>
            <a:noFill/>
          </p:spPr>
          <p:txBody>
            <a:bodyPr wrap="none" rtlCol="0">
              <a:spAutoFit/>
            </a:bodyPr>
            <a:lstStyle/>
            <a:p>
              <a:r>
                <a:rPr lang="en-US" sz="2400">
                  <a:solidFill>
                    <a:schemeClr val="bg1"/>
                  </a:solidFill>
                </a:rPr>
                <a:t>Web-based </a:t>
              </a:r>
            </a:p>
          </p:txBody>
        </p:sp>
        <p:pic>
          <p:nvPicPr>
            <p:cNvPr id="22" name="Picture 21">
              <a:extLst>
                <a:ext uri="{FF2B5EF4-FFF2-40B4-BE49-F238E27FC236}">
                  <a16:creationId xmlns:a16="http://schemas.microsoft.com/office/drawing/2014/main" id="{F681EB34-D647-FC84-7867-6ADA5689171B}"/>
                </a:ext>
              </a:extLst>
            </p:cNvPr>
            <p:cNvPicPr>
              <a:picLocks noChangeAspect="1"/>
            </p:cNvPicPr>
            <p:nvPr/>
          </p:nvPicPr>
          <p:blipFill>
            <a:blip r:embed="rId9"/>
            <a:stretch>
              <a:fillRect/>
            </a:stretch>
          </p:blipFill>
          <p:spPr>
            <a:xfrm>
              <a:off x="2487726" y="2793023"/>
              <a:ext cx="2133601" cy="1271954"/>
            </a:xfrm>
            <a:prstGeom prst="rect">
              <a:avLst/>
            </a:prstGeom>
          </p:spPr>
        </p:pic>
        <p:sp>
          <p:nvSpPr>
            <p:cNvPr id="23" name="TextBox 22">
              <a:extLst>
                <a:ext uri="{FF2B5EF4-FFF2-40B4-BE49-F238E27FC236}">
                  <a16:creationId xmlns:a16="http://schemas.microsoft.com/office/drawing/2014/main" id="{6E8AB704-9B24-EEAA-83E9-0CD5417A59FF}"/>
                </a:ext>
              </a:extLst>
            </p:cNvPr>
            <p:cNvSpPr txBox="1"/>
            <p:nvPr/>
          </p:nvSpPr>
          <p:spPr>
            <a:xfrm>
              <a:off x="2592704" y="5302343"/>
              <a:ext cx="2365486" cy="1200329"/>
            </a:xfrm>
            <a:prstGeom prst="rect">
              <a:avLst/>
            </a:prstGeom>
            <a:noFill/>
          </p:spPr>
          <p:txBody>
            <a:bodyPr wrap="square" rtlCol="0">
              <a:spAutoFit/>
            </a:bodyPr>
            <a:lstStyle/>
            <a:p>
              <a:r>
                <a:rPr lang="en-US" sz="2400">
                  <a:solidFill>
                    <a:schemeClr val="bg1"/>
                  </a:solidFill>
                </a:rPr>
                <a:t>Conversation tools for parents</a:t>
              </a:r>
            </a:p>
          </p:txBody>
        </p:sp>
        <p:pic>
          <p:nvPicPr>
            <p:cNvPr id="24" name="Picture 23">
              <a:extLst>
                <a:ext uri="{FF2B5EF4-FFF2-40B4-BE49-F238E27FC236}">
                  <a16:creationId xmlns:a16="http://schemas.microsoft.com/office/drawing/2014/main" id="{A1468B22-46A2-8B28-C497-587AF6E8DEBE}"/>
                </a:ext>
              </a:extLst>
            </p:cNvPr>
            <p:cNvPicPr>
              <a:picLocks noChangeAspect="1"/>
            </p:cNvPicPr>
            <p:nvPr/>
          </p:nvPicPr>
          <p:blipFill>
            <a:blip r:embed="rId10"/>
            <a:stretch>
              <a:fillRect/>
            </a:stretch>
          </p:blipFill>
          <p:spPr>
            <a:xfrm>
              <a:off x="3554527" y="3916228"/>
              <a:ext cx="1298748" cy="1289559"/>
            </a:xfrm>
            <a:prstGeom prst="rect">
              <a:avLst/>
            </a:prstGeom>
          </p:spPr>
        </p:pic>
      </p:grpSp>
    </p:spTree>
    <p:extLst>
      <p:ext uri="{BB962C8B-B14F-4D97-AF65-F5344CB8AC3E}">
        <p14:creationId xmlns:p14="http://schemas.microsoft.com/office/powerpoint/2010/main" val="41203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strVal val="#ppt_w*0.70"/>
                                          </p:val>
                                        </p:tav>
                                        <p:tav tm="100000">
                                          <p:val>
                                            <p:strVal val="#ppt_w"/>
                                          </p:val>
                                        </p:tav>
                                      </p:tavLst>
                                    </p:anim>
                                    <p:anim calcmode="lin" valueType="num">
                                      <p:cBhvr>
                                        <p:cTn id="8" dur="2000" fill="hold"/>
                                        <p:tgtEl>
                                          <p:spTgt spid="25"/>
                                        </p:tgtEl>
                                        <p:attrNameLst>
                                          <p:attrName>ppt_h</p:attrName>
                                        </p:attrNameLst>
                                      </p:cBhvr>
                                      <p:tavLst>
                                        <p:tav tm="0">
                                          <p:val>
                                            <p:strVal val="#ppt_h"/>
                                          </p:val>
                                        </p:tav>
                                        <p:tav tm="100000">
                                          <p:val>
                                            <p:strVal val="#ppt_h"/>
                                          </p:val>
                                        </p:tav>
                                      </p:tavLst>
                                    </p:anim>
                                    <p:animEffect transition="in" filter="fade">
                                      <p:cBhvr>
                                        <p:cTn id="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CA9F-623E-8C2B-354C-F248C78627AA}"/>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46E693B-2A25-687F-1A5B-577305E92EA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E46E693B-2A25-687F-1A5B-577305E92EA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4" name="Picture 13" descr="A computer screen with a keyboard and a mouse&#10;&#10;AI-generated content may be incorrect.">
            <a:extLst>
              <a:ext uri="{FF2B5EF4-FFF2-40B4-BE49-F238E27FC236}">
                <a16:creationId xmlns:a16="http://schemas.microsoft.com/office/drawing/2014/main" id="{202598F9-6DA2-7C2A-5F86-1480213218F0}"/>
              </a:ext>
            </a:extLst>
          </p:cNvPr>
          <p:cNvPicPr>
            <a:picLocks noChangeAspect="1"/>
          </p:cNvPicPr>
          <p:nvPr/>
        </p:nvPicPr>
        <p:blipFill>
          <a:blip r:embed="rId6"/>
          <a:stretch>
            <a:fillRect/>
          </a:stretch>
        </p:blipFill>
        <p:spPr>
          <a:xfrm>
            <a:off x="805508" y="902154"/>
            <a:ext cx="4098980" cy="4984840"/>
          </a:xfrm>
          <a:prstGeom prst="rect">
            <a:avLst/>
          </a:prstGeom>
        </p:spPr>
      </p:pic>
      <p:grpSp>
        <p:nvGrpSpPr>
          <p:cNvPr id="15" name="Group 14">
            <a:extLst>
              <a:ext uri="{FF2B5EF4-FFF2-40B4-BE49-F238E27FC236}">
                <a16:creationId xmlns:a16="http://schemas.microsoft.com/office/drawing/2014/main" id="{084E3350-BAF0-4A4B-1651-D67FED753657}"/>
              </a:ext>
            </a:extLst>
          </p:cNvPr>
          <p:cNvGrpSpPr/>
          <p:nvPr/>
        </p:nvGrpSpPr>
        <p:grpSpPr>
          <a:xfrm>
            <a:off x="5169055" y="1405759"/>
            <a:ext cx="6868047" cy="4725218"/>
            <a:chOff x="5169055" y="1405759"/>
            <a:chExt cx="6868047" cy="4725218"/>
          </a:xfrm>
        </p:grpSpPr>
        <p:sp>
          <p:nvSpPr>
            <p:cNvPr id="2" name="Google Shape;413;p14">
              <a:extLst>
                <a:ext uri="{FF2B5EF4-FFF2-40B4-BE49-F238E27FC236}">
                  <a16:creationId xmlns:a16="http://schemas.microsoft.com/office/drawing/2014/main" id="{2A027359-DBA3-038A-5854-3516E41646FF}"/>
                </a:ext>
              </a:extLst>
            </p:cNvPr>
            <p:cNvSpPr txBox="1">
              <a:spLocks/>
            </p:cNvSpPr>
            <p:nvPr/>
          </p:nvSpPr>
          <p:spPr>
            <a:xfrm>
              <a:off x="6273537" y="2074821"/>
              <a:ext cx="5763565" cy="4056156"/>
            </a:xfrm>
            <a:prstGeom prst="rect">
              <a:avLst/>
            </a:prstGeom>
            <a:noFill/>
            <a:ln>
              <a:noFill/>
            </a:ln>
          </p:spPr>
          <p:txBody>
            <a:bodyPr spcFirstLastPara="1" wrap="square" lIns="91425" tIns="45700" rIns="91425" bIns="45700" anchor="t" anchorCtr="0">
              <a:noAutofit/>
            </a:bodyPr>
            <a:lstStyle>
              <a:lvl1pPr marL="0" indent="0" algn="l" defTabSz="914400" rtl="0" eaLnBrk="1" latinLnBrk="0" hangingPunct="1">
                <a:lnSpc>
                  <a:spcPct val="110000"/>
                </a:lnSpc>
                <a:spcBef>
                  <a:spcPts val="16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4000"/>
              </a:pPr>
              <a:r>
                <a:rPr lang="en-US" sz="2400" b="0">
                  <a:solidFill>
                    <a:schemeClr val="tx1"/>
                  </a:solidFill>
                  <a:hlinkClick r:id="rId7">
                    <a:extLst>
                      <a:ext uri="{A12FA001-AC4F-418D-AE19-62706E023703}">
                        <ahyp:hlinkClr xmlns:ahyp="http://schemas.microsoft.com/office/drawing/2018/hyperlinkcolor" val="tx"/>
                      </a:ext>
                    </a:extLst>
                  </a:hlinkClick>
                </a:rPr>
                <a:t>https://www.notanexperiment.ca/parents</a:t>
              </a:r>
              <a:endParaRPr lang="en-US" sz="2400" b="0">
                <a:solidFill>
                  <a:schemeClr val="tx1"/>
                </a:solidFill>
              </a:endParaRPr>
            </a:p>
            <a:p>
              <a:pPr>
                <a:spcBef>
                  <a:spcPts val="0"/>
                </a:spcBef>
                <a:buClr>
                  <a:schemeClr val="lt1"/>
                </a:buClr>
                <a:buSzPts val="4000"/>
              </a:pPr>
              <a:endParaRPr lang="en-US" sz="2400" b="0">
                <a:solidFill>
                  <a:schemeClr val="tx1"/>
                </a:solidFill>
              </a:endParaRPr>
            </a:p>
            <a:p>
              <a:pPr>
                <a:spcBef>
                  <a:spcPts val="0"/>
                </a:spcBef>
                <a:buClr>
                  <a:schemeClr val="lt1"/>
                </a:buClr>
                <a:buSzPts val="4000"/>
              </a:pPr>
              <a:endParaRPr lang="en-US" sz="2800" b="0">
                <a:solidFill>
                  <a:schemeClr val="tx1"/>
                </a:solidFill>
              </a:endParaRPr>
            </a:p>
            <a:p>
              <a:pPr>
                <a:spcBef>
                  <a:spcPts val="0"/>
                </a:spcBef>
                <a:buSzPts val="4000"/>
              </a:pPr>
              <a:r>
                <a:rPr lang="en-US" sz="2400" b="0">
                  <a:solidFill>
                    <a:schemeClr val="tx1"/>
                  </a:solidFill>
                  <a:hlinkClick r:id="rId8">
                    <a:extLst>
                      <a:ext uri="{A12FA001-AC4F-418D-AE19-62706E023703}">
                        <ahyp:hlinkClr xmlns:ahyp="http://schemas.microsoft.com/office/drawing/2018/hyperlinkcolor" val="tx"/>
                      </a:ext>
                    </a:extLst>
                  </a:hlinkClick>
                </a:rPr>
                <a:t>Talking with your teen about vaping: A tip sheet for parents - Canada.ca</a:t>
              </a:r>
              <a:endParaRPr lang="en-US" sz="2400" b="0">
                <a:solidFill>
                  <a:schemeClr val="tx1"/>
                </a:solidFill>
              </a:endParaRPr>
            </a:p>
            <a:p>
              <a:pPr>
                <a:spcBef>
                  <a:spcPts val="0"/>
                </a:spcBef>
                <a:buSzPts val="4000"/>
              </a:pPr>
              <a:endParaRPr lang="en-US" sz="2400" b="0">
                <a:solidFill>
                  <a:schemeClr val="tx1"/>
                </a:solidFill>
              </a:endParaRPr>
            </a:p>
            <a:p>
              <a:pPr>
                <a:spcBef>
                  <a:spcPts val="0"/>
                </a:spcBef>
                <a:buSzPts val="4000"/>
              </a:pPr>
              <a:endParaRPr lang="en-US" sz="2400" b="0">
                <a:solidFill>
                  <a:schemeClr val="tx1"/>
                </a:solidFill>
              </a:endParaRPr>
            </a:p>
            <a:p>
              <a:pPr>
                <a:spcBef>
                  <a:spcPts val="0"/>
                </a:spcBef>
                <a:buSzPts val="4000"/>
              </a:pPr>
              <a:endParaRPr lang="en-US" sz="2400" b="0">
                <a:solidFill>
                  <a:schemeClr val="tx1"/>
                </a:solidFill>
              </a:endParaRPr>
            </a:p>
            <a:p>
              <a:pPr>
                <a:spcBef>
                  <a:spcPts val="0"/>
                </a:spcBef>
                <a:buSzPts val="4000"/>
              </a:pPr>
              <a:r>
                <a:rPr lang="en-US" sz="2400" b="0">
                  <a:solidFill>
                    <a:schemeClr val="tx1"/>
                  </a:solidFill>
                  <a:hlinkClick r:id="rId9">
                    <a:extLst>
                      <a:ext uri="{A12FA001-AC4F-418D-AE19-62706E023703}">
                        <ahyp:hlinkClr xmlns:ahyp="http://schemas.microsoft.com/office/drawing/2018/hyperlinkcolor" val="tx"/>
                      </a:ext>
                    </a:extLst>
                  </a:hlinkClick>
                </a:rPr>
                <a:t>https://www.ahs.ca/talktips</a:t>
              </a:r>
              <a:r>
                <a:rPr lang="en-US" sz="2400" b="0">
                  <a:solidFill>
                    <a:schemeClr val="tx1"/>
                  </a:solidFill>
                </a:rPr>
                <a:t> </a:t>
              </a:r>
            </a:p>
          </p:txBody>
        </p:sp>
        <p:pic>
          <p:nvPicPr>
            <p:cNvPr id="3" name="Picture 2">
              <a:extLst>
                <a:ext uri="{FF2B5EF4-FFF2-40B4-BE49-F238E27FC236}">
                  <a16:creationId xmlns:a16="http://schemas.microsoft.com/office/drawing/2014/main" id="{FC63ADFB-0533-F798-73F7-302F1DA57972}"/>
                </a:ext>
              </a:extLst>
            </p:cNvPr>
            <p:cNvPicPr>
              <a:picLocks noChangeAspect="1"/>
            </p:cNvPicPr>
            <p:nvPr/>
          </p:nvPicPr>
          <p:blipFill>
            <a:blip r:embed="rId10"/>
            <a:stretch>
              <a:fillRect/>
            </a:stretch>
          </p:blipFill>
          <p:spPr>
            <a:xfrm>
              <a:off x="6205181" y="1523515"/>
              <a:ext cx="2293258" cy="536720"/>
            </a:xfrm>
            <a:prstGeom prst="rect">
              <a:avLst/>
            </a:prstGeom>
          </p:spPr>
        </p:pic>
        <p:pic>
          <p:nvPicPr>
            <p:cNvPr id="4" name="Picture 3">
              <a:extLst>
                <a:ext uri="{FF2B5EF4-FFF2-40B4-BE49-F238E27FC236}">
                  <a16:creationId xmlns:a16="http://schemas.microsoft.com/office/drawing/2014/main" id="{6FDB4441-4BCF-D831-C2E6-2E3EB2A78B16}"/>
                </a:ext>
              </a:extLst>
            </p:cNvPr>
            <p:cNvPicPr>
              <a:picLocks noChangeAspect="1"/>
            </p:cNvPicPr>
            <p:nvPr/>
          </p:nvPicPr>
          <p:blipFill>
            <a:blip r:embed="rId11"/>
            <a:stretch>
              <a:fillRect/>
            </a:stretch>
          </p:blipFill>
          <p:spPr>
            <a:xfrm>
              <a:off x="6263442" y="2781435"/>
              <a:ext cx="1619940" cy="635271"/>
            </a:xfrm>
            <a:prstGeom prst="rect">
              <a:avLst/>
            </a:prstGeom>
          </p:spPr>
        </p:pic>
        <p:pic>
          <p:nvPicPr>
            <p:cNvPr id="5" name="Picture 4">
              <a:extLst>
                <a:ext uri="{FF2B5EF4-FFF2-40B4-BE49-F238E27FC236}">
                  <a16:creationId xmlns:a16="http://schemas.microsoft.com/office/drawing/2014/main" id="{60C7A632-2AFC-B507-3870-DEC071C63B6E}"/>
                </a:ext>
              </a:extLst>
            </p:cNvPr>
            <p:cNvPicPr>
              <a:picLocks noChangeAspect="1"/>
            </p:cNvPicPr>
            <p:nvPr/>
          </p:nvPicPr>
          <p:blipFill>
            <a:blip r:embed="rId12"/>
            <a:stretch>
              <a:fillRect/>
            </a:stretch>
          </p:blipFill>
          <p:spPr>
            <a:xfrm>
              <a:off x="10167639" y="4597884"/>
              <a:ext cx="1006663" cy="1167449"/>
            </a:xfrm>
            <a:prstGeom prst="rect">
              <a:avLst/>
            </a:prstGeom>
          </p:spPr>
        </p:pic>
        <p:pic>
          <p:nvPicPr>
            <p:cNvPr id="8" name="Picture 7">
              <a:extLst>
                <a:ext uri="{FF2B5EF4-FFF2-40B4-BE49-F238E27FC236}">
                  <a16:creationId xmlns:a16="http://schemas.microsoft.com/office/drawing/2014/main" id="{12C99BE8-D645-541F-BFDE-B1ED8839A873}"/>
                </a:ext>
              </a:extLst>
            </p:cNvPr>
            <p:cNvPicPr>
              <a:picLocks noChangeAspect="1"/>
            </p:cNvPicPr>
            <p:nvPr/>
          </p:nvPicPr>
          <p:blipFill>
            <a:blip r:embed="rId13"/>
            <a:stretch>
              <a:fillRect/>
            </a:stretch>
          </p:blipFill>
          <p:spPr>
            <a:xfrm>
              <a:off x="5171351" y="1405759"/>
              <a:ext cx="1102186" cy="1104810"/>
            </a:xfrm>
            <a:prstGeom prst="rect">
              <a:avLst/>
            </a:prstGeom>
          </p:spPr>
        </p:pic>
        <p:pic>
          <p:nvPicPr>
            <p:cNvPr id="10" name="Picture 9">
              <a:extLst>
                <a:ext uri="{FF2B5EF4-FFF2-40B4-BE49-F238E27FC236}">
                  <a16:creationId xmlns:a16="http://schemas.microsoft.com/office/drawing/2014/main" id="{0DD89277-5ED9-D6E3-CD14-2A02EB61CFA2}"/>
                </a:ext>
              </a:extLst>
            </p:cNvPr>
            <p:cNvPicPr>
              <a:picLocks noChangeAspect="1"/>
            </p:cNvPicPr>
            <p:nvPr/>
          </p:nvPicPr>
          <p:blipFill>
            <a:blip r:embed="rId14"/>
            <a:stretch>
              <a:fillRect/>
            </a:stretch>
          </p:blipFill>
          <p:spPr>
            <a:xfrm>
              <a:off x="5171351" y="3033243"/>
              <a:ext cx="1102186" cy="1115002"/>
            </a:xfrm>
            <a:prstGeom prst="rect">
              <a:avLst/>
            </a:prstGeom>
          </p:spPr>
        </p:pic>
        <p:pic>
          <p:nvPicPr>
            <p:cNvPr id="13" name="Picture 12">
              <a:extLst>
                <a:ext uri="{FF2B5EF4-FFF2-40B4-BE49-F238E27FC236}">
                  <a16:creationId xmlns:a16="http://schemas.microsoft.com/office/drawing/2014/main" id="{6CC5F171-F1E2-C1D9-2F45-A2745104205B}"/>
                </a:ext>
              </a:extLst>
            </p:cNvPr>
            <p:cNvPicPr>
              <a:picLocks noChangeAspect="1"/>
            </p:cNvPicPr>
            <p:nvPr/>
          </p:nvPicPr>
          <p:blipFill>
            <a:blip r:embed="rId15"/>
            <a:stretch>
              <a:fillRect/>
            </a:stretch>
          </p:blipFill>
          <p:spPr>
            <a:xfrm>
              <a:off x="5169055" y="4719545"/>
              <a:ext cx="1094387" cy="1104810"/>
            </a:xfrm>
            <a:prstGeom prst="rect">
              <a:avLst/>
            </a:prstGeom>
          </p:spPr>
        </p:pic>
      </p:grpSp>
    </p:spTree>
    <p:extLst>
      <p:ext uri="{BB962C8B-B14F-4D97-AF65-F5344CB8AC3E}">
        <p14:creationId xmlns:p14="http://schemas.microsoft.com/office/powerpoint/2010/main" val="43482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0766ED2-642E-230B-48DE-62DA2B03E479}"/>
              </a:ext>
            </a:extLst>
          </p:cNvPr>
          <p:cNvGraphicFramePr>
            <a:graphicFrameLocks noChangeAspect="1"/>
          </p:cNvGraphicFramePr>
          <p:nvPr>
            <p:custDataLst>
              <p:tags r:id="rId1"/>
            </p:custDataLst>
            <p:extLst>
              <p:ext uri="{D42A27DB-BD31-4B8C-83A1-F6EECF244321}">
                <p14:modId xmlns:p14="http://schemas.microsoft.com/office/powerpoint/2010/main" val="37879931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30766ED2-642E-230B-48DE-62DA2B03E47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Subtitle 3">
            <a:extLst>
              <a:ext uri="{FF2B5EF4-FFF2-40B4-BE49-F238E27FC236}">
                <a16:creationId xmlns:a16="http://schemas.microsoft.com/office/drawing/2014/main" id="{291AECB2-3328-8068-622F-D9D7B694A8F2}"/>
              </a:ext>
            </a:extLst>
          </p:cNvPr>
          <p:cNvSpPr>
            <a:spLocks noGrp="1"/>
          </p:cNvSpPr>
          <p:nvPr>
            <p:ph type="subTitle" idx="1"/>
          </p:nvPr>
        </p:nvSpPr>
        <p:spPr>
          <a:xfrm>
            <a:off x="1246909" y="5577840"/>
            <a:ext cx="10502179" cy="594360"/>
          </a:xfrm>
        </p:spPr>
        <p:txBody>
          <a:bodyPr>
            <a:normAutofit fontScale="92500"/>
          </a:bodyPr>
          <a:lstStyle/>
          <a:p>
            <a:r>
              <a:rPr lang="en-US" sz="2400" dirty="0"/>
              <a:t>Useful links in this presentation are found in the ‘Useful Links (Parents)’ handout.</a:t>
            </a:r>
            <a:endParaRPr lang="en-US" sz="2400" dirty="0">
              <a:solidFill>
                <a:schemeClr val="bg1"/>
              </a:solidFill>
            </a:endParaRPr>
          </a:p>
        </p:txBody>
      </p:sp>
      <p:pic>
        <p:nvPicPr>
          <p:cNvPr id="8" name="Picture 7" descr="A white question mark on a white surface&#10;&#10;AI-generated content may be incorrect.">
            <a:extLst>
              <a:ext uri="{FF2B5EF4-FFF2-40B4-BE49-F238E27FC236}">
                <a16:creationId xmlns:a16="http://schemas.microsoft.com/office/drawing/2014/main" id="{498F02C3-C67B-25AA-EEC9-6D9D77ED1615}"/>
              </a:ext>
            </a:extLst>
          </p:cNvPr>
          <p:cNvPicPr>
            <a:picLocks noChangeAspect="1"/>
          </p:cNvPicPr>
          <p:nvPr/>
        </p:nvPicPr>
        <p:blipFill>
          <a:blip r:embed="rId6"/>
          <a:srcRect b="7184"/>
          <a:stretch>
            <a:fillRect/>
          </a:stretch>
        </p:blipFill>
        <p:spPr>
          <a:xfrm>
            <a:off x="3999935" y="1678366"/>
            <a:ext cx="7231627" cy="4027293"/>
          </a:xfrm>
          <a:prstGeom prst="rect">
            <a:avLst/>
          </a:prstGeom>
        </p:spPr>
      </p:pic>
    </p:spTree>
    <p:extLst>
      <p:ext uri="{BB962C8B-B14F-4D97-AF65-F5344CB8AC3E}">
        <p14:creationId xmlns:p14="http://schemas.microsoft.com/office/powerpoint/2010/main" val="170224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DEC4B-DDBE-D2B1-71F7-34882282C0EA}"/>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74556C7-BDB0-3992-2B15-40B066B21DC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074556C7-BDB0-3992-2B15-40B066B21DC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DF3EA67-52FC-F951-940D-E5EF758AF805}"/>
              </a:ext>
            </a:extLst>
          </p:cNvPr>
          <p:cNvSpPr>
            <a:spLocks noGrp="1"/>
          </p:cNvSpPr>
          <p:nvPr>
            <p:ph type="ctrTitle"/>
          </p:nvPr>
        </p:nvSpPr>
        <p:spPr>
          <a:xfrm>
            <a:off x="4327524" y="2697705"/>
            <a:ext cx="7421564" cy="949090"/>
          </a:xfrm>
        </p:spPr>
        <p:txBody>
          <a:bodyPr/>
          <a:lstStyle/>
          <a:p>
            <a:r>
              <a:rPr lang="en-US" sz="3600" dirty="0"/>
              <a:t>Clearing the Air</a:t>
            </a:r>
            <a:endParaRPr lang="en-US" sz="5400" dirty="0"/>
          </a:p>
        </p:txBody>
      </p:sp>
      <p:pic>
        <p:nvPicPr>
          <p:cNvPr id="5" name="Picture 4" descr="A close up of a logo&#10;&#10;AI-generated content may be incorrect.">
            <a:extLst>
              <a:ext uri="{FF2B5EF4-FFF2-40B4-BE49-F238E27FC236}">
                <a16:creationId xmlns:a16="http://schemas.microsoft.com/office/drawing/2014/main" id="{63A35624-975A-4F34-83A4-9F830E0C8AE3}"/>
              </a:ext>
            </a:extLst>
          </p:cNvPr>
          <p:cNvPicPr>
            <a:picLocks noChangeAspect="1"/>
          </p:cNvPicPr>
          <p:nvPr/>
        </p:nvPicPr>
        <p:blipFill>
          <a:blip r:embed="rId6"/>
          <a:stretch>
            <a:fillRect/>
          </a:stretch>
        </p:blipFill>
        <p:spPr>
          <a:xfrm>
            <a:off x="8567803" y="5314486"/>
            <a:ext cx="3181285" cy="1201443"/>
          </a:xfrm>
          <a:prstGeom prst="rect">
            <a:avLst/>
          </a:prstGeom>
        </p:spPr>
      </p:pic>
      <p:pic>
        <p:nvPicPr>
          <p:cNvPr id="12" name="Picture 11" descr="A yellow paper airplane on a black background&#10;&#10;AI-generated content may be incorrect.">
            <a:extLst>
              <a:ext uri="{FF2B5EF4-FFF2-40B4-BE49-F238E27FC236}">
                <a16:creationId xmlns:a16="http://schemas.microsoft.com/office/drawing/2014/main" id="{0CDEB548-4ECF-AD44-E7D9-A8FC6EE0F6C6}"/>
              </a:ext>
            </a:extLst>
          </p:cNvPr>
          <p:cNvPicPr>
            <a:picLocks noChangeAspect="1"/>
          </p:cNvPicPr>
          <p:nvPr/>
        </p:nvPicPr>
        <p:blipFill>
          <a:blip r:embed="rId7"/>
          <a:stretch>
            <a:fillRect/>
          </a:stretch>
        </p:blipFill>
        <p:spPr>
          <a:xfrm>
            <a:off x="-1826631" y="2311949"/>
            <a:ext cx="1826631" cy="1027006"/>
          </a:xfrm>
          <a:prstGeom prst="rect">
            <a:avLst/>
          </a:prstGeom>
        </p:spPr>
      </p:pic>
      <p:sp>
        <p:nvSpPr>
          <p:cNvPr id="2" name="TextBox 1">
            <a:extLst>
              <a:ext uri="{FF2B5EF4-FFF2-40B4-BE49-F238E27FC236}">
                <a16:creationId xmlns:a16="http://schemas.microsoft.com/office/drawing/2014/main" id="{5EB1EE43-D108-7FB6-8DB7-97151E0364E2}"/>
              </a:ext>
            </a:extLst>
          </p:cNvPr>
          <p:cNvSpPr txBox="1"/>
          <p:nvPr/>
        </p:nvSpPr>
        <p:spPr>
          <a:xfrm>
            <a:off x="4327524" y="3398721"/>
            <a:ext cx="6202824" cy="1323439"/>
          </a:xfrm>
          <a:prstGeom prst="rect">
            <a:avLst/>
          </a:prstGeom>
          <a:noFill/>
        </p:spPr>
        <p:txBody>
          <a:bodyPr wrap="square" rtlCol="0">
            <a:spAutoFit/>
          </a:bodyPr>
          <a:lstStyle/>
          <a:p>
            <a:pPr lvl="0">
              <a:buClr>
                <a:srgbClr val="00ADBB"/>
              </a:buClr>
              <a:buSzPts val="5400"/>
            </a:pPr>
            <a:r>
              <a:rPr lang="en-US" sz="4000" b="1" dirty="0">
                <a:solidFill>
                  <a:srgbClr val="00B6ED"/>
                </a:solidFill>
              </a:rPr>
              <a:t>What parents need to know about vaping</a:t>
            </a:r>
            <a:endParaRPr lang="en-US" sz="6000" b="1" dirty="0">
              <a:solidFill>
                <a:srgbClr val="00B6ED"/>
              </a:solidFill>
            </a:endParaRPr>
          </a:p>
        </p:txBody>
      </p:sp>
    </p:spTree>
    <p:extLst>
      <p:ext uri="{BB962C8B-B14F-4D97-AF65-F5344CB8AC3E}">
        <p14:creationId xmlns:p14="http://schemas.microsoft.com/office/powerpoint/2010/main" val="99067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638 0.07384 C 0.27813 0.08541 0.49987 0.09699 0.62161 0.07893 C 0.74336 0.06064 0.76497 0.01296 0.78659 -0.03473 " pathEditMode="relative" rAng="0" ptsTypes="AAA">
                                      <p:cBhvr>
                                        <p:cTn id="6" dur="2000" fill="hold"/>
                                        <p:tgtEl>
                                          <p:spTgt spid="12"/>
                                        </p:tgtEl>
                                        <p:attrNameLst>
                                          <p:attrName>ppt_x</p:attrName>
                                          <p:attrName>ppt_y</p:attrName>
                                        </p:attrNameLst>
                                      </p:cBhvr>
                                      <p:rCtr x="36510" y="-4722"/>
                                    </p:animMotion>
                                  </p:childTnLst>
                                </p:cTn>
                              </p:par>
                              <p:par>
                                <p:cTn id="7" presetID="2" presetClass="entr" presetSubtype="8" fill="hold" grpId="0" nodeType="withEffect">
                                  <p:stCondLst>
                                    <p:cond delay="70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2" presetClass="entr" presetSubtype="8" fill="hold" grpId="0" nodeType="afterEffect">
                                  <p:stCondLst>
                                    <p:cond delay="25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8FB69-5413-EBFF-2E5E-CF83A10738B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EF495A-B40F-6577-ACDF-F56C8CF1C44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E0EF495A-B40F-6577-ACDF-F56C8CF1C44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8" name="Title 1">
            <a:extLst>
              <a:ext uri="{FF2B5EF4-FFF2-40B4-BE49-F238E27FC236}">
                <a16:creationId xmlns:a16="http://schemas.microsoft.com/office/drawing/2014/main" id="{8898043E-0E01-F2BC-CB35-233DF0B478F3}"/>
              </a:ext>
            </a:extLst>
          </p:cNvPr>
          <p:cNvSpPr txBox="1">
            <a:spLocks/>
          </p:cNvSpPr>
          <p:nvPr/>
        </p:nvSpPr>
        <p:spPr>
          <a:xfrm>
            <a:off x="442914" y="640080"/>
            <a:ext cx="11306173" cy="1084898"/>
          </a:xfrm>
          <a:prstGeom prst="rect">
            <a:avLst/>
          </a:prstGeom>
        </p:spPr>
        <p:txBody>
          <a:bodyPr/>
          <a:lstStyle>
            <a:lvl1pPr algn="l" defTabSz="914400" rtl="0" eaLnBrk="1" latinLnBrk="0" hangingPunct="1">
              <a:lnSpc>
                <a:spcPct val="85000"/>
              </a:lnSpc>
              <a:spcBef>
                <a:spcPct val="0"/>
              </a:spcBef>
              <a:buNone/>
              <a:defRPr sz="3200" kern="1200">
                <a:solidFill>
                  <a:schemeClr val="tx1"/>
                </a:solidFill>
                <a:latin typeface="+mj-lt"/>
                <a:ea typeface="+mj-ea"/>
                <a:cs typeface="+mj-cs"/>
              </a:defRPr>
            </a:lvl1pPr>
          </a:lstStyle>
          <a:p>
            <a:endParaRPr lang="en-GB">
              <a:latin typeface="Arial" panose="020B0604020202020204" pitchFamily="34" charset="0"/>
            </a:endParaRPr>
          </a:p>
        </p:txBody>
      </p:sp>
      <p:sp>
        <p:nvSpPr>
          <p:cNvPr id="9" name="Title 8">
            <a:extLst>
              <a:ext uri="{FF2B5EF4-FFF2-40B4-BE49-F238E27FC236}">
                <a16:creationId xmlns:a16="http://schemas.microsoft.com/office/drawing/2014/main" id="{1576ED01-5730-C8BF-D44B-8DC88C44136C}"/>
              </a:ext>
            </a:extLst>
          </p:cNvPr>
          <p:cNvSpPr>
            <a:spLocks noGrp="1"/>
          </p:cNvSpPr>
          <p:nvPr>
            <p:ph type="title"/>
          </p:nvPr>
        </p:nvSpPr>
        <p:spPr>
          <a:xfrm>
            <a:off x="838199" y="365125"/>
            <a:ext cx="2558143" cy="1325563"/>
          </a:xfrm>
        </p:spPr>
        <p:txBody>
          <a:bodyPr vert="horz"/>
          <a:lstStyle/>
          <a:p>
            <a:r>
              <a:rPr lang="en-US" sz="4800"/>
              <a:t>Topics</a:t>
            </a:r>
          </a:p>
        </p:txBody>
      </p:sp>
      <p:sp>
        <p:nvSpPr>
          <p:cNvPr id="2" name="Content Placeholder 8">
            <a:extLst>
              <a:ext uri="{FF2B5EF4-FFF2-40B4-BE49-F238E27FC236}">
                <a16:creationId xmlns:a16="http://schemas.microsoft.com/office/drawing/2014/main" id="{275B2215-A30A-6A6A-3857-493CE63BEEE6}"/>
              </a:ext>
            </a:extLst>
          </p:cNvPr>
          <p:cNvSpPr>
            <a:spLocks noGrp="1"/>
          </p:cNvSpPr>
          <p:nvPr>
            <p:ph sz="quarter" idx="14"/>
          </p:nvPr>
        </p:nvSpPr>
        <p:spPr>
          <a:xfrm>
            <a:off x="838199" y="1808163"/>
            <a:ext cx="10910887" cy="4386262"/>
          </a:xfrm>
        </p:spPr>
        <p:txBody>
          <a:bodyPr>
            <a:normAutofit/>
          </a:bodyPr>
          <a:lstStyle/>
          <a:p>
            <a:pPr marL="622300" indent="-342900">
              <a:buFont typeface="Arial" panose="020B0604020202020204" pitchFamily="34" charset="0"/>
              <a:buChar char="•"/>
            </a:pPr>
            <a:r>
              <a:rPr lang="en-US" sz="2400"/>
              <a:t>Introductory information</a:t>
            </a:r>
          </a:p>
          <a:p>
            <a:pPr marL="622300" indent="-342900">
              <a:buFont typeface="Arial" panose="020B0604020202020204" pitchFamily="34" charset="0"/>
              <a:buChar char="•"/>
            </a:pPr>
            <a:r>
              <a:rPr lang="en-US" sz="2400"/>
              <a:t>Why this matters?</a:t>
            </a:r>
          </a:p>
          <a:p>
            <a:pPr marL="622300" indent="-342900">
              <a:buFont typeface="Arial" panose="020B0604020202020204" pitchFamily="34" charset="0"/>
              <a:buChar char="•"/>
            </a:pPr>
            <a:r>
              <a:rPr lang="en-US" sz="2400"/>
              <a:t>Why young people vape?</a:t>
            </a:r>
          </a:p>
          <a:p>
            <a:pPr marL="622300" indent="-342900">
              <a:buFont typeface="Arial" panose="020B0604020202020204" pitchFamily="34" charset="0"/>
              <a:buChar char="•"/>
            </a:pPr>
            <a:r>
              <a:rPr lang="en-US" sz="2400"/>
              <a:t>Signs your child may be vaping</a:t>
            </a:r>
          </a:p>
          <a:p>
            <a:pPr marL="622300" indent="-342900">
              <a:buFont typeface="Arial" panose="020B0604020202020204" pitchFamily="34" charset="0"/>
              <a:buChar char="•"/>
            </a:pPr>
            <a:r>
              <a:rPr lang="en-US" sz="2400"/>
              <a:t>What can parents do?</a:t>
            </a:r>
          </a:p>
        </p:txBody>
      </p:sp>
    </p:spTree>
    <p:extLst>
      <p:ext uri="{BB962C8B-B14F-4D97-AF65-F5344CB8AC3E}">
        <p14:creationId xmlns:p14="http://schemas.microsoft.com/office/powerpoint/2010/main" val="35386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C41708C-6350-57FD-2B7F-DE98F716E42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think-cell data - do not delete" hidden="1">
                        <a:extLst>
                          <a:ext uri="{FF2B5EF4-FFF2-40B4-BE49-F238E27FC236}">
                            <a16:creationId xmlns:a16="http://schemas.microsoft.com/office/drawing/2014/main" id="{BC41708C-6350-57FD-2B7F-DE98F716E426}"/>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3B06BED2-C7C9-4A4A-E2B5-7F9DDFEA8D8F}"/>
              </a:ext>
            </a:extLst>
          </p:cNvPr>
          <p:cNvSpPr>
            <a:spLocks noGrp="1"/>
          </p:cNvSpPr>
          <p:nvPr>
            <p:ph idx="1"/>
          </p:nvPr>
        </p:nvSpPr>
        <p:spPr>
          <a:xfrm>
            <a:off x="838200" y="1808163"/>
            <a:ext cx="10910887" cy="1620837"/>
          </a:xfrm>
        </p:spPr>
        <p:txBody>
          <a:bodyPr>
            <a:normAutofit/>
          </a:bodyPr>
          <a:lstStyle/>
          <a:p>
            <a:r>
              <a:rPr lang="en-US" sz="2800"/>
              <a:t>The use of electronic cigarettes (e-cigarettes) or similar devices that heat a liquid into an aerosol (not just “harmless </a:t>
            </a:r>
            <a:r>
              <a:rPr lang="en-US" sz="2800" err="1"/>
              <a:t>vapour</a:t>
            </a:r>
            <a:r>
              <a:rPr lang="en-US" sz="2800"/>
              <a:t>”) to be inhaled.</a:t>
            </a:r>
          </a:p>
        </p:txBody>
      </p:sp>
      <p:sp>
        <p:nvSpPr>
          <p:cNvPr id="4" name="Title 3">
            <a:extLst>
              <a:ext uri="{FF2B5EF4-FFF2-40B4-BE49-F238E27FC236}">
                <a16:creationId xmlns:a16="http://schemas.microsoft.com/office/drawing/2014/main" id="{9EDFB58D-DCE7-DA80-EBD5-137AA9585260}"/>
              </a:ext>
            </a:extLst>
          </p:cNvPr>
          <p:cNvSpPr>
            <a:spLocks noGrp="1"/>
          </p:cNvSpPr>
          <p:nvPr>
            <p:ph type="title"/>
          </p:nvPr>
        </p:nvSpPr>
        <p:spPr>
          <a:xfrm>
            <a:off x="838199" y="365125"/>
            <a:ext cx="10910889" cy="1325563"/>
          </a:xfrm>
        </p:spPr>
        <p:txBody>
          <a:bodyPr vert="horz"/>
          <a:lstStyle/>
          <a:p>
            <a:r>
              <a:rPr lang="en-US" sz="4800"/>
              <a:t>What is vaping?</a:t>
            </a:r>
          </a:p>
        </p:txBody>
      </p:sp>
      <p:pic>
        <p:nvPicPr>
          <p:cNvPr id="3" name="Online Media 3" title="Vaping: Learn the lingo">
            <a:hlinkClick r:id="" action="ppaction://media"/>
            <a:extLst>
              <a:ext uri="{FF2B5EF4-FFF2-40B4-BE49-F238E27FC236}">
                <a16:creationId xmlns:a16="http://schemas.microsoft.com/office/drawing/2014/main" id="{B697C411-A005-0302-1A5D-DC0517109439}"/>
              </a:ext>
            </a:extLst>
          </p:cNvPr>
          <p:cNvPicPr>
            <a:picLocks noRot="1" noChangeAspect="1"/>
          </p:cNvPicPr>
          <p:nvPr>
            <a:videoFile r:link="rId2"/>
          </p:nvPr>
        </p:nvPicPr>
        <p:blipFill>
          <a:blip r:embed="rId7"/>
          <a:stretch>
            <a:fillRect/>
          </a:stretch>
        </p:blipFill>
        <p:spPr>
          <a:xfrm>
            <a:off x="3181947" y="3429000"/>
            <a:ext cx="5828106" cy="3292475"/>
          </a:xfrm>
          <a:prstGeom prst="rect">
            <a:avLst/>
          </a:prstGeom>
        </p:spPr>
      </p:pic>
    </p:spTree>
    <p:extLst>
      <p:ext uri="{BB962C8B-B14F-4D97-AF65-F5344CB8AC3E}">
        <p14:creationId xmlns:p14="http://schemas.microsoft.com/office/powerpoint/2010/main" val="71411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E7D5571-C278-6DB6-D666-1D473281F6C8}"/>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EE7D5571-C278-6DB6-D666-1D473281F6C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F6D1E9BB-4A37-463F-06FF-DB1424DB3494}"/>
              </a:ext>
            </a:extLst>
          </p:cNvPr>
          <p:cNvSpPr>
            <a:spLocks noGrp="1"/>
          </p:cNvSpPr>
          <p:nvPr>
            <p:ph type="ctrTitle"/>
          </p:nvPr>
        </p:nvSpPr>
        <p:spPr>
          <a:xfrm>
            <a:off x="795182" y="1853900"/>
            <a:ext cx="3393360" cy="1285647"/>
          </a:xfrm>
        </p:spPr>
        <p:txBody>
          <a:bodyPr vert="horz" anchor="ctr">
            <a:normAutofit fontScale="90000"/>
          </a:bodyPr>
          <a:lstStyle/>
          <a:p>
            <a:pPr>
              <a:lnSpc>
                <a:spcPct val="100000"/>
              </a:lnSpc>
            </a:pPr>
            <a:r>
              <a:rPr lang="en-GB" sz="5400">
                <a:solidFill>
                  <a:srgbClr val="00304E"/>
                </a:solidFill>
              </a:rPr>
              <a:t>What are </a:t>
            </a:r>
            <a:br>
              <a:rPr lang="en-GB" sz="5400">
                <a:solidFill>
                  <a:srgbClr val="00304E"/>
                </a:solidFill>
              </a:rPr>
            </a:br>
            <a:r>
              <a:rPr lang="en-GB" sz="5400">
                <a:solidFill>
                  <a:srgbClr val="00304E"/>
                </a:solidFill>
              </a:rPr>
              <a:t>“vapes”?</a:t>
            </a:r>
          </a:p>
        </p:txBody>
      </p:sp>
      <p:grpSp>
        <p:nvGrpSpPr>
          <p:cNvPr id="4" name="Group 3">
            <a:extLst>
              <a:ext uri="{FF2B5EF4-FFF2-40B4-BE49-F238E27FC236}">
                <a16:creationId xmlns:a16="http://schemas.microsoft.com/office/drawing/2014/main" id="{4D9030A6-C010-CDE2-CA90-6D02E741C0AD}"/>
              </a:ext>
            </a:extLst>
          </p:cNvPr>
          <p:cNvGrpSpPr/>
          <p:nvPr/>
        </p:nvGrpSpPr>
        <p:grpSpPr>
          <a:xfrm>
            <a:off x="2826397" y="1057220"/>
            <a:ext cx="9284575" cy="5314082"/>
            <a:chOff x="2826397" y="1057220"/>
            <a:chExt cx="9284575" cy="5314082"/>
          </a:xfrm>
        </p:grpSpPr>
        <p:pic>
          <p:nvPicPr>
            <p:cNvPr id="2" name="Picture 2">
              <a:extLst>
                <a:ext uri="{FF2B5EF4-FFF2-40B4-BE49-F238E27FC236}">
                  <a16:creationId xmlns:a16="http://schemas.microsoft.com/office/drawing/2014/main" id="{C28FC5BD-9B5C-2CCE-4DED-2E84DA9DBE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2" t="5421" r="983" b="1675"/>
            <a:stretch/>
          </p:blipFill>
          <p:spPr bwMode="auto">
            <a:xfrm>
              <a:off x="4385187" y="1057220"/>
              <a:ext cx="7725785" cy="5314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F95033D-2FA4-7442-764C-894E24288BAF}"/>
                </a:ext>
              </a:extLst>
            </p:cNvPr>
            <p:cNvPicPr>
              <a:picLocks noChangeAspect="1"/>
            </p:cNvPicPr>
            <p:nvPr/>
          </p:nvPicPr>
          <p:blipFill>
            <a:blip r:embed="rId7"/>
            <a:stretch>
              <a:fillRect/>
            </a:stretch>
          </p:blipFill>
          <p:spPr>
            <a:xfrm>
              <a:off x="2826397" y="5005982"/>
              <a:ext cx="1362145" cy="1365320"/>
            </a:xfrm>
            <a:prstGeom prst="rect">
              <a:avLst/>
            </a:prstGeom>
          </p:spPr>
        </p:pic>
      </p:grpSp>
    </p:spTree>
    <p:extLst>
      <p:ext uri="{BB962C8B-B14F-4D97-AF65-F5344CB8AC3E}">
        <p14:creationId xmlns:p14="http://schemas.microsoft.com/office/powerpoint/2010/main" val="200534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E7D5571-C278-6DB6-D666-1D473281F6C8}"/>
              </a:ext>
            </a:extLst>
          </p:cNvPr>
          <p:cNvGraphicFramePr>
            <a:graphicFrameLocks noChangeAspect="1"/>
          </p:cNvGraphicFramePr>
          <p:nvPr>
            <p:custDataLst>
              <p:tags r:id="rId1"/>
            </p:custDataLst>
            <p:extLst>
              <p:ext uri="{D42A27DB-BD31-4B8C-83A1-F6EECF244321}">
                <p14:modId xmlns:p14="http://schemas.microsoft.com/office/powerpoint/2010/main" val="17357692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EE7D5571-C278-6DB6-D666-1D473281F6C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Title 14">
            <a:extLst>
              <a:ext uri="{FF2B5EF4-FFF2-40B4-BE49-F238E27FC236}">
                <a16:creationId xmlns:a16="http://schemas.microsoft.com/office/drawing/2014/main" id="{8EFB9AE2-203D-2518-2B66-F08FAB6942E1}"/>
              </a:ext>
            </a:extLst>
          </p:cNvPr>
          <p:cNvSpPr>
            <a:spLocks noGrp="1"/>
          </p:cNvSpPr>
          <p:nvPr>
            <p:ph type="ctrTitle"/>
          </p:nvPr>
        </p:nvSpPr>
        <p:spPr>
          <a:xfrm>
            <a:off x="4560937" y="418191"/>
            <a:ext cx="6893643" cy="1285647"/>
          </a:xfrm>
        </p:spPr>
        <p:txBody>
          <a:bodyPr vert="horz" anchor="ctr">
            <a:noAutofit/>
          </a:bodyPr>
          <a:lstStyle/>
          <a:p>
            <a:pPr>
              <a:lnSpc>
                <a:spcPct val="100000"/>
              </a:lnSpc>
            </a:pPr>
            <a:r>
              <a:rPr lang="en-US" sz="4800">
                <a:solidFill>
                  <a:srgbClr val="00304E"/>
                </a:solidFill>
                <a:latin typeface="Arial" panose="020B0604020202020204" pitchFamily="34" charset="0"/>
                <a:cs typeface="Arial" panose="020B0604020202020204" pitchFamily="34" charset="0"/>
              </a:rPr>
              <a:t>Why this matters?</a:t>
            </a:r>
            <a:endParaRPr lang="en-GB" sz="4800">
              <a:solidFill>
                <a:srgbClr val="00304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8124267-A077-50C9-0C8A-F521F2BC1863}"/>
              </a:ext>
            </a:extLst>
          </p:cNvPr>
          <p:cNvSpPr txBox="1"/>
          <p:nvPr/>
        </p:nvSpPr>
        <p:spPr>
          <a:xfrm>
            <a:off x="3006040" y="6285920"/>
            <a:ext cx="6390319" cy="307777"/>
          </a:xfrm>
          <a:prstGeom prst="rect">
            <a:avLst/>
          </a:prstGeom>
          <a:noFill/>
        </p:spPr>
        <p:txBody>
          <a:bodyPr wrap="square" rtlCol="0">
            <a:spAutoFit/>
          </a:bodyPr>
          <a:lstStyle/>
          <a:p>
            <a:pPr algn="ctr"/>
            <a:r>
              <a:rPr lang="en-US" sz="1400" i="1" dirty="0">
                <a:solidFill>
                  <a:schemeClr val="bg1"/>
                </a:solidFill>
              </a:rPr>
              <a:t>Source: Canadian Student Alcohol and Drugs Survey, 2023-24 </a:t>
            </a:r>
          </a:p>
        </p:txBody>
      </p:sp>
      <p:grpSp>
        <p:nvGrpSpPr>
          <p:cNvPr id="5" name="Group 4">
            <a:extLst>
              <a:ext uri="{FF2B5EF4-FFF2-40B4-BE49-F238E27FC236}">
                <a16:creationId xmlns:a16="http://schemas.microsoft.com/office/drawing/2014/main" id="{2FA37415-4CDA-0072-37E7-B51B420A08AB}"/>
              </a:ext>
            </a:extLst>
          </p:cNvPr>
          <p:cNvGrpSpPr/>
          <p:nvPr/>
        </p:nvGrpSpPr>
        <p:grpSpPr>
          <a:xfrm>
            <a:off x="3006040" y="1579549"/>
            <a:ext cx="6390318" cy="5014148"/>
            <a:chOff x="3006040" y="1579549"/>
            <a:chExt cx="6390318" cy="5014148"/>
          </a:xfrm>
        </p:grpSpPr>
        <p:pic>
          <p:nvPicPr>
            <p:cNvPr id="3" name="Picture 2" descr="A group of people with vaping devices&#10;&#10;AI-generated content may be incorrect.">
              <a:extLst>
                <a:ext uri="{FF2B5EF4-FFF2-40B4-BE49-F238E27FC236}">
                  <a16:creationId xmlns:a16="http://schemas.microsoft.com/office/drawing/2014/main" id="{BBA960C5-26E7-7D4C-C6DD-9F2BBA7EDE06}"/>
                </a:ext>
              </a:extLst>
            </p:cNvPr>
            <p:cNvPicPr>
              <a:picLocks noChangeAspect="1"/>
            </p:cNvPicPr>
            <p:nvPr/>
          </p:nvPicPr>
          <p:blipFill>
            <a:blip r:embed="rId6"/>
            <a:stretch>
              <a:fillRect/>
            </a:stretch>
          </p:blipFill>
          <p:spPr>
            <a:xfrm>
              <a:off x="3006040" y="1579549"/>
              <a:ext cx="6390318" cy="5014148"/>
            </a:xfrm>
            <a:prstGeom prst="rect">
              <a:avLst/>
            </a:prstGeom>
          </p:spPr>
        </p:pic>
        <p:sp>
          <p:nvSpPr>
            <p:cNvPr id="4" name="TextBox 3">
              <a:extLst>
                <a:ext uri="{FF2B5EF4-FFF2-40B4-BE49-F238E27FC236}">
                  <a16:creationId xmlns:a16="http://schemas.microsoft.com/office/drawing/2014/main" id="{F0981B3B-5448-BBB6-AB6D-7B40177B74E6}"/>
                </a:ext>
              </a:extLst>
            </p:cNvPr>
            <p:cNvSpPr txBox="1"/>
            <p:nvPr/>
          </p:nvSpPr>
          <p:spPr>
            <a:xfrm rot="16200000">
              <a:off x="1883999" y="3855790"/>
              <a:ext cx="3297602" cy="461665"/>
            </a:xfrm>
            <a:prstGeom prst="rect">
              <a:avLst/>
            </a:prstGeom>
            <a:noFill/>
          </p:spPr>
          <p:txBody>
            <a:bodyPr wrap="square" rtlCol="0">
              <a:spAutoFit/>
            </a:bodyPr>
            <a:lstStyle/>
            <a:p>
              <a:pPr algn="ctr"/>
              <a:r>
                <a:rPr lang="en-US" sz="2400" b="1" dirty="0">
                  <a:solidFill>
                    <a:srgbClr val="00B6ED"/>
                  </a:solidFill>
                </a:rPr>
                <a:t>Grades 7-12</a:t>
              </a:r>
            </a:p>
          </p:txBody>
        </p:sp>
      </p:grpSp>
    </p:spTree>
    <p:extLst>
      <p:ext uri="{BB962C8B-B14F-4D97-AF65-F5344CB8AC3E}">
        <p14:creationId xmlns:p14="http://schemas.microsoft.com/office/powerpoint/2010/main" val="25157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153B-9F17-5512-D2DC-CBD87FB66E10}"/>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075612D-0CF0-659F-7EF9-4A2E833870A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B075612D-0CF0-659F-7EF9-4A2E833870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A7A599A8-B5DC-18EE-5E20-AB945A6E889B}"/>
              </a:ext>
            </a:extLst>
          </p:cNvPr>
          <p:cNvSpPr txBox="1">
            <a:spLocks/>
          </p:cNvSpPr>
          <p:nvPr/>
        </p:nvSpPr>
        <p:spPr>
          <a:xfrm>
            <a:off x="667363" y="2126874"/>
            <a:ext cx="10039966" cy="498339"/>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t>Vaping is linked to several health issues/risks:</a:t>
            </a:r>
          </a:p>
        </p:txBody>
      </p:sp>
      <p:sp>
        <p:nvSpPr>
          <p:cNvPr id="11" name="Title 14">
            <a:extLst>
              <a:ext uri="{FF2B5EF4-FFF2-40B4-BE49-F238E27FC236}">
                <a16:creationId xmlns:a16="http://schemas.microsoft.com/office/drawing/2014/main" id="{95AFC17B-2961-6F30-263E-9D8E663F6392}"/>
              </a:ext>
            </a:extLst>
          </p:cNvPr>
          <p:cNvSpPr>
            <a:spLocks noGrp="1"/>
          </p:cNvSpPr>
          <p:nvPr>
            <p:ph type="ctrTitle"/>
          </p:nvPr>
        </p:nvSpPr>
        <p:spPr>
          <a:xfrm>
            <a:off x="4560937" y="418191"/>
            <a:ext cx="6893643" cy="1285647"/>
          </a:xfrm>
        </p:spPr>
        <p:txBody>
          <a:bodyPr vert="horz" anchor="ctr">
            <a:noAutofit/>
          </a:bodyPr>
          <a:lstStyle/>
          <a:p>
            <a:pPr>
              <a:lnSpc>
                <a:spcPct val="100000"/>
              </a:lnSpc>
            </a:pPr>
            <a:r>
              <a:rPr lang="en-US" sz="4800">
                <a:solidFill>
                  <a:srgbClr val="00304E"/>
                </a:solidFill>
                <a:latin typeface="Arial" panose="020B0604020202020204" pitchFamily="34" charset="0"/>
                <a:cs typeface="Arial" panose="020B0604020202020204" pitchFamily="34" charset="0"/>
              </a:rPr>
              <a:t>Why this matters?</a:t>
            </a:r>
            <a:endParaRPr lang="en-GB" sz="4800">
              <a:solidFill>
                <a:srgbClr val="00304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9B0991F-3212-F5FF-7369-B4C460AECDCD}"/>
              </a:ext>
            </a:extLst>
          </p:cNvPr>
          <p:cNvGrpSpPr/>
          <p:nvPr/>
        </p:nvGrpSpPr>
        <p:grpSpPr>
          <a:xfrm>
            <a:off x="1356852" y="2958395"/>
            <a:ext cx="9879593" cy="3608159"/>
            <a:chOff x="1356852" y="2958395"/>
            <a:chExt cx="9879593" cy="3608159"/>
          </a:xfrm>
        </p:grpSpPr>
        <p:pic>
          <p:nvPicPr>
            <p:cNvPr id="5" name="Picture 4" descr="A blue inhaler with a black background&#10;&#10;AI-generated content may be incorrect.">
              <a:extLst>
                <a:ext uri="{FF2B5EF4-FFF2-40B4-BE49-F238E27FC236}">
                  <a16:creationId xmlns:a16="http://schemas.microsoft.com/office/drawing/2014/main" id="{5E540A6B-80A0-9FFD-27B9-E57A1185BF2A}"/>
                </a:ext>
              </a:extLst>
            </p:cNvPr>
            <p:cNvPicPr>
              <a:picLocks noChangeAspect="1"/>
            </p:cNvPicPr>
            <p:nvPr/>
          </p:nvPicPr>
          <p:blipFill>
            <a:blip r:embed="rId6"/>
            <a:stretch>
              <a:fillRect/>
            </a:stretch>
          </p:blipFill>
          <p:spPr>
            <a:xfrm>
              <a:off x="1660423" y="3189044"/>
              <a:ext cx="1752600" cy="1854200"/>
            </a:xfrm>
            <a:prstGeom prst="rect">
              <a:avLst/>
            </a:prstGeom>
          </p:spPr>
        </p:pic>
        <p:sp>
          <p:nvSpPr>
            <p:cNvPr id="9" name="TextBox 8">
              <a:extLst>
                <a:ext uri="{FF2B5EF4-FFF2-40B4-BE49-F238E27FC236}">
                  <a16:creationId xmlns:a16="http://schemas.microsoft.com/office/drawing/2014/main" id="{39FB6AC8-029A-BE55-5782-4C2AAC219945}"/>
                </a:ext>
              </a:extLst>
            </p:cNvPr>
            <p:cNvSpPr txBox="1"/>
            <p:nvPr/>
          </p:nvSpPr>
          <p:spPr>
            <a:xfrm>
              <a:off x="1356852" y="5239480"/>
              <a:ext cx="2349909" cy="1292662"/>
            </a:xfrm>
            <a:prstGeom prst="rect">
              <a:avLst/>
            </a:prstGeom>
            <a:noFill/>
          </p:spPr>
          <p:txBody>
            <a:bodyPr wrap="square" rtlCol="0">
              <a:spAutoFit/>
            </a:bodyPr>
            <a:lstStyle/>
            <a:p>
              <a:pPr algn="ctr"/>
              <a:r>
                <a:rPr lang="en-US" sz="2400" b="1">
                  <a:solidFill>
                    <a:schemeClr val="bg1"/>
                  </a:solidFill>
                </a:rPr>
                <a:t>Asthma</a:t>
              </a:r>
            </a:p>
            <a:p>
              <a:pPr algn="ctr"/>
              <a:r>
                <a:rPr lang="en-US">
                  <a:solidFill>
                    <a:schemeClr val="bg1"/>
                  </a:solidFill>
                </a:rPr>
                <a:t>E-cigarette </a:t>
              </a:r>
              <a:r>
                <a:rPr lang="en-US" err="1">
                  <a:solidFill>
                    <a:schemeClr val="bg1"/>
                  </a:solidFill>
                </a:rPr>
                <a:t>vapour</a:t>
              </a:r>
              <a:r>
                <a:rPr lang="en-US">
                  <a:solidFill>
                    <a:schemeClr val="bg1"/>
                  </a:solidFill>
                </a:rPr>
                <a:t> inflames the airways producing phlegm</a:t>
              </a:r>
              <a:endParaRPr lang="en-US"/>
            </a:p>
          </p:txBody>
        </p:sp>
        <p:pic>
          <p:nvPicPr>
            <p:cNvPr id="13" name="Picture 12" descr="A diagram of a human lungs&#10;&#10;AI-generated content may be incorrect.">
              <a:extLst>
                <a:ext uri="{FF2B5EF4-FFF2-40B4-BE49-F238E27FC236}">
                  <a16:creationId xmlns:a16="http://schemas.microsoft.com/office/drawing/2014/main" id="{6D213390-6919-0270-1869-1F9E397C82E8}"/>
                </a:ext>
              </a:extLst>
            </p:cNvPr>
            <p:cNvPicPr>
              <a:picLocks noChangeAspect="1"/>
            </p:cNvPicPr>
            <p:nvPr/>
          </p:nvPicPr>
          <p:blipFill>
            <a:blip r:embed="rId7"/>
            <a:stretch>
              <a:fillRect/>
            </a:stretch>
          </p:blipFill>
          <p:spPr>
            <a:xfrm>
              <a:off x="4803733" y="2958395"/>
              <a:ext cx="2383350" cy="2315497"/>
            </a:xfrm>
            <a:prstGeom prst="rect">
              <a:avLst/>
            </a:prstGeom>
          </p:spPr>
        </p:pic>
        <p:sp>
          <p:nvSpPr>
            <p:cNvPr id="15" name="TextBox 14">
              <a:extLst>
                <a:ext uri="{FF2B5EF4-FFF2-40B4-BE49-F238E27FC236}">
                  <a16:creationId xmlns:a16="http://schemas.microsoft.com/office/drawing/2014/main" id="{A4A2DA55-12C5-A215-734A-390323DFF24F}"/>
                </a:ext>
              </a:extLst>
            </p:cNvPr>
            <p:cNvSpPr txBox="1"/>
            <p:nvPr/>
          </p:nvSpPr>
          <p:spPr>
            <a:xfrm>
              <a:off x="4837174" y="5273892"/>
              <a:ext cx="2349909" cy="1292662"/>
            </a:xfrm>
            <a:prstGeom prst="rect">
              <a:avLst/>
            </a:prstGeom>
            <a:noFill/>
          </p:spPr>
          <p:txBody>
            <a:bodyPr wrap="square" rtlCol="0">
              <a:spAutoFit/>
            </a:bodyPr>
            <a:lstStyle/>
            <a:p>
              <a:pPr algn="ctr"/>
              <a:r>
                <a:rPr lang="en-US" sz="2400" b="1">
                  <a:solidFill>
                    <a:schemeClr val="bg1"/>
                  </a:solidFill>
                </a:rPr>
                <a:t>Lung Disease</a:t>
              </a:r>
            </a:p>
            <a:p>
              <a:pPr algn="ctr"/>
              <a:r>
                <a:rPr lang="en-US">
                  <a:solidFill>
                    <a:schemeClr val="bg1"/>
                  </a:solidFill>
                </a:rPr>
                <a:t>Emphysema, bacterial infections, pneumonia</a:t>
              </a:r>
            </a:p>
          </p:txBody>
        </p:sp>
        <p:sp>
          <p:nvSpPr>
            <p:cNvPr id="16" name="TextBox 15">
              <a:extLst>
                <a:ext uri="{FF2B5EF4-FFF2-40B4-BE49-F238E27FC236}">
                  <a16:creationId xmlns:a16="http://schemas.microsoft.com/office/drawing/2014/main" id="{1226585C-6A6E-AF79-2E1F-6A4E4D851218}"/>
                </a:ext>
              </a:extLst>
            </p:cNvPr>
            <p:cNvSpPr txBox="1"/>
            <p:nvPr/>
          </p:nvSpPr>
          <p:spPr>
            <a:xfrm>
              <a:off x="8465573" y="5243003"/>
              <a:ext cx="2770872" cy="1292662"/>
            </a:xfrm>
            <a:prstGeom prst="rect">
              <a:avLst/>
            </a:prstGeom>
            <a:noFill/>
          </p:spPr>
          <p:txBody>
            <a:bodyPr wrap="square" rtlCol="0">
              <a:spAutoFit/>
            </a:bodyPr>
            <a:lstStyle/>
            <a:p>
              <a:pPr algn="ctr"/>
              <a:r>
                <a:rPr lang="en-US" sz="2400" b="1">
                  <a:solidFill>
                    <a:schemeClr val="bg1"/>
                  </a:solidFill>
                </a:rPr>
                <a:t>Injury</a:t>
              </a:r>
            </a:p>
            <a:p>
              <a:pPr algn="ctr"/>
              <a:r>
                <a:rPr lang="en-US">
                  <a:solidFill>
                    <a:schemeClr val="bg1"/>
                  </a:solidFill>
                </a:rPr>
                <a:t>Physical injury from defective batteries catching fire or exploding</a:t>
              </a:r>
            </a:p>
          </p:txBody>
        </p:sp>
        <p:pic>
          <p:nvPicPr>
            <p:cNvPr id="17" name="Picture 16" descr="A yellow and black lightning bolt&#10;&#10;AI-generated content may be incorrect.">
              <a:extLst>
                <a:ext uri="{FF2B5EF4-FFF2-40B4-BE49-F238E27FC236}">
                  <a16:creationId xmlns:a16="http://schemas.microsoft.com/office/drawing/2014/main" id="{A8D2AE02-61FE-4584-8A41-6028066B2CB4}"/>
                </a:ext>
              </a:extLst>
            </p:cNvPr>
            <p:cNvPicPr>
              <a:picLocks noChangeAspect="1"/>
            </p:cNvPicPr>
            <p:nvPr/>
          </p:nvPicPr>
          <p:blipFill>
            <a:blip r:embed="rId8"/>
            <a:stretch>
              <a:fillRect/>
            </a:stretch>
          </p:blipFill>
          <p:spPr>
            <a:xfrm>
              <a:off x="9368557" y="3134957"/>
              <a:ext cx="964903" cy="1962372"/>
            </a:xfrm>
            <a:prstGeom prst="rect">
              <a:avLst/>
            </a:prstGeom>
          </p:spPr>
        </p:pic>
      </p:grpSp>
    </p:spTree>
    <p:extLst>
      <p:ext uri="{BB962C8B-B14F-4D97-AF65-F5344CB8AC3E}">
        <p14:creationId xmlns:p14="http://schemas.microsoft.com/office/powerpoint/2010/main" val="21391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96A5C-5B5D-7127-38D0-2B44F6F9BAE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EE6B234-8B45-6EAB-080B-B52EDFB212D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2EE6B234-8B45-6EAB-080B-B52EDFB212D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F523CC7C-6483-BF88-C94C-26FE2F01528E}"/>
              </a:ext>
            </a:extLst>
          </p:cNvPr>
          <p:cNvSpPr txBox="1">
            <a:spLocks/>
          </p:cNvSpPr>
          <p:nvPr/>
        </p:nvSpPr>
        <p:spPr>
          <a:xfrm>
            <a:off x="725687" y="2241174"/>
            <a:ext cx="7282071" cy="2554456"/>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lnSpc>
                <a:spcPct val="100000"/>
              </a:lnSpc>
              <a:buFont typeface="Arial" panose="020B0604020202020204" pitchFamily="34" charset="0"/>
              <a:buChar char="•"/>
            </a:pPr>
            <a:r>
              <a:rPr lang="en-US" sz="3000" b="0">
                <a:latin typeface="+mn-lt"/>
              </a:rPr>
              <a:t>Most vaping products contain </a:t>
            </a:r>
            <a:r>
              <a:rPr lang="en-US" sz="3000" b="0" u="sng">
                <a:latin typeface="+mn-lt"/>
              </a:rPr>
              <a:t>nicotine</a:t>
            </a:r>
          </a:p>
          <a:p>
            <a:pPr marL="685800" indent="-685800">
              <a:lnSpc>
                <a:spcPct val="100000"/>
              </a:lnSpc>
              <a:buFont typeface="Arial" panose="020B0604020202020204" pitchFamily="34" charset="0"/>
              <a:buChar char="•"/>
              <a:tabLst>
                <a:tab pos="685800" algn="l"/>
                <a:tab pos="971550" algn="l"/>
              </a:tabLst>
            </a:pPr>
            <a:r>
              <a:rPr lang="en-US" sz="3000" b="0">
                <a:latin typeface="+mn-lt"/>
              </a:rPr>
              <a:t>Nicotine harms the development of the adolescent brain</a:t>
            </a:r>
          </a:p>
          <a:p>
            <a:pPr marL="685800" indent="-685800">
              <a:lnSpc>
                <a:spcPct val="100000"/>
              </a:lnSpc>
              <a:buFont typeface="Arial" panose="020B0604020202020204" pitchFamily="34" charset="0"/>
              <a:buChar char="•"/>
            </a:pPr>
            <a:r>
              <a:rPr lang="en-US" sz="3000" b="0">
                <a:latin typeface="+mn-lt"/>
              </a:rPr>
              <a:t>Early vaping can lead to </a:t>
            </a:r>
            <a:r>
              <a:rPr lang="en-US" sz="3000" b="0" u="sng">
                <a:latin typeface="+mn-lt"/>
              </a:rPr>
              <a:t>addiction</a:t>
            </a:r>
          </a:p>
          <a:p>
            <a:endParaRPr lang="en-US" sz="2800"/>
          </a:p>
        </p:txBody>
      </p:sp>
      <p:sp>
        <p:nvSpPr>
          <p:cNvPr id="11" name="Title 14">
            <a:extLst>
              <a:ext uri="{FF2B5EF4-FFF2-40B4-BE49-F238E27FC236}">
                <a16:creationId xmlns:a16="http://schemas.microsoft.com/office/drawing/2014/main" id="{1E73F38D-C63A-6806-5F70-596B178890B6}"/>
              </a:ext>
            </a:extLst>
          </p:cNvPr>
          <p:cNvSpPr>
            <a:spLocks noGrp="1"/>
          </p:cNvSpPr>
          <p:nvPr>
            <p:ph type="ctrTitle"/>
          </p:nvPr>
        </p:nvSpPr>
        <p:spPr>
          <a:xfrm>
            <a:off x="4560937" y="418191"/>
            <a:ext cx="6893643" cy="1285647"/>
          </a:xfrm>
        </p:spPr>
        <p:txBody>
          <a:bodyPr vert="horz" anchor="ctr">
            <a:noAutofit/>
          </a:bodyPr>
          <a:lstStyle/>
          <a:p>
            <a:pPr>
              <a:lnSpc>
                <a:spcPct val="100000"/>
              </a:lnSpc>
            </a:pPr>
            <a:r>
              <a:rPr lang="en-US" sz="4800">
                <a:solidFill>
                  <a:srgbClr val="00304E"/>
                </a:solidFill>
                <a:latin typeface="Arial" panose="020B0604020202020204" pitchFamily="34" charset="0"/>
                <a:cs typeface="Arial" panose="020B0604020202020204" pitchFamily="34" charset="0"/>
              </a:rPr>
              <a:t>Why this matters?</a:t>
            </a:r>
            <a:endParaRPr lang="en-GB" sz="4800">
              <a:solidFill>
                <a:srgbClr val="00304E"/>
              </a:solidFill>
              <a:latin typeface="Arial" panose="020B0604020202020204" pitchFamily="34" charset="0"/>
              <a:cs typeface="Arial" panose="020B0604020202020204" pitchFamily="34" charset="0"/>
            </a:endParaRPr>
          </a:p>
        </p:txBody>
      </p:sp>
      <p:pic>
        <p:nvPicPr>
          <p:cNvPr id="5" name="Picture 4" descr="A white cone shaped lamp with a red skull and crossbones on it&#10;&#10;AI-generated content may be incorrect.">
            <a:extLst>
              <a:ext uri="{FF2B5EF4-FFF2-40B4-BE49-F238E27FC236}">
                <a16:creationId xmlns:a16="http://schemas.microsoft.com/office/drawing/2014/main" id="{CFDD5B08-F510-DBDC-C995-A071D16E92C7}"/>
              </a:ext>
            </a:extLst>
          </p:cNvPr>
          <p:cNvPicPr>
            <a:picLocks noChangeAspect="1"/>
          </p:cNvPicPr>
          <p:nvPr/>
        </p:nvPicPr>
        <p:blipFill>
          <a:blip r:embed="rId6"/>
          <a:stretch>
            <a:fillRect/>
          </a:stretch>
        </p:blipFill>
        <p:spPr>
          <a:xfrm rot="600000">
            <a:off x="9306375" y="2489344"/>
            <a:ext cx="2100702" cy="2575798"/>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7EA0D52-648D-0376-70E8-9A2FA8D47C6E}"/>
              </a:ext>
            </a:extLst>
          </p:cNvPr>
          <p:cNvPicPr>
            <a:picLocks noChangeAspect="1"/>
          </p:cNvPicPr>
          <p:nvPr/>
        </p:nvPicPr>
        <p:blipFill>
          <a:blip r:embed="rId7">
            <a:clrChange>
              <a:clrFrom>
                <a:srgbClr val="EAF8D2"/>
              </a:clrFrom>
              <a:clrTo>
                <a:srgbClr val="EAF8D2">
                  <a:alpha val="0"/>
                </a:srgbClr>
              </a:clrTo>
            </a:clrChange>
            <a:extLst>
              <a:ext uri="{BEBA8EAE-BF5A-486C-A8C5-ECC9F3942E4B}">
                <a14:imgProps xmlns:a14="http://schemas.microsoft.com/office/drawing/2010/main">
                  <a14:imgLayer r:embed="rId8">
                    <a14:imgEffect>
                      <a14:backgroundRemoval t="6348" b="89844" l="9961" r="91211">
                        <a14:foregroundMark x1="49805" y1="6445" x2="49805" y2="6445"/>
                        <a14:foregroundMark x1="91211" y1="53711" x2="91211" y2="53711"/>
                      </a14:backgroundRemoval>
                    </a14:imgEffect>
                  </a14:imgLayer>
                </a14:imgProps>
              </a:ext>
            </a:extLst>
          </a:blip>
          <a:stretch>
            <a:fillRect/>
          </a:stretch>
        </p:blipFill>
        <p:spPr>
          <a:xfrm>
            <a:off x="7254623" y="3722375"/>
            <a:ext cx="2763981" cy="2763981"/>
          </a:xfrm>
          <a:prstGeom prst="rect">
            <a:avLst/>
          </a:prstGeom>
        </p:spPr>
      </p:pic>
    </p:spTree>
    <p:extLst>
      <p:ext uri="{BB962C8B-B14F-4D97-AF65-F5344CB8AC3E}">
        <p14:creationId xmlns:p14="http://schemas.microsoft.com/office/powerpoint/2010/main" val="860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4279-010D-3F54-7045-692CEB67B5A0}"/>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5EC1FC5-03F6-AC5B-1475-8DD0CF7E31C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think-cell data - do not delete" hidden="1">
                        <a:extLst>
                          <a:ext uri="{FF2B5EF4-FFF2-40B4-BE49-F238E27FC236}">
                            <a16:creationId xmlns:a16="http://schemas.microsoft.com/office/drawing/2014/main" id="{15EC1FC5-03F6-AC5B-1475-8DD0CF7E31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4" name="Online Media 5" title="Teen vaping and nicotine">
            <a:hlinkClick r:id="" action="ppaction://media"/>
            <a:extLst>
              <a:ext uri="{FF2B5EF4-FFF2-40B4-BE49-F238E27FC236}">
                <a16:creationId xmlns:a16="http://schemas.microsoft.com/office/drawing/2014/main" id="{2980C24A-76D9-CEDD-AA89-21CAE88EBD08}"/>
              </a:ext>
            </a:extLst>
          </p:cNvPr>
          <p:cNvPicPr>
            <a:picLocks noRot="1" noChangeAspect="1"/>
          </p:cNvPicPr>
          <p:nvPr>
            <a:videoFile r:link="rId2"/>
          </p:nvPr>
        </p:nvPicPr>
        <p:blipFill>
          <a:blip r:embed="rId7"/>
          <a:stretch>
            <a:fillRect/>
          </a:stretch>
        </p:blipFill>
        <p:spPr>
          <a:xfrm>
            <a:off x="2590800" y="2764657"/>
            <a:ext cx="7010400" cy="3960812"/>
          </a:xfrm>
          <a:prstGeom prst="rect">
            <a:avLst/>
          </a:prstGeom>
        </p:spPr>
      </p:pic>
      <p:sp>
        <p:nvSpPr>
          <p:cNvPr id="2" name="Title 1">
            <a:extLst>
              <a:ext uri="{FF2B5EF4-FFF2-40B4-BE49-F238E27FC236}">
                <a16:creationId xmlns:a16="http://schemas.microsoft.com/office/drawing/2014/main" id="{7E63A1A5-62DF-0E98-0F51-0A242B5EDCA5}"/>
              </a:ext>
            </a:extLst>
          </p:cNvPr>
          <p:cNvSpPr txBox="1">
            <a:spLocks/>
          </p:cNvSpPr>
          <p:nvPr/>
        </p:nvSpPr>
        <p:spPr>
          <a:xfrm>
            <a:off x="839788" y="1600661"/>
            <a:ext cx="10021500" cy="128564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6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a:solidFill>
                  <a:srgbClr val="006771"/>
                </a:solidFill>
              </a:rPr>
              <a:t>Why this matters</a:t>
            </a:r>
            <a:endParaRPr lang="en-GB" sz="5400"/>
          </a:p>
        </p:txBody>
      </p:sp>
      <p:pic>
        <p:nvPicPr>
          <p:cNvPr id="7" name="Picture 6">
            <a:extLst>
              <a:ext uri="{FF2B5EF4-FFF2-40B4-BE49-F238E27FC236}">
                <a16:creationId xmlns:a16="http://schemas.microsoft.com/office/drawing/2014/main" id="{1DDE02BC-C849-ED1B-AF71-F1E7F777CE95}"/>
              </a:ext>
            </a:extLst>
          </p:cNvPr>
          <p:cNvPicPr>
            <a:picLocks noChangeAspect="1"/>
          </p:cNvPicPr>
          <p:nvPr/>
        </p:nvPicPr>
        <p:blipFill>
          <a:blip r:embed="rId8"/>
          <a:stretch>
            <a:fillRect/>
          </a:stretch>
        </p:blipFill>
        <p:spPr>
          <a:xfrm>
            <a:off x="9601200" y="5513332"/>
            <a:ext cx="1194862" cy="1212137"/>
          </a:xfrm>
          <a:prstGeom prst="rect">
            <a:avLst/>
          </a:prstGeom>
        </p:spPr>
      </p:pic>
    </p:spTree>
    <p:extLst>
      <p:ext uri="{BB962C8B-B14F-4D97-AF65-F5344CB8AC3E}">
        <p14:creationId xmlns:p14="http://schemas.microsoft.com/office/powerpoint/2010/main" val="38655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A-Theme">
  <a:themeElements>
    <a:clrScheme name="Primary Care Alberta ">
      <a:dk1>
        <a:srgbClr val="002C4E"/>
      </a:dk1>
      <a:lt1>
        <a:srgbClr val="FFFFFF"/>
      </a:lt1>
      <a:dk2>
        <a:srgbClr val="00717C"/>
      </a:dk2>
      <a:lt2>
        <a:srgbClr val="C7EAFB"/>
      </a:lt2>
      <a:accent1>
        <a:srgbClr val="00B6ED"/>
      </a:accent1>
      <a:accent2>
        <a:srgbClr val="78BE25"/>
      </a:accent2>
      <a:accent3>
        <a:srgbClr val="545860"/>
      </a:accent3>
      <a:accent4>
        <a:srgbClr val="C7EAFB"/>
      </a:accent4>
      <a:accent5>
        <a:srgbClr val="D9EBCB"/>
      </a:accent5>
      <a:accent6>
        <a:srgbClr val="FFDDE2"/>
      </a:accent6>
      <a:hlink>
        <a:srgbClr val="00717C"/>
      </a:hlink>
      <a:folHlink>
        <a:srgbClr val="007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Presentation-Template-Editable" id="{90136412-CB06-174D-B0C5-92EE66C30ECA}" vid="{3227B70F-A484-0540-BD96-4426366A1442}"/>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1390BEDC95224DA7ED8CFA7BAE0C52" ma:contentTypeVersion="1" ma:contentTypeDescription="Create a new document." ma:contentTypeScope="" ma:versionID="7afe51f80dcbf4695408527affd2a8c1">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472AC4-9046-48EF-B443-9F6083A096BA}">
  <ds:schemaRefs>
    <ds:schemaRef ds:uri="http://schemas.microsoft.com/sharepoint/v3/contenttype/forms"/>
  </ds:schemaRefs>
</ds:datastoreItem>
</file>

<file path=customXml/itemProps2.xml><?xml version="1.0" encoding="utf-8"?>
<ds:datastoreItem xmlns:ds="http://schemas.openxmlformats.org/officeDocument/2006/customXml" ds:itemID="{660B1DE2-D35F-4D42-8376-C4D5AFA1F9DB}"/>
</file>

<file path=customXml/itemProps3.xml><?xml version="1.0" encoding="utf-8"?>
<ds:datastoreItem xmlns:ds="http://schemas.openxmlformats.org/officeDocument/2006/customXml" ds:itemID="{DC460543-E8FD-4750-B564-EDBA761C9814}">
  <ds:schemaRefs>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7725c5d8-fdf7-4004-aad4-6d734cd9f05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PC-Presentation-Template-Light</Template>
  <TotalTime>290</TotalTime>
  <Words>2474</Words>
  <Application>Microsoft Office PowerPoint</Application>
  <PresentationFormat>Widescreen</PresentationFormat>
  <Paragraphs>208</Paragraphs>
  <Slides>17</Slides>
  <Notes>17</Notes>
  <HiddenSlides>1</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Courier New</vt:lpstr>
      <vt:lpstr>Helvetica Neue</vt:lpstr>
      <vt:lpstr>HelveticaNeueLTStd-HvEx</vt:lpstr>
      <vt:lpstr>Poppins</vt:lpstr>
      <vt:lpstr>Work Sans</vt:lpstr>
      <vt:lpstr>RA-Theme</vt:lpstr>
      <vt:lpstr>think-cell Slide</vt:lpstr>
      <vt:lpstr>Before you begin…</vt:lpstr>
      <vt:lpstr>Clearing the Air</vt:lpstr>
      <vt:lpstr>Topics</vt:lpstr>
      <vt:lpstr>What is vaping?</vt:lpstr>
      <vt:lpstr>What are  “vapes”?</vt:lpstr>
      <vt:lpstr>Why this matters?</vt:lpstr>
      <vt:lpstr>Why this matters?</vt:lpstr>
      <vt:lpstr>Why this matters?</vt:lpstr>
      <vt:lpstr>PowerPoint Presentation</vt:lpstr>
      <vt:lpstr>Risky behaviour among teens</vt:lpstr>
      <vt:lpstr>Why students say they vape?</vt:lpstr>
      <vt:lpstr>PowerPoint Presentation</vt:lpstr>
      <vt:lpstr>What can parents do?</vt:lpstr>
      <vt:lpstr>Talking to your child about vaping</vt:lpstr>
      <vt:lpstr>Support if your child is vaping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Alberta PowerPoint Template</dc:title>
  <dc:subject/>
  <dc:creator>Primary Care Alberta</dc:creator>
  <cp:keywords/>
  <dc:description/>
  <cp:lastModifiedBy>Melissa Worrell</cp:lastModifiedBy>
  <cp:revision>1</cp:revision>
  <dcterms:created xsi:type="dcterms:W3CDTF">2025-01-16T23:41:37Z</dcterms:created>
  <dcterms:modified xsi:type="dcterms:W3CDTF">2026-04-16T22:34:32Z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0x010100171390BEDC95224DA7ED8CFA7BAE0C52</vt:lpwstr>
  </property>
  <property fmtid="{D5CDD505-2E9C-101B-9397-08002B2CF9AE}" pid="4" name="Zone">
    <vt:lpwstr>768;#Provincial|2b3e8b46-a398-4e2c-a745-d90df2c004b3</vt:lpwstr>
  </property>
  <property fmtid="{D5CDD505-2E9C-101B-9397-08002B2CF9AE}" pid="5" name="Order">
    <vt:r8>25878200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