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5.xml" ContentType="application/vnd.openxmlformats-officedocument.presentationml.tags+xml"/>
  <Override PartName="/ppt/tags/tag24.xml" ContentType="application/vnd.openxmlformats-officedocument.presentationml.tags+xml"/>
  <Override PartName="/ppt/tags/tag4.xml" ContentType="application/vnd.openxmlformats-officedocument.presentationml.tags+xml"/>
  <Override PartName="/ppt/tags/tag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23.xml" ContentType="application/vnd.openxmlformats-officedocument.presentationml.tags+xml"/>
  <Override PartName="/ppt/tags/tag8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1.xml" ContentType="application/vnd.openxmlformats-officedocument.presentationml.tag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2.xml" ContentType="application/vnd.openxmlformats-officedocument.presentationml.tags+xml"/>
  <Override PartName="/ppt/tags/tag25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7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9" r:id="rId1"/>
  </p:sldMasterIdLst>
  <p:notesMasterIdLst>
    <p:notesMasterId r:id="rId25"/>
  </p:notes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7" r:id="rId21"/>
    <p:sldId id="276" r:id="rId22"/>
    <p:sldId id="267" r:id="rId23"/>
    <p:sldId id="279" r:id="rId24"/>
  </p:sldIdLst>
  <p:sldSz cx="9144000" cy="6858000" type="screen4x3"/>
  <p:notesSz cx="7010400" cy="92964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003C64"/>
    <a:srgbClr val="3FB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50" autoAdjust="0"/>
  </p:normalViewPr>
  <p:slideViewPr>
    <p:cSldViewPr>
      <p:cViewPr varScale="1">
        <p:scale>
          <a:sx n="90" d="100"/>
          <a:sy n="90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CD2FBF-24B9-4665-A55F-9F9773B9575E}" type="datetimeFigureOut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0D2D60C-674E-4584-AFE4-6AD337303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925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This Risk game is designed as a review of the information found in the main Alberta Food Safety Facts presentation.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How to Play! 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Go to the slide with the Risk Board (Slide 3)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Start slide show from current slide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on a square with a number (this is the number of points the team will get for answering the question). This will open the question 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Read the question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Choose team to answer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Go back to the Risk Board by using the forward arrow on the slide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 team that gets the most points wins</a:t>
            </a:r>
          </a:p>
          <a:p>
            <a:pPr marL="232943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presentation holds a Creative Commons License: Attribution-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NonCommercial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ShareAlike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4.0 International. Please view the link (CC BY-NC-SA 4.0) in the slide for more information.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BD6F44-1329-4688-B673-1BDE96A6C7D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6861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people (fecal-oral route)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raw food (raw meat, fresh produce)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pests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environment such as kitchen, garbage, etc.</a:t>
            </a:r>
          </a:p>
          <a:p>
            <a:pPr marL="232943" indent="-23294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8305C7-1AFE-421E-A41E-EBC562BC3CF0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7103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stomach cramps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diarrhea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vomiting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nausea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fever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headache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body ache</a:t>
            </a:r>
          </a:p>
          <a:p>
            <a:pPr marL="232943" indent="-23294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3B7376-F0F9-41EE-9ADD-C0E1FA4610B5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7777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use a thermometer and make sure the thickest part of the food has reached 74°C.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8121A2-5B18-4F9A-85F4-0FC7FD1D61AA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556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60°C or hotter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47056C-934E-4BFC-9000-3FFC9126A5A3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753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4°C to 60°C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F4D5ED-226E-4807-8C7B-253B50AF7BB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3559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 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fridge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ice-water bath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ice paddle/ ice wand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keep uncovered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stir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break into smaller volumes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use shallow metal pans</a:t>
            </a:r>
            <a:endParaRPr 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147747-97FC-461B-9107-8013A35CCCD4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0532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Salmonella (or Campylobacter)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776F90-B070-42EE-BF1A-00C896C92F44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6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the kitchen sponge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0EFEB4-7217-4152-9462-C48E485C6E9B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4520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wash your hands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2D9BF2-C200-4580-9BCD-282F3D88BB56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587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the transfer of pathogens to food.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9BC855-6909-45EB-A482-98F3FF0B940B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91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How to Play! 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Go to the slide with the Risk Board (Slide 3).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Start slide show from current slide.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Click on a square with a number (this is the number of points the team will get for answering the question). This will open the question.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Read the question.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Choose team to answer.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Go back to the Risk Board by using the forward arrow on the slide.</a:t>
            </a:r>
          </a:p>
          <a:p>
            <a:pPr marL="698500" lvl="1" indent="-231775" eaLnBrk="1" hangingPunct="1"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dirty="0" smtClean="0"/>
              <a:t>The team that gets the most points wins.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FD9D30-20A8-47EE-9EE0-D41BF35810E5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1700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covered and on the bottom shelf away from other food.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A00D7F-9DBF-448E-A7C6-A41985059036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8823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 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pre-scrape and pre-soak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wash with warm soapy water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rinse with clean water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sanitize with chemicals or heat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air dry</a:t>
            </a:r>
          </a:p>
          <a:p>
            <a:pPr marL="232943" indent="-23294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B100A3-22DE-45D9-84EA-34CB4FD2723B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6933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½ teaspoon of bleach in one liter of water.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1DB81E-7755-4D51-8FC5-1575A8779B96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20102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a disease causing microbe.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1B3BD2-0615-467F-A5E0-FD34AE4FBD5E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159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How to Play! 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Start slide show from current slide.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on a square with a number (this is the number of points the team will get for answering the question). This will open the question. 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Read the question.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Choose team to answer. Answer are in the notes sections of each slide.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Go back to </a:t>
            </a:r>
            <a:r>
              <a:rPr lang="en-US" smtClean="0"/>
              <a:t>the Risk </a:t>
            </a:r>
            <a:r>
              <a:rPr lang="en-US" dirty="0" smtClean="0"/>
              <a:t>Board by using the forward arrow on the slide.</a:t>
            </a:r>
          </a:p>
          <a:p>
            <a:pPr marL="698830" lvl="1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 team that gets the most points wins.</a:t>
            </a:r>
          </a:p>
          <a:p>
            <a:pPr marL="232943" indent="-232943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8F4B7B-E45C-436C-AD63-10F9F9C6DF95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3302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4°C or colder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CCB6AF-765A-403A-AC9A-6B6579F2DE5D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0866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no more than 2 hours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EE2941-3CF5-4BCF-80D5-E1710F747BB2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816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74°C for at least 15 seconds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03C4DD-66CC-4841-A4BA-A1DBA44938C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339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temperature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cross contamination issues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foods covered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foods off the floor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first in/first out stock rotation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best-before/expiry dates</a:t>
            </a:r>
          </a:p>
          <a:p>
            <a:pPr marL="232943" indent="-232943">
              <a:buFontTx/>
              <a:buAutoNum type="arabicPeriod"/>
              <a:defRPr/>
            </a:pPr>
            <a:r>
              <a:rPr lang="en-US" dirty="0" smtClean="0"/>
              <a:t>cleanliness</a:t>
            </a:r>
          </a:p>
          <a:p>
            <a:pPr marL="232943" indent="-23294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1FEC10-C628-4647-A46F-E23C5A6B2BC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710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Answer: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meat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eggs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poultry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dairy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fish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shellfish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cream-filled pastries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gravies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stews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soup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cooked vegetables and grains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CDA9FA-4E3E-4CF2-8728-C6E33EAC70F6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4360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people – coughs and sneezes and cuts and boils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950E-7E2F-459F-AFB1-BFA083A913A5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20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template power point_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8"/>
            <a:ext cx="9144000" cy="665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549275" y="1535113"/>
            <a:ext cx="8034338" cy="995362"/>
          </a:xfrm>
          <a:prstGeom prst="rect">
            <a:avLst/>
          </a:prstGeom>
          <a:solidFill>
            <a:srgbClr val="DDDDDD"/>
          </a:solidFill>
          <a:ln w="76200">
            <a:solidFill>
              <a:srgbClr val="00B173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en-US" altLang="en-US" sz="2400" smtClean="0"/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574675" y="1292225"/>
            <a:ext cx="7996238" cy="1470025"/>
          </a:xfrm>
        </p:spPr>
        <p:txBody>
          <a:bodyPr/>
          <a:lstStyle>
            <a:lvl1pPr marL="0"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3805"/>
      </p:ext>
    </p:extLst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2E3109D-5DB9-4BD4-A3E1-4D81BC7AB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76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104388-6485-4106-B38A-DF7E475F2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5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8" descr="template power point_insi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8"/>
            <a:ext cx="9144000" cy="665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0" y="766763"/>
            <a:ext cx="86312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2057400"/>
            <a:ext cx="8118475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Text Box 28"/>
          <p:cNvSpPr txBox="1">
            <a:spLocks noChangeArrowheads="1"/>
          </p:cNvSpPr>
          <p:nvPr/>
        </p:nvSpPr>
        <p:spPr bwMode="auto">
          <a:xfrm>
            <a:off x="8340725" y="62849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A18DE596-10B5-4C0C-84A8-6CEE3DBCE959}" type="slidenum">
              <a:rPr lang="en-CA" altLang="en-US" smtClean="0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CA" altLang="en-US" smtClean="0">
              <a:solidFill>
                <a:schemeClr val="bg1"/>
              </a:solidFill>
            </a:endParaRPr>
          </a:p>
        </p:txBody>
      </p:sp>
    </p:spTree>
    <p:custDataLst>
      <p:tags r:id="rId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</p:sldLayoutIdLst>
  <p:transition>
    <p:pull dir="lu"/>
  </p:transition>
  <p:timing>
    <p:tnLst>
      <p:par>
        <p:cTn id="1" dur="indefinite" restart="never" nodeType="tmRoot"/>
      </p:par>
    </p:tnLst>
  </p:timing>
  <p:txStyles>
    <p:titleStyle>
      <a:lvl1pPr marL="4445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+mj-lt"/>
          <a:ea typeface="+mj-ea"/>
          <a:cs typeface="+mj-cs"/>
        </a:defRPr>
      </a:lvl1pPr>
      <a:lvl2pPr marL="4445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2pPr>
      <a:lvl3pPr marL="4445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3pPr>
      <a:lvl4pPr marL="4445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4pPr>
      <a:lvl5pPr marL="4445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5pPr>
      <a:lvl6pPr marL="9017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6pPr>
      <a:lvl7pPr marL="13589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7pPr>
      <a:lvl8pPr marL="18161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8pPr>
      <a:lvl9pPr marL="22733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5B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13.xml"/><Relationship Id="rId18" Type="http://schemas.openxmlformats.org/officeDocument/2006/relationships/slide" Target="slide17.xml"/><Relationship Id="rId3" Type="http://schemas.openxmlformats.org/officeDocument/2006/relationships/notesSlide" Target="../notesSlides/notesSlide3.xml"/><Relationship Id="rId21" Type="http://schemas.openxmlformats.org/officeDocument/2006/relationships/slide" Target="slide18.xml"/><Relationship Id="rId7" Type="http://schemas.openxmlformats.org/officeDocument/2006/relationships/slide" Target="slide7.xml"/><Relationship Id="rId12" Type="http://schemas.openxmlformats.org/officeDocument/2006/relationships/slide" Target="slide9.xml"/><Relationship Id="rId17" Type="http://schemas.openxmlformats.org/officeDocument/2006/relationships/slide" Target="slide14.xml"/><Relationship Id="rId2" Type="http://schemas.openxmlformats.org/officeDocument/2006/relationships/slideLayout" Target="../slideLayouts/slideLayout3.xml"/><Relationship Id="rId16" Type="http://schemas.openxmlformats.org/officeDocument/2006/relationships/slide" Target="slide10.xml"/><Relationship Id="rId20" Type="http://schemas.openxmlformats.org/officeDocument/2006/relationships/slide" Target="slide15.xml"/><Relationship Id="rId1" Type="http://schemas.openxmlformats.org/officeDocument/2006/relationships/tags" Target="../tags/tag5.xml"/><Relationship Id="rId6" Type="http://schemas.openxmlformats.org/officeDocument/2006/relationships/slide" Target="slide6.xml"/><Relationship Id="rId11" Type="http://schemas.openxmlformats.org/officeDocument/2006/relationships/slide" Target="slide8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23" Type="http://schemas.openxmlformats.org/officeDocument/2006/relationships/slide" Target="slide11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23.xml"/><Relationship Id="rId22" Type="http://schemas.openxmlformats.org/officeDocument/2006/relationships/slide" Target="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Food Safety Facts: Risk Game</a:t>
            </a: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660650"/>
            <a:ext cx="5256212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7451725" y="5805488"/>
            <a:ext cx="1512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800" smtClean="0"/>
              <a:t>PUB-0010-201709</a:t>
            </a:r>
            <a:endParaRPr lang="en-US" altLang="en-US" sz="800"/>
          </a:p>
          <a:p>
            <a:pPr algn="r"/>
            <a:r>
              <a:rPr lang="en-US" altLang="en-US" sz="800" dirty="0">
                <a:hlinkClick r:id="rId5"/>
              </a:rPr>
              <a:t>CC BY-NC-SA 4.0</a:t>
            </a:r>
            <a:endParaRPr lang="en-US" altLang="en-US" sz="800" dirty="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Here Comes the FBI 300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949450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CA" altLang="en-US" sz="4000" dirty="0" smtClean="0"/>
              <a:t>What are three sources of pathogens?</a:t>
            </a:r>
            <a:endParaRPr lang="en-US" altLang="en-US" sz="4000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458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Here Comes the FBI 400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01638" y="1909763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are three common symptoms of foodborne illness?</a:t>
            </a:r>
            <a:endParaRPr lang="en-US" altLang="en-US" sz="4000" smtClean="0"/>
          </a:p>
        </p:txBody>
      </p:sp>
      <p:sp>
        <p:nvSpPr>
          <p:cNvPr id="2662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868863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How can you be sure that a food is safely cooked?</a:t>
            </a:r>
            <a:endParaRPr lang="en-US" altLang="en-US" sz="4000" smtClean="0"/>
          </a:p>
        </p:txBody>
      </p:sp>
      <p:sp>
        <p:nvSpPr>
          <p:cNvPr id="2867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5085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766763"/>
            <a:ext cx="8631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+mj-lt"/>
                <a:ea typeface="+mj-ea"/>
                <a:cs typeface="+mj-cs"/>
              </a:defRPr>
            </a:lvl1pPr>
            <a:lvl2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2pPr>
            <a:lvl3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3pPr>
            <a:lvl4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4pPr>
            <a:lvl5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5pPr>
            <a:lvl6pPr marL="9017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6pPr>
            <a:lvl7pPr marL="13589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7pPr>
            <a:lvl8pPr marL="18161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8pPr>
            <a:lvl9pPr marL="22733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CA" altLang="en-US" sz="4400" kern="0" dirty="0" smtClean="0">
                <a:solidFill>
                  <a:schemeClr val="tx1"/>
                </a:solidFill>
              </a:rPr>
              <a:t>Didn’t do </a:t>
            </a:r>
            <a:r>
              <a:rPr lang="en-CA" altLang="en-US" sz="4400" kern="0" dirty="0">
                <a:solidFill>
                  <a:schemeClr val="tx1"/>
                </a:solidFill>
              </a:rPr>
              <a:t>i</a:t>
            </a:r>
            <a:r>
              <a:rPr lang="en-CA" altLang="en-US" sz="4400" kern="0" dirty="0" smtClean="0">
                <a:solidFill>
                  <a:schemeClr val="tx1"/>
                </a:solidFill>
              </a:rPr>
              <a:t>t 100</a:t>
            </a:r>
            <a:endParaRPr lang="en-US" altLang="en-US" sz="4400" kern="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773238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smtClean="0"/>
              <a:t>What minimum temperature should the food in a hot buffet/steam table be?</a:t>
            </a:r>
          </a:p>
        </p:txBody>
      </p:sp>
      <p:sp>
        <p:nvSpPr>
          <p:cNvPr id="30723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225" y="765175"/>
            <a:ext cx="8631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+mj-lt"/>
                <a:ea typeface="+mj-ea"/>
                <a:cs typeface="+mj-cs"/>
              </a:defRPr>
            </a:lvl1pPr>
            <a:lvl2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2pPr>
            <a:lvl3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3pPr>
            <a:lvl4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4pPr>
            <a:lvl5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5pPr>
            <a:lvl6pPr marL="9017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6pPr>
            <a:lvl7pPr marL="13589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7pPr>
            <a:lvl8pPr marL="18161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8pPr>
            <a:lvl9pPr marL="22733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CA" altLang="en-US" sz="4400" kern="0" dirty="0" smtClean="0">
                <a:solidFill>
                  <a:schemeClr val="tx1"/>
                </a:solidFill>
              </a:rPr>
              <a:t>Didn’t do </a:t>
            </a:r>
            <a:r>
              <a:rPr lang="en-CA" altLang="en-US" sz="4400" kern="0" dirty="0">
                <a:solidFill>
                  <a:schemeClr val="tx1"/>
                </a:solidFill>
              </a:rPr>
              <a:t>i</a:t>
            </a:r>
            <a:r>
              <a:rPr lang="en-CA" altLang="en-US" sz="4400" kern="0" dirty="0" smtClean="0">
                <a:solidFill>
                  <a:schemeClr val="tx1"/>
                </a:solidFill>
              </a:rPr>
              <a:t>t 200</a:t>
            </a:r>
            <a:endParaRPr lang="en-US" altLang="en-US" sz="4400" kern="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773238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are the danger zone temperatures?</a:t>
            </a:r>
            <a:endParaRPr lang="en-US" altLang="en-US" sz="4000" smtClean="0"/>
          </a:p>
        </p:txBody>
      </p:sp>
      <p:sp>
        <p:nvSpPr>
          <p:cNvPr id="32771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766763"/>
            <a:ext cx="8631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+mj-lt"/>
                <a:ea typeface="+mj-ea"/>
                <a:cs typeface="+mj-cs"/>
              </a:defRPr>
            </a:lvl1pPr>
            <a:lvl2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2pPr>
            <a:lvl3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3pPr>
            <a:lvl4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4pPr>
            <a:lvl5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5pPr>
            <a:lvl6pPr marL="9017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6pPr>
            <a:lvl7pPr marL="13589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7pPr>
            <a:lvl8pPr marL="18161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8pPr>
            <a:lvl9pPr marL="22733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CA" altLang="en-US" sz="4400" kern="0" dirty="0" smtClean="0">
                <a:solidFill>
                  <a:schemeClr val="tx1"/>
                </a:solidFill>
              </a:rPr>
              <a:t>Didn’t do </a:t>
            </a:r>
            <a:r>
              <a:rPr lang="en-CA" altLang="en-US" sz="4400" kern="0" dirty="0">
                <a:solidFill>
                  <a:schemeClr val="tx1"/>
                </a:solidFill>
              </a:rPr>
              <a:t>i</a:t>
            </a:r>
            <a:r>
              <a:rPr lang="en-CA" altLang="en-US" sz="4400" kern="0" dirty="0" smtClean="0">
                <a:solidFill>
                  <a:schemeClr val="tx1"/>
                </a:solidFill>
              </a:rPr>
              <a:t>t 300</a:t>
            </a:r>
            <a:endParaRPr lang="en-US" altLang="en-US" sz="4400" kern="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09763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are 4 ways to cool food more quickly?</a:t>
            </a:r>
            <a:endParaRPr lang="en-US" altLang="en-US" sz="4000" smtClean="0"/>
          </a:p>
        </p:txBody>
      </p:sp>
      <p:sp>
        <p:nvSpPr>
          <p:cNvPr id="3481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766763"/>
            <a:ext cx="8631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+mj-lt"/>
                <a:ea typeface="+mj-ea"/>
                <a:cs typeface="+mj-cs"/>
              </a:defRPr>
            </a:lvl1pPr>
            <a:lvl2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2pPr>
            <a:lvl3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3pPr>
            <a:lvl4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4pPr>
            <a:lvl5pPr marL="4445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5pPr>
            <a:lvl6pPr marL="9017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6pPr>
            <a:lvl7pPr marL="13589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7pPr>
            <a:lvl8pPr marL="18161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8pPr>
            <a:lvl9pPr marL="22733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5B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CA" altLang="en-US" sz="4400" kern="0" dirty="0" smtClean="0">
                <a:solidFill>
                  <a:schemeClr val="tx1"/>
                </a:solidFill>
              </a:rPr>
              <a:t>Didn’t do </a:t>
            </a:r>
            <a:r>
              <a:rPr lang="en-CA" altLang="en-US" sz="4400" kern="0" dirty="0">
                <a:solidFill>
                  <a:schemeClr val="tx1"/>
                </a:solidFill>
              </a:rPr>
              <a:t>i</a:t>
            </a:r>
            <a:r>
              <a:rPr lang="en-CA" altLang="en-US" sz="4400" kern="0" dirty="0" smtClean="0">
                <a:solidFill>
                  <a:schemeClr val="tx1"/>
                </a:solidFill>
              </a:rPr>
              <a:t>t 400</a:t>
            </a:r>
            <a:endParaRPr lang="en-US" altLang="en-US" sz="4400" kern="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Sam and Ella 100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844675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bacteria is commonly associated with poultry?</a:t>
            </a:r>
            <a:endParaRPr lang="en-US" altLang="en-US" sz="4000" smtClean="0"/>
          </a:p>
        </p:txBody>
      </p:sp>
      <p:sp>
        <p:nvSpPr>
          <p:cNvPr id="3686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Sam and Ella 300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773238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is the dirtiest thing in most people’s homes?</a:t>
            </a:r>
            <a:endParaRPr lang="en-US" altLang="en-US" sz="4000" smtClean="0"/>
          </a:p>
        </p:txBody>
      </p:sp>
      <p:sp>
        <p:nvSpPr>
          <p:cNvPr id="3891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Sam and Ella 400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28638" y="1700213"/>
            <a:ext cx="8229600" cy="38782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is the best way to stop the spread of foodborne illness?</a:t>
            </a:r>
            <a:endParaRPr lang="en-US" altLang="en-US" sz="4000" smtClean="0"/>
          </a:p>
        </p:txBody>
      </p:sp>
      <p:sp>
        <p:nvSpPr>
          <p:cNvPr id="4096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8400" y="5013325"/>
            <a:ext cx="1871663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X Games 100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28638" y="1909763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is cross contamination?</a:t>
            </a:r>
            <a:endParaRPr lang="en-US" altLang="en-US" sz="4000" smtClean="0"/>
          </a:p>
        </p:txBody>
      </p:sp>
      <p:sp>
        <p:nvSpPr>
          <p:cNvPr id="4301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8400" y="4868863"/>
            <a:ext cx="1871663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How to Play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1025525" y="2057400"/>
            <a:ext cx="8118475" cy="3946525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Form teams of 4-5.</a:t>
            </a:r>
          </a:p>
          <a:p>
            <a:pPr eaLnBrk="1" hangingPunct="1"/>
            <a:r>
              <a:rPr lang="en-US" altLang="en-US" sz="3200" smtClean="0"/>
              <a:t>You must wait to be called on to answer a question.</a:t>
            </a:r>
          </a:p>
          <a:p>
            <a:pPr eaLnBrk="1" hangingPunct="1"/>
            <a:r>
              <a:rPr lang="en-US" altLang="en-US" sz="3200" smtClean="0"/>
              <a:t>You can get input from others on your team.</a:t>
            </a:r>
          </a:p>
          <a:p>
            <a:pPr eaLnBrk="1" hangingPunct="1"/>
            <a:r>
              <a:rPr lang="en-US" altLang="en-US" sz="3200" smtClean="0"/>
              <a:t>Keep track of your team’s points.</a:t>
            </a:r>
          </a:p>
          <a:p>
            <a:pPr eaLnBrk="1" hangingPunct="1"/>
            <a:endParaRPr lang="en-US" altLang="en-US" smtClean="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X Games 200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844675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smtClean="0"/>
              <a:t>How should raw chicken be placed in your fridge?</a:t>
            </a:r>
          </a:p>
        </p:txBody>
      </p:sp>
      <p:sp>
        <p:nvSpPr>
          <p:cNvPr id="4506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5085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X Games 300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47107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500063" y="18573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00000"/>
              </a:buClr>
              <a:buSzPct val="80000"/>
              <a:buFont typeface="Wingdings 3" panose="05040102010807070707" pitchFamily="18" charset="2"/>
              <a:buNone/>
              <a:defRPr/>
            </a:pPr>
            <a:r>
              <a:rPr lang="en-CA" altLang="en-US" sz="4000" dirty="0" smtClean="0">
                <a:latin typeface="+mn-lt"/>
              </a:rPr>
              <a:t>When washing dishes by hand, what are the steps</a:t>
            </a:r>
            <a:r>
              <a:rPr lang="en-CA" altLang="en-US" sz="4000" dirty="0" smtClean="0">
                <a:latin typeface="+mn-lt"/>
                <a:ea typeface="Lucida Sans Unicode" panose="020B0602030504020204" pitchFamily="34" charset="0"/>
                <a:cs typeface="Lucida Sans Unicode" panose="020B0602030504020204" pitchFamily="34" charset="0"/>
              </a:rPr>
              <a:t>?</a:t>
            </a:r>
            <a:endParaRPr lang="en-US" altLang="en-US" sz="4000" dirty="0" smtClean="0">
              <a:latin typeface="+mn-lt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X Games 400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4915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5375" y="4652963"/>
            <a:ext cx="1871663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428625" y="18573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00000"/>
              </a:buClr>
              <a:buSzPct val="80000"/>
              <a:buFont typeface="Wingdings 3" panose="05040102010807070707" pitchFamily="18" charset="2"/>
              <a:buNone/>
              <a:defRPr/>
            </a:pPr>
            <a:r>
              <a:rPr lang="en-CA" altLang="en-US" sz="4000" dirty="0" smtClean="0">
                <a:latin typeface="+mn-lt"/>
              </a:rPr>
              <a:t>What is an example of a chemical sanitizer and how to do make it up properly?</a:t>
            </a:r>
            <a:endParaRPr lang="en-US" altLang="en-US" sz="40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Sam and Ella 200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4294967295"/>
          </p:nvPr>
        </p:nvSpPr>
        <p:spPr>
          <a:xfrm>
            <a:off x="469900" y="1773238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smtClean="0"/>
              <a:t>What is a pathogen?</a:t>
            </a:r>
          </a:p>
        </p:txBody>
      </p:sp>
      <p:sp>
        <p:nvSpPr>
          <p:cNvPr id="5120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86188" y="4786313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092950" y="260350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 games 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124075" y="260350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Here comes the FBI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779838" y="260350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Didn’t do it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435600" y="260350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Sam and Ella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87" name="Rectangle 1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8313" y="1484313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88" name="Rectangle 1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8313" y="270827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89" name="Rectangle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68313" y="393382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0" name="Rectangl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68313" y="5157788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4" name="Rectangle 2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092950" y="1484313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5" name="Rectangle 2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435600" y="1484313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6" name="Rectangle 2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79838" y="1484313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7" name="Rectangle 2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2124075" y="1484313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8" name="Rectangle 2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124075" y="270827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9" name="Rectangle 2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779838" y="270827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0" name="Rectangle 2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1" name="Rectangle 2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7092950" y="270827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2" name="Rectangle 3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2124075" y="393382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3" name="Rectangle 3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3779838" y="393382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4" name="Rectangle 3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5435600" y="393382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5" name="Rectangle 3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92950" y="3933825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6" name="Rectangle 3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3779838" y="5157788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7" name="Rectangle 3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5435600" y="5157788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8" name="Rectangle 3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092950" y="5157788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09" name="Rectangle 3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2124075" y="5157788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400</a:t>
            </a: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468313" y="260350"/>
            <a:ext cx="1666875" cy="1139825"/>
          </a:xfrm>
          <a:prstGeom prst="rect">
            <a:avLst/>
          </a:prstGeom>
          <a:solidFill>
            <a:schemeClr val="tx2"/>
          </a:solidFill>
          <a:ln w="762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C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Put it away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1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1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1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1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8"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89" grpId="0" animBg="1"/>
      <p:bldP spid="3090" grpId="0" animBg="1"/>
      <p:bldP spid="3094" grpId="0" animBg="1"/>
      <p:bldP spid="3095" grpId="0" animBg="1"/>
      <p:bldP spid="3096" grpId="0" animBg="1"/>
      <p:bldP spid="3097" grpId="0" animBg="1"/>
      <p:bldP spid="3098" grpId="0" animBg="1"/>
      <p:bldP spid="3099" grpId="0" animBg="1"/>
      <p:bldP spid="3100" grpId="0" animBg="1"/>
      <p:bldP spid="3101" grpId="0" animBg="1"/>
      <p:bldP spid="3102" grpId="0" animBg="1"/>
      <p:bldP spid="3103" grpId="0" animBg="1"/>
      <p:bldP spid="3104" grpId="0" animBg="1"/>
      <p:bldP spid="3105" grpId="0" animBg="1"/>
      <p:bldP spid="3106" grpId="0" animBg="1"/>
      <p:bldP spid="3107" grpId="0" animBg="1"/>
      <p:bldP spid="3108" grpId="0" animBg="1"/>
      <p:bldP spid="31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Put it Away 100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857375"/>
            <a:ext cx="8229600" cy="4525963"/>
          </a:xfrm>
        </p:spPr>
        <p:txBody>
          <a:bodyPr/>
          <a:lstStyle/>
          <a:p>
            <a:pPr marL="457200" lvl="1" indent="0" eaLnBrk="1" hangingPunct="1">
              <a:buFontTx/>
              <a:buNone/>
            </a:pPr>
            <a:r>
              <a:rPr lang="en-CA" altLang="en-US" sz="4000" smtClean="0"/>
              <a:t>What temperature should a fridge be?</a:t>
            </a:r>
            <a:endParaRPr lang="en-US" altLang="en-US" sz="4000" smtClean="0"/>
          </a:p>
        </p:txBody>
      </p:sp>
      <p:sp>
        <p:nvSpPr>
          <p:cNvPr id="1229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Put it Away 200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928813"/>
            <a:ext cx="8604250" cy="2189162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Tx/>
              <a:buNone/>
            </a:pPr>
            <a:r>
              <a:rPr lang="en-CA" altLang="en-US" sz="4000" smtClean="0"/>
              <a:t>How long can potentially hazardous food be left in the Danger Zone?</a:t>
            </a:r>
            <a:endParaRPr lang="en-US" altLang="en-US" sz="4000" smtClean="0"/>
          </a:p>
        </p:txBody>
      </p:sp>
      <p:sp>
        <p:nvSpPr>
          <p:cNvPr id="1434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Put it Away 300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4294967295"/>
          </p:nvPr>
        </p:nvSpPr>
        <p:spPr>
          <a:xfrm>
            <a:off x="536575" y="1909763"/>
            <a:ext cx="8604250" cy="21891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What is the cooking temperature for most foods?</a:t>
            </a:r>
            <a:endParaRPr lang="en-US" altLang="en-US" sz="40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3200" smtClean="0"/>
          </a:p>
        </p:txBody>
      </p:sp>
      <p:sp>
        <p:nvSpPr>
          <p:cNvPr id="16388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941888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Put it Away 400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1909763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If inspecting your walk-in cooler, what are three things you would check?</a:t>
            </a:r>
            <a:endParaRPr lang="en-US" altLang="en-US" sz="4000" smtClean="0"/>
          </a:p>
        </p:txBody>
      </p:sp>
      <p:sp>
        <p:nvSpPr>
          <p:cNvPr id="1843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Here Comes the FBI 100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3550" y="1909763"/>
            <a:ext cx="8504238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altLang="en-US" sz="4000" smtClean="0"/>
              <a:t>Name three potentially hazardous foods?</a:t>
            </a:r>
            <a:endParaRPr lang="en-US" altLang="en-US" sz="4000" smtClean="0"/>
          </a:p>
        </p:txBody>
      </p:sp>
      <p:sp>
        <p:nvSpPr>
          <p:cNvPr id="2048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4724400"/>
            <a:ext cx="1871662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4400" smtClean="0">
                <a:solidFill>
                  <a:schemeClr val="tx1"/>
                </a:solidFill>
              </a:rPr>
              <a:t>Here Comes the FBI 200</a:t>
            </a:r>
            <a:endParaRPr lang="en-US" altLang="en-US" sz="4400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5613" y="197008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CA" altLang="en-US" sz="4000" dirty="0" smtClean="0"/>
              <a:t>Where does Staphylococcus aureus come from?</a:t>
            </a:r>
            <a:endParaRPr lang="en-US" altLang="en-US" sz="4000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253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5375" y="4581525"/>
            <a:ext cx="1871663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custDataLst>
      <p:tags r:id="rId1"/>
    </p:custData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BADGE" val="5wDI1uEn"/>
  <p:tag name="ARTICULATE_DESIGN_ID_COMM-VIS-TMPL-PPT-TEMPLATE-01" val="Z0u1wNdf"/>
  <p:tag name="ARTICULATE_DESIGN_ID_ION" val="Dw2P0zsC"/>
  <p:tag name="ARTICULATE_SLIDE_THUMBNAIL_REFRESH" val="1"/>
  <p:tag name="ARTICULATE_DESIGN_ID_THEME1" val="K7YGn3uz"/>
  <p:tag name="ARTICULATE_SLIDE_COUNT" val="23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FAF5495A002F4DA98065FFED49DBA0" ma:contentTypeVersion="1" ma:contentTypeDescription="Create a new document." ma:contentTypeScope="" ma:versionID="52b50b1e4277e3a63502599fcbfffa2a">
  <xsd:schema xmlns:xsd="http://www.w3.org/2001/XMLSchema" xmlns:xs="http://www.w3.org/2001/XMLSchema" xmlns:p="http://schemas.microsoft.com/office/2006/metadata/properties" xmlns:ns2="7779263f-12c7-4a26-a67c-feafd3f1c197" targetNamespace="http://schemas.microsoft.com/office/2006/metadata/properties" ma:root="true" ma:fieldsID="8d39e934a3d6e49832353577f5d341ba" ns2:_="">
    <xsd:import namespace="7779263f-12c7-4a26-a67c-feafd3f1c19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9263f-12c7-4a26-a67c-feafd3f1c1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B670D4-F32E-4CB5-A70C-B4DB39F48ACB}"/>
</file>

<file path=customXml/itemProps2.xml><?xml version="1.0" encoding="utf-8"?>
<ds:datastoreItem xmlns:ds="http://schemas.openxmlformats.org/officeDocument/2006/customXml" ds:itemID="{EF4DB95C-598A-41DD-B0DC-B390A4FCA8E6}"/>
</file>

<file path=customXml/itemProps3.xml><?xml version="1.0" encoding="utf-8"?>
<ds:datastoreItem xmlns:ds="http://schemas.openxmlformats.org/officeDocument/2006/customXml" ds:itemID="{DE215EB9-5F20-4413-8427-55DBC8A9B634}"/>
</file>

<file path=docProps/app.xml><?xml version="1.0" encoding="utf-8"?>
<Properties xmlns="http://schemas.openxmlformats.org/officeDocument/2006/extended-properties" xmlns:vt="http://schemas.openxmlformats.org/officeDocument/2006/docPropsVTypes">
  <Template>pptA0EE.tmp</Template>
  <TotalTime>1174</TotalTime>
  <Words>907</Words>
  <Application>Microsoft Office PowerPoint</Application>
  <PresentationFormat>On-screen Show (4:3)</PresentationFormat>
  <Paragraphs>184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Lucida Sans Unicode</vt:lpstr>
      <vt:lpstr>Times New Roman</vt:lpstr>
      <vt:lpstr>Wingdings 3</vt:lpstr>
      <vt:lpstr>Theme1</vt:lpstr>
      <vt:lpstr>Food Safety Facts: Risk Game</vt:lpstr>
      <vt:lpstr>How to Play</vt:lpstr>
      <vt:lpstr>PowerPoint Presentation</vt:lpstr>
      <vt:lpstr>Put it Away 100</vt:lpstr>
      <vt:lpstr>Put it Away 200</vt:lpstr>
      <vt:lpstr>Put it Away 300</vt:lpstr>
      <vt:lpstr>Put it Away 400</vt:lpstr>
      <vt:lpstr>Here Comes the FBI 100</vt:lpstr>
      <vt:lpstr>Here Comes the FBI 200</vt:lpstr>
      <vt:lpstr>Here Comes the FBI 300</vt:lpstr>
      <vt:lpstr>Here Comes the FBI 400</vt:lpstr>
      <vt:lpstr>PowerPoint Presentation</vt:lpstr>
      <vt:lpstr>PowerPoint Presentation</vt:lpstr>
      <vt:lpstr>PowerPoint Presentation</vt:lpstr>
      <vt:lpstr>PowerPoint Presentation</vt:lpstr>
      <vt:lpstr>Sam and Ella 100</vt:lpstr>
      <vt:lpstr>Sam and Ella 300</vt:lpstr>
      <vt:lpstr>Sam and Ella 400</vt:lpstr>
      <vt:lpstr>X Games 100</vt:lpstr>
      <vt:lpstr>X Games 200</vt:lpstr>
      <vt:lpstr>X Games 300</vt:lpstr>
      <vt:lpstr>X Games 400</vt:lpstr>
      <vt:lpstr>Sam and Ella 200</vt:lpstr>
    </vt:vector>
  </TitlesOfParts>
  <Company>Alberta Health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Alberta Food Safety Facts Risk Game</dc:title>
  <dc:creator>lsullivan02</dc:creator>
  <cp:lastModifiedBy>Nadine Newman</cp:lastModifiedBy>
  <cp:revision>83</cp:revision>
  <dcterms:created xsi:type="dcterms:W3CDTF">2009-02-23T18:56:12Z</dcterms:created>
  <dcterms:modified xsi:type="dcterms:W3CDTF">2017-09-11T17:20:43Z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FB52B43C-B5D2-4318-B1D6-FA50ED905563</vt:lpwstr>
  </property>
  <property fmtid="{D5CDD505-2E9C-101B-9397-08002B2CF9AE}" pid="3" name="ArticulatePath">
    <vt:lpwstr>Highschool jeopardy</vt:lpwstr>
  </property>
  <property fmtid="{D5CDD505-2E9C-101B-9397-08002B2CF9AE}" pid="4" name="ContentTypeId">
    <vt:lpwstr>0x0101001CFAF5495A002F4DA98065FFED49DBA0</vt:lpwstr>
  </property>
</Properties>
</file>